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69" r:id="rId5"/>
    <p:sldId id="257" r:id="rId6"/>
    <p:sldId id="258" r:id="rId7"/>
    <p:sldId id="259" r:id="rId8"/>
    <p:sldId id="260" r:id="rId9"/>
    <p:sldId id="261" r:id="rId10"/>
    <p:sldId id="265" r:id="rId11"/>
    <p:sldId id="267" r:id="rId12"/>
    <p:sldId id="268" r:id="rId13"/>
  </p:sldIdLst>
  <p:sldSz cx="14630400" cy="8229600"/>
  <p:notesSz cx="8229600" cy="14630400"/>
  <p:embeddedFontLst>
    <p:embeddedFont>
      <p:font typeface="Sora Medium" pitchFamily="34" charset="0"/>
      <p:regular r:id="rId17"/>
    </p:embeddedFont>
    <p:embeddedFont>
      <p:font typeface="Sora Medium" pitchFamily="34" charset="-122"/>
      <p:regular r:id="rId18"/>
    </p:embeddedFont>
    <p:embeddedFont>
      <p:font typeface="Sora Medium" pitchFamily="34" charset="-120"/>
      <p:regular r:id="rId19"/>
    </p:embeddedFont>
    <p:embeddedFont>
      <p:font typeface="Noto Sans TC" panose="020B0200000000000000" pitchFamily="34" charset="0"/>
      <p:regular r:id="rId20"/>
    </p:embeddedFont>
    <p:embeddedFont>
      <p:font typeface="Noto Sans TC" panose="020B0200000000000000" pitchFamily="34" charset="-122"/>
      <p:regular r:id="rId21"/>
    </p:embeddedFont>
    <p:embeddedFont>
      <p:font typeface="Noto Sans TC" panose="020B0200000000000000" pitchFamily="34" charset="-120"/>
      <p:regular r:id="rId22"/>
    </p:embeddedFont>
    <p:embeddedFont>
      <p:font typeface="Calibri" panose="020F050202020403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82136" autoAdjust="0"/>
  </p:normalViewPr>
  <p:slideViewPr>
    <p:cSldViewPr snapToGrid="0" snapToObjects="1">
      <p:cViewPr varScale="1">
        <p:scale>
          <a:sx n="50" d="100"/>
          <a:sy n="50" d="100"/>
        </p:scale>
        <p:origin x="119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10.fntdata"/><Relationship Id="rId25" Type="http://schemas.openxmlformats.org/officeDocument/2006/relationships/font" Target="fonts/font9.fntdata"/><Relationship Id="rId24" Type="http://schemas.openxmlformats.org/officeDocument/2006/relationships/font" Target="fonts/font8.fntdata"/><Relationship Id="rId23" Type="http://schemas.openxmlformats.org/officeDocument/2006/relationships/font" Target="fonts/font7.fntdata"/><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"COVID-driven e-commerce boosted 2020 volumes"</a:t>
            </a:r>
            <a:br>
              <a:rPr lang="en-US" dirty="0"/>
            </a:br>
            <a:r>
              <a:rPr lang="en-US" dirty="0"/>
              <a:t>This slide showcases the total parcel volume per year to highlight the growth in 2020, driven by the rise in e-commerce activity during the pandemic. The visual compares volumes from 2018 to 2021, with 2020 standing out significantly. Explain how lockdowns and changing consumer habits contributed to this increase. Emphasize the unprecedented growth rates during this period.</a:t>
            </a:r>
            <a:endParaRPr lang="en-US" dirty="0"/>
          </a:p>
          <a:p>
            <a:endParaRPr lang="en-US" dirty="0"/>
          </a:p>
          <a:p>
            <a:pPr marL="171450" indent="-171450">
              <a:buFont typeface="Arial" panose="020B0604020202020204" pitchFamily="34" charset="0"/>
              <a:buChar char="•"/>
            </a:pPr>
            <a:r>
              <a:rPr lang="en-US" dirty="0"/>
              <a:t>We Changed the graph representation from line to bar graph to understand the dataset.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"Trends pre-pandemic, onset, and decline"</a:t>
            </a:r>
            <a:br>
              <a:rPr lang="en-US" dirty="0"/>
            </a:br>
            <a:r>
              <a:rPr lang="en-US" dirty="0"/>
              <a:t>This slide displays weekly parcel volume trends for multiple years to analyze patterns over time. Highlight the steady pre-COVID volumes, followed by a sharp increase during the pandemic. Explain key points like volume spikes during peak seasons (holidays) and consistent growth trends during 2020. Mention how 2021 began stabilizing post-COVID but retained higher levels than pre-COVID.</a:t>
            </a:r>
            <a:endParaRPr lang="en-US" dirty="0"/>
          </a:p>
          <a:p>
            <a:endParaRPr lang="en-US" dirty="0"/>
          </a:p>
          <a:p>
            <a:pPr marL="171450" indent="-171450">
              <a:buFont typeface="Arial" panose="020B0604020202020204" pitchFamily="34" charset="0"/>
              <a:buChar char="•"/>
            </a:pPr>
            <a:r>
              <a:rPr lang="en-US" dirty="0"/>
              <a:t>New changed:- Before I had graph which was showing the all-years volume data by week </a:t>
            </a:r>
            <a:br>
              <a:rPr lang="en-US" dirty="0"/>
            </a:br>
            <a:r>
              <a:rPr lang="en-US" dirty="0"/>
              <a:t>For example, it had 4 different lines before now I have combined everything in one graph.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"2019 baseline vs 2020 peak volumes"</a:t>
            </a:r>
            <a:br>
              <a:rPr lang="en-US" dirty="0"/>
            </a:br>
            <a:r>
              <a:rPr lang="en-US" dirty="0"/>
              <a:t>This slide compares weekly parcel volumes between 2019 (pre-COVID) and 2020 (COVID-affected year). Discuss the sharp rise in volumes during Week 16 of 2020, coinciding with the onset of lockdowns and increased online shopping. Highlight how holiday seasons in 2020 surpassed 2019 significantly. Use this slide to showcase the pandemic's immediate impact.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Here We show the unique Customer that we found from different Customer Groups.</a:t>
            </a:r>
            <a:endParaRPr lang="en-US" b="1"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"High growth drives post-pandemic recovery"</a:t>
            </a:r>
            <a:br>
              <a:rPr lang="en-US" dirty="0"/>
            </a:br>
            <a:r>
              <a:rPr lang="en-US" dirty="0"/>
              <a:t>This slide focuses on growth rate percentages for each customer group. Highlight that High Growth customers significantly contributed to the overall volume increase during the pandemic. Mention that Declining and Lost customers are present but form a smaller portion. Explain how this growth distribution reflects the resilience and adaptation of businesses during COVID.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"91.4% of volume from high tier"</a:t>
            </a:r>
            <a:br>
              <a:rPr lang="en-US" dirty="0"/>
            </a:br>
            <a:r>
              <a:rPr lang="en-US" dirty="0"/>
              <a:t>This slide highlights the distribution of parcel volumes across tiers. Emphasize that over 91% of all parcel volumes during COVID came from the High Volume tier, reinforcing the dominance of top-tier customers. Conclude by stating that the High tier should remain a priority for business strategies.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702118"/>
            <a:ext cx="7556421" cy="2126337"/>
          </a:xfrm>
          <a:prstGeom prst="rect">
            <a:avLst/>
          </a:prstGeom>
          <a:noFill/>
        </p:spPr>
        <p:txBody>
          <a:bodyPr wrap="square" lIns="0" tIns="0" rIns="0" bIns="0" rtlCol="0" anchor="t"/>
          <a:lstStyle/>
          <a:p>
            <a:pPr marL="0" indent="0">
              <a:lnSpc>
                <a:spcPts val="5550"/>
              </a:lnSpc>
              <a:buNone/>
            </a:pPr>
            <a:r>
              <a:rPr lang="en-US" sz="4450" dirty="0">
                <a:solidFill>
                  <a:srgbClr val="97B8FF"/>
                </a:solidFill>
                <a:latin typeface="Sora Medium" pitchFamily="34" charset="0"/>
                <a:ea typeface="Sora Medium" pitchFamily="34" charset="-122"/>
                <a:cs typeface="Sora Medium" pitchFamily="34" charset="-120"/>
              </a:rPr>
              <a:t>Parcel Delivery Trends: COVID-19 Impact Analysis</a:t>
            </a:r>
            <a:endParaRPr lang="en-US" sz="4450" dirty="0"/>
          </a:p>
        </p:txBody>
      </p:sp>
      <p:sp>
        <p:nvSpPr>
          <p:cNvPr id="4" name="Text 1"/>
          <p:cNvSpPr/>
          <p:nvPr/>
        </p:nvSpPr>
        <p:spPr>
          <a:xfrm>
            <a:off x="793790" y="4168616"/>
            <a:ext cx="7556421" cy="725805"/>
          </a:xfrm>
          <a:prstGeom prst="rect">
            <a:avLst/>
          </a:prstGeom>
          <a:noFill/>
        </p:spPr>
        <p:txBody>
          <a:bodyPr wrap="square" lIns="0" tIns="0" rIns="0" bIns="0" rtlCol="0" anchor="t"/>
          <a:lstStyle/>
          <a:p>
            <a:pPr marL="0" indent="0">
              <a:lnSpc>
                <a:spcPts val="2850"/>
              </a:lnSpc>
              <a:buNone/>
            </a:pPr>
            <a:r>
              <a:rPr lang="en-US" sz="190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Exploring the seismic shifts in parcel delivery volumes and customer behavior during the COVID-19 pandemic</a:t>
            </a:r>
            <a:endParaRPr lang="en-US" sz="1900" dirty="0"/>
          </a:p>
        </p:txBody>
      </p:sp>
      <p:sp>
        <p:nvSpPr>
          <p:cNvPr id="5" name="Text 2"/>
          <p:cNvSpPr/>
          <p:nvPr/>
        </p:nvSpPr>
        <p:spPr>
          <a:xfrm>
            <a:off x="793790" y="5149572"/>
            <a:ext cx="7556421" cy="725805"/>
          </a:xfrm>
          <a:prstGeom prst="rect">
            <a:avLst/>
          </a:prstGeom>
          <a:noFill/>
        </p:spPr>
        <p:txBody>
          <a:bodyPr wrap="square" lIns="0" tIns="0" rIns="0" bIns="0" rtlCol="0" anchor="t"/>
          <a:lstStyle/>
          <a:p>
            <a:pPr marL="0" indent="0">
              <a:lnSpc>
                <a:spcPts val="2850"/>
              </a:lnSpc>
              <a:buNone/>
            </a:pPr>
            <a:r>
              <a:rPr lang="en-US" sz="190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Data-driven insights into industry trends, customer segmentation, and future outlook</a:t>
            </a:r>
            <a:endParaRPr lang="en-US" sz="1900" dirty="0"/>
          </a:p>
        </p:txBody>
      </p:sp>
      <p:sp>
        <p:nvSpPr>
          <p:cNvPr id="6" name="TextBox 5"/>
          <p:cNvSpPr txBox="1"/>
          <p:nvPr/>
        </p:nvSpPr>
        <p:spPr>
          <a:xfrm>
            <a:off x="793790" y="6465963"/>
            <a:ext cx="5993872" cy="737235"/>
          </a:xfrm>
          <a:prstGeom prst="rect">
            <a:avLst/>
          </a:prstGeom>
          <a:noFill/>
        </p:spPr>
        <p:txBody>
          <a:bodyPr wrap="square" rtlCol="0">
            <a:spAutoFit/>
          </a:bodyPr>
          <a:lstStyle/>
          <a:p>
            <a:r>
              <a:rPr lang="en-US" sz="2200" dirty="0">
                <a:solidFill>
                  <a:schemeClr val="bg1"/>
                </a:solidFill>
              </a:rPr>
              <a:t>Presented by :-</a:t>
            </a:r>
            <a:endParaRPr lang="en-US" sz="2200" dirty="0">
              <a:solidFill>
                <a:schemeClr val="bg1"/>
              </a:solidFill>
            </a:endParaRPr>
          </a:p>
          <a:p>
            <a:r>
              <a:rPr lang="en-US" sz="2000" dirty="0">
                <a:solidFill>
                  <a:schemeClr val="bg1"/>
                </a:solidFill>
              </a:rPr>
              <a:t>Ashish Pandya </a:t>
            </a:r>
            <a:endParaRPr lang="en-IN" sz="2000" dirty="0">
              <a:solidFill>
                <a:schemeClr val="bg1"/>
              </a:solidFill>
            </a:endParaRPr>
          </a:p>
        </p:txBody>
      </p:sp>
      <p:sp>
        <p:nvSpPr>
          <p:cNvPr id="10" name="TextBox 9"/>
          <p:cNvSpPr txBox="1"/>
          <p:nvPr/>
        </p:nvSpPr>
        <p:spPr>
          <a:xfrm>
            <a:off x="0" y="7705249"/>
            <a:ext cx="788276" cy="477054"/>
          </a:xfrm>
          <a:prstGeom prst="rect">
            <a:avLst/>
          </a:prstGeom>
          <a:noFill/>
        </p:spPr>
        <p:txBody>
          <a:bodyPr wrap="square" rtlCol="0">
            <a:spAutoFit/>
          </a:bodyPr>
          <a:lstStyle/>
          <a:p>
            <a:pPr algn="ctr"/>
            <a:r>
              <a:rPr lang="en-US" sz="2500" b="1" dirty="0">
                <a:solidFill>
                  <a:schemeClr val="bg1"/>
                </a:solidFill>
              </a:rPr>
              <a:t>1</a:t>
            </a:r>
            <a:endParaRPr lang="en-IN" sz="25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791361"/>
            <a:ext cx="14630400" cy="1477328"/>
          </a:xfrm>
          <a:prstGeom prst="rect">
            <a:avLst/>
          </a:prstGeom>
          <a:noFill/>
        </p:spPr>
        <p:txBody>
          <a:bodyPr wrap="square" rtlCol="0">
            <a:spAutoFit/>
          </a:bodyPr>
          <a:lstStyle/>
          <a:p>
            <a:pPr algn="ctr"/>
            <a:r>
              <a:rPr lang="en-US" sz="9000" b="1" dirty="0">
                <a:solidFill>
                  <a:schemeClr val="bg1"/>
                </a:solidFill>
                <a:latin typeface="Arial" panose="020B0604020202020204" pitchFamily="34" charset="0"/>
                <a:cs typeface="Arial" panose="020B0604020202020204" pitchFamily="34" charset="0"/>
              </a:rPr>
              <a:t>Thank you</a:t>
            </a:r>
            <a:endParaRPr lang="en-IN" sz="90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12328635" y="7418078"/>
            <a:ext cx="2175641" cy="677917"/>
          </a:xfrm>
          <a:prstGeom prst="rect">
            <a:avLst/>
          </a:prstGeom>
          <a:solidFill>
            <a:srgbClr val="07070C"/>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3416455" y="7618941"/>
            <a:ext cx="1416926" cy="477054"/>
          </a:xfrm>
          <a:prstGeom prst="rect">
            <a:avLst/>
          </a:prstGeom>
          <a:noFill/>
        </p:spPr>
        <p:txBody>
          <a:bodyPr wrap="square" rtlCol="0">
            <a:spAutoFit/>
          </a:bodyPr>
          <a:lstStyle/>
          <a:p>
            <a:pPr algn="ctr"/>
            <a:r>
              <a:rPr lang="en-US" sz="2500" b="1" dirty="0">
                <a:solidFill>
                  <a:schemeClr val="bg1"/>
                </a:solidFill>
              </a:rPr>
              <a:t>10</a:t>
            </a:r>
            <a:endParaRPr lang="en-IN" sz="2500" b="1"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4850" y="2161847"/>
            <a:ext cx="13735050" cy="5863144"/>
          </a:xfrm>
          <a:prstGeom prst="rect">
            <a:avLst/>
          </a:prstGeom>
          <a:noFill/>
        </p:spPr>
        <p:txBody>
          <a:bodyPr wrap="square" rtlCol="0">
            <a:spAutoFit/>
          </a:bodyPr>
          <a:lstStyle/>
          <a:p>
            <a:pPr marL="342900" indent="-342900">
              <a:buFont typeface="Arial" panose="020B0604020202020204" pitchFamily="34" charset="0"/>
              <a:buChar char="•"/>
            </a:pPr>
            <a:r>
              <a:rPr lang="en-US" sz="2500" b="1" dirty="0">
                <a:solidFill>
                  <a:schemeClr val="bg1"/>
                </a:solidFill>
              </a:rPr>
              <a:t>COVID-19 Impact</a:t>
            </a:r>
            <a:r>
              <a:rPr lang="en-US" sz="2500" dirty="0">
                <a:solidFill>
                  <a:schemeClr val="bg1"/>
                </a:solidFill>
              </a:rPr>
              <a:t>: Parcel volumes surged dramatically during 2020, driven by an e-commerce boom. Enterprise customers contributed the majority of the growth.</a:t>
            </a:r>
            <a:endParaRPr lang="en-US" sz="2500" dirty="0">
              <a:solidFill>
                <a:schemeClr val="bg1"/>
              </a:solidFill>
            </a:endParaRPr>
          </a:p>
          <a:p>
            <a:pPr marL="342900" indent="-342900">
              <a:buFont typeface="Arial" panose="020B0604020202020204" pitchFamily="34" charset="0"/>
              <a:buChar char="•"/>
            </a:pPr>
            <a:endParaRPr lang="en-US" sz="2500" dirty="0">
              <a:solidFill>
                <a:schemeClr val="bg1"/>
              </a:solidFill>
            </a:endParaRPr>
          </a:p>
          <a:p>
            <a:pPr marL="342900" indent="-342900">
              <a:buFont typeface="Arial" panose="020B0604020202020204" pitchFamily="34" charset="0"/>
              <a:buChar char="•"/>
            </a:pPr>
            <a:r>
              <a:rPr lang="en-US" sz="2500" b="1" dirty="0">
                <a:solidFill>
                  <a:schemeClr val="bg1"/>
                </a:solidFill>
              </a:rPr>
              <a:t>Customer Behavior</a:t>
            </a:r>
            <a:r>
              <a:rPr lang="en-US" sz="2500" dirty="0">
                <a:solidFill>
                  <a:schemeClr val="bg1"/>
                </a:solidFill>
              </a:rPr>
              <a:t>: High Growth customers dominated, comprising </a:t>
            </a:r>
            <a:r>
              <a:rPr lang="en-US" sz="2500" b="1" dirty="0">
                <a:solidFill>
                  <a:schemeClr val="bg1"/>
                </a:solidFill>
              </a:rPr>
              <a:t>85.3% of the market</a:t>
            </a:r>
            <a:r>
              <a:rPr lang="en-US" sz="2500" dirty="0">
                <a:solidFill>
                  <a:schemeClr val="bg1"/>
                </a:solidFill>
              </a:rPr>
              <a:t>, while new customers accounted for </a:t>
            </a:r>
            <a:r>
              <a:rPr lang="en-US" sz="2500" b="1" dirty="0">
                <a:solidFill>
                  <a:schemeClr val="bg1"/>
                </a:solidFill>
              </a:rPr>
              <a:t>1.9%</a:t>
            </a:r>
            <a:r>
              <a:rPr lang="en-US" sz="2500" dirty="0">
                <a:solidFill>
                  <a:schemeClr val="bg1"/>
                </a:solidFill>
              </a:rPr>
              <a:t>. Declining customers represented </a:t>
            </a:r>
            <a:r>
              <a:rPr lang="en-US" sz="2500" b="1" dirty="0">
                <a:solidFill>
                  <a:schemeClr val="bg1"/>
                </a:solidFill>
              </a:rPr>
              <a:t>11.8%</a:t>
            </a:r>
            <a:r>
              <a:rPr lang="en-US" sz="2500" dirty="0">
                <a:solidFill>
                  <a:schemeClr val="bg1"/>
                </a:solidFill>
              </a:rPr>
              <a:t>, highlighting retention challenges.</a:t>
            </a:r>
            <a:endParaRPr lang="en-US" sz="2500" dirty="0">
              <a:solidFill>
                <a:schemeClr val="bg1"/>
              </a:solidFill>
            </a:endParaRPr>
          </a:p>
          <a:p>
            <a:pPr>
              <a:buFont typeface="Arial" panose="020B0604020202020204" pitchFamily="34" charset="0"/>
              <a:buChar char="•"/>
            </a:pPr>
            <a:endParaRPr lang="en-US" sz="2500" dirty="0">
              <a:solidFill>
                <a:schemeClr val="bg1"/>
              </a:solidFill>
            </a:endParaRPr>
          </a:p>
          <a:p>
            <a:pPr marL="342900" indent="-342900">
              <a:buFont typeface="Arial" panose="020B0604020202020204" pitchFamily="34" charset="0"/>
              <a:buChar char="•"/>
            </a:pPr>
            <a:r>
              <a:rPr lang="en-US" sz="2500" b="1" dirty="0">
                <a:solidFill>
                  <a:schemeClr val="bg1"/>
                </a:solidFill>
              </a:rPr>
              <a:t>Volume Distribution</a:t>
            </a:r>
            <a:r>
              <a:rPr lang="en-US" sz="2500" dirty="0">
                <a:solidFill>
                  <a:schemeClr val="bg1"/>
                </a:solidFill>
              </a:rPr>
              <a:t>: High Volume tiers dominated with </a:t>
            </a:r>
            <a:r>
              <a:rPr lang="en-US" sz="2500" b="1" dirty="0">
                <a:solidFill>
                  <a:schemeClr val="bg1"/>
                </a:solidFill>
              </a:rPr>
              <a:t>91.4% of total volume</a:t>
            </a:r>
            <a:r>
              <a:rPr lang="en-US" sz="2500" dirty="0">
                <a:solidFill>
                  <a:schemeClr val="bg1"/>
                </a:solidFill>
              </a:rPr>
              <a:t>, showcasing significant reliance on large-scale customers.</a:t>
            </a:r>
            <a:endParaRPr lang="en-US" sz="2500" dirty="0">
              <a:solidFill>
                <a:schemeClr val="bg1"/>
              </a:solidFill>
            </a:endParaRPr>
          </a:p>
          <a:p>
            <a:pPr>
              <a:buFont typeface="Arial" panose="020B0604020202020204" pitchFamily="34" charset="0"/>
              <a:buChar char="•"/>
            </a:pPr>
            <a:endParaRPr lang="en-US" sz="2500" dirty="0">
              <a:solidFill>
                <a:schemeClr val="bg1"/>
              </a:solidFill>
            </a:endParaRPr>
          </a:p>
          <a:p>
            <a:pPr marL="342900" indent="-342900">
              <a:buFont typeface="Arial" panose="020B0604020202020204" pitchFamily="34" charset="0"/>
              <a:buChar char="•"/>
            </a:pPr>
            <a:r>
              <a:rPr lang="en-US" sz="2500" b="1" dirty="0">
                <a:solidFill>
                  <a:schemeClr val="bg1"/>
                </a:solidFill>
              </a:rPr>
              <a:t>Recommendations</a:t>
            </a:r>
            <a:r>
              <a:rPr lang="en-US" sz="2500" dirty="0">
                <a:solidFill>
                  <a:schemeClr val="bg1"/>
                </a:solidFill>
              </a:rPr>
              <a:t>:</a:t>
            </a:r>
            <a:endParaRPr lang="en-US" sz="2500" dirty="0">
              <a:solidFill>
                <a:schemeClr val="bg1"/>
              </a:solidFill>
            </a:endParaRPr>
          </a:p>
          <a:p>
            <a:pPr marL="742950" lvl="1" indent="-285750">
              <a:buFont typeface="Arial" panose="020B0604020202020204" pitchFamily="34" charset="0"/>
              <a:buChar char="•"/>
            </a:pPr>
            <a:r>
              <a:rPr lang="en-US" sz="2500" dirty="0">
                <a:solidFill>
                  <a:schemeClr val="bg1"/>
                </a:solidFill>
              </a:rPr>
              <a:t>Focus on High Growth and new customers to sustain momentum.</a:t>
            </a:r>
            <a:endParaRPr lang="en-US" sz="2500" dirty="0">
              <a:solidFill>
                <a:schemeClr val="bg1"/>
              </a:solidFill>
            </a:endParaRPr>
          </a:p>
          <a:p>
            <a:pPr marL="742950" lvl="1" indent="-285750">
              <a:buFont typeface="Arial" panose="020B0604020202020204" pitchFamily="34" charset="0"/>
              <a:buChar char="•"/>
            </a:pPr>
            <a:r>
              <a:rPr lang="en-US" sz="2500" dirty="0">
                <a:solidFill>
                  <a:schemeClr val="bg1"/>
                </a:solidFill>
              </a:rPr>
              <a:t>Implement recovery strategies for declining and lost customers.</a:t>
            </a:r>
            <a:endParaRPr lang="en-US" sz="2500" dirty="0">
              <a:solidFill>
                <a:schemeClr val="bg1"/>
              </a:solidFill>
            </a:endParaRPr>
          </a:p>
          <a:p>
            <a:pPr marL="742950" lvl="1" indent="-285750">
              <a:buFont typeface="Arial" panose="020B0604020202020204" pitchFamily="34" charset="0"/>
              <a:buChar char="•"/>
            </a:pPr>
            <a:r>
              <a:rPr lang="en-US" sz="2500" dirty="0">
                <a:solidFill>
                  <a:schemeClr val="bg1"/>
                </a:solidFill>
              </a:rPr>
              <a:t>Optimize resources to prepare for future peak seasons.</a:t>
            </a:r>
            <a:endParaRPr lang="en-US" sz="2500" dirty="0">
              <a:solidFill>
                <a:schemeClr val="bg1"/>
              </a:solidFill>
            </a:endParaRPr>
          </a:p>
          <a:p>
            <a:pPr marL="342900" indent="-342900">
              <a:buFont typeface="Arial" panose="020B0604020202020204" pitchFamily="34" charset="0"/>
              <a:buChar char="•"/>
            </a:pPr>
            <a:endParaRPr lang="en-IN" sz="2500" dirty="0">
              <a:solidFill>
                <a:schemeClr val="bg1"/>
              </a:solidFill>
            </a:endParaRPr>
          </a:p>
        </p:txBody>
      </p:sp>
      <p:sp>
        <p:nvSpPr>
          <p:cNvPr id="3" name="TextBox 2"/>
          <p:cNvSpPr txBox="1"/>
          <p:nvPr/>
        </p:nvSpPr>
        <p:spPr>
          <a:xfrm>
            <a:off x="704850" y="496996"/>
            <a:ext cx="4355359" cy="1323439"/>
          </a:xfrm>
          <a:prstGeom prst="rect">
            <a:avLst/>
          </a:prstGeom>
          <a:noFill/>
        </p:spPr>
        <p:txBody>
          <a:bodyPr wrap="none" rtlCol="0">
            <a:spAutoFit/>
          </a:bodyPr>
          <a:lstStyle/>
          <a:p>
            <a:r>
              <a:rPr lang="en-US" sz="4000" b="1" dirty="0">
                <a:solidFill>
                  <a:schemeClr val="bg1"/>
                </a:solidFill>
              </a:rPr>
              <a:t>Executive Summary</a:t>
            </a:r>
            <a:endParaRPr lang="en-US" sz="4000" b="1" dirty="0">
              <a:solidFill>
                <a:schemeClr val="bg1"/>
              </a:solidFill>
            </a:endParaRPr>
          </a:p>
          <a:p>
            <a:endParaRPr lang="en-IN" sz="4000" b="1" dirty="0"/>
          </a:p>
        </p:txBody>
      </p:sp>
      <p:sp>
        <p:nvSpPr>
          <p:cNvPr id="4" name="Rectangle 3"/>
          <p:cNvSpPr/>
          <p:nvPr/>
        </p:nvSpPr>
        <p:spPr>
          <a:xfrm>
            <a:off x="12328635" y="7499867"/>
            <a:ext cx="2175641" cy="677917"/>
          </a:xfrm>
          <a:prstGeom prst="rect">
            <a:avLst/>
          </a:prstGeom>
          <a:solidFill>
            <a:srgbClr val="07070C"/>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3632574" y="7547937"/>
            <a:ext cx="1074026" cy="477054"/>
          </a:xfrm>
          <a:prstGeom prst="rect">
            <a:avLst/>
          </a:prstGeom>
          <a:noFill/>
        </p:spPr>
        <p:txBody>
          <a:bodyPr wrap="square" rtlCol="0">
            <a:spAutoFit/>
          </a:bodyPr>
          <a:lstStyle/>
          <a:p>
            <a:pPr algn="ctr"/>
            <a:r>
              <a:rPr lang="en-US" sz="2500" b="1" dirty="0">
                <a:solidFill>
                  <a:schemeClr val="bg1"/>
                </a:solidFill>
              </a:rPr>
              <a:t>2</a:t>
            </a:r>
            <a:endParaRPr lang="en-IN" sz="2500" b="1"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7516904" y="0"/>
            <a:ext cx="7113495" cy="8229600"/>
          </a:xfrm>
          <a:prstGeom prst="rect">
            <a:avLst/>
          </a:prstGeom>
        </p:spPr>
      </p:pic>
      <p:sp>
        <p:nvSpPr>
          <p:cNvPr id="4" name="Text 0"/>
          <p:cNvSpPr/>
          <p:nvPr/>
        </p:nvSpPr>
        <p:spPr>
          <a:xfrm>
            <a:off x="793790" y="515367"/>
            <a:ext cx="6370247" cy="1417558"/>
          </a:xfrm>
          <a:prstGeom prst="rect">
            <a:avLst/>
          </a:prstGeom>
          <a:noFill/>
        </p:spPr>
        <p:txBody>
          <a:bodyPr wrap="square" lIns="0" tIns="0" rIns="0" bIns="0" rtlCol="0" anchor="t"/>
          <a:lstStyle/>
          <a:p>
            <a:pPr>
              <a:lnSpc>
                <a:spcPts val="5550"/>
              </a:lnSpc>
            </a:pPr>
            <a:r>
              <a:rPr lang="en-CA" sz="3000" b="1" spc="-5"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How did the COVID-19 pandemic impact ABC Company’s parcel business?</a:t>
            </a:r>
            <a:endParaRPr lang="en-IN" sz="3000" b="1" dirty="0">
              <a:solidFill>
                <a:schemeClr val="bg1"/>
              </a:solidFill>
              <a:effectLst/>
              <a:latin typeface="Calibri" panose="020F0502020204030204" pitchFamily="34" charset="0"/>
              <a:ea typeface="Times New Roman" panose="02020603050405020304" pitchFamily="18" charset="0"/>
              <a:cs typeface="Shruti" panose="020B0502040204020203" pitchFamily="34" charset="0"/>
            </a:endParaRPr>
          </a:p>
          <a:p>
            <a:pPr marL="0" indent="0">
              <a:lnSpc>
                <a:spcPts val="5550"/>
              </a:lnSpc>
              <a:buNone/>
            </a:pPr>
            <a:endParaRPr lang="en-US" sz="3000" b="1" dirty="0">
              <a:solidFill>
                <a:schemeClr val="bg1"/>
              </a:solidFill>
            </a:endParaRPr>
          </a:p>
        </p:txBody>
      </p:sp>
      <p:sp>
        <p:nvSpPr>
          <p:cNvPr id="5" name="Shape 1"/>
          <p:cNvSpPr/>
          <p:nvPr/>
        </p:nvSpPr>
        <p:spPr>
          <a:xfrm>
            <a:off x="793790" y="2443520"/>
            <a:ext cx="5727621" cy="1669852"/>
          </a:xfrm>
          <a:prstGeom prst="roundRect">
            <a:avLst>
              <a:gd name="adj" fmla="val 2038"/>
            </a:avLst>
          </a:prstGeom>
          <a:solidFill>
            <a:srgbClr val="26262B"/>
          </a:solidFill>
        </p:spPr>
      </p:sp>
      <p:sp>
        <p:nvSpPr>
          <p:cNvPr id="6" name="Text 2"/>
          <p:cNvSpPr/>
          <p:nvPr/>
        </p:nvSpPr>
        <p:spPr>
          <a:xfrm>
            <a:off x="1020604" y="2670334"/>
            <a:ext cx="3876556" cy="354330"/>
          </a:xfrm>
          <a:prstGeom prst="rect">
            <a:avLst/>
          </a:prstGeom>
          <a:noFill/>
        </p:spPr>
        <p:txBody>
          <a:bodyPr wrap="none" lIns="0" tIns="0" rIns="0" bIns="0" rtlCol="0" anchor="t"/>
          <a:lstStyle/>
          <a:p>
            <a:pPr marL="0" indent="0">
              <a:lnSpc>
                <a:spcPts val="2750"/>
              </a:lnSpc>
              <a:buNone/>
            </a:pPr>
            <a:r>
              <a:rPr lang="en-US" sz="2200" dirty="0">
                <a:solidFill>
                  <a:srgbClr val="E0D6DE"/>
                </a:solidFill>
                <a:latin typeface="Sora Medium" pitchFamily="34" charset="0"/>
                <a:ea typeface="Sora Medium" pitchFamily="34" charset="-122"/>
                <a:cs typeface="Sora Medium" pitchFamily="34" charset="-120"/>
              </a:rPr>
              <a:t>Significant growth in 2020</a:t>
            </a:r>
            <a:endParaRPr lang="en-US" sz="2200" dirty="0"/>
          </a:p>
        </p:txBody>
      </p:sp>
      <p:sp>
        <p:nvSpPr>
          <p:cNvPr id="7" name="Text 3"/>
          <p:cNvSpPr/>
          <p:nvPr/>
        </p:nvSpPr>
        <p:spPr>
          <a:xfrm>
            <a:off x="1020604" y="3160752"/>
            <a:ext cx="5273993" cy="725805"/>
          </a:xfrm>
          <a:prstGeom prst="rect">
            <a:avLst/>
          </a:prstGeom>
          <a:noFill/>
        </p:spPr>
        <p:txBody>
          <a:bodyPr wrap="square" lIns="0" tIns="0" rIns="0" bIns="0" rtlCol="0" anchor="t"/>
          <a:lstStyle/>
          <a:p>
            <a:pPr marL="0" indent="0">
              <a:lnSpc>
                <a:spcPts val="2850"/>
              </a:lnSpc>
              <a:buNone/>
            </a:pPr>
            <a:r>
              <a:rPr lang="en-US" sz="175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Peak parcel volume reached during pandemic year</a:t>
            </a:r>
            <a:endParaRPr lang="en-US" sz="1750" dirty="0"/>
          </a:p>
        </p:txBody>
      </p:sp>
      <p:sp>
        <p:nvSpPr>
          <p:cNvPr id="8" name="Shape 4"/>
          <p:cNvSpPr/>
          <p:nvPr/>
        </p:nvSpPr>
        <p:spPr>
          <a:xfrm>
            <a:off x="793790" y="4340185"/>
            <a:ext cx="5727621" cy="1306949"/>
          </a:xfrm>
          <a:prstGeom prst="roundRect">
            <a:avLst>
              <a:gd name="adj" fmla="val 2603"/>
            </a:avLst>
          </a:prstGeom>
          <a:solidFill>
            <a:srgbClr val="26262B"/>
          </a:solidFill>
        </p:spPr>
        <p:txBody>
          <a:bodyPr/>
          <a:lstStyle/>
          <a:p>
            <a:endParaRPr lang="en-IN" dirty="0"/>
          </a:p>
        </p:txBody>
      </p:sp>
      <p:sp>
        <p:nvSpPr>
          <p:cNvPr id="9" name="Text 5"/>
          <p:cNvSpPr/>
          <p:nvPr/>
        </p:nvSpPr>
        <p:spPr>
          <a:xfrm>
            <a:off x="1020604" y="4566999"/>
            <a:ext cx="2835235" cy="354330"/>
          </a:xfrm>
          <a:prstGeom prst="rect">
            <a:avLst/>
          </a:prstGeom>
          <a:noFill/>
        </p:spPr>
        <p:txBody>
          <a:bodyPr wrap="none" lIns="0" tIns="0" rIns="0" bIns="0" rtlCol="0" anchor="t"/>
          <a:lstStyle/>
          <a:p>
            <a:pPr marL="0" indent="0">
              <a:lnSpc>
                <a:spcPts val="2750"/>
              </a:lnSpc>
              <a:buNone/>
            </a:pPr>
            <a:r>
              <a:rPr lang="en-US" sz="2200" dirty="0">
                <a:solidFill>
                  <a:srgbClr val="E0D6DE"/>
                </a:solidFill>
                <a:latin typeface="Sora Medium" pitchFamily="34" charset="0"/>
                <a:ea typeface="Sora Medium" pitchFamily="34" charset="-122"/>
                <a:cs typeface="Sora Medium" pitchFamily="34" charset="-120"/>
              </a:rPr>
              <a:t>E-commerce boom</a:t>
            </a:r>
            <a:endParaRPr lang="en-US" sz="2200" dirty="0"/>
          </a:p>
        </p:txBody>
      </p:sp>
      <p:sp>
        <p:nvSpPr>
          <p:cNvPr id="10" name="Text 6"/>
          <p:cNvSpPr/>
          <p:nvPr/>
        </p:nvSpPr>
        <p:spPr>
          <a:xfrm>
            <a:off x="1020604" y="5057418"/>
            <a:ext cx="5273993" cy="362903"/>
          </a:xfrm>
          <a:prstGeom prst="rect">
            <a:avLst/>
          </a:prstGeom>
          <a:noFill/>
        </p:spPr>
        <p:txBody>
          <a:bodyPr wrap="none" lIns="0" tIns="0" rIns="0" bIns="0" rtlCol="0" anchor="t"/>
          <a:lstStyle/>
          <a:p>
            <a:pPr marL="0" indent="0">
              <a:lnSpc>
                <a:spcPts val="2850"/>
              </a:lnSpc>
              <a:buNone/>
            </a:pPr>
            <a:r>
              <a:rPr lang="en-US" sz="175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Shift to online shopping drove volume increase</a:t>
            </a:r>
            <a:endParaRPr lang="en-US" sz="1750" dirty="0"/>
          </a:p>
        </p:txBody>
      </p:sp>
      <p:sp>
        <p:nvSpPr>
          <p:cNvPr id="11" name="Shape 7"/>
          <p:cNvSpPr/>
          <p:nvPr/>
        </p:nvSpPr>
        <p:spPr>
          <a:xfrm>
            <a:off x="793790" y="5873948"/>
            <a:ext cx="5727621" cy="1669852"/>
          </a:xfrm>
          <a:prstGeom prst="roundRect">
            <a:avLst>
              <a:gd name="adj" fmla="val 2038"/>
            </a:avLst>
          </a:prstGeom>
          <a:solidFill>
            <a:srgbClr val="26262B"/>
          </a:solidFill>
        </p:spPr>
      </p:sp>
      <p:sp>
        <p:nvSpPr>
          <p:cNvPr id="12" name="Text 8"/>
          <p:cNvSpPr/>
          <p:nvPr/>
        </p:nvSpPr>
        <p:spPr>
          <a:xfrm>
            <a:off x="1020604" y="6100763"/>
            <a:ext cx="2835235" cy="354330"/>
          </a:xfrm>
          <a:prstGeom prst="rect">
            <a:avLst/>
          </a:prstGeom>
          <a:noFill/>
        </p:spPr>
        <p:txBody>
          <a:bodyPr wrap="none" lIns="0" tIns="0" rIns="0" bIns="0" rtlCol="0" anchor="t"/>
          <a:lstStyle/>
          <a:p>
            <a:pPr marL="0" indent="0">
              <a:lnSpc>
                <a:spcPts val="2750"/>
              </a:lnSpc>
              <a:buNone/>
            </a:pPr>
            <a:r>
              <a:rPr lang="en-US" sz="2200" dirty="0">
                <a:solidFill>
                  <a:srgbClr val="E0D6DE"/>
                </a:solidFill>
                <a:latin typeface="Sora Medium" pitchFamily="34" charset="0"/>
                <a:ea typeface="Sora Medium" pitchFamily="34" charset="-122"/>
                <a:cs typeface="Sora Medium" pitchFamily="34" charset="-120"/>
              </a:rPr>
              <a:t>2021 decline</a:t>
            </a:r>
            <a:endParaRPr lang="en-US" sz="2200" dirty="0"/>
          </a:p>
        </p:txBody>
      </p:sp>
      <p:sp>
        <p:nvSpPr>
          <p:cNvPr id="13" name="Text 9"/>
          <p:cNvSpPr/>
          <p:nvPr/>
        </p:nvSpPr>
        <p:spPr>
          <a:xfrm>
            <a:off x="1020604" y="6591181"/>
            <a:ext cx="5273993" cy="725805"/>
          </a:xfrm>
          <a:prstGeom prst="rect">
            <a:avLst/>
          </a:prstGeom>
          <a:noFill/>
        </p:spPr>
        <p:txBody>
          <a:bodyPr wrap="square" lIns="0" tIns="0" rIns="0" bIns="0" rtlCol="0" anchor="t"/>
          <a:lstStyle/>
          <a:p>
            <a:pPr marL="0" indent="0">
              <a:lnSpc>
                <a:spcPts val="2850"/>
              </a:lnSpc>
              <a:buNone/>
            </a:pPr>
            <a:r>
              <a:rPr lang="en-US" sz="175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Volume decreased but remained above pre-2020 levels</a:t>
            </a:r>
            <a:endParaRPr lang="en-US" sz="1750" dirty="0"/>
          </a:p>
        </p:txBody>
      </p:sp>
      <p:sp>
        <p:nvSpPr>
          <p:cNvPr id="14" name="TextBox 13"/>
          <p:cNvSpPr txBox="1"/>
          <p:nvPr/>
        </p:nvSpPr>
        <p:spPr>
          <a:xfrm>
            <a:off x="13842124" y="7705249"/>
            <a:ext cx="788276" cy="477054"/>
          </a:xfrm>
          <a:prstGeom prst="rect">
            <a:avLst/>
          </a:prstGeom>
          <a:noFill/>
        </p:spPr>
        <p:txBody>
          <a:bodyPr wrap="square" rtlCol="0">
            <a:spAutoFit/>
          </a:bodyPr>
          <a:lstStyle/>
          <a:p>
            <a:pPr algn="ctr"/>
            <a:r>
              <a:rPr lang="en-US" sz="2500" b="1" dirty="0"/>
              <a:t>3</a:t>
            </a:r>
            <a:endParaRPr lang="en-IN" sz="2500" b="1" dirty="0"/>
          </a:p>
        </p:txBody>
      </p:sp>
      <p:pic>
        <p:nvPicPr>
          <p:cNvPr id="18" name="Picture 17"/>
          <p:cNvPicPr>
            <a:picLocks noChangeAspect="1"/>
          </p:cNvPicPr>
          <p:nvPr/>
        </p:nvPicPr>
        <p:blipFill>
          <a:blip r:embed="rId2"/>
          <a:stretch>
            <a:fillRect/>
          </a:stretch>
        </p:blipFill>
        <p:spPr>
          <a:xfrm>
            <a:off x="7516905" y="1802604"/>
            <a:ext cx="7037913" cy="46215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7315200" cy="8229600"/>
          </a:xfrm>
          <a:prstGeom prst="rect">
            <a:avLst/>
          </a:prstGeom>
        </p:spPr>
      </p:pic>
      <p:sp>
        <p:nvSpPr>
          <p:cNvPr id="4" name="Text 0"/>
          <p:cNvSpPr/>
          <p:nvPr/>
        </p:nvSpPr>
        <p:spPr>
          <a:xfrm>
            <a:off x="8000048" y="553759"/>
            <a:ext cx="5945505" cy="1223010"/>
          </a:xfrm>
          <a:prstGeom prst="rect">
            <a:avLst/>
          </a:prstGeom>
          <a:noFill/>
        </p:spPr>
        <p:txBody>
          <a:bodyPr wrap="square" lIns="0" tIns="0" rIns="0" bIns="0" rtlCol="0" anchor="t"/>
          <a:lstStyle/>
          <a:p>
            <a:pPr lvl="0">
              <a:lnSpc>
                <a:spcPct val="125000"/>
              </a:lnSpc>
              <a:spcAft>
                <a:spcPts val="500"/>
              </a:spcAft>
              <a:tabLst>
                <a:tab pos="457200" algn="l"/>
              </a:tabLst>
            </a:pPr>
            <a:r>
              <a:rPr lang="en-CA" sz="3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When were customer volumes first impacted by COVID-19?</a:t>
            </a:r>
            <a:endParaRPr lang="en-IN" sz="30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Shape 1"/>
          <p:cNvSpPr/>
          <p:nvPr/>
        </p:nvSpPr>
        <p:spPr>
          <a:xfrm>
            <a:off x="8282107" y="2168009"/>
            <a:ext cx="22860" cy="5410081"/>
          </a:xfrm>
          <a:prstGeom prst="roundRect">
            <a:avLst>
              <a:gd name="adj" fmla="val 128408"/>
            </a:avLst>
          </a:prstGeom>
          <a:solidFill>
            <a:srgbClr val="3F3F44"/>
          </a:solidFill>
        </p:spPr>
      </p:sp>
      <p:sp>
        <p:nvSpPr>
          <p:cNvPr id="6" name="Shape 2"/>
          <p:cNvSpPr/>
          <p:nvPr/>
        </p:nvSpPr>
        <p:spPr>
          <a:xfrm>
            <a:off x="8490823" y="2596872"/>
            <a:ext cx="684848" cy="22860"/>
          </a:xfrm>
          <a:prstGeom prst="roundRect">
            <a:avLst>
              <a:gd name="adj" fmla="val 128408"/>
            </a:avLst>
          </a:prstGeom>
          <a:solidFill>
            <a:srgbClr val="3F3F44"/>
          </a:solidFill>
        </p:spPr>
      </p:sp>
      <p:sp>
        <p:nvSpPr>
          <p:cNvPr id="7" name="Shape 3"/>
          <p:cNvSpPr/>
          <p:nvPr/>
        </p:nvSpPr>
        <p:spPr>
          <a:xfrm>
            <a:off x="8073390" y="2388156"/>
            <a:ext cx="440293" cy="440293"/>
          </a:xfrm>
          <a:prstGeom prst="roundRect">
            <a:avLst>
              <a:gd name="adj" fmla="val 6667"/>
            </a:avLst>
          </a:prstGeom>
          <a:solidFill>
            <a:srgbClr val="26262B"/>
          </a:solidFill>
        </p:spPr>
      </p:sp>
      <p:sp>
        <p:nvSpPr>
          <p:cNvPr id="8" name="Text 4"/>
          <p:cNvSpPr/>
          <p:nvPr/>
        </p:nvSpPr>
        <p:spPr>
          <a:xfrm>
            <a:off x="8231386" y="2461498"/>
            <a:ext cx="124182" cy="293489"/>
          </a:xfrm>
          <a:prstGeom prst="rect">
            <a:avLst/>
          </a:prstGeom>
          <a:noFill/>
        </p:spPr>
        <p:txBody>
          <a:bodyPr wrap="none" lIns="0" tIns="0" rIns="0" bIns="0" rtlCol="0" anchor="t"/>
          <a:lstStyle/>
          <a:p>
            <a:pPr marL="0" indent="0" algn="ctr">
              <a:lnSpc>
                <a:spcPts val="2300"/>
              </a:lnSpc>
              <a:buNone/>
            </a:pPr>
            <a:r>
              <a:rPr lang="en-US" sz="2300" dirty="0">
                <a:solidFill>
                  <a:srgbClr val="E0D6DE"/>
                </a:solidFill>
                <a:latin typeface="Sora Medium" pitchFamily="34" charset="0"/>
                <a:ea typeface="Sora Medium" pitchFamily="34" charset="-122"/>
                <a:cs typeface="Sora Medium" pitchFamily="34" charset="-120"/>
              </a:rPr>
              <a:t>1</a:t>
            </a:r>
            <a:endParaRPr lang="en-US" sz="2300" dirty="0"/>
          </a:p>
        </p:txBody>
      </p:sp>
      <p:sp>
        <p:nvSpPr>
          <p:cNvPr id="9" name="Text 5"/>
          <p:cNvSpPr/>
          <p:nvPr/>
        </p:nvSpPr>
        <p:spPr>
          <a:xfrm>
            <a:off x="9369743" y="2363629"/>
            <a:ext cx="2657594" cy="305753"/>
          </a:xfrm>
          <a:prstGeom prst="rect">
            <a:avLst/>
          </a:prstGeom>
          <a:noFill/>
        </p:spPr>
        <p:txBody>
          <a:bodyPr wrap="none" lIns="0" tIns="0" rIns="0" bIns="0" rtlCol="0" anchor="t"/>
          <a:lstStyle/>
          <a:p>
            <a:pPr marL="0" indent="0" algn="l">
              <a:lnSpc>
                <a:spcPts val="2400"/>
              </a:lnSpc>
              <a:buNone/>
            </a:pPr>
            <a:r>
              <a:rPr lang="en-US" sz="1900" dirty="0">
                <a:solidFill>
                  <a:srgbClr val="E0D6DE"/>
                </a:solidFill>
                <a:latin typeface="Sora Medium" pitchFamily="34" charset="0"/>
                <a:ea typeface="Sora Medium" pitchFamily="34" charset="-122"/>
                <a:cs typeface="Sora Medium" pitchFamily="34" charset="-120"/>
              </a:rPr>
              <a:t>Pre-pandemic trends</a:t>
            </a:r>
            <a:endParaRPr lang="en-US" sz="1900" dirty="0"/>
          </a:p>
        </p:txBody>
      </p:sp>
      <p:sp>
        <p:nvSpPr>
          <p:cNvPr id="10" name="Text 6"/>
          <p:cNvSpPr/>
          <p:nvPr/>
        </p:nvSpPr>
        <p:spPr>
          <a:xfrm>
            <a:off x="9369743" y="2786777"/>
            <a:ext cx="4575810" cy="313134"/>
          </a:xfrm>
          <a:prstGeom prst="rect">
            <a:avLst/>
          </a:prstGeom>
          <a:noFill/>
        </p:spPr>
        <p:txBody>
          <a:bodyPr wrap="none" lIns="0" tIns="0" rIns="0" bIns="0" rtlCol="0" anchor="t"/>
          <a:lstStyle/>
          <a:p>
            <a:pPr marL="0" indent="0" algn="l">
              <a:lnSpc>
                <a:spcPts val="2450"/>
              </a:lnSpc>
              <a:buNone/>
            </a:pPr>
            <a:r>
              <a:rPr lang="en-US" sz="150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Consistent patterns from 2018 to early 2020</a:t>
            </a:r>
            <a:endParaRPr lang="en-US" sz="1500" dirty="0"/>
          </a:p>
        </p:txBody>
      </p:sp>
      <p:sp>
        <p:nvSpPr>
          <p:cNvPr id="11" name="Shape 7"/>
          <p:cNvSpPr/>
          <p:nvPr/>
        </p:nvSpPr>
        <p:spPr>
          <a:xfrm>
            <a:off x="8490823" y="3920014"/>
            <a:ext cx="684848" cy="22860"/>
          </a:xfrm>
          <a:prstGeom prst="roundRect">
            <a:avLst>
              <a:gd name="adj" fmla="val 128408"/>
            </a:avLst>
          </a:prstGeom>
          <a:solidFill>
            <a:srgbClr val="3F3F44"/>
          </a:solidFill>
        </p:spPr>
      </p:sp>
      <p:sp>
        <p:nvSpPr>
          <p:cNvPr id="12" name="Shape 8"/>
          <p:cNvSpPr/>
          <p:nvPr/>
        </p:nvSpPr>
        <p:spPr>
          <a:xfrm>
            <a:off x="8073390" y="3711297"/>
            <a:ext cx="440293" cy="440293"/>
          </a:xfrm>
          <a:prstGeom prst="roundRect">
            <a:avLst>
              <a:gd name="adj" fmla="val 6667"/>
            </a:avLst>
          </a:prstGeom>
          <a:solidFill>
            <a:srgbClr val="26262B"/>
          </a:solidFill>
        </p:spPr>
      </p:sp>
      <p:sp>
        <p:nvSpPr>
          <p:cNvPr id="13" name="Text 9"/>
          <p:cNvSpPr/>
          <p:nvPr/>
        </p:nvSpPr>
        <p:spPr>
          <a:xfrm>
            <a:off x="8202097" y="3784640"/>
            <a:ext cx="182880" cy="293489"/>
          </a:xfrm>
          <a:prstGeom prst="rect">
            <a:avLst/>
          </a:prstGeom>
          <a:noFill/>
        </p:spPr>
        <p:txBody>
          <a:bodyPr wrap="none" lIns="0" tIns="0" rIns="0" bIns="0" rtlCol="0" anchor="t"/>
          <a:lstStyle/>
          <a:p>
            <a:pPr marL="0" indent="0" algn="ctr">
              <a:lnSpc>
                <a:spcPts val="2300"/>
              </a:lnSpc>
              <a:buNone/>
            </a:pPr>
            <a:r>
              <a:rPr lang="en-US" sz="2300" dirty="0">
                <a:solidFill>
                  <a:srgbClr val="E0D6DE"/>
                </a:solidFill>
                <a:latin typeface="Sora Medium" pitchFamily="34" charset="0"/>
                <a:ea typeface="Sora Medium" pitchFamily="34" charset="-122"/>
                <a:cs typeface="Sora Medium" pitchFamily="34" charset="-120"/>
              </a:rPr>
              <a:t>2</a:t>
            </a:r>
            <a:endParaRPr lang="en-US" sz="2300" dirty="0"/>
          </a:p>
        </p:txBody>
      </p:sp>
      <p:sp>
        <p:nvSpPr>
          <p:cNvPr id="14" name="Text 10"/>
          <p:cNvSpPr/>
          <p:nvPr/>
        </p:nvSpPr>
        <p:spPr>
          <a:xfrm>
            <a:off x="9369743" y="3686770"/>
            <a:ext cx="2446139" cy="305753"/>
          </a:xfrm>
          <a:prstGeom prst="rect">
            <a:avLst/>
          </a:prstGeom>
          <a:noFill/>
        </p:spPr>
        <p:txBody>
          <a:bodyPr wrap="none" lIns="0" tIns="0" rIns="0" bIns="0" rtlCol="0" anchor="t"/>
          <a:lstStyle/>
          <a:p>
            <a:pPr marL="0" indent="0" algn="l">
              <a:lnSpc>
                <a:spcPts val="2400"/>
              </a:lnSpc>
              <a:buNone/>
            </a:pPr>
            <a:r>
              <a:rPr lang="en-US" sz="1900" dirty="0">
                <a:solidFill>
                  <a:srgbClr val="E0D6DE"/>
                </a:solidFill>
                <a:latin typeface="Sora Medium" pitchFamily="34" charset="0"/>
                <a:ea typeface="Sora Medium" pitchFamily="34" charset="-122"/>
                <a:cs typeface="Sora Medium" pitchFamily="34" charset="-120"/>
              </a:rPr>
              <a:t>Pandemic Start</a:t>
            </a:r>
            <a:endParaRPr lang="en-US" sz="1900" dirty="0"/>
          </a:p>
        </p:txBody>
      </p:sp>
      <p:sp>
        <p:nvSpPr>
          <p:cNvPr id="15" name="Text 11"/>
          <p:cNvSpPr/>
          <p:nvPr/>
        </p:nvSpPr>
        <p:spPr>
          <a:xfrm>
            <a:off x="9369743" y="4109918"/>
            <a:ext cx="4575810" cy="313134"/>
          </a:xfrm>
          <a:prstGeom prst="rect">
            <a:avLst/>
          </a:prstGeom>
          <a:noFill/>
        </p:spPr>
        <p:txBody>
          <a:bodyPr wrap="none" lIns="0" tIns="0" rIns="0" bIns="0" rtlCol="0" anchor="t"/>
          <a:lstStyle/>
          <a:p>
            <a:pPr marL="0" indent="0" algn="l">
              <a:lnSpc>
                <a:spcPts val="2450"/>
              </a:lnSpc>
              <a:buNone/>
            </a:pPr>
            <a:r>
              <a:rPr lang="en-US" sz="150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Marked by vertical dashed line at Week 16, 2020</a:t>
            </a:r>
            <a:endParaRPr lang="en-US" sz="1500" dirty="0"/>
          </a:p>
        </p:txBody>
      </p:sp>
      <p:sp>
        <p:nvSpPr>
          <p:cNvPr id="16" name="Shape 12"/>
          <p:cNvSpPr/>
          <p:nvPr/>
        </p:nvSpPr>
        <p:spPr>
          <a:xfrm>
            <a:off x="8490823" y="5243155"/>
            <a:ext cx="684848" cy="22860"/>
          </a:xfrm>
          <a:prstGeom prst="roundRect">
            <a:avLst>
              <a:gd name="adj" fmla="val 128408"/>
            </a:avLst>
          </a:prstGeom>
          <a:solidFill>
            <a:srgbClr val="3F3F44"/>
          </a:solidFill>
        </p:spPr>
      </p:sp>
      <p:sp>
        <p:nvSpPr>
          <p:cNvPr id="17" name="Shape 13"/>
          <p:cNvSpPr/>
          <p:nvPr/>
        </p:nvSpPr>
        <p:spPr>
          <a:xfrm>
            <a:off x="8073390" y="5034439"/>
            <a:ext cx="440293" cy="440293"/>
          </a:xfrm>
          <a:prstGeom prst="roundRect">
            <a:avLst>
              <a:gd name="adj" fmla="val 6667"/>
            </a:avLst>
          </a:prstGeom>
          <a:solidFill>
            <a:srgbClr val="26262B"/>
          </a:solidFill>
        </p:spPr>
      </p:sp>
      <p:sp>
        <p:nvSpPr>
          <p:cNvPr id="18" name="Text 14"/>
          <p:cNvSpPr/>
          <p:nvPr/>
        </p:nvSpPr>
        <p:spPr>
          <a:xfrm>
            <a:off x="8202454" y="5107781"/>
            <a:ext cx="182047" cy="293489"/>
          </a:xfrm>
          <a:prstGeom prst="rect">
            <a:avLst/>
          </a:prstGeom>
          <a:noFill/>
        </p:spPr>
        <p:txBody>
          <a:bodyPr wrap="none" lIns="0" tIns="0" rIns="0" bIns="0" rtlCol="0" anchor="t"/>
          <a:lstStyle/>
          <a:p>
            <a:pPr marL="0" indent="0" algn="ctr">
              <a:lnSpc>
                <a:spcPts val="2300"/>
              </a:lnSpc>
              <a:buNone/>
            </a:pPr>
            <a:r>
              <a:rPr lang="en-US" sz="2300" dirty="0">
                <a:solidFill>
                  <a:srgbClr val="E0D6DE"/>
                </a:solidFill>
                <a:latin typeface="Sora Medium" pitchFamily="34" charset="0"/>
                <a:ea typeface="Sora Medium" pitchFamily="34" charset="-122"/>
                <a:cs typeface="Sora Medium" pitchFamily="34" charset="-120"/>
              </a:rPr>
              <a:t>3</a:t>
            </a:r>
            <a:endParaRPr lang="en-US" sz="2300" dirty="0"/>
          </a:p>
        </p:txBody>
      </p:sp>
      <p:sp>
        <p:nvSpPr>
          <p:cNvPr id="19" name="Text 15"/>
          <p:cNvSpPr/>
          <p:nvPr/>
        </p:nvSpPr>
        <p:spPr>
          <a:xfrm>
            <a:off x="9369743" y="5009912"/>
            <a:ext cx="2446139" cy="305753"/>
          </a:xfrm>
          <a:prstGeom prst="rect">
            <a:avLst/>
          </a:prstGeom>
          <a:noFill/>
        </p:spPr>
        <p:txBody>
          <a:bodyPr wrap="none" lIns="0" tIns="0" rIns="0" bIns="0" rtlCol="0" anchor="t"/>
          <a:lstStyle/>
          <a:p>
            <a:pPr marL="0" indent="0" algn="l">
              <a:lnSpc>
                <a:spcPts val="2400"/>
              </a:lnSpc>
              <a:buNone/>
            </a:pPr>
            <a:r>
              <a:rPr lang="en-US" sz="1900" dirty="0">
                <a:solidFill>
                  <a:srgbClr val="E0D6DE"/>
                </a:solidFill>
                <a:latin typeface="Sora Medium" pitchFamily="34" charset="0"/>
                <a:ea typeface="Sora Medium" pitchFamily="34" charset="-122"/>
                <a:cs typeface="Sora Medium" pitchFamily="34" charset="-120"/>
              </a:rPr>
              <a:t>Volume surge</a:t>
            </a:r>
            <a:endParaRPr lang="en-US" sz="1900" dirty="0"/>
          </a:p>
        </p:txBody>
      </p:sp>
      <p:sp>
        <p:nvSpPr>
          <p:cNvPr id="20" name="Text 16"/>
          <p:cNvSpPr/>
          <p:nvPr/>
        </p:nvSpPr>
        <p:spPr>
          <a:xfrm>
            <a:off x="9369743" y="5433060"/>
            <a:ext cx="4575810" cy="313134"/>
          </a:xfrm>
          <a:prstGeom prst="rect">
            <a:avLst/>
          </a:prstGeom>
          <a:noFill/>
        </p:spPr>
        <p:txBody>
          <a:bodyPr wrap="none" lIns="0" tIns="0" rIns="0" bIns="0" rtlCol="0" anchor="t"/>
          <a:lstStyle/>
          <a:p>
            <a:pPr marL="0" indent="0" algn="l">
              <a:lnSpc>
                <a:spcPts val="2450"/>
              </a:lnSpc>
              <a:buNone/>
            </a:pPr>
            <a:r>
              <a:rPr lang="en-US" sz="150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Significant increase post-pandemic onset</a:t>
            </a:r>
            <a:endParaRPr lang="en-US" sz="1500" dirty="0"/>
          </a:p>
        </p:txBody>
      </p:sp>
      <p:sp>
        <p:nvSpPr>
          <p:cNvPr id="21" name="Shape 17"/>
          <p:cNvSpPr/>
          <p:nvPr/>
        </p:nvSpPr>
        <p:spPr>
          <a:xfrm>
            <a:off x="8490823" y="6566297"/>
            <a:ext cx="684848" cy="22860"/>
          </a:xfrm>
          <a:prstGeom prst="roundRect">
            <a:avLst>
              <a:gd name="adj" fmla="val 128408"/>
            </a:avLst>
          </a:prstGeom>
          <a:solidFill>
            <a:srgbClr val="3F3F44"/>
          </a:solidFill>
        </p:spPr>
      </p:sp>
      <p:sp>
        <p:nvSpPr>
          <p:cNvPr id="22" name="Shape 18"/>
          <p:cNvSpPr/>
          <p:nvPr/>
        </p:nvSpPr>
        <p:spPr>
          <a:xfrm>
            <a:off x="8073390" y="6357580"/>
            <a:ext cx="440293" cy="440293"/>
          </a:xfrm>
          <a:prstGeom prst="roundRect">
            <a:avLst>
              <a:gd name="adj" fmla="val 6667"/>
            </a:avLst>
          </a:prstGeom>
          <a:solidFill>
            <a:srgbClr val="26262B"/>
          </a:solidFill>
        </p:spPr>
      </p:sp>
      <p:sp>
        <p:nvSpPr>
          <p:cNvPr id="23" name="Text 19"/>
          <p:cNvSpPr/>
          <p:nvPr/>
        </p:nvSpPr>
        <p:spPr>
          <a:xfrm>
            <a:off x="8197810" y="6430923"/>
            <a:ext cx="191453" cy="293489"/>
          </a:xfrm>
          <a:prstGeom prst="rect">
            <a:avLst/>
          </a:prstGeom>
          <a:noFill/>
        </p:spPr>
        <p:txBody>
          <a:bodyPr wrap="none" lIns="0" tIns="0" rIns="0" bIns="0" rtlCol="0" anchor="t"/>
          <a:lstStyle/>
          <a:p>
            <a:pPr marL="0" indent="0" algn="ctr">
              <a:lnSpc>
                <a:spcPts val="2300"/>
              </a:lnSpc>
              <a:buNone/>
            </a:pPr>
            <a:r>
              <a:rPr lang="en-US" sz="2300" dirty="0">
                <a:solidFill>
                  <a:srgbClr val="E0D6DE"/>
                </a:solidFill>
                <a:latin typeface="Sora Medium" pitchFamily="34" charset="0"/>
                <a:ea typeface="Sora Medium" pitchFamily="34" charset="-122"/>
                <a:cs typeface="Sora Medium" pitchFamily="34" charset="-120"/>
              </a:rPr>
              <a:t>4</a:t>
            </a:r>
            <a:endParaRPr lang="en-US" sz="2300" dirty="0"/>
          </a:p>
        </p:txBody>
      </p:sp>
      <p:sp>
        <p:nvSpPr>
          <p:cNvPr id="24" name="Text 20"/>
          <p:cNvSpPr/>
          <p:nvPr/>
        </p:nvSpPr>
        <p:spPr>
          <a:xfrm>
            <a:off x="9369743" y="6333053"/>
            <a:ext cx="2446139" cy="305753"/>
          </a:xfrm>
          <a:prstGeom prst="rect">
            <a:avLst/>
          </a:prstGeom>
          <a:noFill/>
        </p:spPr>
        <p:txBody>
          <a:bodyPr wrap="none" lIns="0" tIns="0" rIns="0" bIns="0" rtlCol="0" anchor="t"/>
          <a:lstStyle/>
          <a:p>
            <a:pPr marL="0" indent="0" algn="l">
              <a:lnSpc>
                <a:spcPts val="2400"/>
              </a:lnSpc>
              <a:buNone/>
            </a:pPr>
            <a:r>
              <a:rPr lang="en-US" sz="1900" dirty="0">
                <a:solidFill>
                  <a:srgbClr val="E0D6DE"/>
                </a:solidFill>
                <a:latin typeface="Sora Medium" pitchFamily="34" charset="0"/>
                <a:ea typeface="Sora Medium" pitchFamily="34" charset="-122"/>
                <a:cs typeface="Sora Medium" pitchFamily="34" charset="-120"/>
              </a:rPr>
              <a:t>2021 decline</a:t>
            </a:r>
            <a:endParaRPr lang="en-US" sz="1900" dirty="0"/>
          </a:p>
        </p:txBody>
      </p:sp>
      <p:sp>
        <p:nvSpPr>
          <p:cNvPr id="25" name="Text 21"/>
          <p:cNvSpPr/>
          <p:nvPr/>
        </p:nvSpPr>
        <p:spPr>
          <a:xfrm>
            <a:off x="9369743" y="6756202"/>
            <a:ext cx="4575810" cy="626269"/>
          </a:xfrm>
          <a:prstGeom prst="rect">
            <a:avLst/>
          </a:prstGeom>
          <a:noFill/>
        </p:spPr>
        <p:txBody>
          <a:bodyPr wrap="square" lIns="0" tIns="0" rIns="0" bIns="0" rtlCol="0" anchor="t"/>
          <a:lstStyle/>
          <a:p>
            <a:pPr marL="0" indent="0" algn="l">
              <a:lnSpc>
                <a:spcPts val="2450"/>
              </a:lnSpc>
              <a:buNone/>
            </a:pPr>
            <a:r>
              <a:rPr lang="en-US" sz="150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Volume decreased but remained above pre-pandemic levels</a:t>
            </a:r>
            <a:endParaRPr lang="en-US" sz="1500" dirty="0"/>
          </a:p>
        </p:txBody>
      </p:sp>
      <p:sp>
        <p:nvSpPr>
          <p:cNvPr id="26" name="Rectangle 25"/>
          <p:cNvSpPr/>
          <p:nvPr/>
        </p:nvSpPr>
        <p:spPr>
          <a:xfrm>
            <a:off x="12328635" y="7499867"/>
            <a:ext cx="2175641" cy="677917"/>
          </a:xfrm>
          <a:prstGeom prst="rect">
            <a:avLst/>
          </a:prstGeom>
          <a:solidFill>
            <a:srgbClr val="07070C"/>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p:cNvSpPr txBox="1"/>
          <p:nvPr/>
        </p:nvSpPr>
        <p:spPr>
          <a:xfrm>
            <a:off x="13779062" y="7637063"/>
            <a:ext cx="788276" cy="477054"/>
          </a:xfrm>
          <a:prstGeom prst="rect">
            <a:avLst/>
          </a:prstGeom>
          <a:noFill/>
        </p:spPr>
        <p:txBody>
          <a:bodyPr wrap="square" rtlCol="0">
            <a:spAutoFit/>
          </a:bodyPr>
          <a:lstStyle/>
          <a:p>
            <a:pPr algn="ctr"/>
            <a:r>
              <a:rPr lang="en-US" sz="2500" b="1" dirty="0">
                <a:solidFill>
                  <a:schemeClr val="bg1"/>
                </a:solidFill>
              </a:rPr>
              <a:t>4</a:t>
            </a:r>
            <a:endParaRPr lang="en-IN" sz="2500" b="1" dirty="0">
              <a:solidFill>
                <a:schemeClr val="bg1"/>
              </a:solidFill>
            </a:endParaRPr>
          </a:p>
        </p:txBody>
      </p:sp>
      <p:pic>
        <p:nvPicPr>
          <p:cNvPr id="29" name="Picture 28"/>
          <p:cNvPicPr>
            <a:picLocks noChangeAspect="1"/>
          </p:cNvPicPr>
          <p:nvPr/>
        </p:nvPicPr>
        <p:blipFill>
          <a:blip r:embed="rId2"/>
          <a:stretch>
            <a:fillRect/>
          </a:stretch>
        </p:blipFill>
        <p:spPr>
          <a:xfrm>
            <a:off x="0" y="1623891"/>
            <a:ext cx="7188124" cy="46379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7315200" y="0"/>
            <a:ext cx="7315200" cy="8231148"/>
          </a:xfrm>
          <a:prstGeom prst="rect">
            <a:avLst/>
          </a:prstGeom>
        </p:spPr>
      </p:pic>
      <p:pic>
        <p:nvPicPr>
          <p:cNvPr id="3" name="Image 1" descr="preencoded.png"/>
          <p:cNvPicPr>
            <a:picLocks noChangeAspect="1"/>
          </p:cNvPicPr>
          <p:nvPr/>
        </p:nvPicPr>
        <p:blipFill>
          <a:blip r:embed="rId2"/>
          <a:stretch>
            <a:fillRect/>
          </a:stretch>
        </p:blipFill>
        <p:spPr>
          <a:xfrm>
            <a:off x="7527846" y="2001322"/>
            <a:ext cx="6889790" cy="4228505"/>
          </a:xfrm>
          <a:prstGeom prst="rect">
            <a:avLst/>
          </a:prstGeom>
        </p:spPr>
      </p:pic>
      <p:sp>
        <p:nvSpPr>
          <p:cNvPr id="4" name="Text 0"/>
          <p:cNvSpPr/>
          <p:nvPr/>
        </p:nvSpPr>
        <p:spPr>
          <a:xfrm>
            <a:off x="595551" y="467916"/>
            <a:ext cx="6124099" cy="1595199"/>
          </a:xfrm>
          <a:prstGeom prst="rect">
            <a:avLst/>
          </a:prstGeom>
          <a:noFill/>
        </p:spPr>
        <p:txBody>
          <a:bodyPr wrap="square" lIns="0" tIns="0" rIns="0" bIns="0" rtlCol="0" anchor="t"/>
          <a:lstStyle/>
          <a:p>
            <a:pPr>
              <a:lnSpc>
                <a:spcPts val="4150"/>
              </a:lnSpc>
            </a:pPr>
            <a:r>
              <a:rPr lang="en-CA" sz="3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How did COVID-19 impact peak season in 2020?</a:t>
            </a:r>
            <a:endParaRPr lang="en-IN" sz="30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4150"/>
              </a:lnSpc>
              <a:buNone/>
            </a:pPr>
            <a:endParaRPr lang="en-US" sz="3000" b="1" dirty="0">
              <a:solidFill>
                <a:schemeClr val="bg1"/>
              </a:solidFill>
            </a:endParaRPr>
          </a:p>
        </p:txBody>
      </p:sp>
      <p:pic>
        <p:nvPicPr>
          <p:cNvPr id="5" name="Image 2" descr="preencoded.png"/>
          <p:cNvPicPr>
            <a:picLocks noChangeAspect="1"/>
          </p:cNvPicPr>
          <p:nvPr/>
        </p:nvPicPr>
        <p:blipFill>
          <a:blip r:embed="rId3"/>
          <a:stretch>
            <a:fillRect/>
          </a:stretch>
        </p:blipFill>
        <p:spPr>
          <a:xfrm>
            <a:off x="595551" y="2318266"/>
            <a:ext cx="850821" cy="1361242"/>
          </a:xfrm>
          <a:prstGeom prst="rect">
            <a:avLst/>
          </a:prstGeom>
        </p:spPr>
      </p:pic>
      <p:sp>
        <p:nvSpPr>
          <p:cNvPr id="6" name="Text 1"/>
          <p:cNvSpPr/>
          <p:nvPr/>
        </p:nvSpPr>
        <p:spPr>
          <a:xfrm>
            <a:off x="1701522" y="2488406"/>
            <a:ext cx="2127052" cy="265867"/>
          </a:xfrm>
          <a:prstGeom prst="rect">
            <a:avLst/>
          </a:prstGeom>
          <a:noFill/>
        </p:spPr>
        <p:txBody>
          <a:bodyPr wrap="none" lIns="0" tIns="0" rIns="0" bIns="0" rtlCol="0" anchor="t"/>
          <a:lstStyle/>
          <a:p>
            <a:pPr marL="0" indent="0" algn="l">
              <a:lnSpc>
                <a:spcPts val="2050"/>
              </a:lnSpc>
              <a:buNone/>
            </a:pPr>
            <a:r>
              <a:rPr lang="en-US" sz="1650" dirty="0">
                <a:solidFill>
                  <a:srgbClr val="E0D6DE"/>
                </a:solidFill>
                <a:latin typeface="Sora Medium" pitchFamily="34" charset="0"/>
                <a:ea typeface="Sora Medium" pitchFamily="34" charset="-122"/>
                <a:cs typeface="Sora Medium" pitchFamily="34" charset="-120"/>
              </a:rPr>
              <a:t>2019 baseline</a:t>
            </a:r>
            <a:endParaRPr lang="en-US" sz="1650" dirty="0"/>
          </a:p>
        </p:txBody>
      </p:sp>
      <p:sp>
        <p:nvSpPr>
          <p:cNvPr id="7" name="Text 2"/>
          <p:cNvSpPr/>
          <p:nvPr/>
        </p:nvSpPr>
        <p:spPr>
          <a:xfrm>
            <a:off x="1701522" y="2856309"/>
            <a:ext cx="5018127" cy="272177"/>
          </a:xfrm>
          <a:prstGeom prst="rect">
            <a:avLst/>
          </a:prstGeom>
          <a:noFill/>
        </p:spPr>
        <p:txBody>
          <a:bodyPr wrap="none" lIns="0" tIns="0" rIns="0" bIns="0" rtlCol="0" anchor="t"/>
          <a:lstStyle/>
          <a:p>
            <a:pPr marL="0" indent="0" algn="l">
              <a:lnSpc>
                <a:spcPts val="2100"/>
              </a:lnSpc>
              <a:buNone/>
            </a:pPr>
            <a:r>
              <a:rPr lang="en-US" sz="130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Typical seasonal patterns observed</a:t>
            </a:r>
            <a:endParaRPr lang="en-US" sz="1300" dirty="0"/>
          </a:p>
        </p:txBody>
      </p:sp>
      <p:pic>
        <p:nvPicPr>
          <p:cNvPr id="8" name="Image 3" descr="preencoded.png"/>
          <p:cNvPicPr>
            <a:picLocks noChangeAspect="1"/>
          </p:cNvPicPr>
          <p:nvPr/>
        </p:nvPicPr>
        <p:blipFill>
          <a:blip r:embed="rId4"/>
          <a:stretch>
            <a:fillRect/>
          </a:stretch>
        </p:blipFill>
        <p:spPr>
          <a:xfrm>
            <a:off x="595551" y="3679508"/>
            <a:ext cx="850821" cy="1361242"/>
          </a:xfrm>
          <a:prstGeom prst="rect">
            <a:avLst/>
          </a:prstGeom>
        </p:spPr>
      </p:pic>
      <p:sp>
        <p:nvSpPr>
          <p:cNvPr id="9" name="Text 3"/>
          <p:cNvSpPr/>
          <p:nvPr/>
        </p:nvSpPr>
        <p:spPr>
          <a:xfrm>
            <a:off x="1701522" y="3849648"/>
            <a:ext cx="2387441" cy="265867"/>
          </a:xfrm>
          <a:prstGeom prst="rect">
            <a:avLst/>
          </a:prstGeom>
          <a:noFill/>
        </p:spPr>
        <p:txBody>
          <a:bodyPr wrap="none" lIns="0" tIns="0" rIns="0" bIns="0" rtlCol="0" anchor="t"/>
          <a:lstStyle/>
          <a:p>
            <a:pPr marL="0" indent="0" algn="l">
              <a:lnSpc>
                <a:spcPts val="2050"/>
              </a:lnSpc>
              <a:buNone/>
            </a:pPr>
            <a:r>
              <a:rPr lang="en-US" sz="1650" dirty="0">
                <a:solidFill>
                  <a:srgbClr val="E0D6DE"/>
                </a:solidFill>
                <a:latin typeface="Sora Medium" pitchFamily="34" charset="0"/>
                <a:ea typeface="Sora Medium" pitchFamily="34" charset="-122"/>
                <a:cs typeface="Sora Medium" pitchFamily="34" charset="-120"/>
              </a:rPr>
              <a:t>2020 pandemic onset</a:t>
            </a:r>
            <a:endParaRPr lang="en-US" sz="1650" dirty="0"/>
          </a:p>
        </p:txBody>
      </p:sp>
      <p:sp>
        <p:nvSpPr>
          <p:cNvPr id="10" name="Text 4"/>
          <p:cNvSpPr/>
          <p:nvPr/>
        </p:nvSpPr>
        <p:spPr>
          <a:xfrm>
            <a:off x="1701522" y="4217551"/>
            <a:ext cx="5018127" cy="272177"/>
          </a:xfrm>
          <a:prstGeom prst="rect">
            <a:avLst/>
          </a:prstGeom>
          <a:noFill/>
        </p:spPr>
        <p:txBody>
          <a:bodyPr wrap="none" lIns="0" tIns="0" rIns="0" bIns="0" rtlCol="0" anchor="t"/>
          <a:lstStyle/>
          <a:p>
            <a:pPr marL="0" indent="0" algn="l">
              <a:lnSpc>
                <a:spcPts val="2100"/>
              </a:lnSpc>
              <a:buNone/>
            </a:pPr>
            <a:r>
              <a:rPr lang="en-US" sz="130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Sharp increase around Week 16</a:t>
            </a:r>
            <a:endParaRPr lang="en-US" sz="1300" dirty="0"/>
          </a:p>
        </p:txBody>
      </p:sp>
      <p:pic>
        <p:nvPicPr>
          <p:cNvPr id="11" name="Image 4" descr="preencoded.png"/>
          <p:cNvPicPr>
            <a:picLocks noChangeAspect="1"/>
          </p:cNvPicPr>
          <p:nvPr/>
        </p:nvPicPr>
        <p:blipFill>
          <a:blip r:embed="rId5"/>
          <a:stretch>
            <a:fillRect/>
          </a:stretch>
        </p:blipFill>
        <p:spPr>
          <a:xfrm>
            <a:off x="595551" y="5040749"/>
            <a:ext cx="850821" cy="1361242"/>
          </a:xfrm>
          <a:prstGeom prst="rect">
            <a:avLst/>
          </a:prstGeom>
        </p:spPr>
      </p:pic>
      <p:sp>
        <p:nvSpPr>
          <p:cNvPr id="12" name="Text 5"/>
          <p:cNvSpPr/>
          <p:nvPr/>
        </p:nvSpPr>
        <p:spPr>
          <a:xfrm>
            <a:off x="1701522" y="5210889"/>
            <a:ext cx="2714268" cy="265867"/>
          </a:xfrm>
          <a:prstGeom prst="rect">
            <a:avLst/>
          </a:prstGeom>
          <a:noFill/>
        </p:spPr>
        <p:txBody>
          <a:bodyPr wrap="none" lIns="0" tIns="0" rIns="0" bIns="0" rtlCol="0" anchor="t"/>
          <a:lstStyle/>
          <a:p>
            <a:pPr marL="0" indent="0" algn="l">
              <a:lnSpc>
                <a:spcPts val="2050"/>
              </a:lnSpc>
              <a:buNone/>
            </a:pPr>
            <a:r>
              <a:rPr lang="en-US" sz="1650" dirty="0">
                <a:solidFill>
                  <a:srgbClr val="E0D6DE"/>
                </a:solidFill>
                <a:latin typeface="Sora Medium" pitchFamily="34" charset="0"/>
                <a:ea typeface="Sora Medium" pitchFamily="34" charset="-122"/>
                <a:cs typeface="Sora Medium" pitchFamily="34" charset="-120"/>
              </a:rPr>
              <a:t>Peak volume comparison</a:t>
            </a:r>
            <a:endParaRPr lang="en-US" sz="1650" dirty="0"/>
          </a:p>
        </p:txBody>
      </p:sp>
      <p:sp>
        <p:nvSpPr>
          <p:cNvPr id="13" name="Text 6"/>
          <p:cNvSpPr/>
          <p:nvPr/>
        </p:nvSpPr>
        <p:spPr>
          <a:xfrm>
            <a:off x="1701522" y="5578792"/>
            <a:ext cx="5018127" cy="272177"/>
          </a:xfrm>
          <a:prstGeom prst="rect">
            <a:avLst/>
          </a:prstGeom>
          <a:noFill/>
        </p:spPr>
        <p:txBody>
          <a:bodyPr wrap="none" lIns="0" tIns="0" rIns="0" bIns="0" rtlCol="0" anchor="t"/>
          <a:lstStyle/>
          <a:p>
            <a:pPr marL="0" indent="0" algn="l">
              <a:lnSpc>
                <a:spcPts val="2100"/>
              </a:lnSpc>
              <a:buNone/>
            </a:pPr>
            <a:r>
              <a:rPr lang="en-US" sz="130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2020 peak significantly higher than 2019</a:t>
            </a:r>
            <a:endParaRPr lang="en-US" sz="1300" dirty="0"/>
          </a:p>
        </p:txBody>
      </p:sp>
      <p:pic>
        <p:nvPicPr>
          <p:cNvPr id="14" name="Image 5" descr="preencoded.png"/>
          <p:cNvPicPr>
            <a:picLocks noChangeAspect="1"/>
          </p:cNvPicPr>
          <p:nvPr/>
        </p:nvPicPr>
        <p:blipFill>
          <a:blip r:embed="rId6"/>
          <a:stretch>
            <a:fillRect/>
          </a:stretch>
        </p:blipFill>
        <p:spPr>
          <a:xfrm>
            <a:off x="595551" y="6401991"/>
            <a:ext cx="850821" cy="1361242"/>
          </a:xfrm>
          <a:prstGeom prst="rect">
            <a:avLst/>
          </a:prstGeom>
        </p:spPr>
      </p:pic>
      <p:sp>
        <p:nvSpPr>
          <p:cNvPr id="15" name="Text 7"/>
          <p:cNvSpPr/>
          <p:nvPr/>
        </p:nvSpPr>
        <p:spPr>
          <a:xfrm>
            <a:off x="1701522" y="6572131"/>
            <a:ext cx="2127052" cy="265867"/>
          </a:xfrm>
          <a:prstGeom prst="rect">
            <a:avLst/>
          </a:prstGeom>
          <a:noFill/>
        </p:spPr>
        <p:txBody>
          <a:bodyPr wrap="none" lIns="0" tIns="0" rIns="0" bIns="0" rtlCol="0" anchor="t"/>
          <a:lstStyle/>
          <a:p>
            <a:pPr marL="0" indent="0" algn="l">
              <a:lnSpc>
                <a:spcPts val="2050"/>
              </a:lnSpc>
              <a:buNone/>
            </a:pPr>
            <a:r>
              <a:rPr lang="en-US" sz="1650" dirty="0">
                <a:solidFill>
                  <a:srgbClr val="E0D6DE"/>
                </a:solidFill>
                <a:latin typeface="Sora Medium" pitchFamily="34" charset="0"/>
                <a:ea typeface="Sora Medium" pitchFamily="34" charset="-122"/>
                <a:cs typeface="Sora Medium" pitchFamily="34" charset="-120"/>
              </a:rPr>
              <a:t>Sustained growth</a:t>
            </a:r>
            <a:endParaRPr lang="en-US" sz="1650" dirty="0"/>
          </a:p>
        </p:txBody>
      </p:sp>
      <p:sp>
        <p:nvSpPr>
          <p:cNvPr id="16" name="Text 8"/>
          <p:cNvSpPr/>
          <p:nvPr/>
        </p:nvSpPr>
        <p:spPr>
          <a:xfrm>
            <a:off x="1701522" y="6940034"/>
            <a:ext cx="5018127" cy="272177"/>
          </a:xfrm>
          <a:prstGeom prst="rect">
            <a:avLst/>
          </a:prstGeom>
          <a:noFill/>
        </p:spPr>
        <p:txBody>
          <a:bodyPr wrap="none" lIns="0" tIns="0" rIns="0" bIns="0" rtlCol="0" anchor="t"/>
          <a:lstStyle/>
          <a:p>
            <a:pPr marL="0" indent="0" algn="l">
              <a:lnSpc>
                <a:spcPts val="2100"/>
              </a:lnSpc>
              <a:buNone/>
            </a:pPr>
            <a:r>
              <a:rPr lang="en-US" sz="130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2020 volumes consistently above 2019 levels post-onset</a:t>
            </a:r>
            <a:endParaRPr lang="en-US" sz="1300" dirty="0"/>
          </a:p>
        </p:txBody>
      </p:sp>
      <p:sp>
        <p:nvSpPr>
          <p:cNvPr id="17" name="TextBox 16"/>
          <p:cNvSpPr txBox="1"/>
          <p:nvPr/>
        </p:nvSpPr>
        <p:spPr>
          <a:xfrm>
            <a:off x="13842124" y="7716926"/>
            <a:ext cx="788276" cy="477054"/>
          </a:xfrm>
          <a:prstGeom prst="rect">
            <a:avLst/>
          </a:prstGeom>
          <a:noFill/>
        </p:spPr>
        <p:txBody>
          <a:bodyPr wrap="square" rtlCol="0">
            <a:spAutoFit/>
          </a:bodyPr>
          <a:lstStyle/>
          <a:p>
            <a:pPr algn="ctr"/>
            <a:r>
              <a:rPr lang="en-US" sz="2500" b="1" dirty="0"/>
              <a:t>5</a:t>
            </a:r>
            <a:endParaRPr lang="en-US" sz="25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21136" y="793765"/>
            <a:ext cx="5816602" cy="1686906"/>
          </a:xfrm>
          <a:prstGeom prst="rect">
            <a:avLst/>
          </a:prstGeom>
          <a:noFill/>
        </p:spPr>
        <p:txBody>
          <a:bodyPr wrap="none" lIns="0" tIns="0" rIns="0" bIns="0" rtlCol="0" anchor="t"/>
          <a:lstStyle/>
          <a:p>
            <a:pPr>
              <a:lnSpc>
                <a:spcPts val="5200"/>
              </a:lnSpc>
            </a:pPr>
            <a:r>
              <a:rPr lang="en-CA" sz="3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How has COVID affected companies </a:t>
            </a:r>
            <a:endParaRPr lang="en-CA" sz="3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endParaRPr>
          </a:p>
          <a:p>
            <a:pPr>
              <a:lnSpc>
                <a:spcPts val="5200"/>
              </a:lnSpc>
            </a:pPr>
            <a:r>
              <a:rPr lang="en-CA" sz="30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In the different customer groups ?</a:t>
            </a:r>
            <a:endParaRPr lang="en-IN" sz="30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5200"/>
              </a:lnSpc>
              <a:buNone/>
            </a:pPr>
            <a:endParaRPr lang="en-US" sz="3000" b="1" dirty="0">
              <a:solidFill>
                <a:schemeClr val="bg1"/>
              </a:solidFill>
            </a:endParaRPr>
          </a:p>
        </p:txBody>
      </p:sp>
      <p:sp>
        <p:nvSpPr>
          <p:cNvPr id="4" name="Shape 1"/>
          <p:cNvSpPr/>
          <p:nvPr/>
        </p:nvSpPr>
        <p:spPr>
          <a:xfrm>
            <a:off x="758707" y="5511382"/>
            <a:ext cx="4238863" cy="1225272"/>
          </a:xfrm>
          <a:prstGeom prst="roundRect">
            <a:avLst>
              <a:gd name="adj" fmla="val 2603"/>
            </a:avLst>
          </a:prstGeom>
          <a:solidFill>
            <a:srgbClr val="26262B"/>
          </a:solidFill>
        </p:spPr>
      </p:sp>
      <p:sp>
        <p:nvSpPr>
          <p:cNvPr id="5" name="Text 2"/>
          <p:cNvSpPr/>
          <p:nvPr/>
        </p:nvSpPr>
        <p:spPr>
          <a:xfrm>
            <a:off x="971352" y="5724028"/>
            <a:ext cx="2658070" cy="332303"/>
          </a:xfrm>
          <a:prstGeom prst="rect">
            <a:avLst/>
          </a:prstGeom>
          <a:noFill/>
        </p:spPr>
        <p:txBody>
          <a:bodyPr wrap="none" lIns="0" tIns="0" rIns="0" bIns="0" rtlCol="0" anchor="t"/>
          <a:lstStyle/>
          <a:p>
            <a:pPr>
              <a:lnSpc>
                <a:spcPts val="2600"/>
              </a:lnSpc>
            </a:pPr>
            <a:r>
              <a:rPr lang="en-US" sz="2050" dirty="0">
                <a:solidFill>
                  <a:srgbClr val="E0D6DE"/>
                </a:solidFill>
                <a:latin typeface="Sora Medium" pitchFamily="34" charset="0"/>
                <a:cs typeface="Sora Medium" pitchFamily="34" charset="-120"/>
              </a:rPr>
              <a:t>Enterprise</a:t>
            </a:r>
            <a:endParaRPr lang="en-US" sz="2050" dirty="0"/>
          </a:p>
          <a:p>
            <a:pPr marL="0" indent="0">
              <a:lnSpc>
                <a:spcPts val="2600"/>
              </a:lnSpc>
              <a:buNone/>
            </a:pPr>
            <a:endParaRPr lang="en-US" sz="2050" dirty="0"/>
          </a:p>
        </p:txBody>
      </p:sp>
      <p:sp>
        <p:nvSpPr>
          <p:cNvPr id="6" name="Text 3"/>
          <p:cNvSpPr/>
          <p:nvPr/>
        </p:nvSpPr>
        <p:spPr>
          <a:xfrm>
            <a:off x="971352" y="6183847"/>
            <a:ext cx="3813572" cy="340162"/>
          </a:xfrm>
          <a:prstGeom prst="rect">
            <a:avLst/>
          </a:prstGeom>
          <a:noFill/>
        </p:spPr>
        <p:txBody>
          <a:bodyPr wrap="none" lIns="0" tIns="0" rIns="0" bIns="0" rtlCol="0" anchor="t"/>
          <a:lstStyle/>
          <a:p>
            <a:pPr marL="0" indent="0">
              <a:lnSpc>
                <a:spcPts val="2650"/>
              </a:lnSpc>
              <a:buNone/>
            </a:pPr>
            <a:r>
              <a:rPr lang="en-US" sz="165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11 Unique Count</a:t>
            </a:r>
            <a:endParaRPr lang="en-US" sz="1650" dirty="0"/>
          </a:p>
        </p:txBody>
      </p:sp>
      <p:sp>
        <p:nvSpPr>
          <p:cNvPr id="7" name="Shape 4"/>
          <p:cNvSpPr/>
          <p:nvPr/>
        </p:nvSpPr>
        <p:spPr>
          <a:xfrm>
            <a:off x="5210215" y="5511382"/>
            <a:ext cx="4238863" cy="1225272"/>
          </a:xfrm>
          <a:prstGeom prst="roundRect">
            <a:avLst>
              <a:gd name="adj" fmla="val 2603"/>
            </a:avLst>
          </a:prstGeom>
          <a:solidFill>
            <a:srgbClr val="26262B"/>
          </a:solidFill>
        </p:spPr>
      </p:sp>
      <p:sp>
        <p:nvSpPr>
          <p:cNvPr id="8" name="Text 5"/>
          <p:cNvSpPr/>
          <p:nvPr/>
        </p:nvSpPr>
        <p:spPr>
          <a:xfrm>
            <a:off x="5422861" y="5724028"/>
            <a:ext cx="2658070" cy="332303"/>
          </a:xfrm>
          <a:prstGeom prst="rect">
            <a:avLst/>
          </a:prstGeom>
          <a:noFill/>
        </p:spPr>
        <p:txBody>
          <a:bodyPr wrap="none" lIns="0" tIns="0" rIns="0" bIns="0" rtlCol="0" anchor="t"/>
          <a:lstStyle/>
          <a:p>
            <a:pPr marL="0" indent="0">
              <a:lnSpc>
                <a:spcPts val="2600"/>
              </a:lnSpc>
              <a:buNone/>
            </a:pPr>
            <a:r>
              <a:rPr lang="en-US" sz="2050" dirty="0">
                <a:solidFill>
                  <a:srgbClr val="E0D6DE"/>
                </a:solidFill>
                <a:latin typeface="Sora Medium" pitchFamily="34" charset="0"/>
                <a:cs typeface="Sora Medium" pitchFamily="34" charset="-120"/>
              </a:rPr>
              <a:t>Large</a:t>
            </a:r>
            <a:endParaRPr lang="en-US" sz="2050" dirty="0"/>
          </a:p>
        </p:txBody>
      </p:sp>
      <p:sp>
        <p:nvSpPr>
          <p:cNvPr id="9" name="Text 6"/>
          <p:cNvSpPr/>
          <p:nvPr/>
        </p:nvSpPr>
        <p:spPr>
          <a:xfrm>
            <a:off x="5422861" y="6183847"/>
            <a:ext cx="3813572" cy="340162"/>
          </a:xfrm>
          <a:prstGeom prst="rect">
            <a:avLst/>
          </a:prstGeom>
          <a:noFill/>
        </p:spPr>
        <p:txBody>
          <a:bodyPr wrap="none" lIns="0" tIns="0" rIns="0" bIns="0" rtlCol="0" anchor="t"/>
          <a:lstStyle/>
          <a:p>
            <a:pPr>
              <a:lnSpc>
                <a:spcPts val="2650"/>
              </a:lnSpc>
            </a:pPr>
            <a:r>
              <a:rPr lang="en-US" sz="165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19 Unique Count</a:t>
            </a:r>
            <a:endParaRPr lang="en-US" sz="1650" dirty="0"/>
          </a:p>
          <a:p>
            <a:pPr marL="0" indent="0">
              <a:lnSpc>
                <a:spcPts val="2650"/>
              </a:lnSpc>
              <a:buNone/>
            </a:pPr>
            <a:endParaRPr lang="en-US" sz="1650" dirty="0"/>
          </a:p>
        </p:txBody>
      </p:sp>
      <p:sp>
        <p:nvSpPr>
          <p:cNvPr id="10" name="Shape 7"/>
          <p:cNvSpPr/>
          <p:nvPr/>
        </p:nvSpPr>
        <p:spPr>
          <a:xfrm>
            <a:off x="9661724" y="5511382"/>
            <a:ext cx="4209970" cy="1225272"/>
          </a:xfrm>
          <a:prstGeom prst="roundRect">
            <a:avLst>
              <a:gd name="adj" fmla="val 2603"/>
            </a:avLst>
          </a:prstGeom>
          <a:solidFill>
            <a:srgbClr val="26262B"/>
          </a:solidFill>
        </p:spPr>
      </p:sp>
      <p:sp>
        <p:nvSpPr>
          <p:cNvPr id="11" name="Text 8"/>
          <p:cNvSpPr/>
          <p:nvPr/>
        </p:nvSpPr>
        <p:spPr>
          <a:xfrm>
            <a:off x="9874369" y="5724028"/>
            <a:ext cx="2658070" cy="332303"/>
          </a:xfrm>
          <a:prstGeom prst="rect">
            <a:avLst/>
          </a:prstGeom>
          <a:noFill/>
        </p:spPr>
        <p:txBody>
          <a:bodyPr wrap="none" lIns="0" tIns="0" rIns="0" bIns="0" rtlCol="0" anchor="t"/>
          <a:lstStyle/>
          <a:p>
            <a:pPr marL="0" indent="0">
              <a:lnSpc>
                <a:spcPts val="2600"/>
              </a:lnSpc>
              <a:buNone/>
            </a:pPr>
            <a:r>
              <a:rPr lang="en-US" sz="2050" dirty="0">
                <a:solidFill>
                  <a:srgbClr val="E0D6DE"/>
                </a:solidFill>
                <a:latin typeface="Sora Medium" pitchFamily="34" charset="0"/>
                <a:cs typeface="Sora Medium" pitchFamily="34" charset="-120"/>
              </a:rPr>
              <a:t>Medium</a:t>
            </a:r>
            <a:endParaRPr lang="en-US" sz="2050" dirty="0"/>
          </a:p>
        </p:txBody>
      </p:sp>
      <p:sp>
        <p:nvSpPr>
          <p:cNvPr id="12" name="Text 9"/>
          <p:cNvSpPr/>
          <p:nvPr/>
        </p:nvSpPr>
        <p:spPr>
          <a:xfrm>
            <a:off x="9874369" y="6183847"/>
            <a:ext cx="3813572" cy="340162"/>
          </a:xfrm>
          <a:prstGeom prst="rect">
            <a:avLst/>
          </a:prstGeom>
          <a:noFill/>
        </p:spPr>
        <p:txBody>
          <a:bodyPr wrap="none" lIns="0" tIns="0" rIns="0" bIns="0" rtlCol="0" anchor="t"/>
          <a:lstStyle/>
          <a:p>
            <a:pPr>
              <a:lnSpc>
                <a:spcPts val="2650"/>
              </a:lnSpc>
            </a:pPr>
            <a:r>
              <a:rPr lang="en-US" sz="165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187 Unique Count</a:t>
            </a:r>
            <a:endParaRPr lang="en-US" sz="1650" dirty="0"/>
          </a:p>
          <a:p>
            <a:pPr marL="0" indent="0">
              <a:lnSpc>
                <a:spcPts val="2650"/>
              </a:lnSpc>
              <a:buNone/>
            </a:pPr>
            <a:endParaRPr lang="en-US" sz="1650" dirty="0"/>
          </a:p>
        </p:txBody>
      </p:sp>
      <p:sp>
        <p:nvSpPr>
          <p:cNvPr id="13" name="Shape 10"/>
          <p:cNvSpPr/>
          <p:nvPr/>
        </p:nvSpPr>
        <p:spPr>
          <a:xfrm>
            <a:off x="744260" y="6890886"/>
            <a:ext cx="13127434" cy="1225272"/>
          </a:xfrm>
          <a:prstGeom prst="roundRect">
            <a:avLst>
              <a:gd name="adj" fmla="val 2603"/>
            </a:avLst>
          </a:prstGeom>
          <a:solidFill>
            <a:srgbClr val="26262B"/>
          </a:solidFill>
        </p:spPr>
        <p:txBody>
          <a:bodyPr/>
          <a:lstStyle/>
          <a:p>
            <a:endParaRPr lang="en-IN"/>
          </a:p>
        </p:txBody>
      </p:sp>
      <p:sp>
        <p:nvSpPr>
          <p:cNvPr id="14" name="Text 11"/>
          <p:cNvSpPr/>
          <p:nvPr/>
        </p:nvSpPr>
        <p:spPr>
          <a:xfrm>
            <a:off x="956905" y="7103532"/>
            <a:ext cx="2778204" cy="332303"/>
          </a:xfrm>
          <a:prstGeom prst="rect">
            <a:avLst/>
          </a:prstGeom>
          <a:noFill/>
        </p:spPr>
        <p:txBody>
          <a:bodyPr wrap="none" lIns="0" tIns="0" rIns="0" bIns="0" rtlCol="0" anchor="t"/>
          <a:lstStyle/>
          <a:p>
            <a:pPr marL="0" indent="0">
              <a:lnSpc>
                <a:spcPts val="2600"/>
              </a:lnSpc>
              <a:buNone/>
            </a:pPr>
            <a:r>
              <a:rPr lang="en-US" sz="2050" dirty="0">
                <a:solidFill>
                  <a:srgbClr val="E0D6DE"/>
                </a:solidFill>
                <a:latin typeface="Sora Medium" pitchFamily="34" charset="0"/>
                <a:cs typeface="Sora Medium" pitchFamily="34" charset="-120"/>
              </a:rPr>
              <a:t>Small</a:t>
            </a:r>
            <a:endParaRPr lang="en-US" sz="2050" dirty="0"/>
          </a:p>
        </p:txBody>
      </p:sp>
      <p:sp>
        <p:nvSpPr>
          <p:cNvPr id="15" name="Text 12"/>
          <p:cNvSpPr/>
          <p:nvPr/>
        </p:nvSpPr>
        <p:spPr>
          <a:xfrm>
            <a:off x="956905" y="7563351"/>
            <a:ext cx="12716589" cy="340162"/>
          </a:xfrm>
          <a:prstGeom prst="rect">
            <a:avLst/>
          </a:prstGeom>
          <a:noFill/>
        </p:spPr>
        <p:txBody>
          <a:bodyPr wrap="none" lIns="0" tIns="0" rIns="0" bIns="0" rtlCol="0" anchor="t"/>
          <a:lstStyle/>
          <a:p>
            <a:pPr>
              <a:lnSpc>
                <a:spcPts val="2650"/>
              </a:lnSpc>
            </a:pPr>
            <a:r>
              <a:rPr lang="en-US" sz="165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641 Unique Count</a:t>
            </a:r>
            <a:endParaRPr lang="en-US" sz="1650" dirty="0"/>
          </a:p>
          <a:p>
            <a:pPr marL="0" indent="0">
              <a:lnSpc>
                <a:spcPts val="2650"/>
              </a:lnSpc>
              <a:buNone/>
            </a:pPr>
            <a:endParaRPr lang="en-US" sz="1650" dirty="0"/>
          </a:p>
        </p:txBody>
      </p:sp>
      <p:sp>
        <p:nvSpPr>
          <p:cNvPr id="16" name="Rectangle 15"/>
          <p:cNvSpPr/>
          <p:nvPr/>
        </p:nvSpPr>
        <p:spPr>
          <a:xfrm>
            <a:off x="13871694" y="6898123"/>
            <a:ext cx="758706" cy="1218035"/>
          </a:xfrm>
          <a:prstGeom prst="rect">
            <a:avLst/>
          </a:prstGeom>
          <a:solidFill>
            <a:srgbClr val="07070C"/>
          </a:solidFill>
          <a:ln>
            <a:solidFill>
              <a:schemeClr val="tx1"/>
            </a:solidFill>
          </a:ln>
          <a:effectLst>
            <a:innerShdw blurRad="63500" dist="50800" dir="54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13886139" y="7705249"/>
            <a:ext cx="788276" cy="477054"/>
          </a:xfrm>
          <a:prstGeom prst="rect">
            <a:avLst/>
          </a:prstGeom>
          <a:noFill/>
        </p:spPr>
        <p:txBody>
          <a:bodyPr wrap="square" rtlCol="0">
            <a:spAutoFit/>
          </a:bodyPr>
          <a:lstStyle/>
          <a:p>
            <a:pPr algn="ctr"/>
            <a:r>
              <a:rPr lang="en-US" sz="2500" b="1" dirty="0">
                <a:solidFill>
                  <a:schemeClr val="bg1"/>
                </a:solidFill>
              </a:rPr>
              <a:t>6</a:t>
            </a:r>
            <a:endParaRPr lang="en-IN" sz="2500" b="1" dirty="0">
              <a:solidFill>
                <a:schemeClr val="bg1"/>
              </a:solidFill>
            </a:endParaRPr>
          </a:p>
        </p:txBody>
      </p:sp>
      <p:pic>
        <p:nvPicPr>
          <p:cNvPr id="19" name="Picture 18"/>
          <p:cNvPicPr>
            <a:picLocks noChangeAspect="1"/>
          </p:cNvPicPr>
          <p:nvPr/>
        </p:nvPicPr>
        <p:blipFill>
          <a:blip r:embed="rId1"/>
          <a:stretch>
            <a:fillRect/>
          </a:stretch>
        </p:blipFill>
        <p:spPr>
          <a:xfrm>
            <a:off x="6554013" y="583326"/>
            <a:ext cx="7317681" cy="474284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0"/>
            <a:ext cx="5930504" cy="8229600"/>
          </a:xfrm>
          <a:prstGeom prst="rect">
            <a:avLst/>
          </a:prstGeom>
          <a:solidFill>
            <a:schemeClr val="bg1"/>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3" name="Image 1" descr="preencoded.png"/>
          <p:cNvPicPr>
            <a:picLocks noChangeAspect="1"/>
          </p:cNvPicPr>
          <p:nvPr/>
        </p:nvPicPr>
        <p:blipFill>
          <a:blip r:embed="rId1"/>
          <a:stretch>
            <a:fillRect/>
          </a:stretch>
        </p:blipFill>
        <p:spPr>
          <a:xfrm>
            <a:off x="185686" y="2196226"/>
            <a:ext cx="5631789" cy="4491174"/>
          </a:xfrm>
          <a:prstGeom prst="rect">
            <a:avLst/>
          </a:prstGeom>
        </p:spPr>
      </p:pic>
      <p:sp>
        <p:nvSpPr>
          <p:cNvPr id="4" name="Text 0"/>
          <p:cNvSpPr/>
          <p:nvPr/>
        </p:nvSpPr>
        <p:spPr>
          <a:xfrm>
            <a:off x="6263640" y="57400"/>
            <a:ext cx="8377796" cy="1252645"/>
          </a:xfrm>
          <a:prstGeom prst="rect">
            <a:avLst/>
          </a:prstGeom>
          <a:noFill/>
        </p:spPr>
        <p:txBody>
          <a:bodyPr wrap="square" lIns="0" tIns="0" rIns="0" bIns="0" rtlCol="0" anchor="t"/>
          <a:lstStyle/>
          <a:p>
            <a:pPr>
              <a:lnSpc>
                <a:spcPts val="5450"/>
              </a:lnSpc>
            </a:pPr>
            <a:r>
              <a:rPr lang="en-CA" sz="2500" b="1"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What percent of each customer group is growing, moderately growing, and declining during the COVID observation period? </a:t>
            </a:r>
            <a:endParaRPr lang="en-IN" sz="2500" b="1" dirty="0">
              <a:solidFill>
                <a:schemeClr val="bg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5450"/>
              </a:lnSpc>
              <a:buNone/>
            </a:pPr>
            <a:endParaRPr lang="en-US" sz="2500" b="1" dirty="0">
              <a:solidFill>
                <a:schemeClr val="bg1"/>
              </a:solidFill>
            </a:endParaRPr>
          </a:p>
        </p:txBody>
      </p:sp>
      <p:sp>
        <p:nvSpPr>
          <p:cNvPr id="5" name="Text 1"/>
          <p:cNvSpPr/>
          <p:nvPr/>
        </p:nvSpPr>
        <p:spPr>
          <a:xfrm>
            <a:off x="6263640" y="2442567"/>
            <a:ext cx="3628192" cy="732830"/>
          </a:xfrm>
          <a:prstGeom prst="rect">
            <a:avLst/>
          </a:prstGeom>
          <a:noFill/>
        </p:spPr>
        <p:txBody>
          <a:bodyPr wrap="none" lIns="0" tIns="0" rIns="0" bIns="0" rtlCol="0" anchor="t"/>
          <a:lstStyle/>
          <a:p>
            <a:pPr marL="0" indent="0" algn="ctr">
              <a:lnSpc>
                <a:spcPts val="5750"/>
              </a:lnSpc>
              <a:buNone/>
            </a:pPr>
            <a:r>
              <a:rPr lang="en-US" sz="5750" dirty="0">
                <a:solidFill>
                  <a:srgbClr val="E0D6DE"/>
                </a:solidFill>
                <a:latin typeface="Sora Medium" pitchFamily="34" charset="0"/>
                <a:ea typeface="Sora Medium" pitchFamily="34" charset="-122"/>
                <a:cs typeface="Sora Medium" pitchFamily="34" charset="-120"/>
              </a:rPr>
              <a:t>85.3%</a:t>
            </a:r>
            <a:endParaRPr lang="en-US" sz="5750" dirty="0"/>
          </a:p>
        </p:txBody>
      </p:sp>
      <p:sp>
        <p:nvSpPr>
          <p:cNvPr id="6" name="Text 2"/>
          <p:cNvSpPr/>
          <p:nvPr/>
        </p:nvSpPr>
        <p:spPr>
          <a:xfrm>
            <a:off x="6689646" y="3452932"/>
            <a:ext cx="2776180" cy="347067"/>
          </a:xfrm>
          <a:prstGeom prst="rect">
            <a:avLst/>
          </a:prstGeom>
          <a:noFill/>
        </p:spPr>
        <p:txBody>
          <a:bodyPr wrap="none" lIns="0" tIns="0" rIns="0" bIns="0" rtlCol="0" anchor="t"/>
          <a:lstStyle/>
          <a:p>
            <a:pPr marL="0" indent="0" algn="ctr">
              <a:lnSpc>
                <a:spcPts val="2700"/>
              </a:lnSpc>
              <a:buNone/>
            </a:pPr>
            <a:r>
              <a:rPr lang="en-US" sz="2150" dirty="0">
                <a:solidFill>
                  <a:srgbClr val="E0D6DE"/>
                </a:solidFill>
                <a:latin typeface="Sora Medium" pitchFamily="34" charset="0"/>
                <a:ea typeface="Sora Medium" pitchFamily="34" charset="-122"/>
                <a:cs typeface="Sora Medium" pitchFamily="34" charset="-120"/>
              </a:rPr>
              <a:t>High Growth</a:t>
            </a:r>
            <a:endParaRPr lang="en-US" sz="2150" dirty="0"/>
          </a:p>
        </p:txBody>
      </p:sp>
      <p:sp>
        <p:nvSpPr>
          <p:cNvPr id="7" name="Text 3"/>
          <p:cNvSpPr/>
          <p:nvPr/>
        </p:nvSpPr>
        <p:spPr>
          <a:xfrm>
            <a:off x="6263640" y="3933230"/>
            <a:ext cx="3628192" cy="355283"/>
          </a:xfrm>
          <a:prstGeom prst="rect">
            <a:avLst/>
          </a:prstGeom>
          <a:noFill/>
        </p:spPr>
        <p:txBody>
          <a:bodyPr wrap="none" lIns="0" tIns="0" rIns="0" bIns="0" rtlCol="0" anchor="t"/>
          <a:lstStyle/>
          <a:p>
            <a:pPr marL="0" indent="0" algn="ctr">
              <a:lnSpc>
                <a:spcPts val="2750"/>
              </a:lnSpc>
              <a:buNone/>
            </a:pPr>
            <a:r>
              <a:rPr lang="en-US" sz="170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Majority of customer base</a:t>
            </a:r>
            <a:endParaRPr lang="en-US" sz="1700" dirty="0"/>
          </a:p>
        </p:txBody>
      </p:sp>
      <p:sp>
        <p:nvSpPr>
          <p:cNvPr id="8" name="Text 4"/>
          <p:cNvSpPr/>
          <p:nvPr/>
        </p:nvSpPr>
        <p:spPr>
          <a:xfrm>
            <a:off x="10224968" y="2442567"/>
            <a:ext cx="3628192" cy="732830"/>
          </a:xfrm>
          <a:prstGeom prst="rect">
            <a:avLst/>
          </a:prstGeom>
          <a:noFill/>
        </p:spPr>
        <p:txBody>
          <a:bodyPr wrap="none" lIns="0" tIns="0" rIns="0" bIns="0" rtlCol="0" anchor="t"/>
          <a:lstStyle/>
          <a:p>
            <a:pPr marL="0" indent="0" algn="ctr">
              <a:lnSpc>
                <a:spcPts val="5750"/>
              </a:lnSpc>
              <a:buNone/>
            </a:pPr>
            <a:r>
              <a:rPr lang="en-US" sz="5750" dirty="0">
                <a:solidFill>
                  <a:srgbClr val="E0D6DE"/>
                </a:solidFill>
                <a:latin typeface="Sora Medium" pitchFamily="34" charset="0"/>
                <a:ea typeface="Sora Medium" pitchFamily="34" charset="-122"/>
                <a:cs typeface="Sora Medium" pitchFamily="34" charset="-120"/>
              </a:rPr>
              <a:t>11.8%</a:t>
            </a:r>
            <a:endParaRPr lang="en-US" sz="5750" dirty="0"/>
          </a:p>
        </p:txBody>
      </p:sp>
      <p:sp>
        <p:nvSpPr>
          <p:cNvPr id="9" name="Text 5"/>
          <p:cNvSpPr/>
          <p:nvPr/>
        </p:nvSpPr>
        <p:spPr>
          <a:xfrm>
            <a:off x="10650974" y="3452932"/>
            <a:ext cx="2776180" cy="347067"/>
          </a:xfrm>
          <a:prstGeom prst="rect">
            <a:avLst/>
          </a:prstGeom>
          <a:noFill/>
        </p:spPr>
        <p:txBody>
          <a:bodyPr wrap="none" lIns="0" tIns="0" rIns="0" bIns="0" rtlCol="0" anchor="t"/>
          <a:lstStyle/>
          <a:p>
            <a:pPr marL="0" indent="0" algn="ctr">
              <a:lnSpc>
                <a:spcPts val="2700"/>
              </a:lnSpc>
              <a:buNone/>
            </a:pPr>
            <a:r>
              <a:rPr lang="en-US" sz="2150" dirty="0">
                <a:solidFill>
                  <a:srgbClr val="E0D6DE"/>
                </a:solidFill>
                <a:latin typeface="Sora Medium" pitchFamily="34" charset="0"/>
                <a:ea typeface="Sora Medium" pitchFamily="34" charset="-122"/>
                <a:cs typeface="Sora Medium" pitchFamily="34" charset="-120"/>
              </a:rPr>
              <a:t>Declining</a:t>
            </a:r>
            <a:endParaRPr lang="en-US" sz="2150" dirty="0"/>
          </a:p>
        </p:txBody>
      </p:sp>
      <p:sp>
        <p:nvSpPr>
          <p:cNvPr id="10" name="Text 6"/>
          <p:cNvSpPr/>
          <p:nvPr/>
        </p:nvSpPr>
        <p:spPr>
          <a:xfrm>
            <a:off x="10224968" y="3933230"/>
            <a:ext cx="3628192" cy="710565"/>
          </a:xfrm>
          <a:prstGeom prst="rect">
            <a:avLst/>
          </a:prstGeom>
          <a:noFill/>
        </p:spPr>
        <p:txBody>
          <a:bodyPr wrap="square" lIns="0" tIns="0" rIns="0" bIns="0" rtlCol="0" anchor="t"/>
          <a:lstStyle/>
          <a:p>
            <a:pPr marL="0" indent="0" algn="ctr">
              <a:lnSpc>
                <a:spcPts val="2750"/>
              </a:lnSpc>
              <a:buNone/>
            </a:pPr>
            <a:r>
              <a:rPr lang="en-US" sz="170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Significant portion facing challenges</a:t>
            </a:r>
            <a:endParaRPr lang="en-US" sz="1700" dirty="0"/>
          </a:p>
        </p:txBody>
      </p:sp>
      <p:sp>
        <p:nvSpPr>
          <p:cNvPr id="11" name="Text 7"/>
          <p:cNvSpPr/>
          <p:nvPr/>
        </p:nvSpPr>
        <p:spPr>
          <a:xfrm>
            <a:off x="6263640" y="5421035"/>
            <a:ext cx="3628192" cy="732830"/>
          </a:xfrm>
          <a:prstGeom prst="rect">
            <a:avLst/>
          </a:prstGeom>
          <a:noFill/>
        </p:spPr>
        <p:txBody>
          <a:bodyPr wrap="none" lIns="0" tIns="0" rIns="0" bIns="0" rtlCol="0" anchor="t"/>
          <a:lstStyle/>
          <a:p>
            <a:pPr marL="0" indent="0" algn="ctr">
              <a:lnSpc>
                <a:spcPts val="5750"/>
              </a:lnSpc>
              <a:buNone/>
            </a:pPr>
            <a:r>
              <a:rPr lang="en-US" sz="5750" dirty="0">
                <a:solidFill>
                  <a:srgbClr val="E0D6DE"/>
                </a:solidFill>
                <a:latin typeface="Sora Medium" pitchFamily="34" charset="0"/>
                <a:ea typeface="Sora Medium" pitchFamily="34" charset="-122"/>
                <a:cs typeface="Sora Medium" pitchFamily="34" charset="-120"/>
              </a:rPr>
              <a:t>1.9%</a:t>
            </a:r>
            <a:endParaRPr lang="en-US" sz="5750" dirty="0"/>
          </a:p>
        </p:txBody>
      </p:sp>
      <p:sp>
        <p:nvSpPr>
          <p:cNvPr id="12" name="Text 8"/>
          <p:cNvSpPr/>
          <p:nvPr/>
        </p:nvSpPr>
        <p:spPr>
          <a:xfrm>
            <a:off x="6689646" y="6431399"/>
            <a:ext cx="2776180" cy="347067"/>
          </a:xfrm>
          <a:prstGeom prst="rect">
            <a:avLst/>
          </a:prstGeom>
          <a:noFill/>
        </p:spPr>
        <p:txBody>
          <a:bodyPr wrap="none" lIns="0" tIns="0" rIns="0" bIns="0" rtlCol="0" anchor="t"/>
          <a:lstStyle/>
          <a:p>
            <a:pPr marL="0" indent="0" algn="ctr">
              <a:lnSpc>
                <a:spcPts val="2700"/>
              </a:lnSpc>
              <a:buNone/>
            </a:pPr>
            <a:r>
              <a:rPr lang="en-US" sz="2150" dirty="0">
                <a:solidFill>
                  <a:srgbClr val="E0D6DE"/>
                </a:solidFill>
                <a:latin typeface="Sora Medium" pitchFamily="34" charset="0"/>
                <a:ea typeface="Sora Medium" pitchFamily="34" charset="-122"/>
                <a:cs typeface="Sora Medium" pitchFamily="34" charset="-120"/>
              </a:rPr>
              <a:t>New Customers</a:t>
            </a:r>
            <a:endParaRPr lang="en-US" sz="2150" dirty="0"/>
          </a:p>
        </p:txBody>
      </p:sp>
      <p:sp>
        <p:nvSpPr>
          <p:cNvPr id="13" name="Text 9"/>
          <p:cNvSpPr/>
          <p:nvPr/>
        </p:nvSpPr>
        <p:spPr>
          <a:xfrm>
            <a:off x="6263640" y="6911697"/>
            <a:ext cx="3628192" cy="355283"/>
          </a:xfrm>
          <a:prstGeom prst="rect">
            <a:avLst/>
          </a:prstGeom>
          <a:noFill/>
        </p:spPr>
        <p:txBody>
          <a:bodyPr wrap="none" lIns="0" tIns="0" rIns="0" bIns="0" rtlCol="0" anchor="t"/>
          <a:lstStyle/>
          <a:p>
            <a:pPr marL="0" indent="0" algn="ctr">
              <a:lnSpc>
                <a:spcPts val="2750"/>
              </a:lnSpc>
              <a:buNone/>
            </a:pPr>
            <a:r>
              <a:rPr lang="en-US" sz="170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Small but crucial segment</a:t>
            </a:r>
            <a:endParaRPr lang="en-US" sz="1700" dirty="0"/>
          </a:p>
        </p:txBody>
      </p:sp>
      <p:sp>
        <p:nvSpPr>
          <p:cNvPr id="14" name="Text 10"/>
          <p:cNvSpPr/>
          <p:nvPr/>
        </p:nvSpPr>
        <p:spPr>
          <a:xfrm>
            <a:off x="10224968" y="5421035"/>
            <a:ext cx="3628192" cy="732830"/>
          </a:xfrm>
          <a:prstGeom prst="rect">
            <a:avLst/>
          </a:prstGeom>
          <a:noFill/>
        </p:spPr>
        <p:txBody>
          <a:bodyPr wrap="none" lIns="0" tIns="0" rIns="0" bIns="0" rtlCol="0" anchor="t"/>
          <a:lstStyle/>
          <a:p>
            <a:pPr marL="0" indent="0" algn="ctr">
              <a:lnSpc>
                <a:spcPts val="5750"/>
              </a:lnSpc>
              <a:buNone/>
            </a:pPr>
            <a:r>
              <a:rPr lang="en-US" sz="5750" dirty="0">
                <a:solidFill>
                  <a:srgbClr val="E0D6DE"/>
                </a:solidFill>
                <a:latin typeface="Sora Medium" pitchFamily="34" charset="0"/>
                <a:ea typeface="Sora Medium" pitchFamily="34" charset="-122"/>
                <a:cs typeface="Sora Medium" pitchFamily="34" charset="-120"/>
              </a:rPr>
              <a:t>0.9%</a:t>
            </a:r>
            <a:endParaRPr lang="en-US" sz="5750" dirty="0"/>
          </a:p>
        </p:txBody>
      </p:sp>
      <p:sp>
        <p:nvSpPr>
          <p:cNvPr id="15" name="Text 11"/>
          <p:cNvSpPr/>
          <p:nvPr/>
        </p:nvSpPr>
        <p:spPr>
          <a:xfrm>
            <a:off x="10588347" y="6431399"/>
            <a:ext cx="2901434" cy="347067"/>
          </a:xfrm>
          <a:prstGeom prst="rect">
            <a:avLst/>
          </a:prstGeom>
          <a:noFill/>
        </p:spPr>
        <p:txBody>
          <a:bodyPr wrap="none" lIns="0" tIns="0" rIns="0" bIns="0" rtlCol="0" anchor="t"/>
          <a:lstStyle/>
          <a:p>
            <a:pPr marL="0" indent="0" algn="ctr">
              <a:lnSpc>
                <a:spcPts val="2700"/>
              </a:lnSpc>
              <a:buNone/>
            </a:pPr>
            <a:r>
              <a:rPr lang="en-US" sz="2150" dirty="0">
                <a:solidFill>
                  <a:srgbClr val="E0D6DE"/>
                </a:solidFill>
                <a:latin typeface="Sora Medium" pitchFamily="34" charset="0"/>
                <a:ea typeface="Sora Medium" pitchFamily="34" charset="-122"/>
                <a:cs typeface="Sora Medium" pitchFamily="34" charset="-120"/>
              </a:rPr>
              <a:t>Moderately Growing</a:t>
            </a:r>
            <a:endParaRPr lang="en-US" sz="2150" dirty="0"/>
          </a:p>
        </p:txBody>
      </p:sp>
      <p:sp>
        <p:nvSpPr>
          <p:cNvPr id="16" name="Text 12"/>
          <p:cNvSpPr/>
          <p:nvPr/>
        </p:nvSpPr>
        <p:spPr>
          <a:xfrm>
            <a:off x="10224968" y="6911697"/>
            <a:ext cx="3628192" cy="710565"/>
          </a:xfrm>
          <a:prstGeom prst="rect">
            <a:avLst/>
          </a:prstGeom>
          <a:noFill/>
        </p:spPr>
        <p:txBody>
          <a:bodyPr wrap="square" lIns="0" tIns="0" rIns="0" bIns="0" rtlCol="0" anchor="t"/>
          <a:lstStyle/>
          <a:p>
            <a:pPr marL="0" indent="0" algn="ctr">
              <a:lnSpc>
                <a:spcPts val="2750"/>
              </a:lnSpc>
              <a:buNone/>
            </a:pPr>
            <a:r>
              <a:rPr lang="en-US" sz="170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Smallest segment of customer base</a:t>
            </a:r>
            <a:endParaRPr lang="en-US" sz="1700" dirty="0"/>
          </a:p>
        </p:txBody>
      </p:sp>
      <p:sp>
        <p:nvSpPr>
          <p:cNvPr id="18" name="Rectangle 17"/>
          <p:cNvSpPr/>
          <p:nvPr/>
        </p:nvSpPr>
        <p:spPr>
          <a:xfrm>
            <a:off x="12328635" y="7512284"/>
            <a:ext cx="2175641" cy="677917"/>
          </a:xfrm>
          <a:prstGeom prst="rect">
            <a:avLst/>
          </a:prstGeom>
          <a:solidFill>
            <a:srgbClr val="07070C"/>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13853160" y="7695146"/>
            <a:ext cx="788276" cy="477054"/>
          </a:xfrm>
          <a:prstGeom prst="rect">
            <a:avLst/>
          </a:prstGeom>
          <a:noFill/>
        </p:spPr>
        <p:txBody>
          <a:bodyPr wrap="square" rtlCol="0">
            <a:spAutoFit/>
          </a:bodyPr>
          <a:lstStyle/>
          <a:p>
            <a:pPr algn="ctr"/>
            <a:r>
              <a:rPr lang="en-US" sz="2500" b="1" dirty="0">
                <a:solidFill>
                  <a:schemeClr val="bg1"/>
                </a:solidFill>
              </a:rPr>
              <a:t>7</a:t>
            </a:r>
            <a:endParaRPr lang="en-IN" sz="2500" b="1"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7504387" y="0"/>
            <a:ext cx="7126014" cy="8229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Image 1" descr="preencoded.png"/>
          <p:cNvPicPr>
            <a:picLocks noChangeAspect="1"/>
          </p:cNvPicPr>
          <p:nvPr/>
        </p:nvPicPr>
        <p:blipFill>
          <a:blip r:embed="rId1"/>
          <a:stretch>
            <a:fillRect/>
          </a:stretch>
        </p:blipFill>
        <p:spPr>
          <a:xfrm>
            <a:off x="8016535" y="1589396"/>
            <a:ext cx="6022887" cy="5050807"/>
          </a:xfrm>
          <a:prstGeom prst="rect">
            <a:avLst/>
          </a:prstGeom>
        </p:spPr>
      </p:pic>
      <p:sp>
        <p:nvSpPr>
          <p:cNvPr id="4" name="Text 0"/>
          <p:cNvSpPr/>
          <p:nvPr/>
        </p:nvSpPr>
        <p:spPr>
          <a:xfrm>
            <a:off x="788670" y="620911"/>
            <a:ext cx="5737860" cy="1408509"/>
          </a:xfrm>
          <a:prstGeom prst="rect">
            <a:avLst/>
          </a:prstGeom>
          <a:noFill/>
        </p:spPr>
        <p:txBody>
          <a:bodyPr wrap="square" lIns="0" tIns="0" rIns="0" bIns="0" rtlCol="0" anchor="t"/>
          <a:lstStyle/>
          <a:p>
            <a:pPr marL="0" indent="0">
              <a:lnSpc>
                <a:spcPts val="5500"/>
              </a:lnSpc>
              <a:buNone/>
            </a:pPr>
            <a:r>
              <a:rPr lang="en-US" sz="4400" dirty="0">
                <a:solidFill>
                  <a:srgbClr val="97B8FF"/>
                </a:solidFill>
                <a:latin typeface="Sora Medium" pitchFamily="34" charset="0"/>
                <a:ea typeface="Sora Medium" pitchFamily="34" charset="-122"/>
                <a:cs typeface="Sora Medium" pitchFamily="34" charset="-120"/>
              </a:rPr>
              <a:t>Volume Tier Distribution</a:t>
            </a:r>
            <a:endParaRPr lang="en-US" sz="4400" dirty="0"/>
          </a:p>
        </p:txBody>
      </p:sp>
      <p:sp>
        <p:nvSpPr>
          <p:cNvPr id="5" name="Shape 1"/>
          <p:cNvSpPr/>
          <p:nvPr/>
        </p:nvSpPr>
        <p:spPr>
          <a:xfrm>
            <a:off x="788670" y="2620923"/>
            <a:ext cx="506968" cy="506968"/>
          </a:xfrm>
          <a:prstGeom prst="roundRect">
            <a:avLst>
              <a:gd name="adj" fmla="val 6668"/>
            </a:avLst>
          </a:prstGeom>
          <a:solidFill>
            <a:srgbClr val="26262B"/>
          </a:solidFill>
        </p:spPr>
      </p:sp>
      <p:sp>
        <p:nvSpPr>
          <p:cNvPr id="6" name="Text 2"/>
          <p:cNvSpPr/>
          <p:nvPr/>
        </p:nvSpPr>
        <p:spPr>
          <a:xfrm>
            <a:off x="970598" y="2705338"/>
            <a:ext cx="142994" cy="338018"/>
          </a:xfrm>
          <a:prstGeom prst="rect">
            <a:avLst/>
          </a:prstGeom>
          <a:noFill/>
        </p:spPr>
        <p:txBody>
          <a:bodyPr wrap="none" lIns="0" tIns="0" rIns="0" bIns="0" rtlCol="0" anchor="t"/>
          <a:lstStyle/>
          <a:p>
            <a:pPr marL="0" indent="0" algn="ctr">
              <a:lnSpc>
                <a:spcPts val="2650"/>
              </a:lnSpc>
              <a:buNone/>
            </a:pPr>
            <a:r>
              <a:rPr lang="en-US" sz="2650" dirty="0">
                <a:solidFill>
                  <a:srgbClr val="E0D6DE"/>
                </a:solidFill>
                <a:latin typeface="Sora Medium" pitchFamily="34" charset="0"/>
                <a:ea typeface="Sora Medium" pitchFamily="34" charset="-122"/>
                <a:cs typeface="Sora Medium" pitchFamily="34" charset="-120"/>
              </a:rPr>
              <a:t>1</a:t>
            </a:r>
            <a:endParaRPr lang="en-US" sz="2650" dirty="0"/>
          </a:p>
        </p:txBody>
      </p:sp>
      <p:sp>
        <p:nvSpPr>
          <p:cNvPr id="7" name="Text 3"/>
          <p:cNvSpPr/>
          <p:nvPr/>
        </p:nvSpPr>
        <p:spPr>
          <a:xfrm>
            <a:off x="1520904" y="2620923"/>
            <a:ext cx="2817019" cy="352068"/>
          </a:xfrm>
          <a:prstGeom prst="rect">
            <a:avLst/>
          </a:prstGeom>
          <a:noFill/>
        </p:spPr>
        <p:txBody>
          <a:bodyPr wrap="none" lIns="0" tIns="0" rIns="0" bIns="0" rtlCol="0" anchor="t"/>
          <a:lstStyle/>
          <a:p>
            <a:pPr marL="0" indent="0">
              <a:lnSpc>
                <a:spcPts val="2750"/>
              </a:lnSpc>
              <a:buNone/>
            </a:pPr>
            <a:r>
              <a:rPr lang="en-US" sz="2200" dirty="0">
                <a:solidFill>
                  <a:srgbClr val="E0D6DE"/>
                </a:solidFill>
                <a:latin typeface="Sora Medium" pitchFamily="34" charset="0"/>
                <a:ea typeface="Sora Medium" pitchFamily="34" charset="-122"/>
                <a:cs typeface="Sora Medium" pitchFamily="34" charset="-120"/>
              </a:rPr>
              <a:t>High Volume</a:t>
            </a:r>
            <a:endParaRPr lang="en-US" sz="2200" dirty="0"/>
          </a:p>
        </p:txBody>
      </p:sp>
      <p:sp>
        <p:nvSpPr>
          <p:cNvPr id="8" name="Text 4"/>
          <p:cNvSpPr/>
          <p:nvPr/>
        </p:nvSpPr>
        <p:spPr>
          <a:xfrm>
            <a:off x="1520904" y="3108127"/>
            <a:ext cx="5005626" cy="360521"/>
          </a:xfrm>
          <a:prstGeom prst="rect">
            <a:avLst/>
          </a:prstGeom>
          <a:noFill/>
        </p:spPr>
        <p:txBody>
          <a:bodyPr wrap="none" lIns="0" tIns="0" rIns="0" bIns="0" rtlCol="0" anchor="t"/>
          <a:lstStyle/>
          <a:p>
            <a:pPr marL="0" indent="0">
              <a:lnSpc>
                <a:spcPts val="2800"/>
              </a:lnSpc>
              <a:buNone/>
            </a:pPr>
            <a:r>
              <a:rPr lang="en-US" sz="175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91.4% of total volume</a:t>
            </a:r>
            <a:endParaRPr lang="en-US" sz="1750" dirty="0"/>
          </a:p>
        </p:txBody>
      </p:sp>
      <p:sp>
        <p:nvSpPr>
          <p:cNvPr id="9" name="Text 5"/>
          <p:cNvSpPr/>
          <p:nvPr/>
        </p:nvSpPr>
        <p:spPr>
          <a:xfrm>
            <a:off x="1520904" y="3603784"/>
            <a:ext cx="5005626" cy="360521"/>
          </a:xfrm>
          <a:prstGeom prst="rect">
            <a:avLst/>
          </a:prstGeom>
          <a:noFill/>
        </p:spPr>
        <p:txBody>
          <a:bodyPr wrap="none" lIns="0" tIns="0" rIns="0" bIns="0" rtlCol="0" anchor="t"/>
          <a:lstStyle/>
          <a:p>
            <a:pPr marL="0" indent="0">
              <a:lnSpc>
                <a:spcPts val="2800"/>
              </a:lnSpc>
              <a:buNone/>
            </a:pPr>
            <a:r>
              <a:rPr lang="en-US" sz="175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Dominates the distribution</a:t>
            </a:r>
            <a:endParaRPr lang="en-US" sz="1750" dirty="0"/>
          </a:p>
        </p:txBody>
      </p:sp>
      <p:sp>
        <p:nvSpPr>
          <p:cNvPr id="10" name="Shape 6"/>
          <p:cNvSpPr/>
          <p:nvPr/>
        </p:nvSpPr>
        <p:spPr>
          <a:xfrm>
            <a:off x="788670" y="4443055"/>
            <a:ext cx="506968" cy="506968"/>
          </a:xfrm>
          <a:prstGeom prst="roundRect">
            <a:avLst>
              <a:gd name="adj" fmla="val 6668"/>
            </a:avLst>
          </a:prstGeom>
          <a:solidFill>
            <a:srgbClr val="26262B"/>
          </a:solidFill>
        </p:spPr>
      </p:sp>
      <p:sp>
        <p:nvSpPr>
          <p:cNvPr id="11" name="Text 7"/>
          <p:cNvSpPr/>
          <p:nvPr/>
        </p:nvSpPr>
        <p:spPr>
          <a:xfrm>
            <a:off x="936784" y="4527471"/>
            <a:ext cx="210622" cy="338018"/>
          </a:xfrm>
          <a:prstGeom prst="rect">
            <a:avLst/>
          </a:prstGeom>
          <a:noFill/>
        </p:spPr>
        <p:txBody>
          <a:bodyPr wrap="none" lIns="0" tIns="0" rIns="0" bIns="0" rtlCol="0" anchor="t"/>
          <a:lstStyle/>
          <a:p>
            <a:pPr marL="0" indent="0" algn="ctr">
              <a:lnSpc>
                <a:spcPts val="2650"/>
              </a:lnSpc>
              <a:buNone/>
            </a:pPr>
            <a:r>
              <a:rPr lang="en-US" sz="2650" dirty="0">
                <a:solidFill>
                  <a:srgbClr val="E0D6DE"/>
                </a:solidFill>
                <a:latin typeface="Sora Medium" pitchFamily="34" charset="0"/>
                <a:ea typeface="Sora Medium" pitchFamily="34" charset="-122"/>
                <a:cs typeface="Sora Medium" pitchFamily="34" charset="-120"/>
              </a:rPr>
              <a:t>2</a:t>
            </a:r>
            <a:endParaRPr lang="en-US" sz="2650" dirty="0"/>
          </a:p>
        </p:txBody>
      </p:sp>
      <p:sp>
        <p:nvSpPr>
          <p:cNvPr id="12" name="Text 8"/>
          <p:cNvSpPr/>
          <p:nvPr/>
        </p:nvSpPr>
        <p:spPr>
          <a:xfrm>
            <a:off x="1520904" y="4443055"/>
            <a:ext cx="2817019" cy="352068"/>
          </a:xfrm>
          <a:prstGeom prst="rect">
            <a:avLst/>
          </a:prstGeom>
          <a:noFill/>
        </p:spPr>
        <p:txBody>
          <a:bodyPr wrap="none" lIns="0" tIns="0" rIns="0" bIns="0" rtlCol="0" anchor="t"/>
          <a:lstStyle/>
          <a:p>
            <a:pPr marL="0" indent="0">
              <a:lnSpc>
                <a:spcPts val="2750"/>
              </a:lnSpc>
              <a:buNone/>
            </a:pPr>
            <a:r>
              <a:rPr lang="en-US" sz="2200" dirty="0">
                <a:solidFill>
                  <a:srgbClr val="E0D6DE"/>
                </a:solidFill>
                <a:latin typeface="Sora Medium" pitchFamily="34" charset="0"/>
                <a:ea typeface="Sora Medium" pitchFamily="34" charset="-122"/>
                <a:cs typeface="Sora Medium" pitchFamily="34" charset="-120"/>
              </a:rPr>
              <a:t>Medium Volume</a:t>
            </a:r>
            <a:endParaRPr lang="en-US" sz="2200" dirty="0"/>
          </a:p>
        </p:txBody>
      </p:sp>
      <p:sp>
        <p:nvSpPr>
          <p:cNvPr id="13" name="Text 9"/>
          <p:cNvSpPr/>
          <p:nvPr/>
        </p:nvSpPr>
        <p:spPr>
          <a:xfrm>
            <a:off x="1520904" y="4930259"/>
            <a:ext cx="5005626" cy="360521"/>
          </a:xfrm>
          <a:prstGeom prst="rect">
            <a:avLst/>
          </a:prstGeom>
          <a:noFill/>
        </p:spPr>
        <p:txBody>
          <a:bodyPr wrap="none" lIns="0" tIns="0" rIns="0" bIns="0" rtlCol="0" anchor="t"/>
          <a:lstStyle/>
          <a:p>
            <a:pPr marL="0" indent="0">
              <a:lnSpc>
                <a:spcPts val="2800"/>
              </a:lnSpc>
              <a:buNone/>
            </a:pPr>
            <a:r>
              <a:rPr lang="en-US" sz="175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4.4% of total volume</a:t>
            </a:r>
            <a:endParaRPr lang="en-US" sz="1750" dirty="0"/>
          </a:p>
        </p:txBody>
      </p:sp>
      <p:sp>
        <p:nvSpPr>
          <p:cNvPr id="14" name="Text 10"/>
          <p:cNvSpPr/>
          <p:nvPr/>
        </p:nvSpPr>
        <p:spPr>
          <a:xfrm>
            <a:off x="1520904" y="5425916"/>
            <a:ext cx="5005626" cy="360521"/>
          </a:xfrm>
          <a:prstGeom prst="rect">
            <a:avLst/>
          </a:prstGeom>
          <a:noFill/>
        </p:spPr>
        <p:txBody>
          <a:bodyPr wrap="none" lIns="0" tIns="0" rIns="0" bIns="0" rtlCol="0" anchor="t"/>
          <a:lstStyle/>
          <a:p>
            <a:pPr marL="0" indent="0">
              <a:lnSpc>
                <a:spcPts val="2800"/>
              </a:lnSpc>
              <a:buNone/>
            </a:pPr>
            <a:r>
              <a:rPr lang="en-US" sz="175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Significant but much smaller than High Volume</a:t>
            </a:r>
            <a:endParaRPr lang="en-US" sz="1750" dirty="0"/>
          </a:p>
        </p:txBody>
      </p:sp>
      <p:sp>
        <p:nvSpPr>
          <p:cNvPr id="15" name="Shape 11"/>
          <p:cNvSpPr/>
          <p:nvPr/>
        </p:nvSpPr>
        <p:spPr>
          <a:xfrm>
            <a:off x="788670" y="6265188"/>
            <a:ext cx="506968" cy="506968"/>
          </a:xfrm>
          <a:prstGeom prst="roundRect">
            <a:avLst>
              <a:gd name="adj" fmla="val 6668"/>
            </a:avLst>
          </a:prstGeom>
          <a:solidFill>
            <a:srgbClr val="26262B"/>
          </a:solidFill>
        </p:spPr>
      </p:sp>
      <p:sp>
        <p:nvSpPr>
          <p:cNvPr id="16" name="Text 12"/>
          <p:cNvSpPr/>
          <p:nvPr/>
        </p:nvSpPr>
        <p:spPr>
          <a:xfrm>
            <a:off x="937260" y="6349603"/>
            <a:ext cx="209669" cy="338018"/>
          </a:xfrm>
          <a:prstGeom prst="rect">
            <a:avLst/>
          </a:prstGeom>
          <a:noFill/>
        </p:spPr>
        <p:txBody>
          <a:bodyPr wrap="none" lIns="0" tIns="0" rIns="0" bIns="0" rtlCol="0" anchor="t"/>
          <a:lstStyle/>
          <a:p>
            <a:pPr marL="0" indent="0" algn="ctr">
              <a:lnSpc>
                <a:spcPts val="2650"/>
              </a:lnSpc>
              <a:buNone/>
            </a:pPr>
            <a:r>
              <a:rPr lang="en-US" sz="2650" dirty="0">
                <a:solidFill>
                  <a:srgbClr val="E0D6DE"/>
                </a:solidFill>
                <a:latin typeface="Sora Medium" pitchFamily="34" charset="0"/>
                <a:ea typeface="Sora Medium" pitchFamily="34" charset="-122"/>
                <a:cs typeface="Sora Medium" pitchFamily="34" charset="-120"/>
              </a:rPr>
              <a:t>3</a:t>
            </a:r>
            <a:endParaRPr lang="en-US" sz="2650" dirty="0"/>
          </a:p>
        </p:txBody>
      </p:sp>
      <p:sp>
        <p:nvSpPr>
          <p:cNvPr id="17" name="Text 13"/>
          <p:cNvSpPr/>
          <p:nvPr/>
        </p:nvSpPr>
        <p:spPr>
          <a:xfrm>
            <a:off x="1520904" y="6265188"/>
            <a:ext cx="2817019" cy="352068"/>
          </a:xfrm>
          <a:prstGeom prst="rect">
            <a:avLst/>
          </a:prstGeom>
          <a:noFill/>
        </p:spPr>
        <p:txBody>
          <a:bodyPr wrap="none" lIns="0" tIns="0" rIns="0" bIns="0" rtlCol="0" anchor="t"/>
          <a:lstStyle/>
          <a:p>
            <a:pPr marL="0" indent="0">
              <a:lnSpc>
                <a:spcPts val="2750"/>
              </a:lnSpc>
              <a:buNone/>
            </a:pPr>
            <a:r>
              <a:rPr lang="en-US" sz="2200" dirty="0">
                <a:solidFill>
                  <a:srgbClr val="E0D6DE"/>
                </a:solidFill>
                <a:latin typeface="Sora Medium" pitchFamily="34" charset="0"/>
                <a:ea typeface="Sora Medium" pitchFamily="34" charset="-122"/>
                <a:cs typeface="Sora Medium" pitchFamily="34" charset="-120"/>
              </a:rPr>
              <a:t>Low Volume</a:t>
            </a:r>
            <a:endParaRPr lang="en-US" sz="2200" dirty="0"/>
          </a:p>
        </p:txBody>
      </p:sp>
      <p:sp>
        <p:nvSpPr>
          <p:cNvPr id="18" name="Text 14"/>
          <p:cNvSpPr/>
          <p:nvPr/>
        </p:nvSpPr>
        <p:spPr>
          <a:xfrm>
            <a:off x="1520904" y="6752392"/>
            <a:ext cx="5005626" cy="360521"/>
          </a:xfrm>
          <a:prstGeom prst="rect">
            <a:avLst/>
          </a:prstGeom>
          <a:noFill/>
        </p:spPr>
        <p:txBody>
          <a:bodyPr wrap="none" lIns="0" tIns="0" rIns="0" bIns="0" rtlCol="0" anchor="t"/>
          <a:lstStyle/>
          <a:p>
            <a:pPr marL="0" indent="0">
              <a:lnSpc>
                <a:spcPts val="2800"/>
              </a:lnSpc>
              <a:buNone/>
            </a:pPr>
            <a:r>
              <a:rPr lang="en-US" sz="175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4.3% of total volume</a:t>
            </a:r>
            <a:endParaRPr lang="en-US" sz="1750" dirty="0"/>
          </a:p>
        </p:txBody>
      </p:sp>
      <p:sp>
        <p:nvSpPr>
          <p:cNvPr id="19" name="Text 15"/>
          <p:cNvSpPr/>
          <p:nvPr/>
        </p:nvSpPr>
        <p:spPr>
          <a:xfrm>
            <a:off x="1520904" y="7248049"/>
            <a:ext cx="5005626" cy="360521"/>
          </a:xfrm>
          <a:prstGeom prst="rect">
            <a:avLst/>
          </a:prstGeom>
          <a:noFill/>
        </p:spPr>
        <p:txBody>
          <a:bodyPr wrap="none" lIns="0" tIns="0" rIns="0" bIns="0" rtlCol="0" anchor="t"/>
          <a:lstStyle/>
          <a:p>
            <a:pPr marL="0" indent="0">
              <a:lnSpc>
                <a:spcPts val="2800"/>
              </a:lnSpc>
              <a:buNone/>
            </a:pPr>
            <a:r>
              <a:rPr lang="en-US" sz="1750" dirty="0">
                <a:solidFill>
                  <a:srgbClr val="E0D6DE"/>
                </a:solidFill>
                <a:latin typeface="Noto Sans TC" panose="020B0200000000000000" pitchFamily="34" charset="0"/>
                <a:ea typeface="Noto Sans TC" panose="020B0200000000000000" pitchFamily="34" charset="-122"/>
                <a:cs typeface="Noto Sans TC" panose="020B0200000000000000" pitchFamily="34" charset="-120"/>
              </a:rPr>
              <a:t>Similar contribution to Medium Volume</a:t>
            </a:r>
            <a:endParaRPr lang="en-US" sz="1750" dirty="0"/>
          </a:p>
        </p:txBody>
      </p:sp>
      <p:sp>
        <p:nvSpPr>
          <p:cNvPr id="2" name="TextBox 1"/>
          <p:cNvSpPr txBox="1"/>
          <p:nvPr/>
        </p:nvSpPr>
        <p:spPr>
          <a:xfrm>
            <a:off x="13842125" y="7752546"/>
            <a:ext cx="788276" cy="477054"/>
          </a:xfrm>
          <a:prstGeom prst="rect">
            <a:avLst/>
          </a:prstGeom>
          <a:noFill/>
        </p:spPr>
        <p:txBody>
          <a:bodyPr wrap="square" rtlCol="0">
            <a:spAutoFit/>
          </a:bodyPr>
          <a:lstStyle/>
          <a:p>
            <a:pPr algn="ctr"/>
            <a:r>
              <a:rPr lang="en-US" sz="2500" b="1" dirty="0"/>
              <a:t>8</a:t>
            </a:r>
            <a:endParaRPr lang="en-IN" sz="25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87965" y="7471777"/>
            <a:ext cx="2175641" cy="677917"/>
          </a:xfrm>
          <a:prstGeom prst="rect">
            <a:avLst/>
          </a:prstGeom>
          <a:solidFill>
            <a:srgbClr val="07070C"/>
          </a:solid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 y="362608"/>
            <a:ext cx="14563606" cy="784830"/>
          </a:xfrm>
          <a:prstGeom prst="rect">
            <a:avLst/>
          </a:prstGeom>
          <a:noFill/>
        </p:spPr>
        <p:txBody>
          <a:bodyPr wrap="square" rtlCol="0">
            <a:spAutoFit/>
          </a:bodyPr>
          <a:lstStyle/>
          <a:p>
            <a:pPr algn="ctr"/>
            <a:r>
              <a:rPr lang="en-IN" sz="4500" b="1" dirty="0">
                <a:solidFill>
                  <a:schemeClr val="bg1"/>
                </a:solidFill>
              </a:rPr>
              <a:t>Summary of COVID-19 Analysis</a:t>
            </a:r>
            <a:endParaRPr lang="en-US" sz="4500" b="1" dirty="0">
              <a:solidFill>
                <a:schemeClr val="bg1"/>
              </a:solidFill>
            </a:endParaRPr>
          </a:p>
        </p:txBody>
      </p:sp>
      <p:sp>
        <p:nvSpPr>
          <p:cNvPr id="4" name="TextBox 3"/>
          <p:cNvSpPr txBox="1"/>
          <p:nvPr/>
        </p:nvSpPr>
        <p:spPr>
          <a:xfrm>
            <a:off x="624814" y="1335405"/>
            <a:ext cx="13313980" cy="6894195"/>
          </a:xfrm>
          <a:prstGeom prst="rect">
            <a:avLst/>
          </a:prstGeom>
          <a:noFill/>
        </p:spPr>
        <p:txBody>
          <a:bodyPr wrap="square" rtlCol="0">
            <a:spAutoFit/>
          </a:bodyPr>
          <a:lstStyle/>
          <a:p>
            <a:endParaRPr lang="en-US" sz="2600" b="1" dirty="0">
              <a:solidFill>
                <a:schemeClr val="bg1"/>
              </a:solidFill>
            </a:endParaRPr>
          </a:p>
          <a:p>
            <a:r>
              <a:rPr lang="en-US" sz="2600" b="1" dirty="0">
                <a:solidFill>
                  <a:schemeClr val="bg1"/>
                </a:solidFill>
              </a:rPr>
              <a:t>COVID's Impact</a:t>
            </a:r>
            <a:r>
              <a:rPr lang="en-US" sz="2600" dirty="0">
                <a:solidFill>
                  <a:schemeClr val="bg1"/>
                </a:solidFill>
              </a:rPr>
              <a:t>:</a:t>
            </a:r>
            <a:endParaRPr lang="en-US" sz="2600" dirty="0">
              <a:solidFill>
                <a:schemeClr val="bg1"/>
              </a:solidFill>
            </a:endParaRPr>
          </a:p>
          <a:p>
            <a:endParaRPr lang="en-US" sz="2600" dirty="0">
              <a:solidFill>
                <a:schemeClr val="bg1"/>
              </a:solidFill>
            </a:endParaRPr>
          </a:p>
          <a:p>
            <a:pPr marL="742950" lvl="1" indent="-285750">
              <a:buFont typeface="Arial" panose="020B0604020202020204" pitchFamily="34" charset="0"/>
              <a:buChar char="•"/>
            </a:pPr>
            <a:r>
              <a:rPr lang="en-US" sz="2600" dirty="0">
                <a:solidFill>
                  <a:schemeClr val="bg1"/>
                </a:solidFill>
              </a:rPr>
              <a:t>Significant increase in parcel volumes during 2020 due to e-commerce growth.</a:t>
            </a:r>
            <a:endParaRPr lang="en-US" sz="2600" dirty="0">
              <a:solidFill>
                <a:schemeClr val="bg1"/>
              </a:solidFill>
            </a:endParaRPr>
          </a:p>
          <a:p>
            <a:pPr marL="742950" lvl="1" indent="-285750">
              <a:buFont typeface="Arial" panose="020B0604020202020204" pitchFamily="34" charset="0"/>
              <a:buChar char="•"/>
            </a:pPr>
            <a:r>
              <a:rPr lang="en-US" sz="2600" dirty="0">
                <a:solidFill>
                  <a:schemeClr val="bg1"/>
                </a:solidFill>
              </a:rPr>
              <a:t>Enterprise customers contributed the most to total volumes.</a:t>
            </a:r>
            <a:endParaRPr lang="en-US" sz="2600" dirty="0">
              <a:solidFill>
                <a:schemeClr val="bg1"/>
              </a:solidFill>
            </a:endParaRPr>
          </a:p>
          <a:p>
            <a:pPr marL="742950" lvl="1" indent="-285750">
              <a:buFont typeface="Arial" panose="020B0604020202020204" pitchFamily="34" charset="0"/>
              <a:buChar char="•"/>
            </a:pPr>
            <a:endParaRPr lang="en-US" sz="2600" dirty="0">
              <a:solidFill>
                <a:schemeClr val="bg1"/>
              </a:solidFill>
            </a:endParaRPr>
          </a:p>
          <a:p>
            <a:r>
              <a:rPr lang="en-US" sz="2600" b="1" dirty="0">
                <a:solidFill>
                  <a:schemeClr val="bg1"/>
                </a:solidFill>
              </a:rPr>
              <a:t>Customer Insights</a:t>
            </a:r>
            <a:r>
              <a:rPr lang="en-US" sz="2600" dirty="0">
                <a:solidFill>
                  <a:schemeClr val="bg1"/>
                </a:solidFill>
              </a:rPr>
              <a:t>:</a:t>
            </a:r>
            <a:endParaRPr lang="en-US" sz="2600" dirty="0">
              <a:solidFill>
                <a:schemeClr val="bg1"/>
              </a:solidFill>
            </a:endParaRPr>
          </a:p>
          <a:p>
            <a:endParaRPr lang="en-US" sz="2600" dirty="0">
              <a:solidFill>
                <a:schemeClr val="bg1"/>
              </a:solidFill>
            </a:endParaRPr>
          </a:p>
          <a:p>
            <a:pPr marL="742950" lvl="1" indent="-285750">
              <a:buFont typeface="Arial" panose="020B0604020202020204" pitchFamily="34" charset="0"/>
              <a:buChar char="•"/>
            </a:pPr>
            <a:r>
              <a:rPr lang="en-US" sz="2600" dirty="0">
                <a:solidFill>
                  <a:schemeClr val="bg1"/>
                </a:solidFill>
              </a:rPr>
              <a:t>High Growth customers dominated, with new customers forming a notable portion.</a:t>
            </a:r>
            <a:endParaRPr lang="en-US" sz="2600" dirty="0">
              <a:solidFill>
                <a:schemeClr val="bg1"/>
              </a:solidFill>
            </a:endParaRPr>
          </a:p>
          <a:p>
            <a:pPr marL="742950" lvl="1" indent="-285750">
              <a:buFont typeface="Arial" panose="020B0604020202020204" pitchFamily="34" charset="0"/>
              <a:buChar char="•"/>
            </a:pPr>
            <a:r>
              <a:rPr lang="en-US" sz="2600" dirty="0">
                <a:solidFill>
                  <a:schemeClr val="bg1"/>
                </a:solidFill>
              </a:rPr>
              <a:t>Declining and lost customers present opportunities for recovery strategies.</a:t>
            </a:r>
            <a:endParaRPr lang="en-US" sz="2600" dirty="0">
              <a:solidFill>
                <a:schemeClr val="bg1"/>
              </a:solidFill>
            </a:endParaRPr>
          </a:p>
          <a:p>
            <a:pPr marL="742950" lvl="1" indent="-285750">
              <a:buFont typeface="Arial" panose="020B0604020202020204" pitchFamily="34" charset="0"/>
              <a:buChar char="•"/>
            </a:pPr>
            <a:endParaRPr lang="en-US" sz="2600" dirty="0">
              <a:solidFill>
                <a:schemeClr val="bg1"/>
              </a:solidFill>
            </a:endParaRPr>
          </a:p>
          <a:p>
            <a:r>
              <a:rPr lang="en-US" sz="2600" b="1" dirty="0">
                <a:solidFill>
                  <a:schemeClr val="bg1"/>
                </a:solidFill>
              </a:rPr>
              <a:t>Recommendations</a:t>
            </a:r>
            <a:r>
              <a:rPr lang="en-US" sz="2600" dirty="0">
                <a:solidFill>
                  <a:schemeClr val="bg1"/>
                </a:solidFill>
              </a:rPr>
              <a:t>:</a:t>
            </a:r>
            <a:endParaRPr lang="en-US" sz="2600" dirty="0">
              <a:solidFill>
                <a:schemeClr val="bg1"/>
              </a:solidFill>
            </a:endParaRPr>
          </a:p>
          <a:p>
            <a:endParaRPr lang="en-US" sz="2600" dirty="0">
              <a:solidFill>
                <a:schemeClr val="bg1"/>
              </a:solidFill>
            </a:endParaRPr>
          </a:p>
          <a:p>
            <a:pPr marL="742950" lvl="1" indent="-285750">
              <a:buFont typeface="Arial" panose="020B0604020202020204" pitchFamily="34" charset="0"/>
              <a:buChar char="•"/>
            </a:pPr>
            <a:r>
              <a:rPr lang="en-US" sz="2600" dirty="0">
                <a:solidFill>
                  <a:schemeClr val="bg1"/>
                </a:solidFill>
              </a:rPr>
              <a:t>Focus on High Growth and new customers to sustain growth.</a:t>
            </a:r>
            <a:endParaRPr lang="en-US" sz="2600" dirty="0">
              <a:solidFill>
                <a:schemeClr val="bg1"/>
              </a:solidFill>
            </a:endParaRPr>
          </a:p>
          <a:p>
            <a:pPr marL="742950" lvl="1" indent="-285750">
              <a:buFont typeface="Arial" panose="020B0604020202020204" pitchFamily="34" charset="0"/>
              <a:buChar char="•"/>
            </a:pPr>
            <a:r>
              <a:rPr lang="en-US" sz="2600" dirty="0">
                <a:solidFill>
                  <a:schemeClr val="bg1"/>
                </a:solidFill>
              </a:rPr>
              <a:t>Implement retention strategies for declining/lost customers.</a:t>
            </a:r>
            <a:endParaRPr lang="en-US" sz="2600" dirty="0">
              <a:solidFill>
                <a:schemeClr val="bg1"/>
              </a:solidFill>
            </a:endParaRPr>
          </a:p>
          <a:p>
            <a:pPr marL="742950" lvl="1" indent="-285750">
              <a:buFont typeface="Arial" panose="020B0604020202020204" pitchFamily="34" charset="0"/>
              <a:buChar char="•"/>
            </a:pPr>
            <a:r>
              <a:rPr lang="en-US" sz="2600" dirty="0">
                <a:solidFill>
                  <a:schemeClr val="bg1"/>
                </a:solidFill>
              </a:rPr>
              <a:t>Prepare for peak seasons with resource optimization.</a:t>
            </a:r>
            <a:endParaRPr lang="en-US" sz="2600" dirty="0">
              <a:solidFill>
                <a:schemeClr val="bg1"/>
              </a:solidFill>
            </a:endParaRPr>
          </a:p>
          <a:p>
            <a:endParaRPr lang="en-IN" sz="2600" dirty="0">
              <a:solidFill>
                <a:schemeClr val="bg1"/>
              </a:solidFill>
            </a:endParaRPr>
          </a:p>
        </p:txBody>
      </p:sp>
      <p:sp>
        <p:nvSpPr>
          <p:cNvPr id="5" name="TextBox 4"/>
          <p:cNvSpPr txBox="1"/>
          <p:nvPr/>
        </p:nvSpPr>
        <p:spPr>
          <a:xfrm>
            <a:off x="13932987" y="7705249"/>
            <a:ext cx="788276" cy="477054"/>
          </a:xfrm>
          <a:prstGeom prst="rect">
            <a:avLst/>
          </a:prstGeom>
          <a:noFill/>
        </p:spPr>
        <p:txBody>
          <a:bodyPr wrap="square" rtlCol="0">
            <a:spAutoFit/>
          </a:bodyPr>
          <a:lstStyle/>
          <a:p>
            <a:pPr algn="ctr"/>
            <a:r>
              <a:rPr lang="en-US" sz="2500" b="1" dirty="0">
                <a:solidFill>
                  <a:schemeClr val="bg1"/>
                </a:solidFill>
              </a:rPr>
              <a:t>9</a:t>
            </a:r>
            <a:endParaRPr lang="en-IN" sz="2500" b="1"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3045</Words>
  <Application>WPS Presentation</Application>
  <PresentationFormat>Custom</PresentationFormat>
  <Paragraphs>202</Paragraphs>
  <Slides>10</Slides>
  <Notes>7</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SimSun</vt:lpstr>
      <vt:lpstr>Wingdings</vt:lpstr>
      <vt:lpstr>Sora Medium</vt:lpstr>
      <vt:lpstr>Sora Medium</vt:lpstr>
      <vt:lpstr>Sora Medium</vt:lpstr>
      <vt:lpstr>Noto Sans TC</vt:lpstr>
      <vt:lpstr>Noto Sans TC</vt:lpstr>
      <vt:lpstr>Noto Sans TC</vt:lpstr>
      <vt:lpstr>Calibri</vt:lpstr>
      <vt:lpstr>Times New Roman</vt:lpstr>
      <vt:lpstr>Shruti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Admin</cp:lastModifiedBy>
  <cp:revision>10</cp:revision>
  <dcterms:created xsi:type="dcterms:W3CDTF">2024-12-16T01:06:00Z</dcterms:created>
  <dcterms:modified xsi:type="dcterms:W3CDTF">2025-05-05T02:03:02Z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2057-10.2.0.7636</vt:lpwstr>
  </property>
</Properties>
</file>