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23.jpg" ContentType="image/jpg"/>
  <Override PartName="/ppt/media/image24.jpg" ContentType="image/jpg"/>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08" r:id="rId2"/>
    <p:sldId id="258" r:id="rId3"/>
    <p:sldId id="344" r:id="rId4"/>
    <p:sldId id="260" r:id="rId5"/>
    <p:sldId id="261" r:id="rId6"/>
    <p:sldId id="263" r:id="rId7"/>
    <p:sldId id="317" r:id="rId8"/>
    <p:sldId id="345" r:id="rId9"/>
    <p:sldId id="267" r:id="rId10"/>
    <p:sldId id="268" r:id="rId11"/>
    <p:sldId id="269" r:id="rId12"/>
    <p:sldId id="326" r:id="rId13"/>
    <p:sldId id="327" r:id="rId14"/>
    <p:sldId id="333" r:id="rId15"/>
    <p:sldId id="328" r:id="rId16"/>
    <p:sldId id="329" r:id="rId17"/>
    <p:sldId id="330" r:id="rId18"/>
    <p:sldId id="334" r:id="rId19"/>
    <p:sldId id="331" r:id="rId20"/>
    <p:sldId id="332" r:id="rId21"/>
    <p:sldId id="266" r:id="rId22"/>
    <p:sldId id="274" r:id="rId23"/>
    <p:sldId id="275" r:id="rId24"/>
    <p:sldId id="320" r:id="rId25"/>
    <p:sldId id="319" r:id="rId26"/>
    <p:sldId id="276" r:id="rId27"/>
    <p:sldId id="322" r:id="rId28"/>
    <p:sldId id="313" r:id="rId29"/>
    <p:sldId id="265" r:id="rId30"/>
    <p:sldId id="323" r:id="rId31"/>
    <p:sldId id="277" r:id="rId32"/>
    <p:sldId id="309" r:id="rId33"/>
    <p:sldId id="310" r:id="rId34"/>
    <p:sldId id="311" r:id="rId35"/>
    <p:sldId id="278" r:id="rId36"/>
    <p:sldId id="279" r:id="rId37"/>
    <p:sldId id="324" r:id="rId38"/>
    <p:sldId id="325" r:id="rId39"/>
    <p:sldId id="280" r:id="rId40"/>
    <p:sldId id="346" r:id="rId41"/>
    <p:sldId id="281" r:id="rId42"/>
    <p:sldId id="282" r:id="rId43"/>
    <p:sldId id="335" r:id="rId44"/>
    <p:sldId id="336" r:id="rId45"/>
    <p:sldId id="337" r:id="rId46"/>
    <p:sldId id="338" r:id="rId47"/>
    <p:sldId id="339" r:id="rId48"/>
    <p:sldId id="340" r:id="rId49"/>
    <p:sldId id="341" r:id="rId50"/>
    <p:sldId id="342" r:id="rId51"/>
    <p:sldId id="343" r:id="rId52"/>
    <p:sldId id="314" r:id="rId53"/>
    <p:sldId id="31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9" d="100"/>
          <a:sy n="69" d="100"/>
        </p:scale>
        <p:origin x="-73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6C1514-81A1-4211-AFFF-8F6651F23A8B}" type="datetimeFigureOut">
              <a:rPr lang="en-IN" smtClean="0"/>
              <a:t>27-04-2023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3A5180-6C18-4A7A-B422-22A2A65B92FE}" type="slidenum">
              <a:rPr lang="en-IN" smtClean="0"/>
              <a:t>‹#›</a:t>
            </a:fld>
            <a:endParaRPr lang="en-IN"/>
          </a:p>
        </p:txBody>
      </p:sp>
    </p:spTree>
    <p:extLst>
      <p:ext uri="{BB962C8B-B14F-4D97-AF65-F5344CB8AC3E}">
        <p14:creationId xmlns:p14="http://schemas.microsoft.com/office/powerpoint/2010/main" val="387498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0BD7D-E605-4B59-8FFF-709FCA5F0965}" type="slidenum">
              <a:rPr lang="en-US" smtClean="0"/>
              <a:t>24</a:t>
            </a:fld>
            <a:endParaRPr lang="en-US"/>
          </a:p>
        </p:txBody>
      </p:sp>
    </p:spTree>
    <p:extLst>
      <p:ext uri="{BB962C8B-B14F-4D97-AF65-F5344CB8AC3E}">
        <p14:creationId xmlns:p14="http://schemas.microsoft.com/office/powerpoint/2010/main" val="216870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3A5180-6C18-4A7A-B422-22A2A65B92FE}" type="slidenum">
              <a:rPr lang="en-IN" smtClean="0"/>
              <a:t>26</a:t>
            </a:fld>
            <a:endParaRPr lang="en-IN"/>
          </a:p>
        </p:txBody>
      </p:sp>
    </p:spTree>
    <p:extLst>
      <p:ext uri="{BB962C8B-B14F-4D97-AF65-F5344CB8AC3E}">
        <p14:creationId xmlns:p14="http://schemas.microsoft.com/office/powerpoint/2010/main" val="3348262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3A5180-6C18-4A7A-B422-22A2A65B92FE}" type="slidenum">
              <a:rPr lang="en-IN" smtClean="0"/>
              <a:t>27</a:t>
            </a:fld>
            <a:endParaRPr lang="en-IN"/>
          </a:p>
        </p:txBody>
      </p:sp>
    </p:spTree>
    <p:extLst>
      <p:ext uri="{BB962C8B-B14F-4D97-AF65-F5344CB8AC3E}">
        <p14:creationId xmlns:p14="http://schemas.microsoft.com/office/powerpoint/2010/main" val="3348262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1373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146ED-14C6-4DA2-AD23-D33259548A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9F5AE148-B291-4842-BDA1-7EB16B3D08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B6B8114D-1F4B-4CBA-A804-0D2BCD321C1F}"/>
              </a:ext>
            </a:extLst>
          </p:cNvPr>
          <p:cNvSpPr>
            <a:spLocks noGrp="1"/>
          </p:cNvSpPr>
          <p:nvPr>
            <p:ph type="dt" sz="half" idx="10"/>
          </p:nvPr>
        </p:nvSpPr>
        <p:spPr/>
        <p:txBody>
          <a:bodyPr/>
          <a:lstStyle/>
          <a:p>
            <a:fld id="{FFF16FF1-6A42-4A54-B640-875933AB559C}" type="datetimeFigureOut">
              <a:rPr lang="en-IN" smtClean="0"/>
              <a:t>27-04-2023</a:t>
            </a:fld>
            <a:endParaRPr lang="en-IN"/>
          </a:p>
        </p:txBody>
      </p:sp>
      <p:sp>
        <p:nvSpPr>
          <p:cNvPr id="5" name="Footer Placeholder 4">
            <a:extLst>
              <a:ext uri="{FF2B5EF4-FFF2-40B4-BE49-F238E27FC236}">
                <a16:creationId xmlns="" xmlns:a16="http://schemas.microsoft.com/office/drawing/2014/main" id="{B9EFF0EE-94E7-42A8-8DCB-223173F25F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984AECA-3B46-4215-8DE2-1F74487E6D38}"/>
              </a:ext>
            </a:extLst>
          </p:cNvPr>
          <p:cNvSpPr>
            <a:spLocks noGrp="1"/>
          </p:cNvSpPr>
          <p:nvPr>
            <p:ph type="sldNum" sz="quarter" idx="12"/>
          </p:nvPr>
        </p:nvSpPr>
        <p:spPr/>
        <p:txBody>
          <a:bodyPr/>
          <a:lstStyle/>
          <a:p>
            <a:fld id="{84E09139-48C2-445D-BB5B-F1CE6BF40335}" type="slidenum">
              <a:rPr lang="en-IN" smtClean="0"/>
              <a:t>‹#›</a:t>
            </a:fld>
            <a:endParaRPr lang="en-IN"/>
          </a:p>
        </p:txBody>
      </p:sp>
    </p:spTree>
    <p:extLst>
      <p:ext uri="{BB962C8B-B14F-4D97-AF65-F5344CB8AC3E}">
        <p14:creationId xmlns:p14="http://schemas.microsoft.com/office/powerpoint/2010/main" val="1348375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BAA17F-1F09-4ADA-B1F8-7C558C17EF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583CDB0-FC3C-4E7C-BD35-BC5921F518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241663B-993C-4117-8E89-70E7FC17E139}"/>
              </a:ext>
            </a:extLst>
          </p:cNvPr>
          <p:cNvSpPr>
            <a:spLocks noGrp="1"/>
          </p:cNvSpPr>
          <p:nvPr>
            <p:ph type="dt" sz="half" idx="10"/>
          </p:nvPr>
        </p:nvSpPr>
        <p:spPr/>
        <p:txBody>
          <a:bodyPr/>
          <a:lstStyle/>
          <a:p>
            <a:fld id="{FFF16FF1-6A42-4A54-B640-875933AB559C}" type="datetimeFigureOut">
              <a:rPr lang="en-IN" smtClean="0"/>
              <a:t>27-04-2023</a:t>
            </a:fld>
            <a:endParaRPr lang="en-IN"/>
          </a:p>
        </p:txBody>
      </p:sp>
      <p:sp>
        <p:nvSpPr>
          <p:cNvPr id="5" name="Footer Placeholder 4">
            <a:extLst>
              <a:ext uri="{FF2B5EF4-FFF2-40B4-BE49-F238E27FC236}">
                <a16:creationId xmlns="" xmlns:a16="http://schemas.microsoft.com/office/drawing/2014/main" id="{C66E3B78-D837-44AA-B8DE-7625CBD7F2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FE2DC6E-C84E-48D4-8BFE-83AB4D3DB4E0}"/>
              </a:ext>
            </a:extLst>
          </p:cNvPr>
          <p:cNvSpPr>
            <a:spLocks noGrp="1"/>
          </p:cNvSpPr>
          <p:nvPr>
            <p:ph type="sldNum" sz="quarter" idx="12"/>
          </p:nvPr>
        </p:nvSpPr>
        <p:spPr/>
        <p:txBody>
          <a:bodyPr/>
          <a:lstStyle/>
          <a:p>
            <a:fld id="{84E09139-48C2-445D-BB5B-F1CE6BF40335}" type="slidenum">
              <a:rPr lang="en-IN" smtClean="0"/>
              <a:t>‹#›</a:t>
            </a:fld>
            <a:endParaRPr lang="en-IN"/>
          </a:p>
        </p:txBody>
      </p:sp>
    </p:spTree>
    <p:extLst>
      <p:ext uri="{BB962C8B-B14F-4D97-AF65-F5344CB8AC3E}">
        <p14:creationId xmlns:p14="http://schemas.microsoft.com/office/powerpoint/2010/main" val="3959819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9EF7D53-4E81-4192-B7B9-DB03F4189A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AD430F4D-B695-40E9-A687-E9FE5E8210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09C0353-A419-4B29-89D6-1F9C2C98B52D}"/>
              </a:ext>
            </a:extLst>
          </p:cNvPr>
          <p:cNvSpPr>
            <a:spLocks noGrp="1"/>
          </p:cNvSpPr>
          <p:nvPr>
            <p:ph type="dt" sz="half" idx="10"/>
          </p:nvPr>
        </p:nvSpPr>
        <p:spPr/>
        <p:txBody>
          <a:bodyPr/>
          <a:lstStyle/>
          <a:p>
            <a:fld id="{FFF16FF1-6A42-4A54-B640-875933AB559C}" type="datetimeFigureOut">
              <a:rPr lang="en-IN" smtClean="0"/>
              <a:t>27-04-2023</a:t>
            </a:fld>
            <a:endParaRPr lang="en-IN"/>
          </a:p>
        </p:txBody>
      </p:sp>
      <p:sp>
        <p:nvSpPr>
          <p:cNvPr id="5" name="Footer Placeholder 4">
            <a:extLst>
              <a:ext uri="{FF2B5EF4-FFF2-40B4-BE49-F238E27FC236}">
                <a16:creationId xmlns="" xmlns:a16="http://schemas.microsoft.com/office/drawing/2014/main" id="{78C6809F-1EB9-45D7-B87E-FDA65C4AE5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B28FE3E-2CD2-4578-9AE7-868CC14BEF2C}"/>
              </a:ext>
            </a:extLst>
          </p:cNvPr>
          <p:cNvSpPr>
            <a:spLocks noGrp="1"/>
          </p:cNvSpPr>
          <p:nvPr>
            <p:ph type="sldNum" sz="quarter" idx="12"/>
          </p:nvPr>
        </p:nvSpPr>
        <p:spPr/>
        <p:txBody>
          <a:bodyPr/>
          <a:lstStyle/>
          <a:p>
            <a:fld id="{84E09139-48C2-445D-BB5B-F1CE6BF40335}" type="slidenum">
              <a:rPr lang="en-IN" smtClean="0"/>
              <a:t>‹#›</a:t>
            </a:fld>
            <a:endParaRPr lang="en-IN"/>
          </a:p>
        </p:txBody>
      </p:sp>
    </p:spTree>
    <p:extLst>
      <p:ext uri="{BB962C8B-B14F-4D97-AF65-F5344CB8AC3E}">
        <p14:creationId xmlns:p14="http://schemas.microsoft.com/office/powerpoint/2010/main" val="563759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70177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4B5472-DEEC-42EA-AF4E-8878B7E1DB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010EA37-C01E-4899-A61B-CF3A08F7EB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496B5F7-FECD-495A-A25F-8A97B5B2F874}"/>
              </a:ext>
            </a:extLst>
          </p:cNvPr>
          <p:cNvSpPr>
            <a:spLocks noGrp="1"/>
          </p:cNvSpPr>
          <p:nvPr>
            <p:ph type="dt" sz="half" idx="10"/>
          </p:nvPr>
        </p:nvSpPr>
        <p:spPr/>
        <p:txBody>
          <a:bodyPr/>
          <a:lstStyle/>
          <a:p>
            <a:fld id="{FFF16FF1-6A42-4A54-B640-875933AB559C}" type="datetimeFigureOut">
              <a:rPr lang="en-IN" smtClean="0"/>
              <a:t>27-04-2023</a:t>
            </a:fld>
            <a:endParaRPr lang="en-IN"/>
          </a:p>
        </p:txBody>
      </p:sp>
      <p:sp>
        <p:nvSpPr>
          <p:cNvPr id="5" name="Footer Placeholder 4">
            <a:extLst>
              <a:ext uri="{FF2B5EF4-FFF2-40B4-BE49-F238E27FC236}">
                <a16:creationId xmlns="" xmlns:a16="http://schemas.microsoft.com/office/drawing/2014/main" id="{B8724387-D4AC-40BB-BDF1-120CF3376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BF04249-A708-40CB-A5ED-F80965F6CDB9}"/>
              </a:ext>
            </a:extLst>
          </p:cNvPr>
          <p:cNvSpPr>
            <a:spLocks noGrp="1"/>
          </p:cNvSpPr>
          <p:nvPr>
            <p:ph type="sldNum" sz="quarter" idx="12"/>
          </p:nvPr>
        </p:nvSpPr>
        <p:spPr/>
        <p:txBody>
          <a:bodyPr/>
          <a:lstStyle/>
          <a:p>
            <a:fld id="{84E09139-48C2-445D-BB5B-F1CE6BF40335}" type="slidenum">
              <a:rPr lang="en-IN" smtClean="0"/>
              <a:t>‹#›</a:t>
            </a:fld>
            <a:endParaRPr lang="en-IN"/>
          </a:p>
        </p:txBody>
      </p:sp>
    </p:spTree>
    <p:extLst>
      <p:ext uri="{BB962C8B-B14F-4D97-AF65-F5344CB8AC3E}">
        <p14:creationId xmlns:p14="http://schemas.microsoft.com/office/powerpoint/2010/main" val="4196295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EE56A0-EECB-47EF-AD8F-0A80488C08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025C0CF-4FED-4336-B82B-11FB9518A9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A0DD3F9-2DE9-48B5-9572-B8A7AACB046D}"/>
              </a:ext>
            </a:extLst>
          </p:cNvPr>
          <p:cNvSpPr>
            <a:spLocks noGrp="1"/>
          </p:cNvSpPr>
          <p:nvPr>
            <p:ph type="dt" sz="half" idx="10"/>
          </p:nvPr>
        </p:nvSpPr>
        <p:spPr/>
        <p:txBody>
          <a:bodyPr/>
          <a:lstStyle/>
          <a:p>
            <a:fld id="{FFF16FF1-6A42-4A54-B640-875933AB559C}" type="datetimeFigureOut">
              <a:rPr lang="en-IN" smtClean="0"/>
              <a:t>27-04-2023</a:t>
            </a:fld>
            <a:endParaRPr lang="en-IN"/>
          </a:p>
        </p:txBody>
      </p:sp>
      <p:sp>
        <p:nvSpPr>
          <p:cNvPr id="5" name="Footer Placeholder 4">
            <a:extLst>
              <a:ext uri="{FF2B5EF4-FFF2-40B4-BE49-F238E27FC236}">
                <a16:creationId xmlns="" xmlns:a16="http://schemas.microsoft.com/office/drawing/2014/main" id="{4433368A-4121-4252-873E-E890722F64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87BC3BF-9C92-4FCA-9341-749BD1A29E9E}"/>
              </a:ext>
            </a:extLst>
          </p:cNvPr>
          <p:cNvSpPr>
            <a:spLocks noGrp="1"/>
          </p:cNvSpPr>
          <p:nvPr>
            <p:ph type="sldNum" sz="quarter" idx="12"/>
          </p:nvPr>
        </p:nvSpPr>
        <p:spPr/>
        <p:txBody>
          <a:bodyPr/>
          <a:lstStyle/>
          <a:p>
            <a:fld id="{84E09139-48C2-445D-BB5B-F1CE6BF40335}" type="slidenum">
              <a:rPr lang="en-IN" smtClean="0"/>
              <a:t>‹#›</a:t>
            </a:fld>
            <a:endParaRPr lang="en-IN"/>
          </a:p>
        </p:txBody>
      </p:sp>
    </p:spTree>
    <p:extLst>
      <p:ext uri="{BB962C8B-B14F-4D97-AF65-F5344CB8AC3E}">
        <p14:creationId xmlns:p14="http://schemas.microsoft.com/office/powerpoint/2010/main" val="75095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D86AA4-962C-4ED2-BB55-470831EB15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C629954-1F38-4FCD-B6F1-3A7CFED637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691ED2F5-4769-4955-A93D-0EB9709FA7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9E7A03A-2D27-4CF6-8C4D-775E20F9A595}"/>
              </a:ext>
            </a:extLst>
          </p:cNvPr>
          <p:cNvSpPr>
            <a:spLocks noGrp="1"/>
          </p:cNvSpPr>
          <p:nvPr>
            <p:ph type="dt" sz="half" idx="10"/>
          </p:nvPr>
        </p:nvSpPr>
        <p:spPr/>
        <p:txBody>
          <a:bodyPr/>
          <a:lstStyle/>
          <a:p>
            <a:fld id="{FFF16FF1-6A42-4A54-B640-875933AB559C}" type="datetimeFigureOut">
              <a:rPr lang="en-IN" smtClean="0"/>
              <a:t>27-04-2023</a:t>
            </a:fld>
            <a:endParaRPr lang="en-IN"/>
          </a:p>
        </p:txBody>
      </p:sp>
      <p:sp>
        <p:nvSpPr>
          <p:cNvPr id="6" name="Footer Placeholder 5">
            <a:extLst>
              <a:ext uri="{FF2B5EF4-FFF2-40B4-BE49-F238E27FC236}">
                <a16:creationId xmlns="" xmlns:a16="http://schemas.microsoft.com/office/drawing/2014/main" id="{55B08ACC-EFE1-4B62-A6B2-7E311DDE2E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F8232DC-B64D-456B-AF36-07D76DC26C3D}"/>
              </a:ext>
            </a:extLst>
          </p:cNvPr>
          <p:cNvSpPr>
            <a:spLocks noGrp="1"/>
          </p:cNvSpPr>
          <p:nvPr>
            <p:ph type="sldNum" sz="quarter" idx="12"/>
          </p:nvPr>
        </p:nvSpPr>
        <p:spPr/>
        <p:txBody>
          <a:bodyPr/>
          <a:lstStyle/>
          <a:p>
            <a:fld id="{84E09139-48C2-445D-BB5B-F1CE6BF40335}" type="slidenum">
              <a:rPr lang="en-IN" smtClean="0"/>
              <a:t>‹#›</a:t>
            </a:fld>
            <a:endParaRPr lang="en-IN"/>
          </a:p>
        </p:txBody>
      </p:sp>
    </p:spTree>
    <p:extLst>
      <p:ext uri="{BB962C8B-B14F-4D97-AF65-F5344CB8AC3E}">
        <p14:creationId xmlns:p14="http://schemas.microsoft.com/office/powerpoint/2010/main" val="397675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CF0F80-3299-4419-A878-27746CBED0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25F5374-9787-48C6-A8B6-E793AE1729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730E071-7087-4E0F-AAD7-3A7E6902B4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51BA2295-2190-49AE-B25C-52A2FF4FCE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A31073A-73A1-4E05-9311-51A1791751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6FAD46C3-57ED-47AA-8B50-8DAECD8327AC}"/>
              </a:ext>
            </a:extLst>
          </p:cNvPr>
          <p:cNvSpPr>
            <a:spLocks noGrp="1"/>
          </p:cNvSpPr>
          <p:nvPr>
            <p:ph type="dt" sz="half" idx="10"/>
          </p:nvPr>
        </p:nvSpPr>
        <p:spPr/>
        <p:txBody>
          <a:bodyPr/>
          <a:lstStyle/>
          <a:p>
            <a:fld id="{FFF16FF1-6A42-4A54-B640-875933AB559C}" type="datetimeFigureOut">
              <a:rPr lang="en-IN" smtClean="0"/>
              <a:t>27-04-2023</a:t>
            </a:fld>
            <a:endParaRPr lang="en-IN"/>
          </a:p>
        </p:txBody>
      </p:sp>
      <p:sp>
        <p:nvSpPr>
          <p:cNvPr id="8" name="Footer Placeholder 7">
            <a:extLst>
              <a:ext uri="{FF2B5EF4-FFF2-40B4-BE49-F238E27FC236}">
                <a16:creationId xmlns="" xmlns:a16="http://schemas.microsoft.com/office/drawing/2014/main" id="{443FC268-039D-4605-B602-290033DEF9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ADA78549-5C47-4A4C-9845-CCD9F598C796}"/>
              </a:ext>
            </a:extLst>
          </p:cNvPr>
          <p:cNvSpPr>
            <a:spLocks noGrp="1"/>
          </p:cNvSpPr>
          <p:nvPr>
            <p:ph type="sldNum" sz="quarter" idx="12"/>
          </p:nvPr>
        </p:nvSpPr>
        <p:spPr/>
        <p:txBody>
          <a:bodyPr/>
          <a:lstStyle/>
          <a:p>
            <a:fld id="{84E09139-48C2-445D-BB5B-F1CE6BF40335}" type="slidenum">
              <a:rPr lang="en-IN" smtClean="0"/>
              <a:t>‹#›</a:t>
            </a:fld>
            <a:endParaRPr lang="en-IN"/>
          </a:p>
        </p:txBody>
      </p:sp>
    </p:spTree>
    <p:extLst>
      <p:ext uri="{BB962C8B-B14F-4D97-AF65-F5344CB8AC3E}">
        <p14:creationId xmlns:p14="http://schemas.microsoft.com/office/powerpoint/2010/main" val="138461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8DD7DA-FCB1-4101-9ED3-B0CF2231C1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D311A7E-3556-40C1-BDE1-E58B53301366}"/>
              </a:ext>
            </a:extLst>
          </p:cNvPr>
          <p:cNvSpPr>
            <a:spLocks noGrp="1"/>
          </p:cNvSpPr>
          <p:nvPr>
            <p:ph type="dt" sz="half" idx="10"/>
          </p:nvPr>
        </p:nvSpPr>
        <p:spPr/>
        <p:txBody>
          <a:bodyPr/>
          <a:lstStyle/>
          <a:p>
            <a:fld id="{FFF16FF1-6A42-4A54-B640-875933AB559C}" type="datetimeFigureOut">
              <a:rPr lang="en-IN" smtClean="0"/>
              <a:t>27-04-2023</a:t>
            </a:fld>
            <a:endParaRPr lang="en-IN"/>
          </a:p>
        </p:txBody>
      </p:sp>
      <p:sp>
        <p:nvSpPr>
          <p:cNvPr id="4" name="Footer Placeholder 3">
            <a:extLst>
              <a:ext uri="{FF2B5EF4-FFF2-40B4-BE49-F238E27FC236}">
                <a16:creationId xmlns="" xmlns:a16="http://schemas.microsoft.com/office/drawing/2014/main" id="{AA52DD4C-368C-417F-BCDC-F8230E6D60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965E3A69-819B-4EF6-82F3-5BACAA704102}"/>
              </a:ext>
            </a:extLst>
          </p:cNvPr>
          <p:cNvSpPr>
            <a:spLocks noGrp="1"/>
          </p:cNvSpPr>
          <p:nvPr>
            <p:ph type="sldNum" sz="quarter" idx="12"/>
          </p:nvPr>
        </p:nvSpPr>
        <p:spPr/>
        <p:txBody>
          <a:bodyPr/>
          <a:lstStyle/>
          <a:p>
            <a:fld id="{84E09139-48C2-445D-BB5B-F1CE6BF40335}" type="slidenum">
              <a:rPr lang="en-IN" smtClean="0"/>
              <a:t>‹#›</a:t>
            </a:fld>
            <a:endParaRPr lang="en-IN"/>
          </a:p>
        </p:txBody>
      </p:sp>
    </p:spTree>
    <p:extLst>
      <p:ext uri="{BB962C8B-B14F-4D97-AF65-F5344CB8AC3E}">
        <p14:creationId xmlns:p14="http://schemas.microsoft.com/office/powerpoint/2010/main" val="3069406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A5357B0-29B0-40AF-BAE9-4AE94777D595}"/>
              </a:ext>
            </a:extLst>
          </p:cNvPr>
          <p:cNvSpPr>
            <a:spLocks noGrp="1"/>
          </p:cNvSpPr>
          <p:nvPr>
            <p:ph type="dt" sz="half" idx="10"/>
          </p:nvPr>
        </p:nvSpPr>
        <p:spPr/>
        <p:txBody>
          <a:bodyPr/>
          <a:lstStyle/>
          <a:p>
            <a:fld id="{FFF16FF1-6A42-4A54-B640-875933AB559C}" type="datetimeFigureOut">
              <a:rPr lang="en-IN" smtClean="0"/>
              <a:t>27-04-2023</a:t>
            </a:fld>
            <a:endParaRPr lang="en-IN"/>
          </a:p>
        </p:txBody>
      </p:sp>
      <p:sp>
        <p:nvSpPr>
          <p:cNvPr id="3" name="Footer Placeholder 2">
            <a:extLst>
              <a:ext uri="{FF2B5EF4-FFF2-40B4-BE49-F238E27FC236}">
                <a16:creationId xmlns="" xmlns:a16="http://schemas.microsoft.com/office/drawing/2014/main" id="{8F89C18B-3697-4F84-9260-D28BA8793D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B7066944-BD9E-4EFA-9513-CF21D8DF1498}"/>
              </a:ext>
            </a:extLst>
          </p:cNvPr>
          <p:cNvSpPr>
            <a:spLocks noGrp="1"/>
          </p:cNvSpPr>
          <p:nvPr>
            <p:ph type="sldNum" sz="quarter" idx="12"/>
          </p:nvPr>
        </p:nvSpPr>
        <p:spPr/>
        <p:txBody>
          <a:bodyPr/>
          <a:lstStyle/>
          <a:p>
            <a:fld id="{84E09139-48C2-445D-BB5B-F1CE6BF40335}" type="slidenum">
              <a:rPr lang="en-IN" smtClean="0"/>
              <a:t>‹#›</a:t>
            </a:fld>
            <a:endParaRPr lang="en-IN"/>
          </a:p>
        </p:txBody>
      </p:sp>
    </p:spTree>
    <p:extLst>
      <p:ext uri="{BB962C8B-B14F-4D97-AF65-F5344CB8AC3E}">
        <p14:creationId xmlns:p14="http://schemas.microsoft.com/office/powerpoint/2010/main" val="1430667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7D7615-1154-44A9-A64A-41937F149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0BBFA0B-6028-4C6A-A3C5-8E99DD73E1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D4364EC1-9EFA-4AD0-B882-666D12A5A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0302E92-9A5B-4BF8-91E7-9B57855A128A}"/>
              </a:ext>
            </a:extLst>
          </p:cNvPr>
          <p:cNvSpPr>
            <a:spLocks noGrp="1"/>
          </p:cNvSpPr>
          <p:nvPr>
            <p:ph type="dt" sz="half" idx="10"/>
          </p:nvPr>
        </p:nvSpPr>
        <p:spPr/>
        <p:txBody>
          <a:bodyPr/>
          <a:lstStyle/>
          <a:p>
            <a:fld id="{FFF16FF1-6A42-4A54-B640-875933AB559C}" type="datetimeFigureOut">
              <a:rPr lang="en-IN" smtClean="0"/>
              <a:t>27-04-2023</a:t>
            </a:fld>
            <a:endParaRPr lang="en-IN"/>
          </a:p>
        </p:txBody>
      </p:sp>
      <p:sp>
        <p:nvSpPr>
          <p:cNvPr id="6" name="Footer Placeholder 5">
            <a:extLst>
              <a:ext uri="{FF2B5EF4-FFF2-40B4-BE49-F238E27FC236}">
                <a16:creationId xmlns="" xmlns:a16="http://schemas.microsoft.com/office/drawing/2014/main" id="{BC0FA42E-E14C-4E0D-AAA0-E0E5EBCA85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9A03339-DAEE-41DF-B2E5-93A2911A388E}"/>
              </a:ext>
            </a:extLst>
          </p:cNvPr>
          <p:cNvSpPr>
            <a:spLocks noGrp="1"/>
          </p:cNvSpPr>
          <p:nvPr>
            <p:ph type="sldNum" sz="quarter" idx="12"/>
          </p:nvPr>
        </p:nvSpPr>
        <p:spPr/>
        <p:txBody>
          <a:bodyPr/>
          <a:lstStyle/>
          <a:p>
            <a:fld id="{84E09139-48C2-445D-BB5B-F1CE6BF40335}" type="slidenum">
              <a:rPr lang="en-IN" smtClean="0"/>
              <a:t>‹#›</a:t>
            </a:fld>
            <a:endParaRPr lang="en-IN"/>
          </a:p>
        </p:txBody>
      </p:sp>
    </p:spTree>
    <p:extLst>
      <p:ext uri="{BB962C8B-B14F-4D97-AF65-F5344CB8AC3E}">
        <p14:creationId xmlns:p14="http://schemas.microsoft.com/office/powerpoint/2010/main" val="127126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CF9158-2471-4A35-87EC-74962210EB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EA4E634-6283-423F-B460-6AC456E274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657BE93-2F92-46D4-B6FB-69CD42D51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8609312-A19B-453C-B86B-F622EC8D4281}"/>
              </a:ext>
            </a:extLst>
          </p:cNvPr>
          <p:cNvSpPr>
            <a:spLocks noGrp="1"/>
          </p:cNvSpPr>
          <p:nvPr>
            <p:ph type="dt" sz="half" idx="10"/>
          </p:nvPr>
        </p:nvSpPr>
        <p:spPr/>
        <p:txBody>
          <a:bodyPr/>
          <a:lstStyle/>
          <a:p>
            <a:fld id="{FFF16FF1-6A42-4A54-B640-875933AB559C}" type="datetimeFigureOut">
              <a:rPr lang="en-IN" smtClean="0"/>
              <a:t>27-04-2023</a:t>
            </a:fld>
            <a:endParaRPr lang="en-IN"/>
          </a:p>
        </p:txBody>
      </p:sp>
      <p:sp>
        <p:nvSpPr>
          <p:cNvPr id="6" name="Footer Placeholder 5">
            <a:extLst>
              <a:ext uri="{FF2B5EF4-FFF2-40B4-BE49-F238E27FC236}">
                <a16:creationId xmlns="" xmlns:a16="http://schemas.microsoft.com/office/drawing/2014/main" id="{D8EFDB2C-EF64-4BB7-BEF0-C07E075E05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27E0143-84E9-4BB8-9C13-49AA270B3654}"/>
              </a:ext>
            </a:extLst>
          </p:cNvPr>
          <p:cNvSpPr>
            <a:spLocks noGrp="1"/>
          </p:cNvSpPr>
          <p:nvPr>
            <p:ph type="sldNum" sz="quarter" idx="12"/>
          </p:nvPr>
        </p:nvSpPr>
        <p:spPr/>
        <p:txBody>
          <a:bodyPr/>
          <a:lstStyle/>
          <a:p>
            <a:fld id="{84E09139-48C2-445D-BB5B-F1CE6BF40335}" type="slidenum">
              <a:rPr lang="en-IN" smtClean="0"/>
              <a:t>‹#›</a:t>
            </a:fld>
            <a:endParaRPr lang="en-IN"/>
          </a:p>
        </p:txBody>
      </p:sp>
    </p:spTree>
    <p:extLst>
      <p:ext uri="{BB962C8B-B14F-4D97-AF65-F5344CB8AC3E}">
        <p14:creationId xmlns:p14="http://schemas.microsoft.com/office/powerpoint/2010/main" val="2587420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ABDC185-D67D-4B82-B3AA-74EC7682AB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BA8D458-8D2E-444B-8491-ADD71F48AC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A2B903D-91E7-42CE-B0BF-5A799A4086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F16FF1-6A42-4A54-B640-875933AB559C}" type="datetimeFigureOut">
              <a:rPr lang="en-IN" smtClean="0"/>
              <a:t>27-04-2023</a:t>
            </a:fld>
            <a:endParaRPr lang="en-IN"/>
          </a:p>
        </p:txBody>
      </p:sp>
      <p:sp>
        <p:nvSpPr>
          <p:cNvPr id="5" name="Footer Placeholder 4">
            <a:extLst>
              <a:ext uri="{FF2B5EF4-FFF2-40B4-BE49-F238E27FC236}">
                <a16:creationId xmlns="" xmlns:a16="http://schemas.microsoft.com/office/drawing/2014/main" id="{79510C89-535A-4311-A188-F52ADAA48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F1FE44CC-88F0-4A77-953B-99759ABE34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09139-48C2-445D-BB5B-F1CE6BF40335}" type="slidenum">
              <a:rPr lang="en-IN" smtClean="0"/>
              <a:t>‹#›</a:t>
            </a:fld>
            <a:endParaRPr lang="en-IN"/>
          </a:p>
        </p:txBody>
      </p:sp>
    </p:spTree>
    <p:extLst>
      <p:ext uri="{BB962C8B-B14F-4D97-AF65-F5344CB8AC3E}">
        <p14:creationId xmlns:p14="http://schemas.microsoft.com/office/powerpoint/2010/main" val="991113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png"/><Relationship Id="rId4" Type="http://schemas.openxmlformats.org/officeDocument/2006/relationships/image" Target="../media/image230.png"/></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172836-AD38-39BA-3362-EA0704E2087F}"/>
              </a:ext>
            </a:extLst>
          </p:cNvPr>
          <p:cNvSpPr>
            <a:spLocks noGrp="1"/>
          </p:cNvSpPr>
          <p:nvPr>
            <p:ph type="ctrTitle"/>
          </p:nvPr>
        </p:nvSpPr>
        <p:spPr>
          <a:xfrm>
            <a:off x="1411458" y="1842867"/>
            <a:ext cx="9144000" cy="1510639"/>
          </a:xfrm>
        </p:spPr>
        <p:txBody>
          <a:bodyPr>
            <a:normAutofit/>
          </a:bodyPr>
          <a:lstStyle/>
          <a:p>
            <a:r>
              <a:rPr lang="en-US" sz="5400" b="1" dirty="0">
                <a:latin typeface="Times New Roman" panose="02020603050405020304" pitchFamily="18" charset="0"/>
                <a:cs typeface="Times New Roman" panose="02020603050405020304" pitchFamily="18" charset="0"/>
              </a:rPr>
              <a:t>Steam</a:t>
            </a:r>
            <a:endParaRPr lang="en-US" sz="5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DEEB44AC-D048-F7C7-8A22-747763CE022A}"/>
              </a:ext>
            </a:extLst>
          </p:cNvPr>
          <p:cNvSpPr>
            <a:spLocks noGrp="1"/>
          </p:cNvSpPr>
          <p:nvPr>
            <p:ph type="sldNum" sz="quarter" idx="12"/>
          </p:nvPr>
        </p:nvSpPr>
        <p:spPr/>
        <p:txBody>
          <a:bodyPr/>
          <a:lstStyle/>
          <a:p>
            <a:fld id="{BAD7B0B6-75D0-4BC9-B42B-C5D5E43E44BA}" type="slidenum">
              <a:rPr lang="en-US" smtClean="0"/>
              <a:t>1</a:t>
            </a:fld>
            <a:endParaRPr lang="en-US"/>
          </a:p>
        </p:txBody>
      </p:sp>
    </p:spTree>
    <p:extLst>
      <p:ext uri="{BB962C8B-B14F-4D97-AF65-F5344CB8AC3E}">
        <p14:creationId xmlns:p14="http://schemas.microsoft.com/office/powerpoint/2010/main" val="23822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E813B52-13A0-8925-D1F4-0C99D726763E}"/>
              </a:ext>
            </a:extLst>
          </p:cNvPr>
          <p:cNvSpPr txBox="1"/>
          <p:nvPr/>
        </p:nvSpPr>
        <p:spPr>
          <a:xfrm>
            <a:off x="443906" y="376705"/>
            <a:ext cx="6924455" cy="3659976"/>
          </a:xfrm>
          <a:prstGeom prst="rect">
            <a:avLst/>
          </a:prstGeom>
          <a:noFill/>
        </p:spPr>
        <p:txBody>
          <a:bodyPr wrap="square">
            <a:spAutoFit/>
          </a:bodyPr>
          <a:lstStyle/>
          <a:p>
            <a:pPr marL="389255" lvl="0" indent="-377190">
              <a:spcBef>
                <a:spcPts val="1145"/>
              </a:spcBef>
              <a:buFont typeface="Calibri"/>
              <a:buChar char="•"/>
              <a:tabLst>
                <a:tab pos="389255" algn="l"/>
                <a:tab pos="389890" algn="l"/>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Latent heating Process 2-3: </a:t>
            </a:r>
            <a:r>
              <a:rPr kumimoji="0" lang="en-US" sz="24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Further h</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eating </a:t>
            </a:r>
            <a:r>
              <a:rPr kumimoji="0" lang="en-US" sz="2400" b="1"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Causes melting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of Ice at </a:t>
            </a:r>
            <a:r>
              <a:rPr lang="en-US" sz="2400" dirty="0">
                <a:solidFill>
                  <a:prstClr val="black"/>
                </a:solidFill>
                <a:latin typeface="Times New Roman" panose="02020603050405020304" pitchFamily="18" charset="0"/>
                <a:cs typeface="Times New Roman" panose="02020603050405020304" pitchFamily="18" charset="0"/>
              </a:rPr>
              <a:t>0</a:t>
            </a:r>
            <a:r>
              <a:rPr lang="en-US" sz="2400" baseline="30000" dirty="0">
                <a:solidFill>
                  <a:prstClr val="black"/>
                </a:solidFill>
                <a:latin typeface="Times New Roman" panose="02020603050405020304" pitchFamily="18" charset="0"/>
                <a:cs typeface="Times New Roman" panose="02020603050405020304" pitchFamily="18" charset="0"/>
              </a:rPr>
              <a:t>o</a:t>
            </a:r>
            <a:r>
              <a:rPr lang="en-US" sz="2400" dirty="0">
                <a:solidFill>
                  <a:prstClr val="black"/>
                </a:solidFill>
                <a:latin typeface="Times New Roman" panose="02020603050405020304" pitchFamily="18" charset="0"/>
                <a:cs typeface="Times New Roman" panose="02020603050405020304" pitchFamily="18" charset="0"/>
              </a:rPr>
              <a:t>C</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46455" lvl="1" indent="-377190">
              <a:spcBef>
                <a:spcPts val="1145"/>
              </a:spcBef>
              <a:buFont typeface="Calibri"/>
              <a:buChar char="•"/>
              <a:tabLst>
                <a:tab pos="389255" algn="l"/>
                <a:tab pos="389890" algn="l"/>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Temperature remains </a:t>
            </a:r>
            <a:r>
              <a:rPr lang="en-US" sz="2400" dirty="0">
                <a:solidFill>
                  <a:prstClr val="black"/>
                </a:solidFill>
                <a:latin typeface="Times New Roman" panose="02020603050405020304" pitchFamily="18" charset="0"/>
                <a:cs typeface="Times New Roman" panose="02020603050405020304" pitchFamily="18" charset="0"/>
              </a:rPr>
              <a:t>constant 0</a:t>
            </a:r>
            <a:r>
              <a:rPr lang="en-US" sz="2400" baseline="30000" dirty="0">
                <a:solidFill>
                  <a:prstClr val="black"/>
                </a:solidFill>
                <a:latin typeface="Times New Roman" panose="02020603050405020304" pitchFamily="18" charset="0"/>
                <a:cs typeface="Times New Roman" panose="02020603050405020304" pitchFamily="18" charset="0"/>
              </a:rPr>
              <a:t>o</a:t>
            </a:r>
            <a:r>
              <a:rPr lang="en-US" sz="2400" dirty="0">
                <a:solidFill>
                  <a:prstClr val="black"/>
                </a:solidFill>
                <a:latin typeface="Times New Roman" panose="02020603050405020304" pitchFamily="18" charset="0"/>
                <a:cs typeface="Times New Roman" panose="02020603050405020304" pitchFamily="18" charset="0"/>
              </a:rPr>
              <a:t>C (also </a:t>
            </a:r>
            <a:r>
              <a:rPr lang="en-US" sz="2400" dirty="0">
                <a:solidFill>
                  <a:srgbClr val="FF0000"/>
                </a:solidFill>
                <a:latin typeface="Times New Roman" panose="02020603050405020304" pitchFamily="18" charset="0"/>
                <a:cs typeface="Times New Roman" panose="02020603050405020304" pitchFamily="18" charset="0"/>
              </a:rPr>
              <a:t>at constant pressure of 1 atmosphere</a:t>
            </a:r>
            <a:r>
              <a:rPr lang="en-US" sz="2400" dirty="0">
                <a:solidFill>
                  <a:prstClr val="black"/>
                </a:solidFill>
                <a:latin typeface="Times New Roman" panose="02020603050405020304" pitchFamily="18" charset="0"/>
                <a:cs typeface="Times New Roman" panose="02020603050405020304" pitchFamily="18" charset="0"/>
              </a:rPr>
              <a:t>)</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46455" marR="0" lvl="1" indent="-377190" algn="l" defTabSz="914400" rtl="0" eaLnBrk="1" fontAlgn="auto" latinLnBrk="0" hangingPunct="1">
              <a:lnSpc>
                <a:spcPct val="100000"/>
              </a:lnSpc>
              <a:spcBef>
                <a:spcPts val="1145"/>
              </a:spcBef>
              <a:spcAft>
                <a:spcPts val="0"/>
              </a:spcAft>
              <a:buClrTx/>
              <a:buSzTx/>
              <a:buFont typeface="Calibri"/>
              <a:buChar char="•"/>
              <a:tabLst>
                <a:tab pos="389255" algn="l"/>
                <a:tab pos="389890" algn="l"/>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Volume of ice decreases</a:t>
            </a:r>
          </a:p>
          <a:p>
            <a:pPr marL="846455" marR="0" lvl="1" indent="-377190" algn="l" defTabSz="914400" rtl="0" eaLnBrk="1" fontAlgn="auto" latinLnBrk="0" hangingPunct="1">
              <a:lnSpc>
                <a:spcPct val="100000"/>
              </a:lnSpc>
              <a:spcBef>
                <a:spcPts val="1145"/>
              </a:spcBef>
              <a:spcAft>
                <a:spcPts val="0"/>
              </a:spcAft>
              <a:buClrTx/>
              <a:buSzTx/>
              <a:buFont typeface="Calibri"/>
              <a:buChar char="•"/>
              <a:tabLst>
                <a:tab pos="389255" algn="l"/>
                <a:tab pos="389890" algn="l"/>
              </a:tabLst>
              <a:defRPr/>
            </a:pPr>
            <a:r>
              <a:rPr kumimoji="0" 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Solid Phase of water (state 2) is changed to Liquid phase (state 3)</a:t>
            </a:r>
          </a:p>
          <a:p>
            <a:pPr marL="389255" marR="0" lvl="0" indent="-377190" algn="l" defTabSz="914400" rtl="0" eaLnBrk="1" fontAlgn="auto" latinLnBrk="0" hangingPunct="1">
              <a:lnSpc>
                <a:spcPct val="100000"/>
              </a:lnSpc>
              <a:spcBef>
                <a:spcPts val="1025"/>
              </a:spcBef>
              <a:spcAft>
                <a:spcPts val="0"/>
              </a:spcAft>
              <a:buClrTx/>
              <a:buSzTx/>
              <a:buFontTx/>
              <a:buChar char="•"/>
              <a:tabLst>
                <a:tab pos="389255" algn="l"/>
                <a:tab pos="389890" algn="l"/>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Calibri"/>
            </a:endParaRPr>
          </a:p>
        </p:txBody>
      </p:sp>
      <p:pic>
        <p:nvPicPr>
          <p:cNvPr id="4" name="object 3">
            <a:extLst>
              <a:ext uri="{FF2B5EF4-FFF2-40B4-BE49-F238E27FC236}">
                <a16:creationId xmlns="" xmlns:a16="http://schemas.microsoft.com/office/drawing/2014/main" id="{33CB9C58-7D28-DE27-A83F-77B1387A054A}"/>
              </a:ext>
            </a:extLst>
          </p:cNvPr>
          <p:cNvPicPr/>
          <p:nvPr/>
        </p:nvPicPr>
        <p:blipFill>
          <a:blip r:embed="rId2" cstate="print"/>
          <a:stretch>
            <a:fillRect/>
          </a:stretch>
        </p:blipFill>
        <p:spPr>
          <a:xfrm>
            <a:off x="7944912" y="346226"/>
            <a:ext cx="3813813" cy="2694686"/>
          </a:xfrm>
          <a:prstGeom prst="rect">
            <a:avLst/>
          </a:prstGeom>
        </p:spPr>
      </p:pic>
      <p:sp>
        <p:nvSpPr>
          <p:cNvPr id="6" name="TextBox 5">
            <a:extLst>
              <a:ext uri="{FF2B5EF4-FFF2-40B4-BE49-F238E27FC236}">
                <a16:creationId xmlns="" xmlns:a16="http://schemas.microsoft.com/office/drawing/2014/main" id="{11D50523-2508-729E-63E2-D5914740A04F}"/>
              </a:ext>
            </a:extLst>
          </p:cNvPr>
          <p:cNvSpPr txBox="1"/>
          <p:nvPr/>
        </p:nvSpPr>
        <p:spPr>
          <a:xfrm>
            <a:off x="241500" y="3721938"/>
            <a:ext cx="5430027" cy="2959785"/>
          </a:xfrm>
          <a:prstGeom prst="rect">
            <a:avLst/>
          </a:prstGeom>
          <a:noFill/>
        </p:spPr>
        <p:txBody>
          <a:bodyPr wrap="square">
            <a:spAutoFit/>
          </a:bodyPr>
          <a:lstStyle/>
          <a:p>
            <a:pPr marL="389255" lvl="0" indent="-377190" algn="just">
              <a:spcBef>
                <a:spcPts val="1145"/>
              </a:spcBef>
              <a:buFont typeface="Calibri"/>
              <a:buChar char="•"/>
              <a:tabLst>
                <a:tab pos="389255" algn="l"/>
                <a:tab pos="389890" algn="l"/>
              </a:tabLst>
              <a:defRPr/>
            </a:pPr>
            <a:r>
              <a:rPr lang="en-US" sz="2400" b="1" dirty="0">
                <a:latin typeface="Times New Roman" panose="02020603050405020304" pitchFamily="18" charset="0"/>
                <a:cs typeface="Times New Roman" panose="02020603050405020304" pitchFamily="18" charset="0"/>
              </a:rPr>
              <a:t>Sensible heating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Process 3-4: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Heating of water Causes temperature rise until it starts boiling</a:t>
            </a:r>
          </a:p>
          <a:p>
            <a:pPr marL="846455" lvl="1" indent="-377190" algn="just">
              <a:spcBef>
                <a:spcPts val="1145"/>
              </a:spcBef>
              <a:buFont typeface="Calibri"/>
              <a:buChar char="•"/>
              <a:tabLst>
                <a:tab pos="389255" algn="l"/>
                <a:tab pos="389890" algn="l"/>
              </a:tabLst>
              <a:defRPr/>
            </a:pPr>
            <a:r>
              <a:rPr kumimoji="0" lang="en-US" sz="2400" b="0"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Volume Decreases (minima at 4</a:t>
            </a:r>
            <a:r>
              <a:rPr kumimoji="0" lang="en-US" sz="2400" b="0" i="0" u="none" strike="noStrike" kern="1200" cap="none" spc="0" normalizeH="0" baseline="3000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o</a:t>
            </a:r>
            <a:r>
              <a:rPr lang="en-US" sz="2400" dirty="0">
                <a:solidFill>
                  <a:srgbClr val="00B050"/>
                </a:solidFill>
                <a:latin typeface="Times New Roman" panose="02020603050405020304" pitchFamily="18" charset="0"/>
                <a:cs typeface="Times New Roman" panose="02020603050405020304" pitchFamily="18" charset="0"/>
              </a:rPr>
              <a:t>C (at state 3’, Peculiarity of water)</a:t>
            </a:r>
          </a:p>
          <a:p>
            <a:pPr marL="846455" marR="0" lvl="1" indent="-377190" algn="just" defTabSz="914400" rtl="0" eaLnBrk="1" fontAlgn="auto" latinLnBrk="0" hangingPunct="1">
              <a:lnSpc>
                <a:spcPct val="100000"/>
              </a:lnSpc>
              <a:spcBef>
                <a:spcPts val="1145"/>
              </a:spcBef>
              <a:spcAft>
                <a:spcPts val="0"/>
              </a:spcAft>
              <a:buClrTx/>
              <a:buSzTx/>
              <a:buFont typeface="Calibri"/>
              <a:buChar char="•"/>
              <a:tabLst>
                <a:tab pos="389255" algn="l"/>
                <a:tab pos="389890" algn="l"/>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and then increases from state 3’ to state 4</a:t>
            </a:r>
          </a:p>
        </p:txBody>
      </p:sp>
      <p:grpSp>
        <p:nvGrpSpPr>
          <p:cNvPr id="16" name="Group 15">
            <a:extLst>
              <a:ext uri="{FF2B5EF4-FFF2-40B4-BE49-F238E27FC236}">
                <a16:creationId xmlns="" xmlns:a16="http://schemas.microsoft.com/office/drawing/2014/main" id="{C7858A8D-332D-C27F-6F57-677ADAB621D0}"/>
              </a:ext>
            </a:extLst>
          </p:cNvPr>
          <p:cNvGrpSpPr/>
          <p:nvPr/>
        </p:nvGrpSpPr>
        <p:grpSpPr>
          <a:xfrm>
            <a:off x="5871944" y="3429000"/>
            <a:ext cx="5886781" cy="2694688"/>
            <a:chOff x="5840511" y="3326663"/>
            <a:chExt cx="5886781" cy="2694688"/>
          </a:xfrm>
        </p:grpSpPr>
        <p:pic>
          <p:nvPicPr>
            <p:cNvPr id="5" name="object 19">
              <a:extLst>
                <a:ext uri="{FF2B5EF4-FFF2-40B4-BE49-F238E27FC236}">
                  <a16:creationId xmlns="" xmlns:a16="http://schemas.microsoft.com/office/drawing/2014/main" id="{062B2AE6-13F2-FF95-B3E8-1C731A479F93}"/>
                </a:ext>
              </a:extLst>
            </p:cNvPr>
            <p:cNvPicPr/>
            <p:nvPr/>
          </p:nvPicPr>
          <p:blipFill>
            <a:blip r:embed="rId3" cstate="print"/>
            <a:stretch>
              <a:fillRect/>
            </a:stretch>
          </p:blipFill>
          <p:spPr>
            <a:xfrm>
              <a:off x="7944912" y="3326663"/>
              <a:ext cx="3782380" cy="2694687"/>
            </a:xfrm>
            <a:prstGeom prst="rect">
              <a:avLst/>
            </a:prstGeom>
          </p:spPr>
        </p:pic>
        <p:pic>
          <p:nvPicPr>
            <p:cNvPr id="8" name="object 9">
              <a:extLst>
                <a:ext uri="{FF2B5EF4-FFF2-40B4-BE49-F238E27FC236}">
                  <a16:creationId xmlns="" xmlns:a16="http://schemas.microsoft.com/office/drawing/2014/main" id="{99369AE2-6F15-539A-C17B-DA95A017BEB0}"/>
                </a:ext>
              </a:extLst>
            </p:cNvPr>
            <p:cNvPicPr/>
            <p:nvPr/>
          </p:nvPicPr>
          <p:blipFill>
            <a:blip r:embed="rId4" cstate="print"/>
            <a:stretch>
              <a:fillRect/>
            </a:stretch>
          </p:blipFill>
          <p:spPr>
            <a:xfrm>
              <a:off x="5840511" y="3326663"/>
              <a:ext cx="1938226" cy="2694688"/>
            </a:xfrm>
            <a:prstGeom prst="rect">
              <a:avLst/>
            </a:prstGeom>
          </p:spPr>
        </p:pic>
      </p:grpSp>
      <p:sp>
        <p:nvSpPr>
          <p:cNvPr id="2" name="Slide Number Placeholder 1">
            <a:extLst>
              <a:ext uri="{FF2B5EF4-FFF2-40B4-BE49-F238E27FC236}">
                <a16:creationId xmlns="" xmlns:a16="http://schemas.microsoft.com/office/drawing/2014/main" id="{5BCB7650-5A04-5538-0CDD-DC57147C986F}"/>
              </a:ext>
            </a:extLst>
          </p:cNvPr>
          <p:cNvSpPr>
            <a:spLocks noGrp="1"/>
          </p:cNvSpPr>
          <p:nvPr>
            <p:ph type="sldNum" sz="quarter" idx="12"/>
          </p:nvPr>
        </p:nvSpPr>
        <p:spPr/>
        <p:txBody>
          <a:bodyPr/>
          <a:lstStyle/>
          <a:p>
            <a:fld id="{BAD7B0B6-75D0-4BC9-B42B-C5D5E43E44BA}" type="slidenum">
              <a:rPr lang="en-US" smtClean="0"/>
              <a:t>10</a:t>
            </a:fld>
            <a:endParaRPr lang="en-US"/>
          </a:p>
        </p:txBody>
      </p:sp>
    </p:spTree>
    <p:extLst>
      <p:ext uri="{BB962C8B-B14F-4D97-AF65-F5344CB8AC3E}">
        <p14:creationId xmlns:p14="http://schemas.microsoft.com/office/powerpoint/2010/main" val="446586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2">
            <a:extLst>
              <a:ext uri="{FF2B5EF4-FFF2-40B4-BE49-F238E27FC236}">
                <a16:creationId xmlns="" xmlns:a16="http://schemas.microsoft.com/office/drawing/2014/main" id="{A642A220-0D92-52A4-224D-C1C0381CD1E5}"/>
              </a:ext>
            </a:extLst>
          </p:cNvPr>
          <p:cNvPicPr/>
          <p:nvPr/>
        </p:nvPicPr>
        <p:blipFill>
          <a:blip r:embed="rId2" cstate="print"/>
          <a:stretch>
            <a:fillRect/>
          </a:stretch>
        </p:blipFill>
        <p:spPr>
          <a:xfrm>
            <a:off x="7721327" y="233957"/>
            <a:ext cx="1938034" cy="3090838"/>
          </a:xfrm>
          <a:prstGeom prst="rect">
            <a:avLst/>
          </a:prstGeom>
        </p:spPr>
      </p:pic>
      <p:pic>
        <p:nvPicPr>
          <p:cNvPr id="3" name="object 23">
            <a:extLst>
              <a:ext uri="{FF2B5EF4-FFF2-40B4-BE49-F238E27FC236}">
                <a16:creationId xmlns="" xmlns:a16="http://schemas.microsoft.com/office/drawing/2014/main" id="{ED1308C0-D89D-1D4A-9E13-6E8136404D96}"/>
              </a:ext>
            </a:extLst>
          </p:cNvPr>
          <p:cNvPicPr/>
          <p:nvPr/>
        </p:nvPicPr>
        <p:blipFill>
          <a:blip r:embed="rId3" cstate="print"/>
          <a:stretch>
            <a:fillRect/>
          </a:stretch>
        </p:blipFill>
        <p:spPr>
          <a:xfrm>
            <a:off x="10114198" y="233957"/>
            <a:ext cx="1822758" cy="3090838"/>
          </a:xfrm>
          <a:prstGeom prst="rect">
            <a:avLst/>
          </a:prstGeom>
        </p:spPr>
      </p:pic>
      <p:sp>
        <p:nvSpPr>
          <p:cNvPr id="4" name="TextBox 3">
            <a:extLst>
              <a:ext uri="{FF2B5EF4-FFF2-40B4-BE49-F238E27FC236}">
                <a16:creationId xmlns="" xmlns:a16="http://schemas.microsoft.com/office/drawing/2014/main" id="{7D264F75-2A21-BED1-E75C-880FE8D715D6}"/>
              </a:ext>
            </a:extLst>
          </p:cNvPr>
          <p:cNvSpPr txBox="1"/>
          <p:nvPr/>
        </p:nvSpPr>
        <p:spPr>
          <a:xfrm>
            <a:off x="454540" y="420029"/>
            <a:ext cx="7073602" cy="3088025"/>
          </a:xfrm>
          <a:prstGeom prst="rect">
            <a:avLst/>
          </a:prstGeom>
          <a:noFill/>
        </p:spPr>
        <p:txBody>
          <a:bodyPr wrap="square">
            <a:spAutoFit/>
          </a:bodyPr>
          <a:lstStyle/>
          <a:p>
            <a:pPr marL="389255" indent="-377190">
              <a:spcBef>
                <a:spcPts val="1145"/>
              </a:spcBef>
              <a:buFont typeface="Calibri"/>
              <a:buChar char="•"/>
              <a:tabLst>
                <a:tab pos="389255" algn="l"/>
                <a:tab pos="389890" algn="l"/>
              </a:tabLst>
              <a:defRPr/>
            </a:pPr>
            <a:r>
              <a:rPr lang="en-US" sz="2400" b="1" dirty="0">
                <a:solidFill>
                  <a:prstClr val="black"/>
                </a:solidFill>
                <a:latin typeface="Times New Roman" panose="02020603050405020304" pitchFamily="18" charset="0"/>
                <a:cs typeface="Times New Roman" panose="02020603050405020304" pitchFamily="18" charset="0"/>
              </a:rPr>
              <a:t>Latent heating Process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4-5: </a:t>
            </a:r>
            <a:r>
              <a:rPr kumimoji="0" lang="en-US" sz="24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Further</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Heating Causes </a:t>
            </a:r>
            <a:r>
              <a:rPr kumimoji="0" 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Vapourization</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of </a:t>
            </a:r>
            <a:r>
              <a:rPr lang="en-US" sz="2400" dirty="0">
                <a:solidFill>
                  <a:prstClr val="black"/>
                </a:solidFill>
                <a:latin typeface="Times New Roman" panose="02020603050405020304" pitchFamily="18" charset="0"/>
                <a:cs typeface="Times New Roman" panose="02020603050405020304" pitchFamily="18" charset="0"/>
              </a:rPr>
              <a:t>Liquid at 100</a:t>
            </a:r>
            <a:r>
              <a:rPr lang="en-US" sz="2400" baseline="30000" dirty="0">
                <a:solidFill>
                  <a:prstClr val="black"/>
                </a:solidFill>
                <a:latin typeface="Times New Roman" panose="02020603050405020304" pitchFamily="18" charset="0"/>
                <a:cs typeface="Times New Roman" panose="02020603050405020304" pitchFamily="18" charset="0"/>
              </a:rPr>
              <a:t>o</a:t>
            </a:r>
            <a:r>
              <a:rPr lang="en-US" sz="2400" dirty="0">
                <a:solidFill>
                  <a:prstClr val="black"/>
                </a:solidFill>
                <a:latin typeface="Times New Roman" panose="02020603050405020304" pitchFamily="18" charset="0"/>
                <a:cs typeface="Times New Roman" panose="02020603050405020304" pitchFamily="18" charset="0"/>
              </a:rPr>
              <a:t>C</a:t>
            </a:r>
          </a:p>
          <a:p>
            <a:pPr marL="846455" lvl="1" indent="-377190">
              <a:spcBef>
                <a:spcPts val="1145"/>
              </a:spcBef>
              <a:buFont typeface="Calibri"/>
              <a:buChar char="•"/>
              <a:tabLst>
                <a:tab pos="389255" algn="l"/>
                <a:tab pos="389890" algn="l"/>
              </a:tabLst>
              <a:defRPr/>
            </a:pPr>
            <a:r>
              <a:rPr kumimoji="0" lang="en-US" sz="2400" b="1" i="0" u="none" strike="noStrike" kern="1200" cap="none" spc="0" normalizeH="0" baseline="0" noProof="0" dirty="0">
                <a:ln>
                  <a:noFill/>
                </a:ln>
                <a:solidFill>
                  <a:srgbClr val="00B0F0"/>
                </a:solidFill>
                <a:effectLst/>
                <a:uLnTx/>
                <a:uFillTx/>
                <a:latin typeface="Times New Roman" panose="02020603050405020304" pitchFamily="18" charset="0"/>
                <a:cs typeface="Times New Roman" panose="02020603050405020304" pitchFamily="18" charset="0"/>
              </a:rPr>
              <a:t>Phase changes from liquid (state 4) to </a:t>
            </a:r>
            <a:r>
              <a:rPr lang="en-US" sz="2400" b="1" dirty="0">
                <a:solidFill>
                  <a:srgbClr val="00B0F0"/>
                </a:solidFill>
                <a:latin typeface="Times New Roman" panose="02020603050405020304" pitchFamily="18" charset="0"/>
                <a:cs typeface="Times New Roman" panose="02020603050405020304" pitchFamily="18" charset="0"/>
              </a:rPr>
              <a:t>vapour (state 5)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constant temperature </a:t>
            </a:r>
            <a:r>
              <a:rPr lang="en-US" sz="2400" dirty="0">
                <a:solidFill>
                  <a:prstClr val="black"/>
                </a:solidFill>
                <a:latin typeface="Times New Roman" panose="02020603050405020304" pitchFamily="18" charset="0"/>
                <a:cs typeface="Times New Roman" panose="02020603050405020304" pitchFamily="18" charset="0"/>
              </a:rPr>
              <a:t>of 100</a:t>
            </a:r>
            <a:r>
              <a:rPr lang="en-US" sz="2400" baseline="30000" dirty="0">
                <a:solidFill>
                  <a:prstClr val="black"/>
                </a:solidFill>
                <a:latin typeface="Times New Roman" panose="02020603050405020304" pitchFamily="18" charset="0"/>
                <a:cs typeface="Times New Roman" panose="02020603050405020304" pitchFamily="18" charset="0"/>
              </a:rPr>
              <a:t>o</a:t>
            </a:r>
            <a:r>
              <a:rPr lang="en-US" sz="2400" dirty="0">
                <a:solidFill>
                  <a:prstClr val="black"/>
                </a:solidFill>
                <a:latin typeface="Times New Roman" panose="02020603050405020304" pitchFamily="18" charset="0"/>
                <a:cs typeface="Times New Roman" panose="02020603050405020304" pitchFamily="18" charset="0"/>
              </a:rPr>
              <a:t>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and pressure of 1 atm. </a:t>
            </a:r>
          </a:p>
          <a:p>
            <a:pPr marL="846455" lvl="1" indent="-377190">
              <a:spcBef>
                <a:spcPts val="1145"/>
              </a:spcBef>
              <a:buFont typeface="Calibri"/>
              <a:buChar char="•"/>
              <a:tabLst>
                <a:tab pos="389255" algn="l"/>
                <a:tab pos="389890" algn="l"/>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Volume Increases significantly in this process</a:t>
            </a:r>
          </a:p>
          <a:p>
            <a:pPr marL="389255" marR="0" lvl="0" indent="-377190" algn="l" defTabSz="914400" rtl="0" eaLnBrk="1" fontAlgn="auto" latinLnBrk="0" hangingPunct="1">
              <a:lnSpc>
                <a:spcPct val="100000"/>
              </a:lnSpc>
              <a:spcBef>
                <a:spcPts val="1025"/>
              </a:spcBef>
              <a:spcAft>
                <a:spcPts val="0"/>
              </a:spcAft>
              <a:buClrTx/>
              <a:buSzTx/>
              <a:buFontTx/>
              <a:buChar char="•"/>
              <a:tabLst>
                <a:tab pos="389255" algn="l"/>
                <a:tab pos="389890" algn="l"/>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Calibri"/>
            </a:endParaRPr>
          </a:p>
        </p:txBody>
      </p:sp>
      <p:pic>
        <p:nvPicPr>
          <p:cNvPr id="5" name="object 18">
            <a:extLst>
              <a:ext uri="{FF2B5EF4-FFF2-40B4-BE49-F238E27FC236}">
                <a16:creationId xmlns="" xmlns:a16="http://schemas.microsoft.com/office/drawing/2014/main" id="{7C3486A5-59F3-EBEA-1845-996A1D371D4D}"/>
              </a:ext>
            </a:extLst>
          </p:cNvPr>
          <p:cNvPicPr/>
          <p:nvPr/>
        </p:nvPicPr>
        <p:blipFill>
          <a:blip r:embed="rId4" cstate="print"/>
          <a:stretch>
            <a:fillRect/>
          </a:stretch>
        </p:blipFill>
        <p:spPr>
          <a:xfrm>
            <a:off x="7958599" y="3741598"/>
            <a:ext cx="1938017" cy="2882445"/>
          </a:xfrm>
          <a:prstGeom prst="rect">
            <a:avLst/>
          </a:prstGeom>
        </p:spPr>
      </p:pic>
      <p:pic>
        <p:nvPicPr>
          <p:cNvPr id="6" name="object 19">
            <a:extLst>
              <a:ext uri="{FF2B5EF4-FFF2-40B4-BE49-F238E27FC236}">
                <a16:creationId xmlns="" xmlns:a16="http://schemas.microsoft.com/office/drawing/2014/main" id="{C59A2644-9D6B-4882-B227-415A696E928D}"/>
              </a:ext>
            </a:extLst>
          </p:cNvPr>
          <p:cNvPicPr/>
          <p:nvPr/>
        </p:nvPicPr>
        <p:blipFill>
          <a:blip r:embed="rId5" cstate="print"/>
          <a:stretch>
            <a:fillRect/>
          </a:stretch>
        </p:blipFill>
        <p:spPr>
          <a:xfrm>
            <a:off x="10011959" y="3741598"/>
            <a:ext cx="1844102" cy="2882445"/>
          </a:xfrm>
          <a:prstGeom prst="rect">
            <a:avLst/>
          </a:prstGeom>
        </p:spPr>
      </p:pic>
      <p:sp>
        <p:nvSpPr>
          <p:cNvPr id="7" name="TextBox 6">
            <a:extLst>
              <a:ext uri="{FF2B5EF4-FFF2-40B4-BE49-F238E27FC236}">
                <a16:creationId xmlns="" xmlns:a16="http://schemas.microsoft.com/office/drawing/2014/main" id="{FC156242-F2FD-C171-1A29-6F561B411106}"/>
              </a:ext>
            </a:extLst>
          </p:cNvPr>
          <p:cNvSpPr txBox="1"/>
          <p:nvPr/>
        </p:nvSpPr>
        <p:spPr>
          <a:xfrm>
            <a:off x="454537" y="3638807"/>
            <a:ext cx="6924455" cy="3088025"/>
          </a:xfrm>
          <a:prstGeom prst="rect">
            <a:avLst/>
          </a:prstGeom>
          <a:noFill/>
        </p:spPr>
        <p:txBody>
          <a:bodyPr wrap="square">
            <a:spAutoFit/>
          </a:bodyPr>
          <a:lstStyle/>
          <a:p>
            <a:pPr marL="389255" lvl="0" indent="-377190">
              <a:spcBef>
                <a:spcPts val="1145"/>
              </a:spcBef>
              <a:buFont typeface="Calibri"/>
              <a:buChar char="•"/>
              <a:tabLst>
                <a:tab pos="389255" algn="l"/>
                <a:tab pos="389890" algn="l"/>
              </a:tabLst>
              <a:defRPr/>
            </a:pPr>
            <a:r>
              <a:rPr lang="en-US" sz="2400" b="1" dirty="0">
                <a:latin typeface="Times New Roman" panose="02020603050405020304" pitchFamily="18" charset="0"/>
                <a:cs typeface="Times New Roman" panose="02020603050405020304" pitchFamily="18" charset="0"/>
              </a:rPr>
              <a:t>Sensible heating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Process 5-6: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Heating dry saturated steam </a:t>
            </a:r>
            <a:r>
              <a:rPr lang="en-US" sz="2400" dirty="0">
                <a:solidFill>
                  <a:srgbClr val="00B050"/>
                </a:solidFill>
                <a:latin typeface="Times New Roman" panose="02020603050405020304" pitchFamily="18" charset="0"/>
                <a:cs typeface="Times New Roman" panose="02020603050405020304" pitchFamily="18" charset="0"/>
              </a:rPr>
              <a:t>(state 5)</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produces superheated steam </a:t>
            </a:r>
            <a:r>
              <a:rPr lang="en-US" sz="2400" b="1" dirty="0">
                <a:solidFill>
                  <a:srgbClr val="00B050"/>
                </a:solidFill>
                <a:latin typeface="Times New Roman" panose="02020603050405020304" pitchFamily="18" charset="0"/>
                <a:cs typeface="Times New Roman" panose="02020603050405020304" pitchFamily="18" charset="0"/>
              </a:rPr>
              <a:t>(state 6) </a:t>
            </a:r>
            <a:endPar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846455" marR="0" lvl="1" indent="-377190" algn="l" defTabSz="914400" rtl="0" eaLnBrk="1" fontAlgn="auto" latinLnBrk="0" hangingPunct="1">
              <a:lnSpc>
                <a:spcPct val="100000"/>
              </a:lnSpc>
              <a:spcBef>
                <a:spcPts val="1145"/>
              </a:spcBef>
              <a:spcAft>
                <a:spcPts val="0"/>
              </a:spcAft>
              <a:buClrTx/>
              <a:buSzTx/>
              <a:buFont typeface="Calibri"/>
              <a:buChar char="•"/>
              <a:tabLst>
                <a:tab pos="389255" algn="l"/>
                <a:tab pos="389890" algn="l"/>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Both temperature and Volume increases during superheating.</a:t>
            </a:r>
          </a:p>
          <a:p>
            <a:pPr marL="846455" marR="0" lvl="1" indent="-377190" algn="l" defTabSz="914400" rtl="0" eaLnBrk="1" fontAlgn="auto" latinLnBrk="0" hangingPunct="1">
              <a:lnSpc>
                <a:spcPct val="100000"/>
              </a:lnSpc>
              <a:spcBef>
                <a:spcPts val="1145"/>
              </a:spcBef>
              <a:spcAft>
                <a:spcPts val="0"/>
              </a:spcAft>
              <a:buClrTx/>
              <a:buSzTx/>
              <a:buFont typeface="Calibri"/>
              <a:buChar char="•"/>
              <a:tabLst>
                <a:tab pos="389255" algn="l"/>
                <a:tab pos="389890" algn="l"/>
              </a:tabLst>
              <a:defRPr/>
            </a:pPr>
            <a:r>
              <a:rPr lang="en-US" sz="2400" dirty="0">
                <a:solidFill>
                  <a:prstClr val="black"/>
                </a:solidFill>
                <a:latin typeface="Times New Roman" panose="02020603050405020304" pitchFamily="18" charset="0"/>
                <a:cs typeface="Times New Roman" panose="02020603050405020304" pitchFamily="18" charset="0"/>
              </a:rPr>
              <a:t>But pressure remains constant at 1 </a:t>
            </a:r>
            <a:r>
              <a:rPr lang="en-US" sz="2400" dirty="0" err="1">
                <a:solidFill>
                  <a:prstClr val="black"/>
                </a:solidFill>
                <a:latin typeface="Times New Roman" panose="02020603050405020304" pitchFamily="18" charset="0"/>
                <a:cs typeface="Times New Roman" panose="02020603050405020304" pitchFamily="18" charset="0"/>
              </a:rPr>
              <a:t>atm</a:t>
            </a:r>
            <a:r>
              <a:rPr lang="en-US" sz="2400" dirty="0">
                <a:solidFill>
                  <a:prstClr val="black"/>
                </a:solidFill>
                <a:latin typeface="Times New Roman" panose="02020603050405020304" pitchFamily="18" charset="0"/>
                <a:cs typeface="Times New Roman" panose="02020603050405020304" pitchFamily="18" charset="0"/>
              </a:rPr>
              <a:t> pressure</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89255" marR="0" lvl="0" indent="-377190" algn="l" defTabSz="914400" rtl="0" eaLnBrk="1" fontAlgn="auto" latinLnBrk="0" hangingPunct="1">
              <a:lnSpc>
                <a:spcPct val="100000"/>
              </a:lnSpc>
              <a:spcBef>
                <a:spcPts val="1025"/>
              </a:spcBef>
              <a:spcAft>
                <a:spcPts val="0"/>
              </a:spcAft>
              <a:buClrTx/>
              <a:buSzTx/>
              <a:buFontTx/>
              <a:buChar char="•"/>
              <a:tabLst>
                <a:tab pos="389255" algn="l"/>
                <a:tab pos="389890" algn="l"/>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8" name="Slide Number Placeholder 7">
            <a:extLst>
              <a:ext uri="{FF2B5EF4-FFF2-40B4-BE49-F238E27FC236}">
                <a16:creationId xmlns="" xmlns:a16="http://schemas.microsoft.com/office/drawing/2014/main" id="{3E4D4DE6-E465-E53A-F4B5-545D7FF8236F}"/>
              </a:ext>
            </a:extLst>
          </p:cNvPr>
          <p:cNvSpPr>
            <a:spLocks noGrp="1"/>
          </p:cNvSpPr>
          <p:nvPr>
            <p:ph type="sldNum" sz="quarter" idx="12"/>
          </p:nvPr>
        </p:nvSpPr>
        <p:spPr/>
        <p:txBody>
          <a:bodyPr/>
          <a:lstStyle/>
          <a:p>
            <a:fld id="{BAD7B0B6-75D0-4BC9-B42B-C5D5E43E44BA}" type="slidenum">
              <a:rPr lang="en-US" smtClean="0"/>
              <a:t>11</a:t>
            </a:fld>
            <a:endParaRPr lang="en-US"/>
          </a:p>
        </p:txBody>
      </p:sp>
    </p:spTree>
    <p:extLst>
      <p:ext uri="{BB962C8B-B14F-4D97-AF65-F5344CB8AC3E}">
        <p14:creationId xmlns:p14="http://schemas.microsoft.com/office/powerpoint/2010/main" val="368396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etter&#10;&#10;Description automatically generated with medium confidence">
            <a:extLst>
              <a:ext uri="{FF2B5EF4-FFF2-40B4-BE49-F238E27FC236}">
                <a16:creationId xmlns="" xmlns:a16="http://schemas.microsoft.com/office/drawing/2014/main" id="{D0F9449E-E0D8-42C8-9C6D-6422DAFB9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0"/>
            <a:ext cx="11071274" cy="6858000"/>
          </a:xfrm>
          <a:prstGeom prst="rect">
            <a:avLst/>
          </a:prstGeom>
        </p:spPr>
      </p:pic>
    </p:spTree>
    <p:extLst>
      <p:ext uri="{BB962C8B-B14F-4D97-AF65-F5344CB8AC3E}">
        <p14:creationId xmlns:p14="http://schemas.microsoft.com/office/powerpoint/2010/main" val="314508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2450" y="1220864"/>
            <a:ext cx="4629150" cy="5216813"/>
          </a:xfrm>
          <a:prstGeom prst="rect">
            <a:avLst/>
          </a:prstGeom>
        </p:spPr>
        <p:txBody>
          <a:bodyPr wrap="square">
            <a:spAutoFit/>
          </a:bodyPr>
          <a:lstStyle/>
          <a:p>
            <a:pPr marL="401955" lvl="0" indent="-377190" algn="just">
              <a:lnSpc>
                <a:spcPct val="200000"/>
              </a:lnSpc>
              <a:spcBef>
                <a:spcPts val="1040"/>
              </a:spcBef>
              <a:buFontTx/>
              <a:buChar char="•"/>
              <a:tabLst>
                <a:tab pos="401955" algn="l"/>
                <a:tab pos="402590" algn="l"/>
              </a:tabLst>
              <a:defRPr/>
            </a:pPr>
            <a:r>
              <a:rPr lang="en-US" sz="2800" dirty="0">
                <a:solidFill>
                  <a:srgbClr val="FF0000"/>
                </a:solidFill>
                <a:latin typeface="Times New Roman" panose="02020603050405020304" pitchFamily="18" charset="0"/>
                <a:cs typeface="Times New Roman" panose="02020603050405020304" pitchFamily="18" charset="0"/>
              </a:rPr>
              <a:t>Point at which all</a:t>
            </a:r>
            <a:r>
              <a:rPr lang="en-US" sz="2800" spc="20" dirty="0">
                <a:solidFill>
                  <a:srgbClr val="FF0000"/>
                </a:solidFill>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three phases (solid, liquid and gaseous)</a:t>
            </a:r>
            <a:r>
              <a:rPr lang="en-US" sz="2800" spc="-15" dirty="0">
                <a:solidFill>
                  <a:srgbClr val="FF0000"/>
                </a:solidFill>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co-exist</a:t>
            </a:r>
            <a:r>
              <a:rPr lang="en-US" sz="2800" spc="25" dirty="0">
                <a:solidFill>
                  <a:srgbClr val="FF0000"/>
                </a:solidFill>
                <a:latin typeface="Times New Roman" panose="02020603050405020304" pitchFamily="18" charset="0"/>
                <a:cs typeface="Times New Roman" panose="02020603050405020304" pitchFamily="18" charset="0"/>
              </a:rPr>
              <a:t> </a:t>
            </a:r>
            <a:r>
              <a:rPr lang="en-US" sz="2800" spc="-5" dirty="0">
                <a:solidFill>
                  <a:prstClr val="black"/>
                </a:solidFill>
                <a:latin typeface="Times New Roman" panose="02020603050405020304" pitchFamily="18" charset="0"/>
                <a:cs typeface="Times New Roman" panose="02020603050405020304" pitchFamily="18" charset="0"/>
              </a:rPr>
              <a:t>is</a:t>
            </a:r>
            <a:r>
              <a:rPr lang="en-US" sz="2800" spc="5" dirty="0">
                <a:solidFill>
                  <a:prstClr val="black"/>
                </a:solidFill>
                <a:latin typeface="Times New Roman" panose="02020603050405020304" pitchFamily="18" charset="0"/>
                <a:cs typeface="Times New Roman" panose="02020603050405020304" pitchFamily="18" charset="0"/>
              </a:rPr>
              <a:t> </a:t>
            </a:r>
            <a:r>
              <a:rPr lang="en-US" sz="2800" dirty="0">
                <a:solidFill>
                  <a:prstClr val="black"/>
                </a:solidFill>
                <a:latin typeface="Times New Roman" panose="02020603050405020304" pitchFamily="18" charset="0"/>
                <a:cs typeface="Times New Roman" panose="02020603050405020304" pitchFamily="18" charset="0"/>
              </a:rPr>
              <a:t>referred</a:t>
            </a:r>
            <a:r>
              <a:rPr lang="en-US" sz="2800" spc="5" dirty="0">
                <a:solidFill>
                  <a:prstClr val="black"/>
                </a:solidFill>
                <a:latin typeface="Times New Roman" panose="02020603050405020304" pitchFamily="18" charset="0"/>
                <a:cs typeface="Times New Roman" panose="02020603050405020304" pitchFamily="18" charset="0"/>
              </a:rPr>
              <a:t> </a:t>
            </a:r>
            <a:r>
              <a:rPr lang="en-US" sz="2800" b="1" dirty="0">
                <a:solidFill>
                  <a:srgbClr val="00B050"/>
                </a:solidFill>
                <a:latin typeface="Times New Roman" panose="02020603050405020304" pitchFamily="18" charset="0"/>
                <a:cs typeface="Times New Roman" panose="02020603050405020304" pitchFamily="18" charset="0"/>
              </a:rPr>
              <a:t>as</a:t>
            </a:r>
            <a:r>
              <a:rPr lang="en-US" sz="2800" b="1" spc="5" dirty="0">
                <a:solidFill>
                  <a:srgbClr val="00B050"/>
                </a:solidFill>
                <a:latin typeface="Times New Roman" panose="02020603050405020304" pitchFamily="18" charset="0"/>
                <a:cs typeface="Times New Roman" panose="02020603050405020304" pitchFamily="18" charset="0"/>
              </a:rPr>
              <a:t> </a:t>
            </a:r>
            <a:r>
              <a:rPr lang="en-US" sz="2800" b="1" spc="-5" dirty="0">
                <a:solidFill>
                  <a:srgbClr val="00B050"/>
                </a:solidFill>
                <a:latin typeface="Times New Roman" panose="02020603050405020304" pitchFamily="18" charset="0"/>
                <a:cs typeface="Times New Roman" panose="02020603050405020304" pitchFamily="18" charset="0"/>
              </a:rPr>
              <a:t>triple</a:t>
            </a:r>
            <a:r>
              <a:rPr lang="en-US" sz="2800" b="1" spc="20" dirty="0">
                <a:solidFill>
                  <a:srgbClr val="00B050"/>
                </a:solidFill>
                <a:latin typeface="Times New Roman" panose="02020603050405020304" pitchFamily="18" charset="0"/>
                <a:cs typeface="Times New Roman" panose="02020603050405020304" pitchFamily="18" charset="0"/>
              </a:rPr>
              <a:t> </a:t>
            </a:r>
            <a:r>
              <a:rPr lang="en-US" sz="2800" b="1" spc="-5" dirty="0">
                <a:solidFill>
                  <a:srgbClr val="00B050"/>
                </a:solidFill>
                <a:latin typeface="Times New Roman" panose="02020603050405020304" pitchFamily="18" charset="0"/>
                <a:cs typeface="Times New Roman" panose="02020603050405020304" pitchFamily="18" charset="0"/>
              </a:rPr>
              <a:t>point</a:t>
            </a:r>
            <a:endParaRPr lang="en-US" sz="2800" b="1" dirty="0">
              <a:solidFill>
                <a:srgbClr val="00B050"/>
              </a:solidFill>
              <a:latin typeface="Times New Roman" panose="02020603050405020304" pitchFamily="18" charset="0"/>
              <a:cs typeface="Times New Roman" panose="02020603050405020304" pitchFamily="18" charset="0"/>
            </a:endParaRPr>
          </a:p>
          <a:p>
            <a:pPr marL="401955" lvl="0" indent="-377190" algn="just">
              <a:spcBef>
                <a:spcPts val="1040"/>
              </a:spcBef>
              <a:buFontTx/>
              <a:buChar char="•"/>
              <a:tabLst>
                <a:tab pos="401955" algn="l"/>
                <a:tab pos="402590" algn="l"/>
              </a:tabLst>
              <a:defRPr/>
            </a:pPr>
            <a:r>
              <a:rPr lang="en-US" sz="2800" b="1" spc="-10" dirty="0">
                <a:solidFill>
                  <a:prstClr val="black"/>
                </a:solidFill>
                <a:latin typeface="Times New Roman" panose="02020603050405020304" pitchFamily="18" charset="0"/>
                <a:cs typeface="Times New Roman" panose="02020603050405020304" pitchFamily="18" charset="0"/>
              </a:rPr>
              <a:t>For</a:t>
            </a:r>
            <a:r>
              <a:rPr lang="en-US" sz="2800" b="1" spc="-20" dirty="0">
                <a:solidFill>
                  <a:prstClr val="black"/>
                </a:solidFill>
                <a:latin typeface="Times New Roman" panose="02020603050405020304" pitchFamily="18" charset="0"/>
                <a:cs typeface="Times New Roman" panose="02020603050405020304" pitchFamily="18" charset="0"/>
              </a:rPr>
              <a:t> </a:t>
            </a:r>
            <a:r>
              <a:rPr lang="en-US" sz="2800" b="1" spc="-10" dirty="0">
                <a:solidFill>
                  <a:prstClr val="black"/>
                </a:solidFill>
                <a:latin typeface="Times New Roman" panose="02020603050405020304" pitchFamily="18" charset="0"/>
                <a:cs typeface="Times New Roman" panose="02020603050405020304" pitchFamily="18" charset="0"/>
              </a:rPr>
              <a:t>water,</a:t>
            </a:r>
            <a:r>
              <a:rPr lang="en-US" sz="2800" b="1" spc="5" dirty="0">
                <a:solidFill>
                  <a:prstClr val="black"/>
                </a:solidFill>
                <a:latin typeface="Times New Roman" panose="02020603050405020304" pitchFamily="18" charset="0"/>
                <a:cs typeface="Times New Roman" panose="02020603050405020304" pitchFamily="18" charset="0"/>
              </a:rPr>
              <a:t> </a:t>
            </a:r>
          </a:p>
          <a:p>
            <a:pPr marL="401955" lvl="0" indent="-377190" algn="just">
              <a:spcBef>
                <a:spcPts val="1040"/>
              </a:spcBef>
              <a:buFontTx/>
              <a:buChar char="•"/>
              <a:tabLst>
                <a:tab pos="401955" algn="l"/>
                <a:tab pos="402590" algn="l"/>
              </a:tabLst>
              <a:defRPr/>
            </a:pPr>
            <a:r>
              <a:rPr lang="en-US" sz="2800" dirty="0" err="1">
                <a:solidFill>
                  <a:prstClr val="black"/>
                </a:solidFill>
                <a:latin typeface="Times New Roman" panose="02020603050405020304" pitchFamily="18" charset="0"/>
                <a:cs typeface="Times New Roman" panose="02020603050405020304" pitchFamily="18" charset="0"/>
              </a:rPr>
              <a:t>T</a:t>
            </a:r>
            <a:r>
              <a:rPr lang="en-US" sz="2800" baseline="-20634" dirty="0" err="1">
                <a:solidFill>
                  <a:prstClr val="black"/>
                </a:solidFill>
                <a:latin typeface="Times New Roman" panose="02020603050405020304" pitchFamily="18" charset="0"/>
                <a:cs typeface="Times New Roman" panose="02020603050405020304" pitchFamily="18" charset="0"/>
              </a:rPr>
              <a:t>tp</a:t>
            </a:r>
            <a:r>
              <a:rPr lang="en-US" sz="2800" spc="307" baseline="-20634" dirty="0">
                <a:solidFill>
                  <a:prstClr val="black"/>
                </a:solidFill>
                <a:latin typeface="Times New Roman" panose="02020603050405020304" pitchFamily="18" charset="0"/>
                <a:cs typeface="Times New Roman" panose="02020603050405020304" pitchFamily="18" charset="0"/>
              </a:rPr>
              <a:t> </a:t>
            </a:r>
            <a:r>
              <a:rPr lang="en-US" sz="2800" spc="-5" dirty="0">
                <a:solidFill>
                  <a:prstClr val="black"/>
                </a:solidFill>
                <a:latin typeface="Times New Roman" panose="02020603050405020304" pitchFamily="18" charset="0"/>
                <a:cs typeface="Times New Roman" panose="02020603050405020304" pitchFamily="18" charset="0"/>
              </a:rPr>
              <a:t>=</a:t>
            </a:r>
            <a:r>
              <a:rPr lang="en-US" sz="2800" spc="5" dirty="0">
                <a:solidFill>
                  <a:prstClr val="black"/>
                </a:solidFill>
                <a:latin typeface="Times New Roman" panose="02020603050405020304" pitchFamily="18" charset="0"/>
                <a:cs typeface="Times New Roman" panose="02020603050405020304" pitchFamily="18" charset="0"/>
              </a:rPr>
              <a:t> </a:t>
            </a:r>
            <a:r>
              <a:rPr lang="en-US" sz="2800" spc="-10" dirty="0">
                <a:solidFill>
                  <a:prstClr val="black"/>
                </a:solidFill>
                <a:latin typeface="Times New Roman" panose="02020603050405020304" pitchFamily="18" charset="0"/>
                <a:cs typeface="Times New Roman" panose="02020603050405020304" pitchFamily="18" charset="0"/>
              </a:rPr>
              <a:t>0.01</a:t>
            </a:r>
            <a:r>
              <a:rPr lang="en-US" sz="2800" baseline="25396" dirty="0">
                <a:solidFill>
                  <a:prstClr val="black"/>
                </a:solidFill>
                <a:latin typeface="Times New Roman" panose="02020603050405020304" pitchFamily="18" charset="0"/>
                <a:cs typeface="Times New Roman" panose="02020603050405020304" pitchFamily="18" charset="0"/>
              </a:rPr>
              <a:t>o</a:t>
            </a:r>
            <a:r>
              <a:rPr lang="en-US" sz="2800" dirty="0">
                <a:solidFill>
                  <a:prstClr val="black"/>
                </a:solidFill>
                <a:latin typeface="Times New Roman" panose="02020603050405020304" pitchFamily="18" charset="0"/>
                <a:cs typeface="Times New Roman" panose="02020603050405020304" pitchFamily="18" charset="0"/>
              </a:rPr>
              <a:t>C</a:t>
            </a:r>
            <a:r>
              <a:rPr lang="en-US" sz="2800" spc="-10" dirty="0">
                <a:solidFill>
                  <a:prstClr val="black"/>
                </a:solidFill>
                <a:latin typeface="Times New Roman" panose="02020603050405020304" pitchFamily="18" charset="0"/>
                <a:cs typeface="Times New Roman" panose="02020603050405020304" pitchFamily="18" charset="0"/>
              </a:rPr>
              <a:t> and</a:t>
            </a:r>
            <a:r>
              <a:rPr lang="en-US" sz="2800" dirty="0">
                <a:solidFill>
                  <a:prstClr val="black"/>
                </a:solidFill>
                <a:latin typeface="Times New Roman" panose="02020603050405020304" pitchFamily="18" charset="0"/>
                <a:cs typeface="Times New Roman" panose="02020603050405020304" pitchFamily="18" charset="0"/>
              </a:rPr>
              <a:t> </a:t>
            </a:r>
          </a:p>
          <a:p>
            <a:pPr marL="401955" lvl="0" indent="-377190" algn="just">
              <a:spcBef>
                <a:spcPts val="1040"/>
              </a:spcBef>
              <a:buFontTx/>
              <a:buChar char="•"/>
              <a:tabLst>
                <a:tab pos="401955" algn="l"/>
                <a:tab pos="402590" algn="l"/>
              </a:tabLst>
              <a:defRPr/>
            </a:pPr>
            <a:r>
              <a:rPr lang="en-US" sz="2800" dirty="0" err="1">
                <a:solidFill>
                  <a:prstClr val="black"/>
                </a:solidFill>
                <a:latin typeface="Times New Roman" panose="02020603050405020304" pitchFamily="18" charset="0"/>
                <a:cs typeface="Times New Roman" panose="02020603050405020304" pitchFamily="18" charset="0"/>
              </a:rPr>
              <a:t>P</a:t>
            </a:r>
            <a:r>
              <a:rPr lang="en-US" sz="2800" baseline="-20634" dirty="0" err="1">
                <a:solidFill>
                  <a:prstClr val="black"/>
                </a:solidFill>
                <a:latin typeface="Times New Roman" panose="02020603050405020304" pitchFamily="18" charset="0"/>
                <a:cs typeface="Times New Roman" panose="02020603050405020304" pitchFamily="18" charset="0"/>
              </a:rPr>
              <a:t>tp</a:t>
            </a:r>
            <a:r>
              <a:rPr lang="en-US" sz="2800" spc="292" baseline="-20634" dirty="0">
                <a:solidFill>
                  <a:prstClr val="black"/>
                </a:solidFill>
                <a:latin typeface="Times New Roman" panose="02020603050405020304" pitchFamily="18" charset="0"/>
                <a:cs typeface="Times New Roman" panose="02020603050405020304" pitchFamily="18" charset="0"/>
              </a:rPr>
              <a:t> </a:t>
            </a:r>
            <a:r>
              <a:rPr lang="en-US" sz="2800" spc="-5" dirty="0">
                <a:solidFill>
                  <a:prstClr val="black"/>
                </a:solidFill>
                <a:latin typeface="Times New Roman" panose="02020603050405020304" pitchFamily="18" charset="0"/>
                <a:cs typeface="Times New Roman" panose="02020603050405020304" pitchFamily="18" charset="0"/>
              </a:rPr>
              <a:t>=</a:t>
            </a:r>
            <a:r>
              <a:rPr lang="en-US" sz="2800" spc="5" dirty="0">
                <a:solidFill>
                  <a:prstClr val="black"/>
                </a:solidFill>
                <a:latin typeface="Times New Roman" panose="02020603050405020304" pitchFamily="18" charset="0"/>
                <a:cs typeface="Times New Roman" panose="02020603050405020304" pitchFamily="18" charset="0"/>
              </a:rPr>
              <a:t> </a:t>
            </a:r>
            <a:r>
              <a:rPr lang="en-US" sz="2800" spc="-10" dirty="0">
                <a:solidFill>
                  <a:prstClr val="black"/>
                </a:solidFill>
                <a:latin typeface="Times New Roman" panose="02020603050405020304" pitchFamily="18" charset="0"/>
                <a:cs typeface="Times New Roman" panose="02020603050405020304" pitchFamily="18" charset="0"/>
              </a:rPr>
              <a:t>0.00611 bar</a:t>
            </a:r>
            <a:endParaRPr lang="en-US" sz="2800" dirty="0"/>
          </a:p>
        </p:txBody>
      </p:sp>
      <p:sp>
        <p:nvSpPr>
          <p:cNvPr id="3" name="Rectangle 2"/>
          <p:cNvSpPr/>
          <p:nvPr/>
        </p:nvSpPr>
        <p:spPr>
          <a:xfrm>
            <a:off x="38100" y="131058"/>
            <a:ext cx="6396238"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Phase equilibrium  diagram on  P-V plot</a:t>
            </a:r>
            <a:endParaRPr lang="en-US" sz="2800" dirty="0"/>
          </a:p>
        </p:txBody>
      </p:sp>
      <p:pic>
        <p:nvPicPr>
          <p:cNvPr id="5" name="Picture 4" descr="Diagram&#10;&#10;Description automatically generated">
            <a:extLst>
              <a:ext uri="{FF2B5EF4-FFF2-40B4-BE49-F238E27FC236}">
                <a16:creationId xmlns="" xmlns:a16="http://schemas.microsoft.com/office/drawing/2014/main" id="{ED7DFAC3-E54F-4AE6-BA27-7FB2CB8C6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452" y="886263"/>
            <a:ext cx="6902548" cy="4867423"/>
          </a:xfrm>
          <a:prstGeom prst="rect">
            <a:avLst/>
          </a:prstGeom>
        </p:spPr>
      </p:pic>
    </p:spTree>
    <p:extLst>
      <p:ext uri="{BB962C8B-B14F-4D97-AF65-F5344CB8AC3E}">
        <p14:creationId xmlns:p14="http://schemas.microsoft.com/office/powerpoint/2010/main" val="3910666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06F969-B7F9-2BAE-AACB-E0150E377C2A}"/>
              </a:ext>
            </a:extLst>
          </p:cNvPr>
          <p:cNvSpPr>
            <a:spLocks noGrp="1"/>
          </p:cNvSpPr>
          <p:nvPr>
            <p:ph type="ctrTitle"/>
          </p:nvPr>
        </p:nvSpPr>
        <p:spPr>
          <a:xfrm>
            <a:off x="1012704" y="-438411"/>
            <a:ext cx="10033591" cy="1174270"/>
          </a:xfrm>
        </p:spPr>
        <p:txBody>
          <a:bodyPr>
            <a:normAutofit/>
          </a:bodyPr>
          <a:lstStyle/>
          <a:p>
            <a:r>
              <a:rPr lang="en-US" sz="4000" b="1" dirty="0">
                <a:latin typeface="Times New Roman" panose="02020603050405020304" pitchFamily="18" charset="0"/>
                <a:cs typeface="Times New Roman" panose="02020603050405020304" pitchFamily="18" charset="0"/>
              </a:rPr>
              <a:t>Pressure Volume (P-V) Diagram</a:t>
            </a:r>
          </a:p>
        </p:txBody>
      </p:sp>
      <p:sp>
        <p:nvSpPr>
          <p:cNvPr id="4" name="TextBox 3">
            <a:extLst>
              <a:ext uri="{FF2B5EF4-FFF2-40B4-BE49-F238E27FC236}">
                <a16:creationId xmlns="" xmlns:a16="http://schemas.microsoft.com/office/drawing/2014/main" id="{604B3CD3-B8BB-862B-FC1F-81F2ABD4FE7E}"/>
              </a:ext>
            </a:extLst>
          </p:cNvPr>
          <p:cNvSpPr txBox="1"/>
          <p:nvPr/>
        </p:nvSpPr>
        <p:spPr>
          <a:xfrm>
            <a:off x="400833" y="788027"/>
            <a:ext cx="5511524" cy="6073458"/>
          </a:xfrm>
          <a:prstGeom prst="rect">
            <a:avLst/>
          </a:prstGeom>
          <a:noFill/>
        </p:spPr>
        <p:txBody>
          <a:bodyPr wrap="square">
            <a:spAutoFit/>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P-V diagram is a useful tool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for understanding the behavior of water and steam under different conditions.</a:t>
            </a:r>
          </a:p>
          <a:p>
            <a:pPr marL="285750" indent="-285750" algn="just">
              <a:lnSpc>
                <a:spcPct val="150000"/>
              </a:lnSpc>
              <a:buFont typeface="Arial" panose="020B0604020202020204" pitchFamily="34" charset="0"/>
              <a:buChar char="•"/>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Area inside the Dome represents the Quality (dryness fraction) region i.e., wet steam</a:t>
            </a:r>
            <a:r>
              <a:rPr lang="en-US" sz="2400" dirty="0">
                <a:solidFill>
                  <a:prstClr val="black"/>
                </a:solidFill>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defRPr/>
            </a:pPr>
            <a:r>
              <a:rPr lang="en-US" sz="2400" b="1" dirty="0">
                <a:solidFill>
                  <a:srgbClr val="FF0000"/>
                </a:solidFill>
                <a:latin typeface="Times New Roman" panose="02020603050405020304" pitchFamily="18" charset="0"/>
                <a:cs typeface="Times New Roman" panose="02020603050405020304" pitchFamily="18" charset="0"/>
              </a:rPr>
              <a:t>Critical point is at the peak of saturation dome</a:t>
            </a:r>
            <a:endPar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endParaRPr>
          </a:p>
          <a:p>
            <a:pPr marL="401955" lvl="0" indent="-377190" algn="just">
              <a:spcBef>
                <a:spcPts val="1040"/>
              </a:spcBef>
              <a:buFontTx/>
              <a:buChar char="•"/>
              <a:tabLst>
                <a:tab pos="401955" algn="l"/>
                <a:tab pos="402590" algn="l"/>
              </a:tabLst>
              <a:defRPr/>
            </a:pPr>
            <a:r>
              <a:rPr lang="en-US" sz="2400" dirty="0">
                <a:solidFill>
                  <a:prstClr val="black"/>
                </a:solidFill>
                <a:latin typeface="Times New Roman" panose="02020603050405020304" pitchFamily="18" charset="0"/>
                <a:cs typeface="Times New Roman" panose="02020603050405020304" pitchFamily="18" charset="0"/>
              </a:rPr>
              <a:t>T</a:t>
            </a:r>
            <a:r>
              <a:rPr lang="en-US" sz="2400" baseline="-20634" dirty="0">
                <a:solidFill>
                  <a:prstClr val="black"/>
                </a:solidFill>
                <a:latin typeface="Times New Roman" panose="02020603050405020304" pitchFamily="18" charset="0"/>
                <a:cs typeface="Times New Roman" panose="02020603050405020304" pitchFamily="18" charset="0"/>
              </a:rPr>
              <a:t>CR</a:t>
            </a:r>
            <a:r>
              <a:rPr lang="en-US" sz="2400" spc="307" baseline="-20634" dirty="0">
                <a:solidFill>
                  <a:prstClr val="black"/>
                </a:solidFill>
                <a:latin typeface="Times New Roman" panose="02020603050405020304" pitchFamily="18" charset="0"/>
                <a:cs typeface="Times New Roman" panose="02020603050405020304" pitchFamily="18" charset="0"/>
              </a:rPr>
              <a:t> </a:t>
            </a:r>
            <a:r>
              <a:rPr lang="en-US" sz="2400" spc="-5" dirty="0">
                <a:solidFill>
                  <a:prstClr val="black"/>
                </a:solidFill>
                <a:latin typeface="Times New Roman" panose="02020603050405020304" pitchFamily="18" charset="0"/>
                <a:cs typeface="Times New Roman" panose="02020603050405020304" pitchFamily="18" charset="0"/>
              </a:rPr>
              <a:t>=</a:t>
            </a:r>
            <a:r>
              <a:rPr lang="en-US" sz="2400" spc="5" dirty="0">
                <a:solidFill>
                  <a:prstClr val="black"/>
                </a:solidFill>
                <a:latin typeface="Times New Roman" panose="02020603050405020304" pitchFamily="18" charset="0"/>
                <a:cs typeface="Times New Roman" panose="02020603050405020304" pitchFamily="18" charset="0"/>
              </a:rPr>
              <a:t> </a:t>
            </a:r>
            <a:r>
              <a:rPr lang="en-US" sz="2400" spc="-10" dirty="0">
                <a:solidFill>
                  <a:prstClr val="black"/>
                </a:solidFill>
                <a:latin typeface="Times New Roman" panose="02020603050405020304" pitchFamily="18" charset="0"/>
                <a:cs typeface="Times New Roman" panose="02020603050405020304" pitchFamily="18" charset="0"/>
              </a:rPr>
              <a:t>374</a:t>
            </a:r>
            <a:r>
              <a:rPr lang="en-US" sz="2400" baseline="25396" dirty="0">
                <a:solidFill>
                  <a:prstClr val="black"/>
                </a:solidFill>
                <a:latin typeface="Times New Roman" panose="02020603050405020304" pitchFamily="18" charset="0"/>
                <a:cs typeface="Times New Roman" panose="02020603050405020304" pitchFamily="18" charset="0"/>
              </a:rPr>
              <a:t>o</a:t>
            </a:r>
            <a:r>
              <a:rPr lang="en-US" sz="2400" dirty="0">
                <a:solidFill>
                  <a:prstClr val="black"/>
                </a:solidFill>
                <a:latin typeface="Times New Roman" panose="02020603050405020304" pitchFamily="18" charset="0"/>
                <a:cs typeface="Times New Roman" panose="02020603050405020304" pitchFamily="18" charset="0"/>
              </a:rPr>
              <a:t>C</a:t>
            </a:r>
            <a:r>
              <a:rPr lang="en-US" sz="2400" spc="-10" dirty="0">
                <a:solidFill>
                  <a:prstClr val="black"/>
                </a:solidFill>
                <a:latin typeface="Times New Roman" panose="02020603050405020304" pitchFamily="18" charset="0"/>
                <a:cs typeface="Times New Roman" panose="02020603050405020304" pitchFamily="18" charset="0"/>
              </a:rPr>
              <a:t> and</a:t>
            </a:r>
            <a:r>
              <a:rPr lang="en-US" sz="2400" dirty="0">
                <a:solidFill>
                  <a:prstClr val="black"/>
                </a:solidFill>
                <a:latin typeface="Times New Roman" panose="02020603050405020304" pitchFamily="18" charset="0"/>
                <a:cs typeface="Times New Roman" panose="02020603050405020304" pitchFamily="18" charset="0"/>
              </a:rPr>
              <a:t> </a:t>
            </a:r>
          </a:p>
          <a:p>
            <a:pPr marL="401955" lvl="0" indent="-377190" algn="just">
              <a:spcBef>
                <a:spcPts val="1040"/>
              </a:spcBef>
              <a:buFontTx/>
              <a:buChar char="•"/>
              <a:tabLst>
                <a:tab pos="401955" algn="l"/>
                <a:tab pos="402590" algn="l"/>
              </a:tabLst>
              <a:defRPr/>
            </a:pPr>
            <a:r>
              <a:rPr lang="en-US" sz="2400" dirty="0">
                <a:solidFill>
                  <a:prstClr val="black"/>
                </a:solidFill>
                <a:latin typeface="Times New Roman" panose="02020603050405020304" pitchFamily="18" charset="0"/>
                <a:cs typeface="Times New Roman" panose="02020603050405020304" pitchFamily="18" charset="0"/>
              </a:rPr>
              <a:t>P</a:t>
            </a:r>
            <a:r>
              <a:rPr lang="en-US" sz="2400" baseline="-20634" dirty="0">
                <a:solidFill>
                  <a:prstClr val="black"/>
                </a:solidFill>
                <a:latin typeface="Times New Roman" panose="02020603050405020304" pitchFamily="18" charset="0"/>
                <a:cs typeface="Times New Roman" panose="02020603050405020304" pitchFamily="18" charset="0"/>
              </a:rPr>
              <a:t>CR</a:t>
            </a:r>
            <a:r>
              <a:rPr lang="en-US" sz="2400" spc="-5" dirty="0">
                <a:solidFill>
                  <a:prstClr val="black"/>
                </a:solidFill>
                <a:latin typeface="Times New Roman" panose="02020603050405020304" pitchFamily="18" charset="0"/>
                <a:cs typeface="Times New Roman" panose="02020603050405020304" pitchFamily="18" charset="0"/>
              </a:rPr>
              <a:t>=</a:t>
            </a:r>
            <a:r>
              <a:rPr lang="en-US" sz="2400" spc="5" dirty="0">
                <a:solidFill>
                  <a:prstClr val="black"/>
                </a:solidFill>
                <a:latin typeface="Times New Roman" panose="02020603050405020304" pitchFamily="18" charset="0"/>
                <a:cs typeface="Times New Roman" panose="02020603050405020304" pitchFamily="18" charset="0"/>
              </a:rPr>
              <a:t> </a:t>
            </a:r>
            <a:r>
              <a:rPr lang="en-US" sz="2400" spc="-10" dirty="0">
                <a:solidFill>
                  <a:prstClr val="black"/>
                </a:solidFill>
                <a:latin typeface="Times New Roman" panose="02020603050405020304" pitchFamily="18" charset="0"/>
                <a:cs typeface="Times New Roman" panose="02020603050405020304" pitchFamily="18" charset="0"/>
              </a:rPr>
              <a:t>221.2 bar</a:t>
            </a:r>
            <a:endParaRPr lang="en-US" sz="2400" dirty="0">
              <a:solidFill>
                <a:prstClr val="black"/>
              </a:solidFill>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166D6AF1-C32A-C679-90AF-8AF5336C4934}"/>
              </a:ext>
            </a:extLst>
          </p:cNvPr>
          <p:cNvSpPr>
            <a:spLocks noGrp="1"/>
          </p:cNvSpPr>
          <p:nvPr>
            <p:ph type="sldNum" sz="quarter" idx="12"/>
          </p:nvPr>
        </p:nvSpPr>
        <p:spPr/>
        <p:txBody>
          <a:bodyPr/>
          <a:lstStyle/>
          <a:p>
            <a:fld id="{BAD7B0B6-75D0-4BC9-B42B-C5D5E43E44BA}" type="slidenum">
              <a:rPr lang="en-US" smtClean="0"/>
              <a:t>14</a:t>
            </a:fld>
            <a:endParaRPr lang="en-US"/>
          </a:p>
        </p:txBody>
      </p:sp>
      <p:sp>
        <p:nvSpPr>
          <p:cNvPr id="6" name="Rectangle 5"/>
          <p:cNvSpPr/>
          <p:nvPr/>
        </p:nvSpPr>
        <p:spPr>
          <a:xfrm>
            <a:off x="7392578" y="907874"/>
            <a:ext cx="4696991" cy="507831"/>
          </a:xfrm>
          <a:prstGeom prst="rect">
            <a:avLst/>
          </a:prstGeom>
        </p:spPr>
        <p:txBody>
          <a:bodyPr wrap="none">
            <a:spAutoFit/>
          </a:bodyPr>
          <a:lstStyle/>
          <a:p>
            <a:pPr marL="285750" lvl="0" indent="-285750" algn="just">
              <a:lnSpc>
                <a:spcPct val="150000"/>
              </a:lnSpc>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Y- Axis has Pressure and X-Axis has Volume.</a:t>
            </a:r>
          </a:p>
        </p:txBody>
      </p:sp>
      <p:pic>
        <p:nvPicPr>
          <p:cNvPr id="8" name="Picture 7" descr="Diagram&#10;&#10;Description automatically generated">
            <a:extLst>
              <a:ext uri="{FF2B5EF4-FFF2-40B4-BE49-F238E27FC236}">
                <a16:creationId xmlns="" xmlns:a16="http://schemas.microsoft.com/office/drawing/2014/main" id="{4C4C9764-839A-4A83-B034-FF327CF1F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1681" y="1463041"/>
            <a:ext cx="6110319" cy="4846320"/>
          </a:xfrm>
          <a:prstGeom prst="rect">
            <a:avLst/>
          </a:prstGeom>
        </p:spPr>
      </p:pic>
    </p:spTree>
    <p:extLst>
      <p:ext uri="{BB962C8B-B14F-4D97-AF65-F5344CB8AC3E}">
        <p14:creationId xmlns:p14="http://schemas.microsoft.com/office/powerpoint/2010/main" val="463529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6500" y="87867"/>
            <a:ext cx="5153014" cy="707886"/>
          </a:xfrm>
          <a:prstGeom prst="rect">
            <a:avLst/>
          </a:prstGeom>
        </p:spPr>
        <p:txBody>
          <a:bodyPr wrap="none">
            <a:spAutoFit/>
          </a:bodyPr>
          <a:lstStyle/>
          <a:p>
            <a:r>
              <a:rPr lang="en-US" sz="4000" b="1" dirty="0">
                <a:latin typeface="Times New Roman" panose="02020603050405020304" pitchFamily="18" charset="0"/>
                <a:cs typeface="Times New Roman" panose="02020603050405020304" pitchFamily="18" charset="0"/>
              </a:rPr>
              <a:t>Property </a:t>
            </a:r>
            <a:r>
              <a:rPr lang="en-US" sz="4000" dirty="0">
                <a:solidFill>
                  <a:prstClr val="black"/>
                </a:solidFill>
                <a:latin typeface="Times New Roman" panose="02020603050405020304" pitchFamily="18" charset="0"/>
                <a:cs typeface="Times New Roman" panose="02020603050405020304" pitchFamily="18" charset="0"/>
              </a:rPr>
              <a:t>P-V </a:t>
            </a:r>
            <a:r>
              <a:rPr lang="en-US" sz="4000" b="1" dirty="0">
                <a:latin typeface="Times New Roman" panose="02020603050405020304" pitchFamily="18" charset="0"/>
                <a:cs typeface="Times New Roman" panose="02020603050405020304" pitchFamily="18" charset="0"/>
              </a:rPr>
              <a:t>Diagram</a:t>
            </a:r>
            <a:endParaRPr lang="en-US" sz="4000" dirty="0"/>
          </a:p>
        </p:txBody>
      </p:sp>
      <p:sp>
        <p:nvSpPr>
          <p:cNvPr id="3" name="Rectangle 2"/>
          <p:cNvSpPr/>
          <p:nvPr/>
        </p:nvSpPr>
        <p:spPr>
          <a:xfrm>
            <a:off x="546500" y="1466749"/>
            <a:ext cx="4147420" cy="4524315"/>
          </a:xfrm>
          <a:prstGeom prst="rect">
            <a:avLst/>
          </a:prstGeom>
        </p:spPr>
        <p:txBody>
          <a:bodyPr wrap="square">
            <a:spAutoFit/>
          </a:bodyPr>
          <a:lstStyle/>
          <a:p>
            <a:pPr lvl="0" algn="just">
              <a:lnSpc>
                <a:spcPct val="150000"/>
              </a:lnSpc>
              <a:defRPr/>
            </a:pPr>
            <a:r>
              <a:rPr lang="en-US" b="1"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Note these lines on P-V diagram </a:t>
            </a:r>
          </a:p>
          <a:p>
            <a:pPr marL="285750" lvl="0" indent="-285750" algn="just">
              <a:lnSpc>
                <a:spcPct val="150000"/>
              </a:lnSpc>
              <a:buFont typeface="Arial" panose="020B0604020202020204" pitchFamily="34" charset="0"/>
              <a:buChar char="•"/>
              <a:defRPr/>
            </a:pPr>
            <a:r>
              <a:rPr lang="en-US" sz="2400" b="1" dirty="0">
                <a:solidFill>
                  <a:prstClr val="black"/>
                </a:solidFill>
                <a:latin typeface="Times New Roman" panose="02020603050405020304" pitchFamily="18" charset="0"/>
                <a:cs typeface="Times New Roman" panose="02020603050405020304" pitchFamily="18" charset="0"/>
              </a:rPr>
              <a:t>Saturated liquid line</a:t>
            </a:r>
          </a:p>
          <a:p>
            <a:pPr marL="285750" lvl="0" indent="-285750" algn="just">
              <a:lnSpc>
                <a:spcPct val="150000"/>
              </a:lnSpc>
              <a:buFont typeface="Arial" panose="020B0604020202020204" pitchFamily="34" charset="0"/>
              <a:buChar char="•"/>
              <a:defRPr/>
            </a:pPr>
            <a:r>
              <a:rPr lang="en-US" sz="2400" b="1" dirty="0">
                <a:solidFill>
                  <a:prstClr val="black"/>
                </a:solidFill>
                <a:latin typeface="Times New Roman" panose="02020603050405020304" pitchFamily="18" charset="0"/>
                <a:cs typeface="Times New Roman" panose="02020603050405020304" pitchFamily="18" charset="0"/>
              </a:rPr>
              <a:t>Saturated vapour line</a:t>
            </a:r>
          </a:p>
          <a:p>
            <a:pPr marL="285750" lvl="0" indent="-285750" algn="just">
              <a:lnSpc>
                <a:spcPct val="150000"/>
              </a:lnSpc>
              <a:buFont typeface="Arial" panose="020B0604020202020204" pitchFamily="34" charset="0"/>
              <a:buChar char="•"/>
              <a:defRPr/>
            </a:pPr>
            <a:r>
              <a:rPr lang="en-US" sz="2400" b="1" dirty="0">
                <a:solidFill>
                  <a:prstClr val="black"/>
                </a:solidFill>
                <a:latin typeface="Times New Roman" panose="02020603050405020304" pitchFamily="18" charset="0"/>
                <a:cs typeface="Times New Roman" panose="02020603050405020304" pitchFamily="18" charset="0"/>
              </a:rPr>
              <a:t>Liquid - vapour dome</a:t>
            </a:r>
          </a:p>
          <a:p>
            <a:pPr marL="285750" lvl="0" indent="-285750" algn="just">
              <a:lnSpc>
                <a:spcPct val="150000"/>
              </a:lnSpc>
              <a:buFont typeface="Arial" panose="020B0604020202020204" pitchFamily="34" charset="0"/>
              <a:buChar char="•"/>
              <a:defRPr/>
            </a:pPr>
            <a:r>
              <a:rPr lang="en-US" sz="2400" b="1" dirty="0">
                <a:solidFill>
                  <a:prstClr val="black"/>
                </a:solidFill>
                <a:latin typeface="Times New Roman" panose="02020603050405020304" pitchFamily="18" charset="0"/>
                <a:cs typeface="Times New Roman" panose="02020603050405020304" pitchFamily="18" charset="0"/>
              </a:rPr>
              <a:t>Critical point</a:t>
            </a:r>
          </a:p>
          <a:p>
            <a:pPr marL="285750" lvl="0" indent="-285750" algn="just">
              <a:lnSpc>
                <a:spcPct val="150000"/>
              </a:lnSpc>
              <a:buFont typeface="Arial" panose="020B0604020202020204" pitchFamily="34" charset="0"/>
              <a:buChar char="•"/>
              <a:defRPr/>
            </a:pPr>
            <a:r>
              <a:rPr lang="en-US" sz="2400" b="1" dirty="0">
                <a:solidFill>
                  <a:prstClr val="black"/>
                </a:solidFill>
                <a:latin typeface="Times New Roman" panose="02020603050405020304" pitchFamily="18" charset="0"/>
                <a:cs typeface="Times New Roman" panose="02020603050405020304" pitchFamily="18" charset="0"/>
              </a:rPr>
              <a:t>Superheated region</a:t>
            </a:r>
          </a:p>
          <a:p>
            <a:pPr marL="285750" lvl="0" indent="-285750" algn="just">
              <a:lnSpc>
                <a:spcPct val="150000"/>
              </a:lnSpc>
              <a:buFont typeface="Arial" panose="020B0604020202020204" pitchFamily="34" charset="0"/>
              <a:buChar char="•"/>
              <a:defRPr/>
            </a:pPr>
            <a:r>
              <a:rPr lang="en-US" sz="2400" b="1" dirty="0">
                <a:solidFill>
                  <a:prstClr val="black"/>
                </a:solidFill>
                <a:latin typeface="Times New Roman" panose="02020603050405020304" pitchFamily="18" charset="0"/>
                <a:cs typeface="Times New Roman" panose="02020603050405020304" pitchFamily="18" charset="0"/>
              </a:rPr>
              <a:t>Gas phase beyond CP</a:t>
            </a:r>
          </a:p>
        </p:txBody>
      </p:sp>
      <p:pic>
        <p:nvPicPr>
          <p:cNvPr id="5" name="Picture 4" descr="Diagram&#10;&#10;Description automatically generated">
            <a:extLst>
              <a:ext uri="{FF2B5EF4-FFF2-40B4-BE49-F238E27FC236}">
                <a16:creationId xmlns="" xmlns:a16="http://schemas.microsoft.com/office/drawing/2014/main" id="{35C563B9-B72C-43FF-9B5E-533E7D17E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505" y="717453"/>
            <a:ext cx="6884041" cy="5852160"/>
          </a:xfrm>
          <a:prstGeom prst="rect">
            <a:avLst/>
          </a:prstGeom>
        </p:spPr>
      </p:pic>
    </p:spTree>
    <p:extLst>
      <p:ext uri="{BB962C8B-B14F-4D97-AF65-F5344CB8AC3E}">
        <p14:creationId xmlns:p14="http://schemas.microsoft.com/office/powerpoint/2010/main" val="2896220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7583" y="213828"/>
            <a:ext cx="4748929" cy="769441"/>
          </a:xfrm>
          <a:prstGeom prst="rect">
            <a:avLst/>
          </a:prstGeom>
        </p:spPr>
        <p:txBody>
          <a:bodyPr wrap="none">
            <a:spAutoFit/>
          </a:bodyPr>
          <a:lstStyle/>
          <a:p>
            <a:r>
              <a:rPr lang="en-US" sz="4400" b="1" dirty="0">
                <a:latin typeface="Times New Roman" panose="02020603050405020304" pitchFamily="18" charset="0"/>
                <a:cs typeface="Times New Roman" panose="02020603050405020304" pitchFamily="18" charset="0"/>
              </a:rPr>
              <a:t>Isobars on T-S plot</a:t>
            </a:r>
            <a:endParaRPr lang="en-US" sz="4400" dirty="0"/>
          </a:p>
        </p:txBody>
      </p:sp>
      <p:sp>
        <p:nvSpPr>
          <p:cNvPr id="3" name="Rectangle 2"/>
          <p:cNvSpPr/>
          <p:nvPr/>
        </p:nvSpPr>
        <p:spPr>
          <a:xfrm>
            <a:off x="459346" y="1270155"/>
            <a:ext cx="5453773" cy="5262979"/>
          </a:xfrm>
          <a:prstGeom prst="rect">
            <a:avLst/>
          </a:prstGeom>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Isobars on T-S plot during experimental study of heating Ice from -10</a:t>
            </a:r>
            <a:r>
              <a:rPr lang="en-US" sz="2400" baseline="300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C up to steam (at 250</a:t>
            </a:r>
            <a:r>
              <a:rPr lang="en-US" sz="2400" baseline="300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C) formation.</a:t>
            </a:r>
          </a:p>
          <a:p>
            <a:pPr marL="285750" lvl="0" indent="-285750" algn="just">
              <a:lnSpc>
                <a:spcPct val="150000"/>
              </a:lnSpc>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Saturated solid state= 2</a:t>
            </a:r>
          </a:p>
          <a:p>
            <a:pPr marL="285750" lvl="0" indent="-285750" algn="just">
              <a:lnSpc>
                <a:spcPct val="150000"/>
              </a:lnSpc>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Saturated liquid state = 3 and 4</a:t>
            </a:r>
          </a:p>
          <a:p>
            <a:pPr marL="285750" lvl="0" indent="-285750" algn="just">
              <a:lnSpc>
                <a:spcPct val="150000"/>
              </a:lnSpc>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Saturated vapour state = 5</a:t>
            </a:r>
          </a:p>
          <a:p>
            <a:pPr marL="285750" lvl="0" indent="-285750" algn="just">
              <a:lnSpc>
                <a:spcPct val="150000"/>
              </a:lnSpc>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Liquid - vapour dome between 4 and 5</a:t>
            </a:r>
          </a:p>
          <a:p>
            <a:pPr marL="285750" lvl="0" indent="-285750" algn="just">
              <a:lnSpc>
                <a:spcPct val="150000"/>
              </a:lnSpc>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Superheated region beyond point 5</a:t>
            </a:r>
          </a:p>
          <a:p>
            <a:pPr>
              <a:lnSpc>
                <a:spcPct val="150000"/>
              </a:lnSpc>
            </a:pPr>
            <a:endParaRPr lang="en-US" sz="3200" dirty="0"/>
          </a:p>
        </p:txBody>
      </p:sp>
      <p:pic>
        <p:nvPicPr>
          <p:cNvPr id="5" name="Picture 4">
            <a:extLst>
              <a:ext uri="{FF2B5EF4-FFF2-40B4-BE49-F238E27FC236}">
                <a16:creationId xmlns="" xmlns:a16="http://schemas.microsoft.com/office/drawing/2014/main" id="{2C8255D2-DDBB-4CF5-BAE3-61BC02411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1323" y="858130"/>
            <a:ext cx="6630677" cy="5240214"/>
          </a:xfrm>
          <a:prstGeom prst="rect">
            <a:avLst/>
          </a:prstGeom>
        </p:spPr>
      </p:pic>
    </p:spTree>
    <p:extLst>
      <p:ext uri="{BB962C8B-B14F-4D97-AF65-F5344CB8AC3E}">
        <p14:creationId xmlns:p14="http://schemas.microsoft.com/office/powerpoint/2010/main" val="3314248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589"/>
            <a:ext cx="6323206"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Phase equilibrium  diagram on  T-S plot</a:t>
            </a:r>
            <a:endParaRPr lang="en-US" sz="2800" dirty="0"/>
          </a:p>
        </p:txBody>
      </p:sp>
      <p:sp>
        <p:nvSpPr>
          <p:cNvPr id="3" name="Rectangle 2"/>
          <p:cNvSpPr/>
          <p:nvPr/>
        </p:nvSpPr>
        <p:spPr>
          <a:xfrm>
            <a:off x="573024" y="752501"/>
            <a:ext cx="5510784" cy="5078313"/>
          </a:xfrm>
          <a:prstGeom prst="rect">
            <a:avLst/>
          </a:prstGeom>
        </p:spPr>
        <p:txBody>
          <a:bodyPr wrap="square">
            <a:spAutoFit/>
          </a:bodyPr>
          <a:lstStyle/>
          <a:p>
            <a:pPr lvl="0" algn="just">
              <a:lnSpc>
                <a:spcPct val="150000"/>
              </a:lnSpc>
              <a:defRPr/>
            </a:pPr>
            <a:r>
              <a:rPr lang="en-US" sz="2400" b="1" dirty="0">
                <a:solidFill>
                  <a:srgbClr val="FF0000"/>
                </a:solidFill>
                <a:latin typeface="Times New Roman" panose="02020603050405020304" pitchFamily="18" charset="0"/>
                <a:cs typeface="Times New Roman" panose="02020603050405020304" pitchFamily="18" charset="0"/>
              </a:rPr>
              <a:t>Note these lines on T-S diagram </a:t>
            </a:r>
          </a:p>
          <a:p>
            <a:pPr marL="285750" lvl="0" indent="-285750" algn="just">
              <a:lnSpc>
                <a:spcPct val="150000"/>
              </a:lnSpc>
              <a:buFont typeface="Arial" panose="020B0604020202020204" pitchFamily="34" charset="0"/>
              <a:buChar char="•"/>
              <a:defRPr/>
            </a:pPr>
            <a:r>
              <a:rPr lang="en-US" sz="2400" b="1" dirty="0">
                <a:solidFill>
                  <a:prstClr val="black"/>
                </a:solidFill>
                <a:latin typeface="Times New Roman" panose="02020603050405020304" pitchFamily="18" charset="0"/>
                <a:cs typeface="Times New Roman" panose="02020603050405020304" pitchFamily="18" charset="0"/>
              </a:rPr>
              <a:t>Saturated liquid line (locus of point 3 and 4)</a:t>
            </a:r>
          </a:p>
          <a:p>
            <a:pPr marL="285750" indent="-285750" algn="just">
              <a:lnSpc>
                <a:spcPct val="150000"/>
              </a:lnSpc>
              <a:buFont typeface="Arial" panose="020B0604020202020204" pitchFamily="34" charset="0"/>
              <a:buChar char="•"/>
              <a:defRPr/>
            </a:pPr>
            <a:r>
              <a:rPr lang="en-US" sz="2400" b="1" dirty="0">
                <a:solidFill>
                  <a:prstClr val="black"/>
                </a:solidFill>
                <a:latin typeface="Times New Roman" panose="02020603050405020304" pitchFamily="18" charset="0"/>
                <a:cs typeface="Times New Roman" panose="02020603050405020304" pitchFamily="18" charset="0"/>
              </a:rPr>
              <a:t>Saturated vapour line (locus of state 5)</a:t>
            </a:r>
          </a:p>
          <a:p>
            <a:pPr marL="285750" lvl="0" indent="-285750" algn="just">
              <a:lnSpc>
                <a:spcPct val="150000"/>
              </a:lnSpc>
              <a:buFont typeface="Arial" panose="020B0604020202020204" pitchFamily="34" charset="0"/>
              <a:buChar char="•"/>
              <a:defRPr/>
            </a:pPr>
            <a:r>
              <a:rPr lang="en-US" sz="2400" b="1" dirty="0">
                <a:solidFill>
                  <a:prstClr val="black"/>
                </a:solidFill>
                <a:latin typeface="Times New Roman" panose="02020603050405020304" pitchFamily="18" charset="0"/>
                <a:cs typeface="Times New Roman" panose="02020603050405020304" pitchFamily="18" charset="0"/>
              </a:rPr>
              <a:t>Liquid - vapour dome (between state 4 and 5)</a:t>
            </a:r>
          </a:p>
          <a:p>
            <a:pPr marL="285750" lvl="0" indent="-285750" algn="just">
              <a:lnSpc>
                <a:spcPct val="150000"/>
              </a:lnSpc>
              <a:buFont typeface="Arial" panose="020B0604020202020204" pitchFamily="34" charset="0"/>
              <a:buChar char="•"/>
              <a:defRPr/>
            </a:pPr>
            <a:r>
              <a:rPr lang="en-US" sz="2400" b="1" dirty="0">
                <a:solidFill>
                  <a:prstClr val="black"/>
                </a:solidFill>
                <a:latin typeface="Times New Roman" panose="02020603050405020304" pitchFamily="18" charset="0"/>
                <a:cs typeface="Times New Roman" panose="02020603050405020304" pitchFamily="18" charset="0"/>
              </a:rPr>
              <a:t>Critical point</a:t>
            </a:r>
          </a:p>
          <a:p>
            <a:pPr marL="285750" lvl="0" indent="-285750" algn="just">
              <a:lnSpc>
                <a:spcPct val="150000"/>
              </a:lnSpc>
              <a:buFont typeface="Arial" panose="020B0604020202020204" pitchFamily="34" charset="0"/>
              <a:buChar char="•"/>
              <a:defRPr/>
            </a:pPr>
            <a:r>
              <a:rPr lang="en-US" sz="2400" b="1" dirty="0">
                <a:solidFill>
                  <a:prstClr val="black"/>
                </a:solidFill>
                <a:latin typeface="Times New Roman" panose="02020603050405020304" pitchFamily="18" charset="0"/>
                <a:cs typeface="Times New Roman" panose="02020603050405020304" pitchFamily="18" charset="0"/>
              </a:rPr>
              <a:t>Superheated region beyond state 5</a:t>
            </a:r>
          </a:p>
          <a:p>
            <a:pPr marL="285750" lvl="0" indent="-285750" algn="just">
              <a:lnSpc>
                <a:spcPct val="150000"/>
              </a:lnSpc>
              <a:buFont typeface="Arial" panose="020B0604020202020204" pitchFamily="34" charset="0"/>
              <a:buChar char="•"/>
              <a:defRPr/>
            </a:pPr>
            <a:r>
              <a:rPr lang="en-US" sz="2400" b="1" dirty="0">
                <a:solidFill>
                  <a:prstClr val="black"/>
                </a:solidFill>
                <a:latin typeface="Times New Roman" panose="02020603050405020304" pitchFamily="18" charset="0"/>
                <a:cs typeface="Times New Roman" panose="02020603050405020304" pitchFamily="18" charset="0"/>
              </a:rPr>
              <a:t>Gas phase beyond CP</a:t>
            </a:r>
          </a:p>
        </p:txBody>
      </p:sp>
      <p:pic>
        <p:nvPicPr>
          <p:cNvPr id="5" name="Picture 4">
            <a:extLst>
              <a:ext uri="{FF2B5EF4-FFF2-40B4-BE49-F238E27FC236}">
                <a16:creationId xmlns="" xmlns:a16="http://schemas.microsoft.com/office/drawing/2014/main" id="{3EBBA53E-71E2-4E84-BC04-1BF981FE74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5316" y="998805"/>
            <a:ext cx="6126684" cy="4550899"/>
          </a:xfrm>
          <a:prstGeom prst="rect">
            <a:avLst/>
          </a:prstGeom>
        </p:spPr>
      </p:pic>
    </p:spTree>
    <p:extLst>
      <p:ext uri="{BB962C8B-B14F-4D97-AF65-F5344CB8AC3E}">
        <p14:creationId xmlns:p14="http://schemas.microsoft.com/office/powerpoint/2010/main" val="1014613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06F969-B7F9-2BAE-AACB-E0150E377C2A}"/>
              </a:ext>
            </a:extLst>
          </p:cNvPr>
          <p:cNvSpPr>
            <a:spLocks noGrp="1"/>
          </p:cNvSpPr>
          <p:nvPr>
            <p:ph type="ctrTitle"/>
          </p:nvPr>
        </p:nvSpPr>
        <p:spPr>
          <a:xfrm>
            <a:off x="1356495" y="137786"/>
            <a:ext cx="9478519" cy="413359"/>
          </a:xfrm>
        </p:spPr>
        <p:txBody>
          <a:bodyPr>
            <a:normAutofit fontScale="90000"/>
          </a:bodyPr>
          <a:lstStyle/>
          <a:p>
            <a:r>
              <a:rPr lang="en-US" sz="3600" b="1" dirty="0">
                <a:latin typeface="Times New Roman" panose="02020603050405020304" pitchFamily="18" charset="0"/>
                <a:cs typeface="Times New Roman" panose="02020603050405020304" pitchFamily="18" charset="0"/>
              </a:rPr>
              <a:t>Temperature Entropy Diagram</a:t>
            </a:r>
          </a:p>
        </p:txBody>
      </p:sp>
      <p:sp>
        <p:nvSpPr>
          <p:cNvPr id="4" name="TextBox 3">
            <a:extLst>
              <a:ext uri="{FF2B5EF4-FFF2-40B4-BE49-F238E27FC236}">
                <a16:creationId xmlns="" xmlns:a16="http://schemas.microsoft.com/office/drawing/2014/main" id="{604B3CD3-B8BB-862B-FC1F-81F2ABD4FE7E}"/>
              </a:ext>
            </a:extLst>
          </p:cNvPr>
          <p:cNvSpPr txBox="1"/>
          <p:nvPr/>
        </p:nvSpPr>
        <p:spPr>
          <a:xfrm>
            <a:off x="737515" y="608110"/>
            <a:ext cx="10926727" cy="960328"/>
          </a:xfrm>
          <a:prstGeom prst="rect">
            <a:avLst/>
          </a:prstGeom>
          <a:noFill/>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Using T-s diagram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 combination with the saturation properties  </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makes thermodynamic analysis of a process (or cycle) easier</a:t>
            </a:r>
          </a:p>
        </p:txBody>
      </p:sp>
      <p:sp>
        <p:nvSpPr>
          <p:cNvPr id="6" name="TextBox 5">
            <a:extLst>
              <a:ext uri="{FF2B5EF4-FFF2-40B4-BE49-F238E27FC236}">
                <a16:creationId xmlns="" xmlns:a16="http://schemas.microsoft.com/office/drawing/2014/main" id="{BF29EA6B-8067-BDAA-8EBF-B2C72CD0F703}"/>
              </a:ext>
            </a:extLst>
          </p:cNvPr>
          <p:cNvSpPr txBox="1"/>
          <p:nvPr/>
        </p:nvSpPr>
        <p:spPr>
          <a:xfrm>
            <a:off x="493674" y="1568438"/>
            <a:ext cx="5553558" cy="4524315"/>
          </a:xfrm>
          <a:prstGeom prst="rect">
            <a:avLst/>
          </a:prstGeom>
          <a:noFill/>
        </p:spPr>
        <p:txBody>
          <a:bodyPr wrap="square">
            <a:spAutoFit/>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Locus of sat. liquid &amp; sat. vapour points meet at different pressures to  create a dome which divides the data into </a:t>
            </a: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three distinct regions (i.e.</a:t>
            </a:r>
            <a:r>
              <a:rPr kumimoji="0" lang="en-US" sz="2400" b="1" i="0" u="none" strike="noStrike" kern="1200" cap="none" spc="0" normalizeH="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sub-cooled, wet vapour and superheated regions</a:t>
            </a: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Critical point (C.P)</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lies at the peak of saturation dome and  </a:t>
            </a:r>
            <a:r>
              <a:rPr kumimoji="0" lang="en-US" sz="24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Latent Heat of </a:t>
            </a:r>
            <a:r>
              <a:rPr kumimoji="0" lang="en-US" sz="240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Vapourization</a:t>
            </a:r>
            <a:r>
              <a:rPr kumimoji="0" lang="en-US" sz="24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is zero at the critical point</a:t>
            </a:r>
          </a:p>
        </p:txBody>
      </p:sp>
      <p:sp>
        <p:nvSpPr>
          <p:cNvPr id="5" name="Slide Number Placeholder 4">
            <a:extLst>
              <a:ext uri="{FF2B5EF4-FFF2-40B4-BE49-F238E27FC236}">
                <a16:creationId xmlns="" xmlns:a16="http://schemas.microsoft.com/office/drawing/2014/main" id="{F706A99D-0032-2127-E8B8-5DA12E4B876F}"/>
              </a:ext>
            </a:extLst>
          </p:cNvPr>
          <p:cNvSpPr>
            <a:spLocks noGrp="1"/>
          </p:cNvSpPr>
          <p:nvPr>
            <p:ph type="sldNum" sz="quarter" idx="12"/>
          </p:nvPr>
        </p:nvSpPr>
        <p:spPr/>
        <p:txBody>
          <a:bodyPr/>
          <a:lstStyle/>
          <a:p>
            <a:fld id="{BAD7B0B6-75D0-4BC9-B42B-C5D5E43E44BA}" type="slidenum">
              <a:rPr lang="en-US" smtClean="0"/>
              <a:t>18</a:t>
            </a:fld>
            <a:endParaRPr lang="en-US"/>
          </a:p>
        </p:txBody>
      </p:sp>
      <p:pic>
        <p:nvPicPr>
          <p:cNvPr id="8" name="Picture 7">
            <a:extLst>
              <a:ext uri="{FF2B5EF4-FFF2-40B4-BE49-F238E27FC236}">
                <a16:creationId xmlns="" xmlns:a16="http://schemas.microsoft.com/office/drawing/2014/main" id="{0413527A-16E0-4B74-A393-C16CCC58D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785" y="1561513"/>
            <a:ext cx="6002215" cy="4508695"/>
          </a:xfrm>
          <a:prstGeom prst="rect">
            <a:avLst/>
          </a:prstGeom>
        </p:spPr>
      </p:pic>
    </p:spTree>
    <p:extLst>
      <p:ext uri="{BB962C8B-B14F-4D97-AF65-F5344CB8AC3E}">
        <p14:creationId xmlns:p14="http://schemas.microsoft.com/office/powerpoint/2010/main" val="3766626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263" y="379450"/>
            <a:ext cx="6201249"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Saturation dome  for water on  T-S plot</a:t>
            </a:r>
            <a:endParaRPr lang="en-US" sz="2800" dirty="0"/>
          </a:p>
        </p:txBody>
      </p:sp>
      <p:sp>
        <p:nvSpPr>
          <p:cNvPr id="3" name="Rectangle 2"/>
          <p:cNvSpPr/>
          <p:nvPr/>
        </p:nvSpPr>
        <p:spPr>
          <a:xfrm>
            <a:off x="296360" y="1549140"/>
            <a:ext cx="4247505" cy="4457952"/>
          </a:xfrm>
          <a:prstGeom prst="rect">
            <a:avLst/>
          </a:prstGeom>
        </p:spPr>
        <p:txBody>
          <a:bodyPr wrap="square">
            <a:spAutoFit/>
          </a:bodyPr>
          <a:lstStyle/>
          <a:p>
            <a:pPr lvl="0" algn="just">
              <a:lnSpc>
                <a:spcPct val="150000"/>
              </a:lnSpc>
              <a:defRPr/>
            </a:pPr>
            <a:r>
              <a:rPr lang="en-US" sz="2400" dirty="0">
                <a:solidFill>
                  <a:srgbClr val="FF0000"/>
                </a:solidFill>
                <a:latin typeface="Times New Roman" panose="02020603050405020304" pitchFamily="18" charset="0"/>
                <a:cs typeface="Times New Roman" panose="02020603050405020304" pitchFamily="18" charset="0"/>
              </a:rPr>
              <a:t>Carefully note these lines on</a:t>
            </a:r>
          </a:p>
          <a:p>
            <a:pPr lvl="0" algn="just">
              <a:lnSpc>
                <a:spcPct val="150000"/>
              </a:lnSpc>
              <a:defRPr/>
            </a:pPr>
            <a:r>
              <a:rPr lang="en-US" sz="2400" dirty="0">
                <a:solidFill>
                  <a:srgbClr val="FF0000"/>
                </a:solidFill>
                <a:latin typeface="Times New Roman" panose="02020603050405020304" pitchFamily="18" charset="0"/>
                <a:cs typeface="Times New Roman" panose="02020603050405020304" pitchFamily="18" charset="0"/>
              </a:rPr>
              <a:t>T-S diagram </a:t>
            </a:r>
          </a:p>
          <a:p>
            <a:pPr marL="285750" lvl="0" indent="-285750" algn="just">
              <a:lnSpc>
                <a:spcPct val="150000"/>
              </a:lnSpc>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Saturated liquid line</a:t>
            </a:r>
          </a:p>
          <a:p>
            <a:pPr marL="285750" lvl="0" indent="-285750" algn="just">
              <a:lnSpc>
                <a:spcPct val="150000"/>
              </a:lnSpc>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Saturated vapour line</a:t>
            </a:r>
          </a:p>
          <a:p>
            <a:pPr marL="285750" lvl="0" indent="-285750" algn="just">
              <a:lnSpc>
                <a:spcPct val="150000"/>
              </a:lnSpc>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Liquid - vapour dome</a:t>
            </a:r>
          </a:p>
          <a:p>
            <a:pPr marL="285750" lvl="0" indent="-285750" algn="just">
              <a:lnSpc>
                <a:spcPct val="150000"/>
              </a:lnSpc>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Critical point</a:t>
            </a:r>
          </a:p>
          <a:p>
            <a:pPr marL="285750" lvl="0" indent="-285750" algn="just">
              <a:lnSpc>
                <a:spcPct val="150000"/>
              </a:lnSpc>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Superheated region</a:t>
            </a:r>
          </a:p>
          <a:p>
            <a:pPr marL="285750" lvl="0" indent="-285750" algn="just">
              <a:lnSpc>
                <a:spcPct val="150000"/>
              </a:lnSpc>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Constant pressure lines</a:t>
            </a:r>
          </a:p>
        </p:txBody>
      </p:sp>
      <p:pic>
        <p:nvPicPr>
          <p:cNvPr id="5" name="Picture 4">
            <a:extLst>
              <a:ext uri="{FF2B5EF4-FFF2-40B4-BE49-F238E27FC236}">
                <a16:creationId xmlns="" xmlns:a16="http://schemas.microsoft.com/office/drawing/2014/main" id="{305DC63F-4E1A-4B0D-B9BB-E96F96CBC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2066" y="1195753"/>
            <a:ext cx="8169934" cy="5169877"/>
          </a:xfrm>
          <a:prstGeom prst="rect">
            <a:avLst/>
          </a:prstGeom>
        </p:spPr>
      </p:pic>
    </p:spTree>
    <p:extLst>
      <p:ext uri="{BB962C8B-B14F-4D97-AF65-F5344CB8AC3E}">
        <p14:creationId xmlns:p14="http://schemas.microsoft.com/office/powerpoint/2010/main" val="1313853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06F969-B7F9-2BAE-AACB-E0150E377C2A}"/>
              </a:ext>
            </a:extLst>
          </p:cNvPr>
          <p:cNvSpPr>
            <a:spLocks noGrp="1"/>
          </p:cNvSpPr>
          <p:nvPr>
            <p:ph type="ctrTitle"/>
          </p:nvPr>
        </p:nvSpPr>
        <p:spPr>
          <a:xfrm>
            <a:off x="1356497" y="0"/>
            <a:ext cx="9144000" cy="752239"/>
          </a:xfrm>
        </p:spPr>
        <p:txBody>
          <a:bodyPr>
            <a:normAutofit/>
          </a:bodyPr>
          <a:lstStyle/>
          <a:p>
            <a:r>
              <a:rPr lang="en-US" sz="4000" b="1" dirty="0">
                <a:latin typeface="Times New Roman" panose="02020603050405020304" pitchFamily="18" charset="0"/>
                <a:cs typeface="Times New Roman" panose="02020603050405020304" pitchFamily="18" charset="0"/>
              </a:rPr>
              <a:t>Contents</a:t>
            </a:r>
          </a:p>
        </p:txBody>
      </p:sp>
      <p:sp>
        <p:nvSpPr>
          <p:cNvPr id="3" name="Subtitle 2">
            <a:extLst>
              <a:ext uri="{FF2B5EF4-FFF2-40B4-BE49-F238E27FC236}">
                <a16:creationId xmlns="" xmlns:a16="http://schemas.microsoft.com/office/drawing/2014/main" id="{D93E4942-2DED-5920-1BDD-28042FDECF64}"/>
              </a:ext>
            </a:extLst>
          </p:cNvPr>
          <p:cNvSpPr>
            <a:spLocks noGrp="1"/>
          </p:cNvSpPr>
          <p:nvPr>
            <p:ph type="subTitle" idx="1"/>
          </p:nvPr>
        </p:nvSpPr>
        <p:spPr>
          <a:xfrm>
            <a:off x="1961406" y="919142"/>
            <a:ext cx="9411444" cy="5763011"/>
          </a:xfrm>
        </p:spPr>
        <p:txBody>
          <a:bodyPr>
            <a:normAutofit/>
          </a:bodyPr>
          <a:lstStyle/>
          <a:p>
            <a:pPr marL="342900" indent="-342900" algn="just">
              <a:lnSpc>
                <a:spcPct val="160000"/>
              </a:lnSpc>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What is Steam?</a:t>
            </a:r>
          </a:p>
          <a:p>
            <a:pPr marL="342900" indent="-342900" algn="just">
              <a:lnSpc>
                <a:spcPct val="160000"/>
              </a:lnSpc>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Types of steam</a:t>
            </a:r>
          </a:p>
          <a:p>
            <a:pPr marL="342900" indent="-342900" algn="just">
              <a:lnSpc>
                <a:spcPct val="160000"/>
              </a:lnSpc>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How steam is Generated?</a:t>
            </a:r>
          </a:p>
          <a:p>
            <a:pPr marL="342900" indent="-342900" algn="just">
              <a:lnSpc>
                <a:spcPct val="160000"/>
              </a:lnSpc>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Properties of Steam</a:t>
            </a:r>
          </a:p>
          <a:p>
            <a:pPr marL="342900" indent="-342900" algn="just">
              <a:lnSpc>
                <a:spcPct val="160000"/>
              </a:lnSpc>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How to make Property diagrams (P-V, T-S ) for steam?</a:t>
            </a:r>
          </a:p>
          <a:p>
            <a:pPr marL="342900" indent="-342900" algn="just">
              <a:lnSpc>
                <a:spcPct val="160000"/>
              </a:lnSpc>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Steam Tables and  </a:t>
            </a:r>
            <a:r>
              <a:rPr lang="en-US" sz="3100" dirty="0" err="1">
                <a:latin typeface="Times New Roman" panose="02020603050405020304" pitchFamily="18" charset="0"/>
                <a:cs typeface="Times New Roman" panose="02020603050405020304" pitchFamily="18" charset="0"/>
              </a:rPr>
              <a:t>Mollier</a:t>
            </a:r>
            <a:r>
              <a:rPr lang="en-US" sz="3100" dirty="0">
                <a:latin typeface="Times New Roman" panose="02020603050405020304" pitchFamily="18" charset="0"/>
                <a:cs typeface="Times New Roman" panose="02020603050405020304" pitchFamily="18" charset="0"/>
              </a:rPr>
              <a:t> Chart</a:t>
            </a:r>
          </a:p>
          <a:p>
            <a:pPr marL="342900" indent="-3429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1A814988-9BB3-9AF8-6E1C-4D0EDBA1C161}"/>
              </a:ext>
            </a:extLst>
          </p:cNvPr>
          <p:cNvSpPr>
            <a:spLocks noGrp="1"/>
          </p:cNvSpPr>
          <p:nvPr>
            <p:ph type="sldNum" sz="quarter" idx="12"/>
          </p:nvPr>
        </p:nvSpPr>
        <p:spPr/>
        <p:txBody>
          <a:bodyPr/>
          <a:lstStyle/>
          <a:p>
            <a:fld id="{BAD7B0B6-75D0-4BC9-B42B-C5D5E43E44BA}"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 xmlns:a16="http://schemas.microsoft.com/office/drawing/2014/main" id="{7F40A0C5-4251-0B1A-A9CD-C46F09846F30}"/>
              </a:ext>
            </a:extLst>
          </p:cNvPr>
          <p:cNvSpPr txBox="1">
            <a:spLocks/>
          </p:cNvSpPr>
          <p:nvPr/>
        </p:nvSpPr>
        <p:spPr>
          <a:xfrm>
            <a:off x="6382534" y="2009478"/>
            <a:ext cx="5185145" cy="41041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73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5433"/>
            <a:ext cx="5679825"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Enthalpy-entropy (h-s) diagram for water</a:t>
            </a:r>
            <a:endParaRPr lang="en-US" sz="2400" dirty="0"/>
          </a:p>
        </p:txBody>
      </p:sp>
      <p:sp>
        <p:nvSpPr>
          <p:cNvPr id="3" name="Rectangle 2"/>
          <p:cNvSpPr/>
          <p:nvPr/>
        </p:nvSpPr>
        <p:spPr>
          <a:xfrm>
            <a:off x="7435476" y="5955921"/>
            <a:ext cx="4342407" cy="584775"/>
          </a:xfrm>
          <a:prstGeom prst="rect">
            <a:avLst/>
          </a:prstGeom>
        </p:spPr>
        <p:txBody>
          <a:bodyPr wrap="none">
            <a:spAutoFit/>
          </a:bodyPr>
          <a:lstStyle/>
          <a:p>
            <a:r>
              <a:rPr lang="en-US" sz="3200" b="1" dirty="0" err="1">
                <a:latin typeface="Times New Roman" panose="02020603050405020304" pitchFamily="18" charset="0"/>
                <a:cs typeface="Times New Roman" panose="02020603050405020304" pitchFamily="18" charset="0"/>
              </a:rPr>
              <a:t>Mollier</a:t>
            </a:r>
            <a:r>
              <a:rPr lang="en-US" sz="3200" b="1" dirty="0">
                <a:latin typeface="Times New Roman" panose="02020603050405020304" pitchFamily="18" charset="0"/>
                <a:cs typeface="Times New Roman" panose="02020603050405020304" pitchFamily="18" charset="0"/>
              </a:rPr>
              <a:t>  chart for water</a:t>
            </a:r>
            <a:endParaRPr lang="en-US" sz="3200" dirty="0"/>
          </a:p>
        </p:txBody>
      </p:sp>
      <p:sp>
        <p:nvSpPr>
          <p:cNvPr id="4" name="Rectangle 3"/>
          <p:cNvSpPr/>
          <p:nvPr/>
        </p:nvSpPr>
        <p:spPr>
          <a:xfrm>
            <a:off x="285755" y="1477486"/>
            <a:ext cx="6096000" cy="3970318"/>
          </a:xfrm>
          <a:prstGeom prst="rect">
            <a:avLst/>
          </a:prstGeom>
        </p:spPr>
        <p:txBody>
          <a:bodyPr>
            <a:spAutoFit/>
          </a:bodyPr>
          <a:lstStyle/>
          <a:p>
            <a:pPr lvl="0" algn="just">
              <a:lnSpc>
                <a:spcPct val="150000"/>
              </a:lnSpc>
              <a:defRPr/>
            </a:pPr>
            <a:r>
              <a:rPr lang="en-US" sz="2400" dirty="0">
                <a:solidFill>
                  <a:srgbClr val="FF0000"/>
                </a:solidFill>
                <a:latin typeface="Times New Roman" panose="02020603050405020304" pitchFamily="18" charset="0"/>
                <a:cs typeface="Times New Roman" panose="02020603050405020304" pitchFamily="18" charset="0"/>
              </a:rPr>
              <a:t>Carefully note these lines on h-s diagram </a:t>
            </a:r>
          </a:p>
          <a:p>
            <a:pPr marL="285750" lvl="0" indent="-285750" algn="just">
              <a:lnSpc>
                <a:spcPct val="150000"/>
              </a:lnSpc>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Saturated liquid line</a:t>
            </a:r>
          </a:p>
          <a:p>
            <a:pPr marL="285750" lvl="0" indent="-285750" algn="just">
              <a:lnSpc>
                <a:spcPct val="150000"/>
              </a:lnSpc>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Saturated vapour line</a:t>
            </a:r>
          </a:p>
          <a:p>
            <a:pPr marL="285750" lvl="0" indent="-285750" algn="just">
              <a:lnSpc>
                <a:spcPct val="150000"/>
              </a:lnSpc>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Liquid - vapour dome</a:t>
            </a:r>
          </a:p>
          <a:p>
            <a:pPr marL="285750" lvl="0" indent="-285750" algn="just">
              <a:lnSpc>
                <a:spcPct val="150000"/>
              </a:lnSpc>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Critical point</a:t>
            </a:r>
          </a:p>
          <a:p>
            <a:pPr marL="285750" lvl="0" indent="-285750" algn="just">
              <a:lnSpc>
                <a:spcPct val="150000"/>
              </a:lnSpc>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Superheated region</a:t>
            </a:r>
          </a:p>
          <a:p>
            <a:pPr marL="285750" lvl="0" indent="-285750" algn="just">
              <a:lnSpc>
                <a:spcPct val="150000"/>
              </a:lnSpc>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Constant pressure lines</a:t>
            </a:r>
          </a:p>
        </p:txBody>
      </p:sp>
      <p:pic>
        <p:nvPicPr>
          <p:cNvPr id="6" name="Picture 5">
            <a:extLst>
              <a:ext uri="{FF2B5EF4-FFF2-40B4-BE49-F238E27FC236}">
                <a16:creationId xmlns="" xmlns:a16="http://schemas.microsoft.com/office/drawing/2014/main" id="{971DCE70-9C79-4EF0-9EA3-8F2116B747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3686" y="731520"/>
            <a:ext cx="6438314" cy="5050302"/>
          </a:xfrm>
          <a:prstGeom prst="rect">
            <a:avLst/>
          </a:prstGeom>
        </p:spPr>
      </p:pic>
    </p:spTree>
    <p:extLst>
      <p:ext uri="{BB962C8B-B14F-4D97-AF65-F5344CB8AC3E}">
        <p14:creationId xmlns:p14="http://schemas.microsoft.com/office/powerpoint/2010/main" val="24714041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16906CC8-99D8-3E6E-AEDE-FE063B5F6DDE}"/>
              </a:ext>
            </a:extLst>
          </p:cNvPr>
          <p:cNvSpPr txBox="1"/>
          <p:nvPr/>
        </p:nvSpPr>
        <p:spPr>
          <a:xfrm>
            <a:off x="7511017" y="732477"/>
            <a:ext cx="4680983" cy="5816977"/>
          </a:xfrm>
          <a:prstGeom prst="rect">
            <a:avLst/>
          </a:prstGeom>
          <a:noFill/>
          <a:ln w="28575">
            <a:solidFill>
              <a:schemeClr val="tx1"/>
            </a:solidFill>
          </a:ln>
        </p:spPr>
        <p:txBody>
          <a:bodyPr wrap="square">
            <a:spAutoFit/>
          </a:bodyPr>
          <a:lstStyle/>
          <a:p>
            <a:pPr marL="514350" indent="-51435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Diagrams represent Formation of Steam from </a:t>
            </a:r>
            <a:r>
              <a:rPr lang="en-US" sz="2000" dirty="0">
                <a:solidFill>
                  <a:srgbClr val="00B050"/>
                </a:solidFill>
                <a:latin typeface="Times New Roman" panose="02020603050405020304" pitchFamily="18" charset="0"/>
                <a:cs typeface="Times New Roman" panose="02020603050405020304" pitchFamily="18" charset="0"/>
              </a:rPr>
              <a:t>state 1 to 6</a:t>
            </a:r>
            <a:r>
              <a:rPr lang="en-US" sz="2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  1 kg mass of water at constant 1 atm. Pressure).</a:t>
            </a:r>
          </a:p>
          <a:p>
            <a:pPr marL="514350" indent="-5143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Melting of ice from 2 to 3</a:t>
            </a:r>
            <a:endParaRPr lang="en-US" sz="2200" b="0" i="0" dirty="0">
              <a:effectLst/>
              <a:latin typeface="Times New Roman" panose="02020603050405020304" pitchFamily="18" charset="0"/>
              <a:cs typeface="Times New Roman" panose="02020603050405020304" pitchFamily="18" charset="0"/>
            </a:endParaRPr>
          </a:p>
          <a:p>
            <a:pPr marL="514350" indent="-5143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Liquid phase between 3 and 4</a:t>
            </a:r>
          </a:p>
          <a:p>
            <a:pPr marL="514350" indent="-5143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starting point of Boiling is indicated by point 4 on the diagrams. (at constant P and T)</a:t>
            </a:r>
          </a:p>
          <a:p>
            <a:pPr marL="514350" indent="-5143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Water Evaporates till point 5.</a:t>
            </a:r>
          </a:p>
          <a:p>
            <a:pPr marL="514350" indent="-5143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5 it is superheated.</a:t>
            </a:r>
            <a:endParaRPr lang="en-US" sz="2200" b="0" i="0" dirty="0">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 xmlns:a16="http://schemas.microsoft.com/office/drawing/2014/main" id="{92ABFE80-FFDC-E587-1E42-DFC8805CEC01}"/>
              </a:ext>
            </a:extLst>
          </p:cNvPr>
          <p:cNvSpPr>
            <a:spLocks noGrp="1"/>
          </p:cNvSpPr>
          <p:nvPr>
            <p:ph type="sldNum" sz="quarter" idx="12"/>
          </p:nvPr>
        </p:nvSpPr>
        <p:spPr/>
        <p:txBody>
          <a:bodyPr/>
          <a:lstStyle/>
          <a:p>
            <a:fld id="{BAD7B0B6-75D0-4BC9-B42B-C5D5E43E44BA}" type="slidenum">
              <a:rPr lang="en-US" smtClean="0"/>
              <a:t>21</a:t>
            </a:fld>
            <a:endParaRPr lang="en-US"/>
          </a:p>
        </p:txBody>
      </p:sp>
      <p:sp>
        <p:nvSpPr>
          <p:cNvPr id="6" name="TextBox 5">
            <a:extLst>
              <a:ext uri="{FF2B5EF4-FFF2-40B4-BE49-F238E27FC236}">
                <a16:creationId xmlns="" xmlns:a16="http://schemas.microsoft.com/office/drawing/2014/main" id="{90EAFCEE-CCA3-4CCF-93B5-6FDA743D9960}"/>
              </a:ext>
            </a:extLst>
          </p:cNvPr>
          <p:cNvSpPr txBox="1"/>
          <p:nvPr/>
        </p:nvSpPr>
        <p:spPr>
          <a:xfrm>
            <a:off x="3133578" y="0"/>
            <a:ext cx="6098344" cy="646331"/>
          </a:xfrm>
          <a:prstGeom prst="rect">
            <a:avLst/>
          </a:prstGeom>
          <a:noFill/>
        </p:spPr>
        <p:txBody>
          <a:bodyPr wrap="square">
            <a:spAutoFit/>
          </a:bodyPr>
          <a:lstStyle/>
          <a:p>
            <a:pPr algn="ctr"/>
            <a:r>
              <a:rPr lang="en-US" sz="3600" b="1" i="0" dirty="0">
                <a:effectLst/>
                <a:latin typeface="Times New Roman" panose="02020603050405020304" pitchFamily="18" charset="0"/>
                <a:cs typeface="Times New Roman" panose="02020603050405020304" pitchFamily="18" charset="0"/>
              </a:rPr>
              <a:t>Formation of Steam</a:t>
            </a:r>
            <a:endParaRPr lang="en-IN" sz="3600" b="1" dirty="0"/>
          </a:p>
        </p:txBody>
      </p:sp>
      <p:pic>
        <p:nvPicPr>
          <p:cNvPr id="5" name="Picture 4">
            <a:extLst>
              <a:ext uri="{FF2B5EF4-FFF2-40B4-BE49-F238E27FC236}">
                <a16:creationId xmlns="" xmlns:a16="http://schemas.microsoft.com/office/drawing/2014/main" id="{0FDCA5AC-8351-4FEC-B804-CF41F0471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81" y="704850"/>
            <a:ext cx="7124700" cy="6153150"/>
          </a:xfrm>
          <a:prstGeom prst="rect">
            <a:avLst/>
          </a:prstGeom>
        </p:spPr>
      </p:pic>
    </p:spTree>
    <p:extLst>
      <p:ext uri="{BB962C8B-B14F-4D97-AF65-F5344CB8AC3E}">
        <p14:creationId xmlns:p14="http://schemas.microsoft.com/office/powerpoint/2010/main" val="2852389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06F969-B7F9-2BAE-AACB-E0150E377C2A}"/>
              </a:ext>
            </a:extLst>
          </p:cNvPr>
          <p:cNvSpPr>
            <a:spLocks noGrp="1"/>
          </p:cNvSpPr>
          <p:nvPr>
            <p:ph type="ctrTitle"/>
          </p:nvPr>
        </p:nvSpPr>
        <p:spPr>
          <a:xfrm>
            <a:off x="1469038" y="0"/>
            <a:ext cx="8990195" cy="563671"/>
          </a:xfrm>
        </p:spPr>
        <p:txBody>
          <a:bodyPr>
            <a:normAutofit fontScale="90000"/>
          </a:bodyPr>
          <a:lstStyle/>
          <a:p>
            <a:r>
              <a:rPr lang="en-US" sz="4000" b="1" dirty="0">
                <a:latin typeface="Times New Roman" panose="02020603050405020304" pitchFamily="18" charset="0"/>
                <a:cs typeface="Times New Roman" panose="02020603050405020304" pitchFamily="18" charset="0"/>
              </a:rPr>
              <a:t>Properties of Steam</a:t>
            </a:r>
          </a:p>
        </p:txBody>
      </p:sp>
      <mc:AlternateContent xmlns:mc="http://schemas.openxmlformats.org/markup-compatibility/2006" xmlns:a14="http://schemas.microsoft.com/office/drawing/2010/main">
        <mc:Choice Requires="a14">
          <p:sp>
            <p:nvSpPr>
              <p:cNvPr id="3" name="Subtitle 2">
                <a:extLst>
                  <a:ext uri="{FF2B5EF4-FFF2-40B4-BE49-F238E27FC236}">
                    <a16:creationId xmlns="" xmlns:a16="http://schemas.microsoft.com/office/drawing/2014/main" id="{D93E4942-2DED-5920-1BDD-28042FDECF64}"/>
                  </a:ext>
                </a:extLst>
              </p:cNvPr>
              <p:cNvSpPr>
                <a:spLocks noGrp="1"/>
              </p:cNvSpPr>
              <p:nvPr>
                <p:ph type="subTitle" idx="1"/>
              </p:nvPr>
            </p:nvSpPr>
            <p:spPr>
              <a:xfrm>
                <a:off x="225469" y="914400"/>
                <a:ext cx="11561524" cy="5067504"/>
              </a:xfrm>
            </p:spPr>
            <p:txBody>
              <a:bodyPr>
                <a:normAutofit fontScale="92500" lnSpcReduction="20000"/>
              </a:bodyPr>
              <a:lstStyle/>
              <a:p>
                <a:pPr marL="457200" indent="-4572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Sensible Heat:</a:t>
                </a:r>
              </a:p>
              <a:p>
                <a:pPr lvl="1" algn="just">
                  <a:lnSpc>
                    <a:spcPct val="150000"/>
                  </a:lnSpc>
                </a:pPr>
                <a:r>
                  <a:rPr lang="en-US" dirty="0"/>
                  <a:t>When an object (water or steam) is heated </a:t>
                </a:r>
                <a:r>
                  <a:rPr lang="en-US" b="1" dirty="0">
                    <a:latin typeface="Times New Roman" panose="02020603050405020304" pitchFamily="18" charset="0"/>
                    <a:cs typeface="Times New Roman" panose="02020603050405020304" pitchFamily="18" charset="0"/>
                  </a:rPr>
                  <a:t>at a given pressure</a:t>
                </a:r>
                <a:r>
                  <a:rPr lang="en-US" dirty="0"/>
                  <a:t>, its temperature rises as heat is added. The increase in heat is called sensible heat. Phase of the substance remains unchanged  during heat addition or removal.</a:t>
                </a:r>
              </a:p>
              <a:p>
                <a:pPr lvl="1" algn="just">
                  <a:lnSpc>
                    <a:spcPct val="150000"/>
                  </a:lnSpc>
                </a:pPr>
                <a:r>
                  <a:rPr lang="en-US" dirty="0"/>
                  <a:t>The sensible heat formula Q</a:t>
                </a:r>
                <a:r>
                  <a:rPr lang="en-US" baseline="-25000" dirty="0"/>
                  <a:t>s</a:t>
                </a:r>
                <a:r>
                  <a:rPr lang="en-US" dirty="0"/>
                  <a:t> =  m </a:t>
                </a:r>
                <a:r>
                  <a:rPr lang="en-US" dirty="0" err="1"/>
                  <a:t>C</a:t>
                </a:r>
                <a:r>
                  <a:rPr lang="en-US" baseline="-25000" dirty="0" err="1"/>
                  <a:t>p</a:t>
                </a:r>
                <a:r>
                  <a:rPr lang="en-US" dirty="0"/>
                  <a:t> Δ T , where </a:t>
                </a:r>
                <a:r>
                  <a:rPr lang="en-US" dirty="0" err="1"/>
                  <a:t>C</a:t>
                </a:r>
                <a:r>
                  <a:rPr lang="en-US" baseline="-25000" dirty="0" err="1"/>
                  <a:t>p</a:t>
                </a:r>
                <a:r>
                  <a:rPr lang="en-US" dirty="0"/>
                  <a:t> is the specific heat of the substance.</a:t>
                </a:r>
                <a:endParaRPr lang="en-US" dirty="0">
                  <a:solidFill>
                    <a:srgbClr val="00B050"/>
                  </a:solidFill>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Specific Heat (</a:t>
                </a:r>
                <a:r>
                  <a:rPr lang="en-US" dirty="0" err="1"/>
                  <a:t>C</a:t>
                </a:r>
                <a:r>
                  <a:rPr lang="en-US" baseline="-25000" dirty="0" err="1"/>
                  <a:t>p</a:t>
                </a:r>
                <a:r>
                  <a:rPr lang="en-US" b="1" dirty="0">
                    <a:latin typeface="Times New Roman" panose="02020603050405020304" pitchFamily="18" charset="0"/>
                    <a:cs typeface="Times New Roman" panose="02020603050405020304" pitchFamily="18" charset="0"/>
                  </a:rPr>
                  <a:t>):</a:t>
                </a:r>
              </a:p>
              <a:p>
                <a:pPr lvl="1" algn="just">
                  <a:lnSpc>
                    <a:spcPct val="150000"/>
                  </a:lnSpc>
                </a:pPr>
                <a:r>
                  <a:rPr lang="en-US" dirty="0">
                    <a:latin typeface="Times New Roman" panose="02020603050405020304" pitchFamily="18" charset="0"/>
                    <a:cs typeface="Times New Roman" panose="02020603050405020304" pitchFamily="18" charset="0"/>
                  </a:rPr>
                  <a:t>The specific heat of steam refers to the amount of heat energy required to raise the temperature of one unit mass of steam by one degree Celsius </a:t>
                </a:r>
                <a:r>
                  <a:rPr lang="en-US" b="1" dirty="0">
                    <a:latin typeface="Times New Roman" panose="02020603050405020304" pitchFamily="18" charset="0"/>
                    <a:cs typeface="Times New Roman" panose="02020603050405020304" pitchFamily="18" charset="0"/>
                  </a:rPr>
                  <a:t>at constant pressure</a:t>
                </a:r>
                <a:r>
                  <a:rPr lang="en-US" dirty="0">
                    <a:latin typeface="Times New Roman" panose="02020603050405020304" pitchFamily="18" charset="0"/>
                    <a:cs typeface="Times New Roman" panose="02020603050405020304" pitchFamily="18" charset="0"/>
                  </a:rPr>
                  <a:t>.</a:t>
                </a:r>
              </a:p>
              <a:p>
                <a:pPr lvl="1" algn="just">
                  <a:lnSpc>
                    <a:spcPct val="150000"/>
                  </a:lnSpc>
                </a:pPr>
                <a14:m>
                  <m:oMathPara xmlns:m="http://schemas.openxmlformats.org/officeDocument/2006/math">
                    <m:oMathParaPr>
                      <m:jc m:val="centerGroup"/>
                    </m:oMathParaPr>
                    <m:oMath xmlns:m="http://schemas.openxmlformats.org/officeDocument/2006/math">
                      <m:r>
                        <m:rPr>
                          <m:nor/>
                        </m:rPr>
                        <a:rPr lang="en-US" dirty="0"/>
                        <m:t>C</m:t>
                      </m:r>
                      <m:r>
                        <m:rPr>
                          <m:nor/>
                        </m:rPr>
                        <a:rPr lang="en-US" baseline="-25000" dirty="0"/>
                        <m:t>p</m:t>
                      </m:r>
                      <m:r>
                        <a:rPr lang="en-US" b="1" i="1" smtClean="0">
                          <a:latin typeface="Cambria Math" panose="02040503050406030204" pitchFamily="18" charset="0"/>
                        </a:rPr>
                        <m:t>=</m:t>
                      </m:r>
                      <m:f>
                        <m:fPr>
                          <m:ctrlPr>
                            <a:rPr lang="en-US" b="1" i="1" smtClean="0">
                              <a:solidFill>
                                <a:srgbClr val="836967"/>
                              </a:solidFill>
                              <a:latin typeface="Cambria Math"/>
                            </a:rPr>
                          </m:ctrlPr>
                        </m:fPr>
                        <m:num>
                          <m:r>
                            <a:rPr lang="en-US" b="1" i="1" smtClean="0">
                              <a:latin typeface="Cambria Math" panose="02040503050406030204" pitchFamily="18" charset="0"/>
                            </a:rPr>
                            <m:t>𝜹</m:t>
                          </m:r>
                          <m:r>
                            <a:rPr lang="en-US" b="1" i="1" smtClean="0">
                              <a:latin typeface="Cambria Math" panose="02040503050406030204" pitchFamily="18" charset="0"/>
                            </a:rPr>
                            <m:t>𝒒</m:t>
                          </m:r>
                        </m:num>
                        <m:den>
                          <m:r>
                            <a:rPr lang="en-US" b="1" i="1" smtClean="0">
                              <a:latin typeface="Cambria Math" panose="02040503050406030204" pitchFamily="18" charset="0"/>
                            </a:rPr>
                            <m:t>𝜹</m:t>
                          </m:r>
                          <m:r>
                            <a:rPr lang="en-US" b="1" i="1" smtClean="0">
                              <a:latin typeface="Cambria Math" panose="02040503050406030204" pitchFamily="18" charset="0"/>
                            </a:rPr>
                            <m:t>𝒕</m:t>
                          </m:r>
                        </m:den>
                      </m:f>
                    </m:oMath>
                  </m:oMathPara>
                </a14:m>
                <a:endParaRPr lang="en-US" b="1"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Where, </a:t>
                </a:r>
                <a:r>
                  <a:rPr lang="en-US" dirty="0" err="1"/>
                  <a:t>C</a:t>
                </a:r>
                <a:r>
                  <a:rPr lang="en-US" baseline="-25000" dirty="0" err="1"/>
                  <a:t>p</a:t>
                </a:r>
                <a:r>
                  <a:rPr lang="en-US" baseline="-25000" dirty="0"/>
                  <a:t> </a:t>
                </a:r>
                <a:r>
                  <a:rPr lang="en-US" dirty="0">
                    <a:latin typeface="Times New Roman" panose="02020603050405020304" pitchFamily="18" charset="0"/>
                    <a:cs typeface="Times New Roman" panose="02020603050405020304" pitchFamily="18" charset="0"/>
                  </a:rPr>
                  <a:t>is specific heat, </a:t>
                </a:r>
                <a14:m>
                  <m:oMath xmlns:m="http://schemas.openxmlformats.org/officeDocument/2006/math">
                    <m:r>
                      <a:rPr lang="en-US" i="1" smtClean="0">
                        <a:latin typeface="Cambria Math" panose="02040503050406030204" pitchFamily="18" charset="0"/>
                      </a:rPr>
                      <m:t>𝛿</m:t>
                    </m:r>
                    <m:r>
                      <a:rPr lang="en-US" b="0" i="1" smtClean="0">
                        <a:latin typeface="Cambria Math" panose="02040503050406030204" pitchFamily="18" charset="0"/>
                      </a:rPr>
                      <m:t>𝑞</m:t>
                    </m:r>
                  </m:oMath>
                </a14:m>
                <a:r>
                  <a:rPr lang="en-US" dirty="0">
                    <a:latin typeface="Times New Roman" panose="02020603050405020304" pitchFamily="18" charset="0"/>
                    <a:cs typeface="Times New Roman" panose="02020603050405020304" pitchFamily="18" charset="0"/>
                  </a:rPr>
                  <a:t> is heat change and </a:t>
                </a:r>
                <a14:m>
                  <m:oMath xmlns:m="http://schemas.openxmlformats.org/officeDocument/2006/math">
                    <m:r>
                      <a:rPr lang="en-US" i="1" smtClean="0">
                        <a:latin typeface="Cambria Math" panose="02040503050406030204" pitchFamily="18" charset="0"/>
                      </a:rPr>
                      <m:t>𝛿</m:t>
                    </m:r>
                    <m:r>
                      <a:rPr lang="en-US" b="0" i="1" smtClean="0">
                        <a:latin typeface="Cambria Math" panose="02040503050406030204" pitchFamily="18" charset="0"/>
                      </a:rPr>
                      <m:t>𝑡</m:t>
                    </m:r>
                  </m:oMath>
                </a14:m>
                <a:r>
                  <a:rPr lang="en-US" dirty="0">
                    <a:latin typeface="Times New Roman" panose="02020603050405020304" pitchFamily="18" charset="0"/>
                    <a:cs typeface="Times New Roman" panose="02020603050405020304" pitchFamily="18" charset="0"/>
                  </a:rPr>
                  <a:t> is change in temperature.</a:t>
                </a:r>
              </a:p>
            </p:txBody>
          </p:sp>
        </mc:Choice>
        <mc:Fallback xmlns="">
          <p:sp>
            <p:nvSpPr>
              <p:cNvPr id="3" name="Subtitle 2">
                <a:extLst>
                  <a:ext uri="{FF2B5EF4-FFF2-40B4-BE49-F238E27FC236}">
                    <a16:creationId xmlns:a16="http://schemas.microsoft.com/office/drawing/2014/main" id="{D93E4942-2DED-5920-1BDD-28042FDECF64}"/>
                  </a:ext>
                </a:extLst>
              </p:cNvPr>
              <p:cNvSpPr>
                <a:spLocks noGrp="1" noRot="1" noChangeAspect="1" noMove="1" noResize="1" noEditPoints="1" noAdjustHandles="1" noChangeArrowheads="1" noChangeShapeType="1" noTextEdit="1"/>
              </p:cNvSpPr>
              <p:nvPr>
                <p:ph type="subTitle" idx="1"/>
              </p:nvPr>
            </p:nvSpPr>
            <p:spPr>
              <a:xfrm>
                <a:off x="225469" y="914400"/>
                <a:ext cx="11561524" cy="5067504"/>
              </a:xfrm>
              <a:blipFill>
                <a:blip r:embed="rId2"/>
                <a:stretch>
                  <a:fillRect l="-580" r="-422" b="-1564"/>
                </a:stretch>
              </a:blipFill>
            </p:spPr>
            <p:txBody>
              <a:bodyPr/>
              <a:lstStyle/>
              <a:p>
                <a:r>
                  <a:rPr lang="en-IN">
                    <a:noFill/>
                  </a:rPr>
                  <a:t> </a:t>
                </a:r>
              </a:p>
            </p:txBody>
          </p:sp>
        </mc:Fallback>
      </mc:AlternateContent>
      <p:sp>
        <p:nvSpPr>
          <p:cNvPr id="4" name="Slide Number Placeholder 3">
            <a:extLst>
              <a:ext uri="{FF2B5EF4-FFF2-40B4-BE49-F238E27FC236}">
                <a16:creationId xmlns="" xmlns:a16="http://schemas.microsoft.com/office/drawing/2014/main" id="{CB153230-50BD-3206-7F58-55818EFF0E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B979E-5EEA-4528-B67A-E7E0C41786D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04329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 xmlns:a16="http://schemas.microsoft.com/office/drawing/2014/main" id="{D93E4942-2DED-5920-1BDD-28042FDECF64}"/>
                  </a:ext>
                </a:extLst>
              </p:cNvPr>
              <p:cNvSpPr>
                <a:spLocks noGrp="1"/>
              </p:cNvSpPr>
              <p:nvPr>
                <p:ph type="subTitle" idx="1"/>
              </p:nvPr>
            </p:nvSpPr>
            <p:spPr>
              <a:xfrm>
                <a:off x="779720" y="276447"/>
                <a:ext cx="10565219" cy="6155623"/>
              </a:xfrm>
            </p:spPr>
            <p:txBody>
              <a:bodyPr>
                <a:normAutofit fontScale="92500" lnSpcReduction="20000"/>
              </a:bodyPr>
              <a:lstStyle/>
              <a:p>
                <a:pPr marL="457200" indent="-457200" algn="just">
                  <a:lnSpc>
                    <a:spcPct val="150000"/>
                  </a:lnSpc>
                  <a:buFont typeface="+mj-lt"/>
                  <a:buAutoNum type="arabicPeriod" startAt="3"/>
                </a:pPr>
                <a:r>
                  <a:rPr lang="en-US" b="1" dirty="0">
                    <a:latin typeface="Times New Roman" panose="02020603050405020304" pitchFamily="18" charset="0"/>
                    <a:cs typeface="Times New Roman" panose="02020603050405020304" pitchFamily="18" charset="0"/>
                  </a:rPr>
                  <a:t>Latent Heat (L):</a:t>
                </a:r>
              </a:p>
              <a:p>
                <a:pPr lvl="1" algn="just">
                  <a:lnSpc>
                    <a:spcPct val="150000"/>
                  </a:lnSpc>
                </a:pPr>
                <a:r>
                  <a:rPr lang="en-US" dirty="0">
                    <a:latin typeface="Times New Roman" panose="02020603050405020304" pitchFamily="18" charset="0"/>
                    <a:cs typeface="Times New Roman" panose="02020603050405020304" pitchFamily="18" charset="0"/>
                  </a:rPr>
                  <a:t>The latent heat of substance (water or ice ) refers to the amount of heat required to convert one unit mass of water (or ice) at its boiling point (or melting point) into steam (water) at the same temperature and pressure, </a:t>
                </a:r>
                <a:r>
                  <a:rPr lang="en-US" dirty="0">
                    <a:solidFill>
                      <a:srgbClr val="00B050"/>
                    </a:solidFill>
                    <a:latin typeface="Times New Roman" panose="02020603050405020304" pitchFamily="18" charset="0"/>
                    <a:cs typeface="Times New Roman" panose="02020603050405020304" pitchFamily="18" charset="0"/>
                  </a:rPr>
                  <a:t>without changing its temperature</a:t>
                </a:r>
                <a:r>
                  <a:rPr lang="en-US" dirty="0">
                    <a:latin typeface="Times New Roman" panose="02020603050405020304" pitchFamily="18" charset="0"/>
                    <a:cs typeface="Times New Roman" panose="02020603050405020304" pitchFamily="18" charset="0"/>
                  </a:rPr>
                  <a:t>. The latent heat of water is also known as the LH of vaporization (LH of ice is known as  LH of fusion).</a:t>
                </a:r>
              </a:p>
              <a:p>
                <a:pPr marL="457200" indent="-457200" algn="just">
                  <a:lnSpc>
                    <a:spcPct val="150000"/>
                  </a:lnSpc>
                  <a:buFont typeface="+mj-lt"/>
                  <a:buAutoNum type="arabicPeriod" startAt="4"/>
                </a:pPr>
                <a:r>
                  <a:rPr lang="en-US" b="1" dirty="0">
                    <a:latin typeface="Times New Roman" panose="02020603050405020304" pitchFamily="18" charset="0"/>
                    <a:cs typeface="Times New Roman" panose="02020603050405020304" pitchFamily="18" charset="0"/>
                  </a:rPr>
                  <a:t>Specific volume (v):</a:t>
                </a:r>
              </a:p>
              <a:p>
                <a:pPr lvl="1" algn="just">
                  <a:lnSpc>
                    <a:spcPct val="150000"/>
                  </a:lnSpc>
                </a:pPr>
                <a:r>
                  <a:rPr lang="en-US" dirty="0">
                    <a:latin typeface="Times New Roman" panose="02020603050405020304" pitchFamily="18" charset="0"/>
                    <a:cs typeface="Times New Roman" panose="02020603050405020304" pitchFamily="18" charset="0"/>
                  </a:rPr>
                  <a:t>The specific volume of steam is the volume occupied by a unit mass of steam at a specific pressure and temperature.</a:t>
                </a:r>
              </a:p>
              <a:p>
                <a:pPr lvl="1" algn="just">
                  <a:lnSpc>
                    <a:spcPct val="150000"/>
                  </a:lnSpc>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𝒗</m:t>
                      </m:r>
                      <m:r>
                        <a:rPr lang="en-US" b="1" i="0" dirty="0" smtClean="0">
                          <a:latin typeface="Cambria Math" panose="02040503050406030204" pitchFamily="18" charset="0"/>
                        </a:rPr>
                        <m:t>=</m:t>
                      </m:r>
                      <m:r>
                        <a:rPr lang="en-US" b="1" i="1" dirty="0" smtClean="0">
                          <a:latin typeface="Cambria Math" panose="02040503050406030204" pitchFamily="18" charset="0"/>
                        </a:rPr>
                        <m:t>𝒙</m:t>
                      </m:r>
                      <m:sSub>
                        <m:sSubPr>
                          <m:ctrlPr>
                            <a:rPr lang="en-US" b="1" i="1" dirty="0" smtClean="0">
                              <a:solidFill>
                                <a:srgbClr val="836967"/>
                              </a:solidFill>
                              <a:latin typeface="Cambria Math"/>
                            </a:rPr>
                          </m:ctrlPr>
                        </m:sSubPr>
                        <m:e>
                          <m:r>
                            <a:rPr lang="en-US" b="1" i="1" dirty="0" smtClean="0">
                              <a:latin typeface="Cambria Math" panose="02040503050406030204" pitchFamily="18" charset="0"/>
                            </a:rPr>
                            <m:t>𝒗</m:t>
                          </m:r>
                        </m:e>
                        <m:sub>
                          <m:r>
                            <a:rPr lang="en-US" b="1" i="1" dirty="0" smtClean="0">
                              <a:latin typeface="Cambria Math" panose="02040503050406030204" pitchFamily="18" charset="0"/>
                            </a:rPr>
                            <m:t>𝒈</m:t>
                          </m:r>
                        </m:sub>
                      </m:sSub>
                      <m:r>
                        <a:rPr lang="en-US" b="1" i="0" dirty="0" smtClean="0">
                          <a:latin typeface="Cambria Math" panose="02040503050406030204" pitchFamily="18" charset="0"/>
                        </a:rPr>
                        <m:t>+</m:t>
                      </m:r>
                      <m:d>
                        <m:dPr>
                          <m:ctrlPr>
                            <a:rPr lang="en-US" b="1" i="1" dirty="0" smtClean="0">
                              <a:latin typeface="Cambria Math"/>
                            </a:rPr>
                          </m:ctrlPr>
                        </m:dPr>
                        <m:e>
                          <m:r>
                            <a:rPr lang="en-US" b="1" i="0" dirty="0" smtClean="0">
                              <a:latin typeface="Cambria Math" panose="02040503050406030204" pitchFamily="18" charset="0"/>
                            </a:rPr>
                            <m:t>𝟏</m:t>
                          </m:r>
                          <m:r>
                            <a:rPr lang="en-US" b="1" i="0" dirty="0" smtClean="0">
                              <a:latin typeface="Cambria Math" panose="02040503050406030204" pitchFamily="18" charset="0"/>
                            </a:rPr>
                            <m:t>−</m:t>
                          </m:r>
                          <m:r>
                            <a:rPr lang="en-US" b="1" i="1" dirty="0" smtClean="0">
                              <a:latin typeface="Cambria Math" panose="02040503050406030204" pitchFamily="18" charset="0"/>
                            </a:rPr>
                            <m:t>𝒙</m:t>
                          </m:r>
                        </m:e>
                      </m:d>
                      <m:sSub>
                        <m:sSubPr>
                          <m:ctrlPr>
                            <a:rPr lang="en-US" b="1" i="1" dirty="0" smtClean="0">
                              <a:latin typeface="Cambria Math"/>
                            </a:rPr>
                          </m:ctrlPr>
                        </m:sSubPr>
                        <m:e>
                          <m:r>
                            <a:rPr lang="en-US" b="1" i="1" dirty="0" smtClean="0">
                              <a:latin typeface="Cambria Math" panose="02040503050406030204" pitchFamily="18" charset="0"/>
                            </a:rPr>
                            <m:t>𝒗</m:t>
                          </m:r>
                        </m:e>
                        <m:sub>
                          <m:r>
                            <a:rPr lang="en-US" b="1" i="1" dirty="0" smtClean="0">
                              <a:latin typeface="Cambria Math" panose="02040503050406030204" pitchFamily="18" charset="0"/>
                            </a:rPr>
                            <m:t>𝒇</m:t>
                          </m:r>
                        </m:sub>
                      </m:sSub>
                    </m:oMath>
                  </m:oMathPara>
                </a14:m>
                <a:endParaRPr lang="en-US" b="1"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Where x is dryness fraction, </a:t>
                </a:r>
                <a14:m>
                  <m:oMath xmlns:m="http://schemas.openxmlformats.org/officeDocument/2006/math">
                    <m:sSub>
                      <m:sSubPr>
                        <m:ctrlPr>
                          <a:rPr lang="en-US" i="1" smtClean="0">
                            <a:latin typeface="Cambria Math"/>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𝑣</m:t>
                        </m:r>
                      </m:e>
                      <m:sub>
                        <m:r>
                          <a:rPr lang="en-US" b="0" i="1" smtClean="0">
                            <a:latin typeface="Cambria Math" panose="02040503050406030204" pitchFamily="18" charset="0"/>
                            <a:cs typeface="Times New Roman" panose="02020603050405020304" pitchFamily="18" charset="0"/>
                          </a:rPr>
                          <m:t>𝑔</m:t>
                        </m:r>
                      </m:sub>
                    </m:sSub>
                  </m:oMath>
                </a14:m>
                <a:r>
                  <a:rPr lang="en-US" dirty="0">
                    <a:latin typeface="Times New Roman" panose="02020603050405020304" pitchFamily="18" charset="0"/>
                    <a:cs typeface="Times New Roman" panose="02020603050405020304" pitchFamily="18" charset="0"/>
                  </a:rPr>
                  <a:t> is volume of gas (vapour) and </a:t>
                </a:r>
                <a14:m>
                  <m:oMath xmlns:m="http://schemas.openxmlformats.org/officeDocument/2006/math">
                    <m:sSub>
                      <m:sSubPr>
                        <m:ctrlPr>
                          <a:rPr lang="en-US" i="1" smtClean="0">
                            <a:latin typeface="Cambria Math"/>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𝑣</m:t>
                        </m:r>
                      </m:e>
                      <m:sub>
                        <m:r>
                          <a:rPr lang="en-US" b="0" i="1" smtClean="0">
                            <a:latin typeface="Cambria Math" panose="02040503050406030204" pitchFamily="18" charset="0"/>
                            <a:cs typeface="Times New Roman" panose="02020603050405020304" pitchFamily="18" charset="0"/>
                          </a:rPr>
                          <m:t>𝑓</m:t>
                        </m:r>
                      </m:sub>
                    </m:sSub>
                  </m:oMath>
                </a14:m>
                <a:r>
                  <a:rPr lang="en-US" dirty="0">
                    <a:latin typeface="Times New Roman" panose="02020603050405020304" pitchFamily="18" charset="0"/>
                    <a:cs typeface="Times New Roman" panose="02020603050405020304" pitchFamily="18" charset="0"/>
                  </a:rPr>
                  <a:t> is volume of fluid.</a:t>
                </a:r>
              </a:p>
              <a:p>
                <a:pPr lvl="1" algn="just">
                  <a:lnSpc>
                    <a:spcPct val="150000"/>
                  </a:lnSpc>
                </a:pPr>
                <a:r>
                  <a:rPr lang="en-US" sz="2200" b="1" dirty="0">
                    <a:solidFill>
                      <a:schemeClr val="tx1"/>
                    </a:solidFill>
                  </a:rPr>
                  <a:t>	P V/ T = constant		</a:t>
                </a:r>
                <a14:m>
                  <m:oMath xmlns:m="http://schemas.openxmlformats.org/officeDocument/2006/math">
                    <m:sSub>
                      <m:sSubPr>
                        <m:ctrlPr>
                          <a:rPr lang="en-US" sz="2200" b="1" i="1" dirty="0" smtClean="0">
                            <a:solidFill>
                              <a:schemeClr val="tx1"/>
                            </a:solidFill>
                            <a:latin typeface="Cambria Math"/>
                          </a:rPr>
                        </m:ctrlPr>
                      </m:sSubPr>
                      <m:e>
                        <m:r>
                          <a:rPr lang="en-US" sz="2200" b="1" i="1" dirty="0" smtClean="0">
                            <a:solidFill>
                              <a:schemeClr val="tx1"/>
                            </a:solidFill>
                            <a:latin typeface="Cambria Math" panose="02040503050406030204" pitchFamily="18" charset="0"/>
                          </a:rPr>
                          <m:t>𝒗</m:t>
                        </m:r>
                      </m:e>
                      <m:sub>
                        <m:r>
                          <a:rPr lang="en-US" sz="2200" b="1" i="1" dirty="0" smtClean="0">
                            <a:solidFill>
                              <a:schemeClr val="tx1"/>
                            </a:solidFill>
                            <a:latin typeface="Cambria Math" panose="02040503050406030204" pitchFamily="18" charset="0"/>
                          </a:rPr>
                          <m:t>𝒔𝒖𝒑</m:t>
                        </m:r>
                      </m:sub>
                    </m:sSub>
                    <m:r>
                      <a:rPr lang="en-US" sz="2200" b="1" i="0" dirty="0" smtClean="0">
                        <a:solidFill>
                          <a:schemeClr val="tx1"/>
                        </a:solidFill>
                        <a:latin typeface="Cambria Math" panose="02040503050406030204" pitchFamily="18" charset="0"/>
                      </a:rPr>
                      <m:t>=</m:t>
                    </m:r>
                    <m:sSub>
                      <m:sSubPr>
                        <m:ctrlPr>
                          <a:rPr lang="en-US" sz="2200" b="1" i="1" dirty="0" smtClean="0">
                            <a:solidFill>
                              <a:schemeClr val="tx1"/>
                            </a:solidFill>
                            <a:latin typeface="Cambria Math"/>
                          </a:rPr>
                        </m:ctrlPr>
                      </m:sSubPr>
                      <m:e>
                        <m:r>
                          <a:rPr lang="en-US" sz="2200" b="1" i="1" dirty="0" smtClean="0">
                            <a:solidFill>
                              <a:schemeClr val="tx1"/>
                            </a:solidFill>
                            <a:latin typeface="Cambria Math" panose="02040503050406030204" pitchFamily="18" charset="0"/>
                          </a:rPr>
                          <m:t>𝒗</m:t>
                        </m:r>
                      </m:e>
                      <m:sub>
                        <m:r>
                          <a:rPr lang="en-US" sz="2200" b="1" i="1" dirty="0" smtClean="0">
                            <a:solidFill>
                              <a:schemeClr val="tx1"/>
                            </a:solidFill>
                            <a:latin typeface="Cambria Math" panose="02040503050406030204" pitchFamily="18" charset="0"/>
                          </a:rPr>
                          <m:t>𝒈</m:t>
                        </m:r>
                      </m:sub>
                    </m:sSub>
                    <m:f>
                      <m:fPr>
                        <m:ctrlPr>
                          <a:rPr lang="en-US" sz="2200" b="1" i="1" dirty="0" smtClean="0">
                            <a:solidFill>
                              <a:schemeClr val="tx1"/>
                            </a:solidFill>
                            <a:latin typeface="Cambria Math"/>
                          </a:rPr>
                        </m:ctrlPr>
                      </m:fPr>
                      <m:num>
                        <m:sSub>
                          <m:sSubPr>
                            <m:ctrlPr>
                              <a:rPr lang="en-US" sz="2200" b="1" i="1" dirty="0" smtClean="0">
                                <a:solidFill>
                                  <a:schemeClr val="tx1"/>
                                </a:solidFill>
                                <a:latin typeface="Cambria Math"/>
                              </a:rPr>
                            </m:ctrlPr>
                          </m:sSubPr>
                          <m:e>
                            <m:r>
                              <a:rPr lang="en-US" sz="2200" b="1" i="1" dirty="0" smtClean="0">
                                <a:solidFill>
                                  <a:schemeClr val="tx1"/>
                                </a:solidFill>
                                <a:latin typeface="Cambria Math" panose="02040503050406030204" pitchFamily="18" charset="0"/>
                              </a:rPr>
                              <m:t>𝑻</m:t>
                            </m:r>
                          </m:e>
                          <m:sub>
                            <m:r>
                              <a:rPr lang="en-US" sz="2200" b="1" i="1" dirty="0" smtClean="0">
                                <a:solidFill>
                                  <a:schemeClr val="tx1"/>
                                </a:solidFill>
                                <a:latin typeface="Cambria Math" panose="02040503050406030204" pitchFamily="18" charset="0"/>
                              </a:rPr>
                              <m:t>𝒔𝒖𝒑</m:t>
                            </m:r>
                          </m:sub>
                        </m:sSub>
                      </m:num>
                      <m:den>
                        <m:sSub>
                          <m:sSubPr>
                            <m:ctrlPr>
                              <a:rPr lang="en-US" sz="2200" b="1" i="1" dirty="0" smtClean="0">
                                <a:solidFill>
                                  <a:schemeClr val="tx1"/>
                                </a:solidFill>
                                <a:latin typeface="Cambria Math"/>
                              </a:rPr>
                            </m:ctrlPr>
                          </m:sSubPr>
                          <m:e>
                            <m:r>
                              <a:rPr lang="en-US" sz="2200" b="1" i="1" dirty="0" smtClean="0">
                                <a:solidFill>
                                  <a:schemeClr val="tx1"/>
                                </a:solidFill>
                                <a:latin typeface="Cambria Math" panose="02040503050406030204" pitchFamily="18" charset="0"/>
                              </a:rPr>
                              <m:t>𝑻</m:t>
                            </m:r>
                          </m:e>
                          <m:sub>
                            <m:r>
                              <a:rPr lang="en-US" sz="2200" b="1" i="1" dirty="0" smtClean="0">
                                <a:solidFill>
                                  <a:schemeClr val="tx1"/>
                                </a:solidFill>
                                <a:latin typeface="Cambria Math" panose="02040503050406030204" pitchFamily="18" charset="0"/>
                              </a:rPr>
                              <m:t>𝒔𝒂𝒕</m:t>
                            </m:r>
                          </m:sub>
                        </m:sSub>
                      </m:den>
                    </m:f>
                  </m:oMath>
                </a14:m>
                <a:endParaRPr lang="en-US" b="1"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i="1" smtClean="0">
                            <a:latin typeface="Cambria Math"/>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𝑣</m:t>
                        </m:r>
                      </m:e>
                      <m:sub>
                        <m:r>
                          <a:rPr lang="en-US" b="0" i="1" smtClean="0">
                            <a:latin typeface="Cambria Math" panose="02040503050406030204" pitchFamily="18" charset="0"/>
                            <a:cs typeface="Times New Roman" panose="02020603050405020304" pitchFamily="18" charset="0"/>
                          </a:rPr>
                          <m:t>𝑠𝑢𝑝</m:t>
                        </m:r>
                      </m:sub>
                    </m:sSub>
                  </m:oMath>
                </a14:m>
                <a:r>
                  <a:rPr lang="en-US" dirty="0">
                    <a:latin typeface="Times New Roman" panose="02020603050405020304" pitchFamily="18" charset="0"/>
                    <a:cs typeface="Times New Roman" panose="02020603050405020304" pitchFamily="18" charset="0"/>
                  </a:rPr>
                  <a:t> is sp. Volume of superheated gas, </a:t>
                </a:r>
                <a14:m>
                  <m:oMath xmlns:m="http://schemas.openxmlformats.org/officeDocument/2006/math">
                    <m:sSub>
                      <m:sSubPr>
                        <m:ctrlPr>
                          <a:rPr lang="en-US" i="1" smtClean="0">
                            <a:latin typeface="Cambria Math"/>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𝑇</m:t>
                        </m:r>
                      </m:e>
                      <m:sub>
                        <m:r>
                          <a:rPr lang="en-US" b="0" i="1" smtClean="0">
                            <a:latin typeface="Cambria Math" panose="02040503050406030204" pitchFamily="18" charset="0"/>
                            <a:cs typeface="Times New Roman" panose="02020603050405020304" pitchFamily="18" charset="0"/>
                          </a:rPr>
                          <m:t>𝑠𝑢𝑝</m:t>
                        </m:r>
                      </m:sub>
                    </m:sSub>
                    <m:r>
                      <a:rPr lang="en-US" b="0"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is Temperature of superheated steam and </a:t>
                </a:r>
                <a14:m>
                  <m:oMath xmlns:m="http://schemas.openxmlformats.org/officeDocument/2006/math">
                    <m:sSub>
                      <m:sSubPr>
                        <m:ctrlPr>
                          <a:rPr lang="en-US" i="1">
                            <a:latin typeface="Cambria Math"/>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𝑇</m:t>
                        </m:r>
                      </m:e>
                      <m:sub>
                        <m:r>
                          <a:rPr lang="en-US" b="0" i="1" smtClean="0">
                            <a:latin typeface="Cambria Math" panose="02040503050406030204" pitchFamily="18" charset="0"/>
                            <a:cs typeface="Times New Roman" panose="02020603050405020304" pitchFamily="18" charset="0"/>
                          </a:rPr>
                          <m:t>𝑠𝑎𝑡</m:t>
                        </m:r>
                      </m:sub>
                    </m:sSub>
                  </m:oMath>
                </a14:m>
                <a:r>
                  <a:rPr lang="en-US" dirty="0">
                    <a:latin typeface="Times New Roman" panose="02020603050405020304" pitchFamily="18" charset="0"/>
                    <a:cs typeface="Times New Roman" panose="02020603050405020304" pitchFamily="18" charset="0"/>
                  </a:rPr>
                  <a:t> is Temperature of saturated steam.</a:t>
                </a:r>
              </a:p>
              <a:p>
                <a:pPr lvl="1" algn="just">
                  <a:lnSpc>
                    <a:spcPct val="150000"/>
                  </a:lnSpc>
                </a:pPr>
                <a:endParaRPr lang="en-US" dirty="0">
                  <a:latin typeface="Times New Roman" panose="02020603050405020304" pitchFamily="18" charset="0"/>
                  <a:cs typeface="Times New Roman" panose="02020603050405020304" pitchFamily="18" charset="0"/>
                </a:endParaRPr>
              </a:p>
            </p:txBody>
          </p:sp>
        </mc:Choice>
        <mc:Fallback xmlns="">
          <p:sp>
            <p:nvSpPr>
              <p:cNvPr id="3" name="Subtitle 2">
                <a:extLst>
                  <a:ext uri="{FF2B5EF4-FFF2-40B4-BE49-F238E27FC236}">
                    <a16:creationId xmlns:a16="http://schemas.microsoft.com/office/drawing/2014/main" xmlns="" xmlns:a14="http://schemas.microsoft.com/office/drawing/2010/main" id="{D93E4942-2DED-5920-1BDD-28042FDECF64}"/>
                  </a:ext>
                </a:extLst>
              </p:cNvPr>
              <p:cNvSpPr>
                <a:spLocks noGrp="1" noRot="1" noChangeAspect="1" noMove="1" noResize="1" noEditPoints="1" noAdjustHandles="1" noChangeArrowheads="1" noChangeShapeType="1" noTextEdit="1"/>
              </p:cNvSpPr>
              <p:nvPr>
                <p:ph type="subTitle" idx="1"/>
              </p:nvPr>
            </p:nvSpPr>
            <p:spPr>
              <a:xfrm>
                <a:off x="779720" y="276447"/>
                <a:ext cx="10565219" cy="6155623"/>
              </a:xfrm>
              <a:blipFill rotWithShape="1">
                <a:blip r:embed="rId2"/>
                <a:stretch>
                  <a:fillRect l="-635" r="-1154" b="-5347"/>
                </a:stretch>
              </a:blipFill>
            </p:spPr>
            <p:txBody>
              <a:bodyPr/>
              <a:lstStyle/>
              <a:p>
                <a:r>
                  <a:rPr lang="en-US">
                    <a:noFill/>
                  </a:rPr>
                  <a:t> </a:t>
                </a:r>
              </a:p>
            </p:txBody>
          </p:sp>
        </mc:Fallback>
      </mc:AlternateContent>
      <p:sp>
        <p:nvSpPr>
          <p:cNvPr id="4" name="Slide Number Placeholder 3">
            <a:extLst>
              <a:ext uri="{FF2B5EF4-FFF2-40B4-BE49-F238E27FC236}">
                <a16:creationId xmlns="" xmlns:a16="http://schemas.microsoft.com/office/drawing/2014/main" id="{D7B3DA8C-5058-1E7F-EC3F-938DD1EE453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B979E-5EEA-4528-B67A-E7E0C41786D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51774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4F51A771-8613-B11A-AED9-64D9F5F0A288}"/>
              </a:ext>
            </a:extLst>
          </p:cNvPr>
          <p:cNvSpPr txBox="1">
            <a:spLocks/>
          </p:cNvSpPr>
          <p:nvPr/>
        </p:nvSpPr>
        <p:spPr>
          <a:xfrm>
            <a:off x="1525309" y="0"/>
            <a:ext cx="8921398" cy="58713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latin typeface="Times New Roman" panose="02020603050405020304" pitchFamily="18" charset="0"/>
                <a:cs typeface="Times New Roman" panose="02020603050405020304" pitchFamily="18" charset="0"/>
              </a:rPr>
              <a:t>Quality (</a:t>
            </a:r>
            <a:r>
              <a:rPr lang="en-US" sz="4000" b="1" dirty="0">
                <a:solidFill>
                  <a:srgbClr val="FF0000"/>
                </a:solidFill>
                <a:latin typeface="Times New Roman" panose="02020603050405020304" pitchFamily="18" charset="0"/>
                <a:cs typeface="Times New Roman" panose="02020603050405020304" pitchFamily="18" charset="0"/>
              </a:rPr>
              <a:t>Dryness fraction</a:t>
            </a:r>
            <a:r>
              <a:rPr lang="en-US" sz="4000" b="1" dirty="0">
                <a:latin typeface="Times New Roman" panose="02020603050405020304" pitchFamily="18" charset="0"/>
                <a:cs typeface="Times New Roman" panose="02020603050405020304" pitchFamily="18" charset="0"/>
              </a:rPr>
              <a:t>) of Steam</a:t>
            </a:r>
          </a:p>
        </p:txBody>
      </p:sp>
      <mc:AlternateContent xmlns:mc="http://schemas.openxmlformats.org/markup-compatibility/2006" xmlns:a14="http://schemas.microsoft.com/office/drawing/2010/main">
        <mc:Choice Requires="a14">
          <p:sp>
            <p:nvSpPr>
              <p:cNvPr id="8" name="Subtitle 2">
                <a:extLst>
                  <a:ext uri="{FF2B5EF4-FFF2-40B4-BE49-F238E27FC236}">
                    <a16:creationId xmlns="" xmlns:a16="http://schemas.microsoft.com/office/drawing/2014/main" id="{FCAD4A01-9DE1-E956-BE51-FCF4D588E931}"/>
                  </a:ext>
                </a:extLst>
              </p:cNvPr>
              <p:cNvSpPr txBox="1">
                <a:spLocks/>
              </p:cNvSpPr>
              <p:nvPr/>
            </p:nvSpPr>
            <p:spPr>
              <a:xfrm>
                <a:off x="703398" y="796003"/>
                <a:ext cx="11246432" cy="3311062"/>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Wet vapour is a mixture (m) of saturated liquid (m</a:t>
                </a:r>
                <a:r>
                  <a:rPr lang="en-US" sz="2900" baseline="-25000" dirty="0">
                    <a:latin typeface="Times New Roman" panose="02020603050405020304" pitchFamily="18" charset="0"/>
                    <a:cs typeface="Times New Roman" panose="02020603050405020304" pitchFamily="18" charset="0"/>
                  </a:rPr>
                  <a:t>f</a:t>
                </a:r>
                <a:r>
                  <a:rPr lang="en-US" sz="2900" dirty="0">
                    <a:latin typeface="Times New Roman" panose="02020603050405020304" pitchFamily="18" charset="0"/>
                    <a:cs typeface="Times New Roman" panose="02020603050405020304" pitchFamily="18" charset="0"/>
                  </a:rPr>
                  <a:t>) and absolute dry vapour (m</a:t>
                </a:r>
                <a:r>
                  <a:rPr lang="en-US" sz="2900" baseline="-25000" dirty="0">
                    <a:latin typeface="Times New Roman" panose="02020603050405020304" pitchFamily="18" charset="0"/>
                    <a:cs typeface="Times New Roman" panose="02020603050405020304" pitchFamily="18" charset="0"/>
                  </a:rPr>
                  <a:t>g </a:t>
                </a:r>
                <a:r>
                  <a:rPr lang="en-US" sz="2900" dirty="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900" dirty="0">
                    <a:solidFill>
                      <a:srgbClr val="FF0000"/>
                    </a:solidFill>
                    <a:latin typeface="Times New Roman" panose="02020603050405020304" pitchFamily="18" charset="0"/>
                    <a:cs typeface="Times New Roman" panose="02020603050405020304" pitchFamily="18" charset="0"/>
                  </a:rPr>
                  <a:t>Let </a:t>
                </a:r>
                <a:r>
                  <a:rPr lang="en-US" sz="2900" dirty="0">
                    <a:latin typeface="Times New Roman" panose="02020603050405020304" pitchFamily="18" charset="0"/>
                    <a:cs typeface="Times New Roman" panose="02020603050405020304" pitchFamily="18" charset="0"/>
                  </a:rPr>
                  <a:t>m</a:t>
                </a:r>
                <a:r>
                  <a:rPr lang="en-US" sz="2900" baseline="-25000" dirty="0">
                    <a:latin typeface="Times New Roman" panose="02020603050405020304" pitchFamily="18" charset="0"/>
                    <a:cs typeface="Times New Roman" panose="02020603050405020304" pitchFamily="18" charset="0"/>
                  </a:rPr>
                  <a:t>f</a:t>
                </a:r>
                <a:r>
                  <a:rPr lang="en-US" sz="2900" dirty="0">
                    <a:latin typeface="Times New Roman" panose="02020603050405020304" pitchFamily="18" charset="0"/>
                    <a:cs typeface="Times New Roman" panose="02020603050405020304" pitchFamily="18" charset="0"/>
                  </a:rPr>
                  <a:t> = mass of saturated liquid and m</a:t>
                </a:r>
                <a:r>
                  <a:rPr lang="en-US" sz="2900" baseline="-25000" dirty="0">
                    <a:latin typeface="Times New Roman" panose="02020603050405020304" pitchFamily="18" charset="0"/>
                    <a:cs typeface="Times New Roman" panose="02020603050405020304" pitchFamily="18" charset="0"/>
                  </a:rPr>
                  <a:t>g </a:t>
                </a:r>
                <a:r>
                  <a:rPr lang="en-US" sz="2900" dirty="0">
                    <a:latin typeface="Times New Roman" panose="02020603050405020304" pitchFamily="18" charset="0"/>
                    <a:cs typeface="Times New Roman" panose="02020603050405020304" pitchFamily="18" charset="0"/>
                  </a:rPr>
                  <a:t> = mass of absolute vapour and m  = total mass of wet steam</a:t>
                </a:r>
                <a:endParaRPr lang="en-US" sz="290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m = m</a:t>
                </a:r>
                <a:r>
                  <a:rPr lang="en-US" sz="2900" baseline="-25000" dirty="0">
                    <a:latin typeface="Times New Roman" panose="02020603050405020304" pitchFamily="18" charset="0"/>
                    <a:cs typeface="Times New Roman" panose="02020603050405020304" pitchFamily="18" charset="0"/>
                  </a:rPr>
                  <a:t>f</a:t>
                </a:r>
                <a:r>
                  <a:rPr lang="en-US" sz="2900" dirty="0">
                    <a:latin typeface="Times New Roman" panose="02020603050405020304" pitchFamily="18" charset="0"/>
                    <a:cs typeface="Times New Roman" panose="02020603050405020304" pitchFamily="18" charset="0"/>
                  </a:rPr>
                  <a:t> + m</a:t>
                </a:r>
                <a:r>
                  <a:rPr lang="en-US" sz="2900" baseline="-25000" dirty="0">
                    <a:latin typeface="Times New Roman" panose="02020603050405020304" pitchFamily="18" charset="0"/>
                    <a:cs typeface="Times New Roman" panose="02020603050405020304" pitchFamily="18" charset="0"/>
                  </a:rPr>
                  <a:t>g</a:t>
                </a:r>
                <a:endParaRPr lang="en-US" sz="290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900" dirty="0">
                    <a:solidFill>
                      <a:srgbClr val="FF0000"/>
                    </a:solidFill>
                    <a:latin typeface="Times New Roman" panose="02020603050405020304" pitchFamily="18" charset="0"/>
                    <a:cs typeface="Times New Roman" panose="02020603050405020304" pitchFamily="18" charset="0"/>
                  </a:rPr>
                  <a:t>Dryness fraction </a:t>
                </a:r>
                <a:r>
                  <a:rPr lang="en-US" sz="2900" b="0" i="0" dirty="0">
                    <a:solidFill>
                      <a:srgbClr val="FF0000"/>
                    </a:solidFill>
                    <a:effectLst/>
                    <a:latin typeface="Times New Roman" panose="02020603050405020304" pitchFamily="18" charset="0"/>
                    <a:cs typeface="Times New Roman" panose="02020603050405020304" pitchFamily="18" charset="0"/>
                  </a:rPr>
                  <a:t>of wet steam </a:t>
                </a:r>
                <a:r>
                  <a:rPr lang="en-US" sz="2900" b="0" i="0" dirty="0">
                    <a:effectLst/>
                    <a:latin typeface="Times New Roman" panose="02020603050405020304" pitchFamily="18" charset="0"/>
                    <a:cs typeface="Times New Roman" panose="02020603050405020304" pitchFamily="18" charset="0"/>
                  </a:rPr>
                  <a:t>is defined as the ratio of mass of absolute dry content of steam (</a:t>
                </a:r>
                <a:r>
                  <a:rPr lang="en-US" sz="2900" dirty="0">
                    <a:latin typeface="Times New Roman" panose="02020603050405020304" pitchFamily="18" charset="0"/>
                    <a:cs typeface="Times New Roman" panose="02020603050405020304" pitchFamily="18" charset="0"/>
                  </a:rPr>
                  <a:t>m</a:t>
                </a:r>
                <a:r>
                  <a:rPr lang="en-US" sz="2900" baseline="-25000" dirty="0">
                    <a:latin typeface="Times New Roman" panose="02020603050405020304" pitchFamily="18" charset="0"/>
                    <a:cs typeface="Times New Roman" panose="02020603050405020304" pitchFamily="18" charset="0"/>
                  </a:rPr>
                  <a:t>g</a:t>
                </a:r>
                <a:r>
                  <a:rPr lang="en-US" sz="2900" b="0" i="0" dirty="0">
                    <a:effectLst/>
                    <a:latin typeface="Times New Roman" panose="02020603050405020304" pitchFamily="18" charset="0"/>
                    <a:cs typeface="Times New Roman" panose="02020603050405020304" pitchFamily="18" charset="0"/>
                  </a:rPr>
                  <a:t>) to total mass of the steam (</a:t>
                </a:r>
                <a:r>
                  <a:rPr lang="en-US" sz="2900" dirty="0">
                    <a:latin typeface="Times New Roman" panose="02020603050405020304" pitchFamily="18" charset="0"/>
                    <a:cs typeface="Times New Roman" panose="02020603050405020304" pitchFamily="18" charset="0"/>
                  </a:rPr>
                  <a:t>m</a:t>
                </a:r>
                <a:r>
                  <a:rPr lang="en-US" sz="2900" b="0" i="0" dirty="0">
                    <a:effectLst/>
                    <a:latin typeface="Times New Roman" panose="02020603050405020304" pitchFamily="18" charset="0"/>
                    <a:cs typeface="Times New Roman" panose="02020603050405020304" pitchFamily="18" charset="0"/>
                  </a:rPr>
                  <a:t>), expressed as </a:t>
                </a:r>
                <a14:m>
                  <m:oMath xmlns:m="http://schemas.openxmlformats.org/officeDocument/2006/math">
                    <m:r>
                      <a:rPr lang="en-US" sz="2900" b="1" i="1">
                        <a:latin typeface="Cambria Math" panose="02040503050406030204" pitchFamily="18" charset="0"/>
                      </a:rPr>
                      <m:t>𝒙</m:t>
                    </m:r>
                  </m:oMath>
                </a14:m>
                <a:r>
                  <a:rPr lang="en-US" sz="2900" b="0" i="0" dirty="0">
                    <a:effectLst/>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 m</a:t>
                </a:r>
                <a:r>
                  <a:rPr lang="en-US" sz="2900" baseline="-25000" dirty="0">
                    <a:latin typeface="Times New Roman" panose="02020603050405020304" pitchFamily="18" charset="0"/>
                    <a:cs typeface="Times New Roman" panose="02020603050405020304" pitchFamily="18" charset="0"/>
                  </a:rPr>
                  <a:t>g</a:t>
                </a:r>
                <a:r>
                  <a:rPr lang="en-US" sz="2900" dirty="0">
                    <a:latin typeface="Times New Roman" panose="02020603050405020304" pitchFamily="18" charset="0"/>
                    <a:cs typeface="Times New Roman" panose="02020603050405020304" pitchFamily="18" charset="0"/>
                  </a:rPr>
                  <a:t>/ m</a:t>
                </a:r>
                <a:endParaRPr lang="en-US" sz="29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p:txBody>
          </p:sp>
        </mc:Choice>
        <mc:Fallback xmlns="">
          <p:sp>
            <p:nvSpPr>
              <p:cNvPr id="8" name="Subtitle 2">
                <a:extLst>
                  <a:ext uri="{FF2B5EF4-FFF2-40B4-BE49-F238E27FC236}">
                    <a16:creationId xmlns:a16="http://schemas.microsoft.com/office/drawing/2014/main" xmlns="" xmlns:a14="http://schemas.microsoft.com/office/drawing/2010/main" id="{FCAD4A01-9DE1-E956-BE51-FCF4D588E931}"/>
                  </a:ext>
                </a:extLst>
              </p:cNvPr>
              <p:cNvSpPr txBox="1">
                <a:spLocks noRot="1" noChangeAspect="1" noMove="1" noResize="1" noEditPoints="1" noAdjustHandles="1" noChangeArrowheads="1" noChangeShapeType="1" noTextEdit="1"/>
              </p:cNvSpPr>
              <p:nvPr/>
            </p:nvSpPr>
            <p:spPr>
              <a:xfrm>
                <a:off x="703398" y="796003"/>
                <a:ext cx="11246432" cy="3311062"/>
              </a:xfrm>
              <a:prstGeom prst="rect">
                <a:avLst/>
              </a:prstGeom>
              <a:blipFill rotWithShape="1">
                <a:blip r:embed="rId3"/>
                <a:stretch>
                  <a:fillRect l="-596" r="-1409" b="-25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 xmlns:a16="http://schemas.microsoft.com/office/drawing/2014/main" id="{4A38CCB3-2C74-530D-DD97-AE83AA905FAC}"/>
                  </a:ext>
                </a:extLst>
              </p:cNvPr>
              <p:cNvSpPr txBox="1"/>
              <p:nvPr/>
            </p:nvSpPr>
            <p:spPr>
              <a:xfrm>
                <a:off x="325677" y="4483423"/>
                <a:ext cx="5060515" cy="1339597"/>
              </a:xfrm>
              <a:prstGeom prst="rect">
                <a:avLst/>
              </a:prstGeom>
              <a:noFill/>
            </p:spPr>
            <p:txBody>
              <a:bodyPr wrap="square" lIns="0" tIns="0" rIns="0" bIns="0" rtlCol="0">
                <a:spAutoFit/>
              </a:bodyPr>
              <a:lstStyle/>
              <a:p>
                <a14:m>
                  <m:oMath xmlns:m="http://schemas.openxmlformats.org/officeDocument/2006/math">
                    <m:r>
                      <a:rPr lang="en-US" sz="2400" b="1" i="1" smtClean="0">
                        <a:latin typeface="Cambria Math" panose="02040503050406030204" pitchFamily="18" charset="0"/>
                      </a:rPr>
                      <m:t>𝒙</m:t>
                    </m:r>
                    <m:r>
                      <a:rPr lang="en-US" sz="2400" b="1" i="0">
                        <a:latin typeface="Cambria Math" panose="02040503050406030204" pitchFamily="18" charset="0"/>
                      </a:rPr>
                      <m:t>=</m:t>
                    </m:r>
                    <m:f>
                      <m:fPr>
                        <m:ctrlPr>
                          <a:rPr lang="en-US" sz="2400" b="1" i="1">
                            <a:solidFill>
                              <a:srgbClr val="836967"/>
                            </a:solidFill>
                            <a:latin typeface="Cambria Math"/>
                          </a:rPr>
                        </m:ctrlPr>
                      </m:fPr>
                      <m:num>
                        <m:sSub>
                          <m:sSubPr>
                            <m:ctrlPr>
                              <a:rPr lang="en-US" sz="2400" b="1" i="1">
                                <a:solidFill>
                                  <a:srgbClr val="836967"/>
                                </a:solidFill>
                                <a:latin typeface="Cambria Math"/>
                              </a:rPr>
                            </m:ctrlPr>
                          </m:sSubPr>
                          <m:e>
                            <m:r>
                              <a:rPr lang="en-US" sz="2400" b="1" i="1">
                                <a:latin typeface="Cambria Math" panose="02040503050406030204" pitchFamily="18" charset="0"/>
                              </a:rPr>
                              <m:t>𝒎</m:t>
                            </m:r>
                          </m:e>
                          <m:sub>
                            <m:r>
                              <a:rPr lang="en-US" sz="2400" b="1" i="1" smtClean="0">
                                <a:latin typeface="Cambria Math"/>
                              </a:rPr>
                              <m:t>𝒈</m:t>
                            </m:r>
                          </m:sub>
                        </m:sSub>
                      </m:num>
                      <m:den>
                        <m:sSub>
                          <m:sSubPr>
                            <m:ctrlPr>
                              <a:rPr lang="en-US" sz="2400" b="1" i="1">
                                <a:solidFill>
                                  <a:srgbClr val="836967"/>
                                </a:solidFill>
                                <a:latin typeface="Cambria Math"/>
                              </a:rPr>
                            </m:ctrlPr>
                          </m:sSubPr>
                          <m:e>
                            <m:r>
                              <a:rPr lang="en-US" sz="2400" b="1" i="1">
                                <a:latin typeface="Cambria Math" panose="02040503050406030204" pitchFamily="18" charset="0"/>
                              </a:rPr>
                              <m:t>𝒎</m:t>
                            </m:r>
                          </m:e>
                          <m:sub>
                            <m:r>
                              <a:rPr lang="en-US" sz="2400" b="1" i="1" smtClean="0">
                                <a:latin typeface="Cambria Math"/>
                              </a:rPr>
                              <m:t>𝒇</m:t>
                            </m:r>
                          </m:sub>
                        </m:sSub>
                        <m:r>
                          <a:rPr lang="en-US" sz="2400" b="1" i="0">
                            <a:latin typeface="Cambria Math" panose="02040503050406030204" pitchFamily="18" charset="0"/>
                          </a:rPr>
                          <m:t>+</m:t>
                        </m:r>
                        <m:sSub>
                          <m:sSubPr>
                            <m:ctrlPr>
                              <a:rPr lang="en-US" sz="2400" b="1" i="1">
                                <a:solidFill>
                                  <a:srgbClr val="836967"/>
                                </a:solidFill>
                                <a:latin typeface="Cambria Math"/>
                              </a:rPr>
                            </m:ctrlPr>
                          </m:sSubPr>
                          <m:e>
                            <m:r>
                              <a:rPr lang="en-US" sz="2400" b="1" i="1">
                                <a:latin typeface="Cambria Math" panose="02040503050406030204" pitchFamily="18" charset="0"/>
                              </a:rPr>
                              <m:t>𝒎</m:t>
                            </m:r>
                          </m:e>
                          <m:sub>
                            <m:r>
                              <a:rPr lang="en-US" sz="2400" b="1" i="1" smtClean="0">
                                <a:latin typeface="Cambria Math"/>
                              </a:rPr>
                              <m:t>𝒈</m:t>
                            </m:r>
                          </m:sub>
                        </m:sSub>
                      </m:den>
                    </m:f>
                  </m:oMath>
                </a14:m>
                <a:r>
                  <a:rPr lang="en-US" sz="2400" b="1" dirty="0"/>
                  <a:t> = </a:t>
                </a:r>
                <a14:m>
                  <m:oMath xmlns:m="http://schemas.openxmlformats.org/officeDocument/2006/math">
                    <m:sSub>
                      <m:sSubPr>
                        <m:ctrlPr>
                          <a:rPr lang="en-US" sz="2400" b="1" i="1">
                            <a:solidFill>
                              <a:srgbClr val="836967"/>
                            </a:solidFill>
                            <a:latin typeface="Cambria Math"/>
                          </a:rPr>
                        </m:ctrlPr>
                      </m:sSubPr>
                      <m:e>
                        <m:r>
                          <a:rPr lang="en-US" sz="2400" b="1" i="1">
                            <a:latin typeface="Cambria Math" panose="02040503050406030204" pitchFamily="18" charset="0"/>
                          </a:rPr>
                          <m:t>𝒎</m:t>
                        </m:r>
                      </m:e>
                      <m:sub>
                        <m:r>
                          <a:rPr lang="en-US" sz="2400" b="1" i="1">
                            <a:latin typeface="Cambria Math"/>
                          </a:rPr>
                          <m:t>𝒈</m:t>
                        </m:r>
                      </m:sub>
                    </m:sSub>
                  </m:oMath>
                </a14:m>
                <a:r>
                  <a:rPr lang="en-US" sz="2400" dirty="0">
                    <a:solidFill>
                      <a:srgbClr val="FF0000"/>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m</a:t>
                </a:r>
              </a:p>
              <a:p>
                <a:r>
                  <a:rPr lang="en-US" sz="2400" b="1" dirty="0"/>
                  <a:t>     = mass of dry vapour/ total mass of       </a:t>
                </a:r>
              </a:p>
              <a:p>
                <a:r>
                  <a:rPr lang="en-US" sz="2400" b="1" dirty="0"/>
                  <a:t>        sat. liquid water and dry vapour</a:t>
                </a:r>
              </a:p>
            </p:txBody>
          </p:sp>
        </mc:Choice>
        <mc:Fallback xmlns="">
          <p:sp>
            <p:nvSpPr>
              <p:cNvPr id="12" name="TextBox 11">
                <a:extLst>
                  <a:ext uri="{FF2B5EF4-FFF2-40B4-BE49-F238E27FC236}">
                    <a16:creationId xmlns:a16="http://schemas.microsoft.com/office/drawing/2014/main" xmlns="" xmlns:a14="http://schemas.microsoft.com/office/drawing/2010/main" id="{4A38CCB3-2C74-530D-DD97-AE83AA905FAC}"/>
                  </a:ext>
                </a:extLst>
              </p:cNvPr>
              <p:cNvSpPr txBox="1">
                <a:spLocks noRot="1" noChangeAspect="1" noMove="1" noResize="1" noEditPoints="1" noAdjustHandles="1" noChangeArrowheads="1" noChangeShapeType="1" noTextEdit="1"/>
              </p:cNvSpPr>
              <p:nvPr/>
            </p:nvSpPr>
            <p:spPr>
              <a:xfrm>
                <a:off x="325677" y="4483423"/>
                <a:ext cx="5060515" cy="1339597"/>
              </a:xfrm>
              <a:prstGeom prst="rect">
                <a:avLst/>
              </a:prstGeom>
              <a:blipFill rotWithShape="1">
                <a:blip r:embed="rId4"/>
                <a:stretch>
                  <a:fillRect l="-3610" t="-2273" r="-9507" b="-12727"/>
                </a:stretch>
              </a:blipFill>
            </p:spPr>
            <p:txBody>
              <a:bodyPr/>
              <a:lstStyle/>
              <a:p>
                <a:r>
                  <a:rPr lang="en-US">
                    <a:noFill/>
                  </a:rPr>
                  <a:t> </a:t>
                </a:r>
              </a:p>
            </p:txBody>
          </p:sp>
        </mc:Fallback>
      </mc:AlternateContent>
      <p:grpSp>
        <p:nvGrpSpPr>
          <p:cNvPr id="2" name="Group 1">
            <a:extLst>
              <a:ext uri="{FF2B5EF4-FFF2-40B4-BE49-F238E27FC236}">
                <a16:creationId xmlns="" xmlns:a16="http://schemas.microsoft.com/office/drawing/2014/main" id="{B6ADDBF2-BE43-63DE-52B8-D443EB6D3620}"/>
              </a:ext>
            </a:extLst>
          </p:cNvPr>
          <p:cNvGrpSpPr/>
          <p:nvPr/>
        </p:nvGrpSpPr>
        <p:grpSpPr>
          <a:xfrm>
            <a:off x="7495953" y="4107065"/>
            <a:ext cx="3393779" cy="2519917"/>
            <a:chOff x="7263587" y="2089299"/>
            <a:chExt cx="3847435" cy="3206196"/>
          </a:xfrm>
        </p:grpSpPr>
        <p:pic>
          <p:nvPicPr>
            <p:cNvPr id="3" name="Picture 2">
              <a:extLst>
                <a:ext uri="{FF2B5EF4-FFF2-40B4-BE49-F238E27FC236}">
                  <a16:creationId xmlns="" xmlns:a16="http://schemas.microsoft.com/office/drawing/2014/main" id="{730DB8C0-7673-29B8-EC04-FC5C7E6B3A3D}"/>
                </a:ext>
              </a:extLst>
            </p:cNvPr>
            <p:cNvPicPr>
              <a:picLocks noChangeAspect="1"/>
            </p:cNvPicPr>
            <p:nvPr/>
          </p:nvPicPr>
          <p:blipFill>
            <a:blip r:embed="rId5"/>
            <a:stretch>
              <a:fillRect/>
            </a:stretch>
          </p:blipFill>
          <p:spPr>
            <a:xfrm>
              <a:off x="7263587" y="2089299"/>
              <a:ext cx="3847435" cy="3206196"/>
            </a:xfrm>
            <a:prstGeom prst="rect">
              <a:avLst/>
            </a:prstGeom>
          </p:spPr>
        </p:pic>
        <p:sp>
          <p:nvSpPr>
            <p:cNvPr id="7" name="Oval 6">
              <a:extLst>
                <a:ext uri="{FF2B5EF4-FFF2-40B4-BE49-F238E27FC236}">
                  <a16:creationId xmlns="" xmlns:a16="http://schemas.microsoft.com/office/drawing/2014/main" id="{04CE3462-1C8C-9541-4B8E-B6F8BD1AFC26}"/>
                </a:ext>
              </a:extLst>
            </p:cNvPr>
            <p:cNvSpPr/>
            <p:nvPr/>
          </p:nvSpPr>
          <p:spPr>
            <a:xfrm flipV="1">
              <a:off x="8771861" y="2743199"/>
              <a:ext cx="74428" cy="53163"/>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grpSp>
      <p:cxnSp>
        <p:nvCxnSpPr>
          <p:cNvPr id="13" name="Straight Connector 12">
            <a:extLst>
              <a:ext uri="{FF2B5EF4-FFF2-40B4-BE49-F238E27FC236}">
                <a16:creationId xmlns="" xmlns:a16="http://schemas.microsoft.com/office/drawing/2014/main" id="{37D42A9C-0A01-FF1F-4B16-068E3B0FD8E4}"/>
              </a:ext>
            </a:extLst>
          </p:cNvPr>
          <p:cNvCxnSpPr>
            <a:cxnSpLocks/>
          </p:cNvCxnSpPr>
          <p:nvPr/>
        </p:nvCxnSpPr>
        <p:spPr>
          <a:xfrm>
            <a:off x="8304028" y="5552491"/>
            <a:ext cx="1701209"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 xmlns:a16="http://schemas.microsoft.com/office/drawing/2014/main" id="{4C04A1CD-5225-FE8E-B96A-39D3FA3644B5}"/>
              </a:ext>
            </a:extLst>
          </p:cNvPr>
          <p:cNvCxnSpPr>
            <a:cxnSpLocks/>
          </p:cNvCxnSpPr>
          <p:nvPr/>
        </p:nvCxnSpPr>
        <p:spPr>
          <a:xfrm flipH="1">
            <a:off x="9636691" y="4476397"/>
            <a:ext cx="1163270" cy="656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 xmlns:a16="http://schemas.microsoft.com/office/drawing/2014/main" id="{E30AE0E5-5A52-A089-5115-CFE614125663}"/>
                  </a:ext>
                </a:extLst>
              </p:cNvPr>
              <p:cNvSpPr txBox="1"/>
              <p:nvPr/>
            </p:nvSpPr>
            <p:spPr>
              <a:xfrm>
                <a:off x="8068449" y="5911413"/>
                <a:ext cx="2248786" cy="369332"/>
              </a:xfrm>
              <a:prstGeom prst="rect">
                <a:avLst/>
              </a:prstGeom>
              <a:noFill/>
            </p:spPr>
            <p:txBody>
              <a:bodyPr wrap="square">
                <a:spAutoFit/>
              </a:bodyPr>
              <a:lstStyle/>
              <a:p>
                <a:pPr algn="ctr"/>
                <a14:m>
                  <m:oMath xmlns:m="http://schemas.openxmlformats.org/officeDocument/2006/math">
                    <m:r>
                      <a:rPr lang="en-US" sz="1800" b="1" i="1" smtClean="0">
                        <a:latin typeface="Cambria Math" panose="02040503050406030204" pitchFamily="18" charset="0"/>
                      </a:rPr>
                      <m:t>𝟎</m:t>
                    </m:r>
                    <m:r>
                      <a:rPr lang="en-US" sz="1800" b="1" i="1" smtClean="0">
                        <a:latin typeface="Cambria Math" panose="02040503050406030204" pitchFamily="18" charset="0"/>
                      </a:rPr>
                      <m:t>&lt;</m:t>
                    </m:r>
                    <m:r>
                      <a:rPr lang="en-US" sz="1800" b="1" i="1" smtClean="0">
                        <a:latin typeface="Cambria Math" panose="02040503050406030204" pitchFamily="18" charset="0"/>
                      </a:rPr>
                      <m:t>𝒙</m:t>
                    </m:r>
                  </m:oMath>
                </a14:m>
                <a:r>
                  <a:rPr lang="en-US" dirty="0"/>
                  <a:t>&lt;1</a:t>
                </a:r>
              </a:p>
            </p:txBody>
          </p:sp>
        </mc:Choice>
        <mc:Fallback xmlns="">
          <p:sp>
            <p:nvSpPr>
              <p:cNvPr id="22" name="TextBox 21">
                <a:extLst>
                  <a:ext uri="{FF2B5EF4-FFF2-40B4-BE49-F238E27FC236}">
                    <a16:creationId xmlns:a16="http://schemas.microsoft.com/office/drawing/2014/main" xmlns:a14="http://schemas.microsoft.com/office/drawing/2010/main" xmlns="" id="{E30AE0E5-5A52-A089-5115-CFE614125663}"/>
                  </a:ext>
                </a:extLst>
              </p:cNvPr>
              <p:cNvSpPr txBox="1">
                <a:spLocks noRot="1" noChangeAspect="1" noMove="1" noResize="1" noEditPoints="1" noAdjustHandles="1" noChangeArrowheads="1" noChangeShapeType="1" noTextEdit="1"/>
              </p:cNvSpPr>
              <p:nvPr/>
            </p:nvSpPr>
            <p:spPr>
              <a:xfrm>
                <a:off x="8068449" y="5911413"/>
                <a:ext cx="2248786" cy="369332"/>
              </a:xfrm>
              <a:prstGeom prst="rect">
                <a:avLst/>
              </a:prstGeom>
              <a:blipFill rotWithShape="1">
                <a:blip r:embed="rId6"/>
                <a:stretch>
                  <a:fillRect t="-8333" b="-26667"/>
                </a:stretch>
              </a:blipFill>
            </p:spPr>
            <p:txBody>
              <a:bodyPr/>
              <a:lstStyle/>
              <a:p>
                <a:r>
                  <a:rPr lang="en-US">
                    <a:noFill/>
                  </a:rPr>
                  <a:t> </a:t>
                </a:r>
              </a:p>
            </p:txBody>
          </p:sp>
        </mc:Fallback>
      </mc:AlternateContent>
      <p:sp>
        <p:nvSpPr>
          <p:cNvPr id="23" name="Oval 22">
            <a:extLst>
              <a:ext uri="{FF2B5EF4-FFF2-40B4-BE49-F238E27FC236}">
                <a16:creationId xmlns="" xmlns:a16="http://schemas.microsoft.com/office/drawing/2014/main" id="{277C30DD-D26E-91D0-97E0-E8726D1CA279}"/>
              </a:ext>
            </a:extLst>
          </p:cNvPr>
          <p:cNvSpPr/>
          <p:nvPr/>
        </p:nvSpPr>
        <p:spPr>
          <a:xfrm flipV="1">
            <a:off x="8278746" y="5525809"/>
            <a:ext cx="65652" cy="41784"/>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4" name="Oval 23">
            <a:extLst>
              <a:ext uri="{FF2B5EF4-FFF2-40B4-BE49-F238E27FC236}">
                <a16:creationId xmlns="" xmlns:a16="http://schemas.microsoft.com/office/drawing/2014/main" id="{9F35AC2F-54F8-C56A-F346-AE5782D42F99}"/>
              </a:ext>
            </a:extLst>
          </p:cNvPr>
          <p:cNvSpPr/>
          <p:nvPr/>
        </p:nvSpPr>
        <p:spPr>
          <a:xfrm flipV="1">
            <a:off x="10009407" y="5525809"/>
            <a:ext cx="65652" cy="41784"/>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 xmlns:a16="http://schemas.microsoft.com/office/drawing/2014/main" id="{5D98CB41-1939-B0F7-9C4F-A06BDADD38A5}"/>
                  </a:ext>
                </a:extLst>
              </p:cNvPr>
              <p:cNvSpPr txBox="1"/>
              <p:nvPr/>
            </p:nvSpPr>
            <p:spPr>
              <a:xfrm>
                <a:off x="6809903" y="5362035"/>
                <a:ext cx="2248786"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𝒙</m:t>
                      </m:r>
                      <m:r>
                        <a:rPr lang="en-US" sz="1800" b="1" i="1" smtClean="0">
                          <a:latin typeface="Cambria Math" panose="02040503050406030204" pitchFamily="18" charset="0"/>
                        </a:rPr>
                        <m:t>=</m:t>
                      </m:r>
                      <m:r>
                        <a:rPr lang="en-US" sz="1800" b="1" i="1" smtClean="0">
                          <a:latin typeface="Cambria Math" panose="02040503050406030204" pitchFamily="18" charset="0"/>
                        </a:rPr>
                        <m:t>𝟎</m:t>
                      </m:r>
                    </m:oMath>
                  </m:oMathPara>
                </a14:m>
                <a:endParaRPr lang="en-US" dirty="0"/>
              </a:p>
            </p:txBody>
          </p:sp>
        </mc:Choice>
        <mc:Fallback xmlns="">
          <p:sp>
            <p:nvSpPr>
              <p:cNvPr id="25" name="TextBox 24">
                <a:extLst>
                  <a:ext uri="{FF2B5EF4-FFF2-40B4-BE49-F238E27FC236}">
                    <a16:creationId xmlns:a16="http://schemas.microsoft.com/office/drawing/2014/main" id="{5D98CB41-1939-B0F7-9C4F-A06BDADD38A5}"/>
                  </a:ext>
                </a:extLst>
              </p:cNvPr>
              <p:cNvSpPr txBox="1">
                <a:spLocks noRot="1" noChangeAspect="1" noMove="1" noResize="1" noEditPoints="1" noAdjustHandles="1" noChangeArrowheads="1" noChangeShapeType="1" noTextEdit="1"/>
              </p:cNvSpPr>
              <p:nvPr/>
            </p:nvSpPr>
            <p:spPr>
              <a:xfrm>
                <a:off x="6809903" y="5362035"/>
                <a:ext cx="224878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 xmlns:a16="http://schemas.microsoft.com/office/drawing/2014/main" id="{0A754EC8-24B4-A832-5C3C-E13722E5404C}"/>
                  </a:ext>
                </a:extLst>
              </p:cNvPr>
              <p:cNvSpPr txBox="1"/>
              <p:nvPr/>
            </p:nvSpPr>
            <p:spPr>
              <a:xfrm>
                <a:off x="9471366" y="5362035"/>
                <a:ext cx="2248786"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𝒙</m:t>
                      </m:r>
                      <m:r>
                        <a:rPr lang="en-US" sz="1800" b="1" i="1" smtClean="0">
                          <a:latin typeface="Cambria Math" panose="02040503050406030204" pitchFamily="18" charset="0"/>
                        </a:rPr>
                        <m:t>=</m:t>
                      </m:r>
                      <m:r>
                        <a:rPr lang="en-US" sz="1800" b="1" i="1" smtClean="0">
                          <a:latin typeface="Cambria Math" panose="02040503050406030204" pitchFamily="18" charset="0"/>
                        </a:rPr>
                        <m:t>𝟏</m:t>
                      </m:r>
                    </m:oMath>
                  </m:oMathPara>
                </a14:m>
                <a:endParaRPr lang="en-US" dirty="0"/>
              </a:p>
            </p:txBody>
          </p:sp>
        </mc:Choice>
        <mc:Fallback xmlns="">
          <p:sp>
            <p:nvSpPr>
              <p:cNvPr id="26" name="TextBox 25">
                <a:extLst>
                  <a:ext uri="{FF2B5EF4-FFF2-40B4-BE49-F238E27FC236}">
                    <a16:creationId xmlns:a16="http://schemas.microsoft.com/office/drawing/2014/main" id="{0A754EC8-24B4-A832-5C3C-E13722E5404C}"/>
                  </a:ext>
                </a:extLst>
              </p:cNvPr>
              <p:cNvSpPr txBox="1">
                <a:spLocks noRot="1" noChangeAspect="1" noMove="1" noResize="1" noEditPoints="1" noAdjustHandles="1" noChangeArrowheads="1" noChangeShapeType="1" noTextEdit="1"/>
              </p:cNvSpPr>
              <p:nvPr/>
            </p:nvSpPr>
            <p:spPr>
              <a:xfrm>
                <a:off x="9471366" y="5362035"/>
                <a:ext cx="2248786" cy="369332"/>
              </a:xfrm>
              <a:prstGeom prst="rect">
                <a:avLst/>
              </a:prstGeom>
              <a:blipFill>
                <a:blip r:embed="rId8"/>
                <a:stretch>
                  <a:fillRect/>
                </a:stretch>
              </a:blipFill>
            </p:spPr>
            <p:txBody>
              <a:bodyPr/>
              <a:lstStyle/>
              <a:p>
                <a:r>
                  <a:rPr lang="en-US">
                    <a:noFill/>
                  </a:rPr>
                  <a:t> </a:t>
                </a:r>
              </a:p>
            </p:txBody>
          </p:sp>
        </mc:Fallback>
      </mc:AlternateContent>
      <p:sp>
        <p:nvSpPr>
          <p:cNvPr id="27" name="Slide Number Placeholder 26">
            <a:extLst>
              <a:ext uri="{FF2B5EF4-FFF2-40B4-BE49-F238E27FC236}">
                <a16:creationId xmlns="" xmlns:a16="http://schemas.microsoft.com/office/drawing/2014/main" id="{FC668FF3-054A-2230-DDCA-8825B5A4180C}"/>
              </a:ext>
            </a:extLst>
          </p:cNvPr>
          <p:cNvSpPr>
            <a:spLocks noGrp="1"/>
          </p:cNvSpPr>
          <p:nvPr>
            <p:ph type="sldNum" sz="quarter" idx="12"/>
          </p:nvPr>
        </p:nvSpPr>
        <p:spPr/>
        <p:txBody>
          <a:bodyPr/>
          <a:lstStyle/>
          <a:p>
            <a:fld id="{BAD7B0B6-75D0-4BC9-B42B-C5D5E43E44BA}" type="slidenum">
              <a:rPr lang="en-US" smtClean="0"/>
              <a:t>24</a:t>
            </a:fld>
            <a:endParaRPr lang="en-US"/>
          </a:p>
        </p:txBody>
      </p:sp>
      <p:sp>
        <p:nvSpPr>
          <p:cNvPr id="5" name="Rectangle 4"/>
          <p:cNvSpPr/>
          <p:nvPr/>
        </p:nvSpPr>
        <p:spPr>
          <a:xfrm>
            <a:off x="5486164" y="4483423"/>
            <a:ext cx="2114681"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Saturated liquid line </a:t>
            </a:r>
            <a:endParaRPr lang="en-US" dirty="0"/>
          </a:p>
        </p:txBody>
      </p:sp>
      <p:cxnSp>
        <p:nvCxnSpPr>
          <p:cNvPr id="9" name="Straight Arrow Connector 8"/>
          <p:cNvCxnSpPr/>
          <p:nvPr/>
        </p:nvCxnSpPr>
        <p:spPr>
          <a:xfrm>
            <a:off x="7302674" y="4852755"/>
            <a:ext cx="1041724" cy="2453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0009407" y="4114091"/>
            <a:ext cx="221727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Saturated vapour line </a:t>
            </a:r>
            <a:endParaRPr lang="en-US" dirty="0"/>
          </a:p>
        </p:txBody>
      </p:sp>
      <p:cxnSp>
        <p:nvCxnSpPr>
          <p:cNvPr id="14" name="Straight Arrow Connector 13"/>
          <p:cNvCxnSpPr/>
          <p:nvPr/>
        </p:nvCxnSpPr>
        <p:spPr>
          <a:xfrm flipV="1">
            <a:off x="9058689" y="5567593"/>
            <a:ext cx="134153" cy="343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495953" y="3737826"/>
            <a:ext cx="1409360"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Critical point</a:t>
            </a:r>
            <a:endParaRPr lang="en-US" dirty="0"/>
          </a:p>
        </p:txBody>
      </p:sp>
      <p:cxnSp>
        <p:nvCxnSpPr>
          <p:cNvPr id="18" name="Straight Arrow Connector 17"/>
          <p:cNvCxnSpPr>
            <a:endCxn id="7" idx="4"/>
          </p:cNvCxnSpPr>
          <p:nvPr/>
        </p:nvCxnSpPr>
        <p:spPr>
          <a:xfrm>
            <a:off x="8344398" y="4107158"/>
            <a:ext cx="514812" cy="5138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2560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 xmlns:a16="http://schemas.microsoft.com/office/drawing/2014/main" id="{D93E4942-2DED-5920-1BDD-28042FDECF64}"/>
                  </a:ext>
                </a:extLst>
              </p:cNvPr>
              <p:cNvSpPr>
                <a:spLocks noGrp="1"/>
              </p:cNvSpPr>
              <p:nvPr>
                <p:ph type="subTitle" idx="1"/>
              </p:nvPr>
            </p:nvSpPr>
            <p:spPr>
              <a:xfrm>
                <a:off x="779720" y="276447"/>
                <a:ext cx="10565219" cy="6155623"/>
              </a:xfrm>
            </p:spPr>
            <p:txBody>
              <a:bodyPr>
                <a:normAutofit/>
              </a:bodyPr>
              <a:lstStyle/>
              <a:p>
                <a:pPr lvl="1" algn="just">
                  <a:lnSpc>
                    <a:spcPct val="150000"/>
                  </a:lnSpc>
                </a:pPr>
                <a:r>
                  <a:rPr lang="en-US" sz="3200" b="1" dirty="0">
                    <a:latin typeface="Times New Roman" panose="02020603050405020304" pitchFamily="18" charset="0"/>
                    <a:cs typeface="Times New Roman" panose="02020603050405020304" pitchFamily="18" charset="0"/>
                  </a:rPr>
                  <a:t>Properties of wet steam</a:t>
                </a:r>
              </a:p>
              <a:p>
                <a:pPr lvl="1" algn="just">
                  <a:lnSpc>
                    <a:spcPct val="150000"/>
                  </a:lnSpc>
                </a:pPr>
                <a:r>
                  <a:rPr lang="en-US" dirty="0">
                    <a:latin typeface="Times New Roman" panose="02020603050405020304" pitchFamily="18" charset="0"/>
                    <a:cs typeface="Times New Roman" panose="02020603050405020304" pitchFamily="18" charset="0"/>
                  </a:rPr>
                  <a:t>For total mass of wet steam =  1 kg</a:t>
                </a:r>
              </a:p>
              <a:p>
                <a:pPr lvl="1" algn="just">
                  <a:lnSpc>
                    <a:spcPct val="150000"/>
                  </a:lnSpc>
                </a:pPr>
                <a:r>
                  <a:rPr lang="en-US" dirty="0">
                    <a:latin typeface="Times New Roman" panose="02020603050405020304" pitchFamily="18" charset="0"/>
                    <a:cs typeface="Times New Roman" panose="02020603050405020304" pitchFamily="18" charset="0"/>
                  </a:rPr>
                  <a:t>Wet steam has dryness fraction of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and wetness fraction  is (1-</a:t>
                </a:r>
                <a:r>
                  <a:rPr lang="en-US" b="1" dirty="0"/>
                  <a:t>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a:t>
                </a:r>
              </a:p>
              <a:p>
                <a:pPr lvl="1" algn="just">
                  <a:lnSpc>
                    <a:spcPct val="150000"/>
                  </a:lnSpc>
                </a:pPr>
                <a:r>
                  <a:rPr lang="en-US" dirty="0">
                    <a:latin typeface="Times New Roman" panose="02020603050405020304" pitchFamily="18" charset="0"/>
                    <a:cs typeface="Times New Roman" panose="02020603050405020304" pitchFamily="18" charset="0"/>
                  </a:rPr>
                  <a:t>Total mass of wet steam, m = (1-</a:t>
                </a:r>
                <a:r>
                  <a:rPr lang="en-US" b="1" dirty="0"/>
                  <a:t>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m</a:t>
                </a:r>
                <a:r>
                  <a:rPr lang="en-US" baseline="-25000"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 +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m</a:t>
                </a:r>
                <a:r>
                  <a:rPr lang="en-US" baseline="-25000" dirty="0">
                    <a:latin typeface="Times New Roman" panose="02020603050405020304" pitchFamily="18" charset="0"/>
                    <a:cs typeface="Times New Roman" panose="02020603050405020304" pitchFamily="18" charset="0"/>
                  </a:rPr>
                  <a:t>g</a:t>
                </a:r>
                <a:endParaRPr lang="en-US" dirty="0">
                  <a:solidFill>
                    <a:srgbClr val="FF0000"/>
                  </a:solidFill>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 The specific volume, </a:t>
                </a:r>
                <a14:m>
                  <m:oMath xmlns:m="http://schemas.openxmlformats.org/officeDocument/2006/math">
                    <m:r>
                      <a:rPr lang="en-US" b="1" i="1" dirty="0">
                        <a:latin typeface="Cambria Math" panose="02040503050406030204" pitchFamily="18" charset="0"/>
                      </a:rPr>
                      <m:t>𝒗</m:t>
                    </m:r>
                  </m:oMath>
                </a14:m>
                <a:r>
                  <a:rPr lang="en-US" dirty="0">
                    <a:latin typeface="Times New Roman" panose="02020603050405020304" pitchFamily="18" charset="0"/>
                    <a:cs typeface="Times New Roman" panose="02020603050405020304" pitchFamily="18" charset="0"/>
                  </a:rPr>
                  <a:t>  of steam is the volume occupied by a unit mass of steam at a specific pressure and temperature. </a:t>
                </a:r>
                <a14:m>
                  <m:oMath xmlns:m="http://schemas.openxmlformats.org/officeDocument/2006/math">
                    <m:r>
                      <a:rPr lang="en-US" b="1" i="1" dirty="0">
                        <a:latin typeface="Cambria Math" panose="02040503050406030204" pitchFamily="18" charset="0"/>
                      </a:rPr>
                      <m:t>𝒗</m:t>
                    </m:r>
                    <m:r>
                      <a:rPr lang="en-US" b="1" i="1" dirty="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 = V/ m</a:t>
                </a:r>
              </a:p>
              <a:p>
                <a:pPr lvl="1" algn="just">
                  <a:lnSpc>
                    <a:spcPct val="150000"/>
                  </a:lnSpc>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𝒗</m:t>
                      </m:r>
                      <m:r>
                        <a:rPr lang="en-US" b="1" i="0" dirty="0" smtClean="0">
                          <a:latin typeface="Cambria Math" panose="02040503050406030204" pitchFamily="18" charset="0"/>
                        </a:rPr>
                        <m:t>=</m:t>
                      </m:r>
                      <m:d>
                        <m:dPr>
                          <m:ctrlPr>
                            <a:rPr lang="en-US" b="1" i="1" dirty="0">
                              <a:latin typeface="Cambria Math"/>
                            </a:rPr>
                          </m:ctrlPr>
                        </m:dPr>
                        <m:e>
                          <m:r>
                            <a:rPr lang="en-US" b="1" dirty="0">
                              <a:latin typeface="Cambria Math" panose="02040503050406030204" pitchFamily="18" charset="0"/>
                            </a:rPr>
                            <m:t>𝟏</m:t>
                          </m:r>
                          <m:r>
                            <a:rPr lang="en-US" b="1" dirty="0">
                              <a:latin typeface="Cambria Math" panose="02040503050406030204" pitchFamily="18" charset="0"/>
                            </a:rPr>
                            <m:t>−</m:t>
                          </m:r>
                          <m:r>
                            <a:rPr lang="en-US" b="1" i="1" dirty="0">
                              <a:latin typeface="Cambria Math" panose="02040503050406030204" pitchFamily="18" charset="0"/>
                            </a:rPr>
                            <m:t>𝒙</m:t>
                          </m:r>
                        </m:e>
                      </m:d>
                      <m:sSub>
                        <m:sSubPr>
                          <m:ctrlPr>
                            <a:rPr lang="en-US" b="1" i="1" dirty="0">
                              <a:latin typeface="Cambria Math"/>
                            </a:rPr>
                          </m:ctrlPr>
                        </m:sSubPr>
                        <m:e>
                          <m:r>
                            <a:rPr lang="en-US" b="1" i="1" dirty="0">
                              <a:latin typeface="Cambria Math" panose="02040503050406030204" pitchFamily="18" charset="0"/>
                            </a:rPr>
                            <m:t>𝒗</m:t>
                          </m:r>
                        </m:e>
                        <m:sub>
                          <m:r>
                            <a:rPr lang="en-US" b="1" i="1" dirty="0">
                              <a:latin typeface="Cambria Math" panose="02040503050406030204" pitchFamily="18" charset="0"/>
                            </a:rPr>
                            <m:t>𝒇</m:t>
                          </m:r>
                        </m:sub>
                      </m:sSub>
                      <m:r>
                        <a:rPr lang="en-US" b="1" i="1" dirty="0" smtClean="0">
                          <a:latin typeface="Cambria Math"/>
                        </a:rPr>
                        <m:t>+</m:t>
                      </m:r>
                      <m:r>
                        <a:rPr lang="en-US" b="1" i="1" dirty="0" smtClean="0">
                          <a:latin typeface="Cambria Math" panose="02040503050406030204" pitchFamily="18" charset="0"/>
                        </a:rPr>
                        <m:t>𝒙</m:t>
                      </m:r>
                      <m:sSub>
                        <m:sSubPr>
                          <m:ctrlPr>
                            <a:rPr lang="en-US" b="1" i="1" dirty="0" smtClean="0">
                              <a:solidFill>
                                <a:srgbClr val="836967"/>
                              </a:solidFill>
                              <a:latin typeface="Cambria Math"/>
                            </a:rPr>
                          </m:ctrlPr>
                        </m:sSubPr>
                        <m:e>
                          <m:r>
                            <a:rPr lang="en-US" b="1" i="1" dirty="0" smtClean="0">
                              <a:latin typeface="Cambria Math" panose="02040503050406030204" pitchFamily="18" charset="0"/>
                            </a:rPr>
                            <m:t>𝒗</m:t>
                          </m:r>
                        </m:e>
                        <m:sub>
                          <m:r>
                            <a:rPr lang="en-US" b="1" i="1" dirty="0" smtClean="0">
                              <a:latin typeface="Cambria Math" panose="02040503050406030204" pitchFamily="18" charset="0"/>
                            </a:rPr>
                            <m:t>𝒈</m:t>
                          </m:r>
                        </m:sub>
                      </m:sSub>
                    </m:oMath>
                  </m:oMathPara>
                </a14:m>
                <a:endParaRPr lang="en-US" b="1" dirty="0">
                  <a:latin typeface="Times New Roman" panose="02020603050405020304" pitchFamily="18" charset="0"/>
                </a:endParaRPr>
              </a:p>
              <a:p>
                <a:pPr lvl="1" algn="just">
                  <a:lnSpc>
                    <a:spcPct val="150000"/>
                  </a:lnSpc>
                </a:pPr>
                <a:r>
                  <a:rPr lang="en-US" b="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b="1" i="1" dirty="0">
                            <a:latin typeface="Cambria Math"/>
                          </a:rPr>
                        </m:ctrlPr>
                      </m:sSubPr>
                      <m:e>
                        <m:r>
                          <a:rPr lang="en-US" b="1" i="1" dirty="0">
                            <a:latin typeface="Cambria Math" panose="02040503050406030204" pitchFamily="18" charset="0"/>
                          </a:rPr>
                          <m:t>𝒗</m:t>
                        </m:r>
                      </m:e>
                      <m:sub>
                        <m:r>
                          <a:rPr lang="en-US" b="1" i="1" dirty="0">
                            <a:latin typeface="Cambria Math" panose="02040503050406030204" pitchFamily="18" charset="0"/>
                          </a:rPr>
                          <m:t>𝒇</m:t>
                        </m:r>
                      </m:sub>
                    </m:sSub>
                  </m:oMath>
                </a14:m>
                <a:r>
                  <a:rPr lang="en-US" b="1" dirty="0">
                    <a:latin typeface="Times New Roman" panose="02020603050405020304" pitchFamily="18" charset="0"/>
                    <a:cs typeface="Times New Roman" panose="02020603050405020304" pitchFamily="18" charset="0"/>
                  </a:rPr>
                  <a:t> +</a:t>
                </a:r>
                <a14:m>
                  <m:oMath xmlns:m="http://schemas.openxmlformats.org/officeDocument/2006/math">
                    <m:r>
                      <a:rPr lang="en-US" b="1" i="1" dirty="0">
                        <a:latin typeface="Cambria Math" panose="02040503050406030204" pitchFamily="18" charset="0"/>
                      </a:rPr>
                      <m:t>𝒙</m:t>
                    </m:r>
                    <m:sSub>
                      <m:sSubPr>
                        <m:ctrlPr>
                          <a:rPr lang="en-US" b="1" i="1" dirty="0">
                            <a:latin typeface="Cambria Math"/>
                          </a:rPr>
                        </m:ctrlPr>
                      </m:sSubPr>
                      <m:e>
                        <m:r>
                          <a:rPr lang="en-US" b="1" i="1" dirty="0" smtClean="0">
                            <a:latin typeface="Cambria Math"/>
                          </a:rPr>
                          <m:t>(</m:t>
                        </m:r>
                        <m:r>
                          <a:rPr lang="en-US" b="1" i="1" dirty="0">
                            <a:latin typeface="Cambria Math" panose="02040503050406030204" pitchFamily="18" charset="0"/>
                          </a:rPr>
                          <m:t>𝒗</m:t>
                        </m:r>
                      </m:e>
                      <m:sub>
                        <m:r>
                          <a:rPr lang="en-US" b="1" i="1" dirty="0" smtClean="0">
                            <a:latin typeface="Cambria Math"/>
                          </a:rPr>
                          <m:t>𝒈</m:t>
                        </m:r>
                      </m:sub>
                    </m:sSub>
                    <m:r>
                      <a:rPr lang="en-US" b="1" i="1" dirty="0" smtClean="0">
                        <a:latin typeface="Cambria Math"/>
                      </a:rPr>
                      <m:t> −</m:t>
                    </m:r>
                    <m:sSub>
                      <m:sSubPr>
                        <m:ctrlPr>
                          <a:rPr lang="en-US" b="1" i="1" dirty="0">
                            <a:solidFill>
                              <a:srgbClr val="836967"/>
                            </a:solidFill>
                            <a:latin typeface="Cambria Math"/>
                          </a:rPr>
                        </m:ctrlPr>
                      </m:sSubPr>
                      <m:e>
                        <m:r>
                          <a:rPr lang="en-US" b="1" i="1" dirty="0">
                            <a:latin typeface="Cambria Math" panose="02040503050406030204" pitchFamily="18" charset="0"/>
                          </a:rPr>
                          <m:t>𝒗</m:t>
                        </m:r>
                      </m:e>
                      <m:sub>
                        <m:r>
                          <a:rPr lang="en-US" b="1" i="1" dirty="0" smtClean="0">
                            <a:latin typeface="Cambria Math"/>
                          </a:rPr>
                          <m:t>𝒇</m:t>
                        </m:r>
                      </m:sub>
                    </m:sSub>
                  </m:oMath>
                </a14:m>
                <a:r>
                  <a:rPr lang="en-US" b="1" dirty="0">
                    <a:latin typeface="Times New Roman" panose="02020603050405020304" pitchFamily="18" charset="0"/>
                    <a:cs typeface="Times New Roman" panose="02020603050405020304" pitchFamily="18" charset="0"/>
                  </a:rPr>
                  <a:t>)</a:t>
                </a:r>
              </a:p>
              <a:p>
                <a:pPr lvl="1" algn="just">
                  <a:lnSpc>
                    <a:spcPct val="150000"/>
                  </a:lnSpc>
                </a:pPr>
                <a:r>
                  <a:rPr lang="en-US" dirty="0">
                    <a:latin typeface="Times New Roman" panose="02020603050405020304" pitchFamily="18" charset="0"/>
                    <a:cs typeface="Times New Roman" panose="02020603050405020304" pitchFamily="18" charset="0"/>
                  </a:rPr>
                  <a:t>Where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is dryness fraction,  </a:t>
                </a:r>
                <a14:m>
                  <m:oMath xmlns:m="http://schemas.openxmlformats.org/officeDocument/2006/math">
                    <m:sSub>
                      <m:sSubPr>
                        <m:ctrlPr>
                          <a:rPr lang="en-US" i="1" smtClean="0">
                            <a:latin typeface="Cambria Math"/>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𝑣</m:t>
                        </m:r>
                      </m:e>
                      <m:sub>
                        <m:r>
                          <a:rPr lang="en-US" b="0" i="1" smtClean="0">
                            <a:latin typeface="Cambria Math" panose="02040503050406030204" pitchFamily="18" charset="0"/>
                            <a:cs typeface="Times New Roman" panose="02020603050405020304" pitchFamily="18" charset="0"/>
                          </a:rPr>
                          <m:t>𝑓</m:t>
                        </m:r>
                      </m:sub>
                    </m:sSub>
                  </m:oMath>
                </a14:m>
                <a:r>
                  <a:rPr lang="en-US" dirty="0">
                    <a:latin typeface="Times New Roman" panose="02020603050405020304" pitchFamily="18" charset="0"/>
                    <a:cs typeface="Times New Roman" panose="02020603050405020304" pitchFamily="18" charset="0"/>
                  </a:rPr>
                  <a:t> is volume of saturated water and </a:t>
                </a:r>
                <a14:m>
                  <m:oMath xmlns:m="http://schemas.openxmlformats.org/officeDocument/2006/math">
                    <m:sSub>
                      <m:sSubPr>
                        <m:ctrlPr>
                          <a:rPr lang="en-US" i="1">
                            <a:latin typeface="Cambria Math"/>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𝑣</m:t>
                        </m:r>
                      </m:e>
                      <m:sub>
                        <m:r>
                          <a:rPr lang="en-US" i="1">
                            <a:latin typeface="Cambria Math" panose="02040503050406030204" pitchFamily="18" charset="0"/>
                            <a:cs typeface="Times New Roman" panose="02020603050405020304" pitchFamily="18" charset="0"/>
                          </a:rPr>
                          <m:t>𝑔</m:t>
                        </m:r>
                      </m:sub>
                    </m:sSub>
                  </m:oMath>
                </a14:m>
                <a:r>
                  <a:rPr lang="en-US" dirty="0">
                    <a:latin typeface="Times New Roman" panose="02020603050405020304" pitchFamily="18" charset="0"/>
                    <a:cs typeface="Times New Roman" panose="02020603050405020304" pitchFamily="18" charset="0"/>
                  </a:rPr>
                  <a:t> is volume of  saturated vapour.</a:t>
                </a:r>
              </a:p>
              <a:p>
                <a:pPr lvl="1" algn="just">
                  <a:lnSpc>
                    <a:spcPct val="150000"/>
                  </a:lnSpc>
                </a:pPr>
                <a:r>
                  <a:rPr lang="en-US" sz="2200" b="1" dirty="0">
                    <a:solidFill>
                      <a:schemeClr val="tx1"/>
                    </a:solidFill>
                  </a:rPr>
                  <a:t>	</a:t>
                </a:r>
                <a:r>
                  <a:rPr lang="en-US" dirty="0">
                    <a:latin typeface="Times New Roman" panose="02020603050405020304" pitchFamily="18" charset="0"/>
                    <a:cs typeface="Times New Roman" panose="02020603050405020304" pitchFamily="18" charset="0"/>
                  </a:rPr>
                  <a:t>Subscript  f = saturated liquid,           g = saturated vapour</a:t>
                </a:r>
              </a:p>
              <a:p>
                <a:pPr lvl="1" algn="just">
                  <a:lnSpc>
                    <a:spcPct val="150000"/>
                  </a:lnSpc>
                </a:pPr>
                <a:endParaRPr lang="en-US" dirty="0">
                  <a:latin typeface="Times New Roman" panose="02020603050405020304" pitchFamily="18" charset="0"/>
                  <a:cs typeface="Times New Roman" panose="02020603050405020304" pitchFamily="18" charset="0"/>
                </a:endParaRPr>
              </a:p>
            </p:txBody>
          </p:sp>
        </mc:Choice>
        <mc:Fallback xmlns="">
          <p:sp>
            <p:nvSpPr>
              <p:cNvPr id="3" name="Subtitle 2">
                <a:extLst>
                  <a:ext uri="{FF2B5EF4-FFF2-40B4-BE49-F238E27FC236}">
                    <a16:creationId xmlns:a16="http://schemas.microsoft.com/office/drawing/2014/main" xmlns="" xmlns:a14="http://schemas.microsoft.com/office/drawing/2010/main" id="{D93E4942-2DED-5920-1BDD-28042FDECF64}"/>
                  </a:ext>
                </a:extLst>
              </p:cNvPr>
              <p:cNvSpPr>
                <a:spLocks noGrp="1" noRot="1" noChangeAspect="1" noMove="1" noResize="1" noEditPoints="1" noAdjustHandles="1" noChangeArrowheads="1" noChangeShapeType="1" noTextEdit="1"/>
              </p:cNvSpPr>
              <p:nvPr>
                <p:ph type="subTitle" idx="1"/>
              </p:nvPr>
            </p:nvSpPr>
            <p:spPr>
              <a:xfrm>
                <a:off x="779720" y="276447"/>
                <a:ext cx="10565219" cy="6155623"/>
              </a:xfrm>
              <a:blipFill rotWithShape="1">
                <a:blip r:embed="rId2"/>
                <a:stretch>
                  <a:fillRect r="-1154" b="-6931"/>
                </a:stretch>
              </a:blipFill>
            </p:spPr>
            <p:txBody>
              <a:bodyPr/>
              <a:lstStyle/>
              <a:p>
                <a:r>
                  <a:rPr lang="en-US">
                    <a:noFill/>
                  </a:rPr>
                  <a:t> </a:t>
                </a:r>
              </a:p>
            </p:txBody>
          </p:sp>
        </mc:Fallback>
      </mc:AlternateContent>
      <p:sp>
        <p:nvSpPr>
          <p:cNvPr id="4" name="Slide Number Placeholder 3">
            <a:extLst>
              <a:ext uri="{FF2B5EF4-FFF2-40B4-BE49-F238E27FC236}">
                <a16:creationId xmlns="" xmlns:a16="http://schemas.microsoft.com/office/drawing/2014/main" id="{D7B3DA8C-5058-1E7F-EC3F-938DD1EE453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B979E-5EEA-4528-B67A-E7E0C41786D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12927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 xmlns:a16="http://schemas.microsoft.com/office/drawing/2014/main" id="{D93E4942-2DED-5920-1BDD-28042FDECF64}"/>
                  </a:ext>
                </a:extLst>
              </p:cNvPr>
              <p:cNvSpPr>
                <a:spLocks noGrp="1"/>
              </p:cNvSpPr>
              <p:nvPr>
                <p:ph type="subTitle" idx="1"/>
              </p:nvPr>
            </p:nvSpPr>
            <p:spPr>
              <a:xfrm>
                <a:off x="454043" y="658535"/>
                <a:ext cx="10565219" cy="6155623"/>
              </a:xfrm>
            </p:spPr>
            <p:txBody>
              <a:bodyPr>
                <a:normAutofit/>
              </a:bodyPr>
              <a:lstStyle/>
              <a:p>
                <a:pPr lvl="1" algn="just">
                  <a:lnSpc>
                    <a:spcPct val="150000"/>
                  </a:lnSpc>
                </a:pPr>
                <a:r>
                  <a:rPr lang="en-US" dirty="0">
                    <a:latin typeface="Times New Roman" panose="02020603050405020304" pitchFamily="18" charset="0"/>
                    <a:cs typeface="Times New Roman" panose="02020603050405020304" pitchFamily="18" charset="0"/>
                  </a:rPr>
                  <a:t>	For total mass of wet steam =  1 kg</a:t>
                </a:r>
              </a:p>
              <a:p>
                <a:pPr lvl="1" algn="just">
                  <a:lnSpc>
                    <a:spcPct val="150000"/>
                  </a:lnSpc>
                </a:pPr>
                <a:r>
                  <a:rPr lang="en-US" dirty="0">
                    <a:latin typeface="Times New Roman" panose="02020603050405020304" pitchFamily="18" charset="0"/>
                    <a:cs typeface="Times New Roman" panose="02020603050405020304" pitchFamily="18" charset="0"/>
                  </a:rPr>
                  <a:t>Wet steam has dryness fraction of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and wetness fraction  is (1-</a:t>
                </a:r>
                <a:r>
                  <a:rPr lang="en-US" b="1" dirty="0"/>
                  <a:t>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a:t>
                </a:r>
              </a:p>
              <a:p>
                <a:pPr lvl="1" algn="just">
                  <a:lnSpc>
                    <a:spcPct val="150000"/>
                  </a:lnSpc>
                </a:pPr>
                <a:r>
                  <a:rPr lang="en-US" dirty="0">
                    <a:latin typeface="Times New Roman" panose="02020603050405020304" pitchFamily="18" charset="0"/>
                    <a:cs typeface="Times New Roman" panose="02020603050405020304" pitchFamily="18" charset="0"/>
                  </a:rPr>
                  <a:t>Total mass of wet steam, m = (1-</a:t>
                </a:r>
                <a:r>
                  <a:rPr lang="en-US" b="1" dirty="0"/>
                  <a:t>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m</a:t>
                </a:r>
                <a:r>
                  <a:rPr lang="en-US" baseline="-25000"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 +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m</a:t>
                </a:r>
                <a:r>
                  <a:rPr lang="en-US" baseline="-25000" dirty="0">
                    <a:latin typeface="Times New Roman" panose="02020603050405020304" pitchFamily="18" charset="0"/>
                    <a:cs typeface="Times New Roman" panose="02020603050405020304" pitchFamily="18" charset="0"/>
                  </a:rPr>
                  <a:t>g</a:t>
                </a:r>
                <a:endParaRPr lang="en-US" dirty="0">
                  <a:solidFill>
                    <a:srgbClr val="FF0000"/>
                  </a:solidFill>
                  <a:latin typeface="Times New Roman" panose="02020603050405020304" pitchFamily="18" charset="0"/>
                  <a:cs typeface="Times New Roman" panose="02020603050405020304" pitchFamily="18" charset="0"/>
                </a:endParaRPr>
              </a:p>
              <a:p>
                <a:pPr lvl="1" algn="just">
                  <a:lnSpc>
                    <a:spcPct val="150000"/>
                  </a:lnSpc>
                </a:pPr>
                <a:r>
                  <a:rPr lang="en-US" b="1" dirty="0">
                    <a:solidFill>
                      <a:srgbClr val="00B0F0"/>
                    </a:solidFill>
                    <a:latin typeface="Times New Roman" panose="02020603050405020304" pitchFamily="18" charset="0"/>
                    <a:cs typeface="Times New Roman" panose="02020603050405020304" pitchFamily="18" charset="0"/>
                  </a:rPr>
                  <a:t>Sp. volume of wet steam </a:t>
                </a:r>
                <a14:m>
                  <m:oMath xmlns:m="http://schemas.openxmlformats.org/officeDocument/2006/math">
                    <m:r>
                      <a:rPr lang="en-US" b="1" i="0" dirty="0" smtClean="0">
                        <a:latin typeface="Cambria Math"/>
                      </a:rPr>
                      <m:t>        </m:t>
                    </m:r>
                    <m:r>
                      <a:rPr lang="en-US" b="1" i="1" dirty="0">
                        <a:latin typeface="Cambria Math" panose="02040503050406030204" pitchFamily="18" charset="0"/>
                      </a:rPr>
                      <m:t>𝒗</m:t>
                    </m:r>
                    <m:r>
                      <a:rPr lang="en-US" b="1" i="1" dirty="0" smtClean="0">
                        <a:latin typeface="Cambria Math"/>
                      </a:rPr>
                      <m:t> </m:t>
                    </m:r>
                  </m:oMath>
                </a14:m>
                <a:r>
                  <a:rPr lang="en-US" dirty="0">
                    <a:latin typeface="Times New Roman" panose="02020603050405020304" pitchFamily="18" charset="0"/>
                    <a:cs typeface="Times New Roman" panose="02020603050405020304" pitchFamily="18" charset="0"/>
                  </a:rPr>
                  <a:t>=</a:t>
                </a:r>
                <a:r>
                  <a:rPr lang="en-US" dirty="0">
                    <a:cs typeface="Times New Roman" panose="02020603050405020304" pitchFamily="18" charset="0"/>
                  </a:rPr>
                  <a:t> </a:t>
                </a:r>
                <a14:m>
                  <m:oMath xmlns:m="http://schemas.openxmlformats.org/officeDocument/2006/math">
                    <m:sSub>
                      <m:sSubPr>
                        <m:ctrlPr>
                          <a:rPr lang="en-US" i="1">
                            <a:latin typeface="Cambria Math"/>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𝑣</m:t>
                        </m:r>
                      </m:e>
                      <m:sub>
                        <m:r>
                          <a:rPr lang="en-US" i="1">
                            <a:latin typeface="Cambria Math"/>
                            <a:cs typeface="Times New Roman" panose="02020603050405020304" pitchFamily="18" charset="0"/>
                          </a:rPr>
                          <m:t>𝑓</m:t>
                        </m:r>
                      </m:sub>
                    </m:sSub>
                  </m:oMath>
                </a14:m>
                <a:r>
                  <a:rPr lang="en-US" dirty="0">
                    <a:latin typeface="Times New Roman" panose="02020603050405020304" pitchFamily="18" charset="0"/>
                    <a:cs typeface="Times New Roman" panose="02020603050405020304" pitchFamily="18" charset="0"/>
                  </a:rPr>
                  <a:t>(1-</a:t>
                </a:r>
                <a:r>
                  <a:rPr lang="en-US" b="1" dirty="0"/>
                  <a:t>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𝑣</m:t>
                        </m:r>
                      </m:e>
                      <m:sub>
                        <m:r>
                          <a:rPr lang="en-US" i="1">
                            <a:latin typeface="Cambria Math" panose="02040503050406030204" pitchFamily="18" charset="0"/>
                            <a:cs typeface="Times New Roman" panose="02020603050405020304" pitchFamily="18" charset="0"/>
                          </a:rPr>
                          <m:t>𝑔</m:t>
                        </m:r>
                      </m:sub>
                    </m:sSub>
                    <m:r>
                      <a:rPr lang="en-US" i="1">
                        <a:latin typeface="Cambria Math"/>
                        <a:cs typeface="Times New Roman" panose="02020603050405020304" pitchFamily="18" charset="0"/>
                      </a:rPr>
                      <m:t> </m:t>
                    </m:r>
                  </m:oMath>
                </a14:m>
                <a:endParaRPr lang="en-US" i="1" dirty="0">
                  <a:latin typeface="Cambria Math"/>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1" i="1" dirty="0">
                        <a:latin typeface="Cambria Math" panose="02040503050406030204" pitchFamily="18" charset="0"/>
                      </a:rPr>
                      <m:t>𝒗</m:t>
                    </m:r>
                    <m:r>
                      <a:rPr lang="en-US" b="1" i="1" dirty="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𝑣</m:t>
                        </m:r>
                      </m:e>
                      <m:sub>
                        <m:r>
                          <a:rPr lang="en-US" i="1">
                            <a:latin typeface="Cambria Math"/>
                            <a:cs typeface="Times New Roman" panose="02020603050405020304" pitchFamily="18" charset="0"/>
                          </a:rPr>
                          <m:t>𝑓</m:t>
                        </m:r>
                      </m:sub>
                    </m:sSub>
                  </m:oMath>
                </a14:m>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𝑣</m:t>
                        </m:r>
                      </m:e>
                      <m:sub>
                        <m:r>
                          <a:rPr lang="en-US" i="1">
                            <a:latin typeface="Cambria Math" panose="02040503050406030204" pitchFamily="18" charset="0"/>
                            <a:cs typeface="Times New Roman" panose="02020603050405020304" pitchFamily="18" charset="0"/>
                          </a:rPr>
                          <m:t>𝑔</m:t>
                        </m:r>
                      </m:sub>
                    </m:sSub>
                  </m:oMath>
                </a14:m>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𝑣</m:t>
                        </m:r>
                      </m:e>
                      <m:sub>
                        <m:r>
                          <a:rPr lang="en-US" i="1">
                            <a:latin typeface="Cambria Math"/>
                            <a:cs typeface="Times New Roman" panose="02020603050405020304" pitchFamily="18" charset="0"/>
                          </a:rPr>
                          <m:t>𝑓</m:t>
                        </m:r>
                      </m:sub>
                    </m:sSub>
                  </m:oMath>
                </a14:m>
                <a:r>
                  <a:rPr lang="en-US" dirty="0">
                    <a:latin typeface="Times New Roman" panose="02020603050405020304" pitchFamily="18" charset="0"/>
                    <a:cs typeface="Times New Roman" panose="02020603050405020304" pitchFamily="18" charset="0"/>
                  </a:rPr>
                  <a:t>) </a:t>
                </a:r>
              </a:p>
              <a:p>
                <a:pPr lvl="1" algn="just">
                  <a:lnSpc>
                    <a:spcPct val="150000"/>
                  </a:lnSpc>
                </a:pPr>
                <a:r>
                  <a:rPr lang="en-US" dirty="0">
                    <a:latin typeface="Times New Roman" panose="02020603050405020304" pitchFamily="18" charset="0"/>
                    <a:cs typeface="Times New Roman" panose="02020603050405020304" pitchFamily="18" charset="0"/>
                  </a:rPr>
                  <a:t>Special case:  when </a:t>
                </a:r>
                <a14:m>
                  <m:oMath xmlns:m="http://schemas.openxmlformats.org/officeDocument/2006/math">
                    <m:sSub>
                      <m:sSubPr>
                        <m:ctrlPr>
                          <a:rPr lang="en-US" i="1">
                            <a:latin typeface="Cambria Math"/>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𝑣</m:t>
                        </m:r>
                      </m:e>
                      <m:sub>
                        <m:r>
                          <a:rPr lang="en-US" i="1">
                            <a:latin typeface="Cambria Math"/>
                            <a:cs typeface="Times New Roman" panose="02020603050405020304" pitchFamily="18" charset="0"/>
                          </a:rPr>
                          <m:t>𝑓</m:t>
                        </m:r>
                      </m:sub>
                    </m:sSub>
                  </m:oMath>
                </a14:m>
                <a:r>
                  <a:rPr lang="en-US" dirty="0">
                    <a:latin typeface="Times New Roman" panose="02020603050405020304" pitchFamily="18" charset="0"/>
                    <a:cs typeface="Times New Roman" panose="02020603050405020304" pitchFamily="18" charset="0"/>
                  </a:rPr>
                  <a:t> is negligible as compared </a:t>
                </a:r>
                <a14:m>
                  <m:oMath xmlns:m="http://schemas.openxmlformats.org/officeDocument/2006/math">
                    <m:sSub>
                      <m:sSubPr>
                        <m:ctrlPr>
                          <a:rPr lang="en-US" i="1">
                            <a:latin typeface="Cambria Math"/>
                            <a:cs typeface="Times New Roman" panose="02020603050405020304" pitchFamily="18" charset="0"/>
                          </a:rPr>
                        </m:ctrlPr>
                      </m:sSubPr>
                      <m:e>
                        <m:r>
                          <a:rPr lang="en-US" b="0" i="1" smtClean="0">
                            <a:latin typeface="Cambria Math"/>
                            <a:cs typeface="Times New Roman" panose="02020603050405020304" pitchFamily="18" charset="0"/>
                          </a:rPr>
                          <m:t>𝑡𝑜</m:t>
                        </m:r>
                        <m:r>
                          <a:rPr lang="en-US" b="0" i="1" smtClean="0">
                            <a:latin typeface="Cambria Math"/>
                            <a:cs typeface="Times New Roman" panose="02020603050405020304" pitchFamily="18" charset="0"/>
                          </a:rPr>
                          <m:t> </m:t>
                        </m:r>
                        <m:r>
                          <a:rPr lang="en-US" i="1">
                            <a:latin typeface="Cambria Math" panose="02040503050406030204" pitchFamily="18" charset="0"/>
                            <a:cs typeface="Times New Roman" panose="02020603050405020304" pitchFamily="18" charset="0"/>
                          </a:rPr>
                          <m:t>𝑣</m:t>
                        </m:r>
                      </m:e>
                      <m:sub>
                        <m:r>
                          <a:rPr lang="en-US" i="1">
                            <a:latin typeface="Cambria Math" panose="02040503050406030204" pitchFamily="18" charset="0"/>
                            <a:cs typeface="Times New Roman" panose="02020603050405020304" pitchFamily="18" charset="0"/>
                          </a:rPr>
                          <m:t>𝑔</m:t>
                        </m:r>
                      </m:sub>
                    </m:sSub>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𝑣</m:t>
                        </m:r>
                      </m:e>
                      <m:sub>
                        <m:r>
                          <a:rPr lang="en-US" i="1">
                            <a:latin typeface="Cambria Math"/>
                            <a:cs typeface="Times New Roman" panose="02020603050405020304" pitchFamily="18" charset="0"/>
                          </a:rPr>
                          <m:t>𝑓</m:t>
                        </m:r>
                      </m:sub>
                    </m:sSub>
                  </m:oMath>
                </a14:m>
                <a:r>
                  <a:rPr lang="en-US" dirty="0">
                    <a:latin typeface="Times New Roman" panose="02020603050405020304" pitchFamily="18" charset="0"/>
                    <a:cs typeface="Times New Roman" panose="02020603050405020304" pitchFamily="18" charset="0"/>
                  </a:rPr>
                  <a:t> = 0 and </a:t>
                </a:r>
                <a14:m>
                  <m:oMath xmlns:m="http://schemas.openxmlformats.org/officeDocument/2006/math">
                    <m:r>
                      <a:rPr lang="en-US" b="1" i="1" dirty="0">
                        <a:latin typeface="Cambria Math" panose="02040503050406030204" pitchFamily="18" charset="0"/>
                      </a:rPr>
                      <m:t>𝒗</m:t>
                    </m:r>
                    <m:r>
                      <a:rPr lang="en-US" b="1" i="1" dirty="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𝑣</m:t>
                        </m:r>
                      </m:e>
                      <m:sub>
                        <m:r>
                          <a:rPr lang="en-US" i="1">
                            <a:latin typeface="Cambria Math" panose="02040503050406030204" pitchFamily="18" charset="0"/>
                            <a:cs typeface="Times New Roman" panose="02020603050405020304" pitchFamily="18" charset="0"/>
                          </a:rPr>
                          <m:t>𝑔</m:t>
                        </m:r>
                      </m:sub>
                    </m:sSub>
                  </m:oMath>
                </a14:m>
                <a:endParaRPr lang="en-US"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Density of</a:t>
                </a:r>
                <a:r>
                  <a:rPr lang="en-US" b="1" dirty="0">
                    <a:solidFill>
                      <a:srgbClr val="00B0F0"/>
                    </a:solidFill>
                    <a:latin typeface="Times New Roman" panose="02020603050405020304" pitchFamily="18" charset="0"/>
                    <a:cs typeface="Times New Roman" panose="02020603050405020304" pitchFamily="18" charset="0"/>
                  </a:rPr>
                  <a:t> wet steam, </a:t>
                </a:r>
                <a:r>
                  <a:rPr lang="en-US" dirty="0"/>
                  <a:t>ρ (kg/m </a:t>
                </a:r>
                <a:r>
                  <a:rPr lang="en-US" baseline="30000" dirty="0"/>
                  <a:t>3</a:t>
                </a:r>
                <a:r>
                  <a:rPr lang="en-US" b="1" dirty="0">
                    <a:solidFill>
                      <a:srgbClr val="00B0F0"/>
                    </a:solidFill>
                    <a:latin typeface="Times New Roman" panose="02020603050405020304" pitchFamily="18" charset="0"/>
                    <a:cs typeface="Times New Roman" panose="02020603050405020304" pitchFamily="18" charset="0"/>
                  </a:rPr>
                  <a:t> ) = 1/</a:t>
                </a:r>
                <a:r>
                  <a:rPr lang="en-US" b="1" dirty="0"/>
                  <a:t> </a:t>
                </a:r>
                <a14:m>
                  <m:oMath xmlns:m="http://schemas.openxmlformats.org/officeDocument/2006/math">
                    <m:r>
                      <a:rPr lang="en-US" b="1" i="1" dirty="0">
                        <a:latin typeface="Cambria Math" panose="02040503050406030204" pitchFamily="18" charset="0"/>
                      </a:rPr>
                      <m:t>𝒗</m:t>
                    </m:r>
                    <m:r>
                      <a:rPr lang="en-US" b="1" i="1" dirty="0">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Similarly, </a:t>
                </a:r>
                <a:r>
                  <a:rPr lang="en-US" b="1" dirty="0">
                    <a:solidFill>
                      <a:srgbClr val="FF0000"/>
                    </a:solidFill>
                    <a:latin typeface="Times New Roman" panose="02020603050405020304" pitchFamily="18" charset="0"/>
                    <a:cs typeface="Times New Roman" panose="02020603050405020304" pitchFamily="18" charset="0"/>
                  </a:rPr>
                  <a:t>specific enthalpy of wet steam</a:t>
                </a:r>
                <a:r>
                  <a:rPr lang="en-US" dirty="0">
                    <a:latin typeface="Times New Roman" panose="02020603050405020304" pitchFamily="18" charset="0"/>
                    <a:cs typeface="Times New Roman" panose="02020603050405020304" pitchFamily="18" charset="0"/>
                  </a:rPr>
                  <a:t>, h</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t>
                </a:r>
                <a:r>
                  <a:rPr lang="en-US" baseline="-25000" dirty="0" err="1">
                    <a:latin typeface="Times New Roman" panose="02020603050405020304" pitchFamily="18" charset="0"/>
                    <a:cs typeface="Times New Roman" panose="02020603050405020304" pitchFamily="18" charset="0"/>
                  </a:rPr>
                  <a:t>f</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a:t>
                </a:r>
                <a:r>
                  <a:rPr lang="en-US" b="1" dirty="0"/>
                  <a:t>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h</a:t>
                </a:r>
                <a:r>
                  <a:rPr lang="en-US" baseline="-25000" dirty="0">
                    <a:latin typeface="Times New Roman" panose="02020603050405020304" pitchFamily="18" charset="0"/>
                    <a:cs typeface="Times New Roman" panose="02020603050405020304" pitchFamily="18" charset="0"/>
                  </a:rPr>
                  <a:t>g </a:t>
                </a:r>
              </a:p>
              <a:p>
                <a:pPr lvl="1" algn="just">
                  <a:lnSpc>
                    <a:spcPct val="150000"/>
                  </a:lnSpc>
                </a:pPr>
                <a:r>
                  <a:rPr lang="en-US" dirty="0">
                    <a:latin typeface="Times New Roman" panose="02020603050405020304" pitchFamily="18" charset="0"/>
                    <a:cs typeface="Times New Roman" panose="02020603050405020304" pitchFamily="18" charset="0"/>
                  </a:rPr>
                  <a:t>					   h = </a:t>
                </a:r>
                <a:r>
                  <a:rPr lang="en-US" dirty="0" err="1">
                    <a:latin typeface="Times New Roman" panose="02020603050405020304" pitchFamily="18" charset="0"/>
                    <a:cs typeface="Times New Roman" panose="02020603050405020304" pitchFamily="18" charset="0"/>
                  </a:rPr>
                  <a:t>h</a:t>
                </a:r>
                <a:r>
                  <a:rPr lang="en-US" baseline="-25000" dirty="0" err="1">
                    <a:latin typeface="Times New Roman" panose="02020603050405020304" pitchFamily="18" charset="0"/>
                    <a:cs typeface="Times New Roman" panose="02020603050405020304" pitchFamily="18" charset="0"/>
                  </a:rPr>
                  <a:t>f</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(h</a:t>
                </a:r>
                <a:r>
                  <a:rPr lang="en-US" baseline="-25000" dirty="0">
                    <a:latin typeface="Times New Roman" panose="02020603050405020304" pitchFamily="18" charset="0"/>
                    <a:cs typeface="Times New Roman" panose="02020603050405020304" pitchFamily="18" charset="0"/>
                  </a:rPr>
                  <a:t>g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t>
                </a:r>
                <a:r>
                  <a:rPr lang="en-US" baseline="-25000" dirty="0" err="1">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 	when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=1, </a:t>
                </a:r>
                <a14:m>
                  <m:oMath xmlns:m="http://schemas.openxmlformats.org/officeDocument/2006/math">
                    <m:sSub>
                      <m:sSubPr>
                        <m:ctrlPr>
                          <a:rPr lang="en-US" b="1" i="1" dirty="0">
                            <a:solidFill>
                              <a:srgbClr val="836967"/>
                            </a:solidFill>
                            <a:latin typeface="Cambria Math"/>
                          </a:rPr>
                        </m:ctrlPr>
                      </m:sSubPr>
                      <m:e>
                        <m:r>
                          <a:rPr lang="en-US" b="1" i="1" dirty="0">
                            <a:latin typeface="Cambria Math" panose="02040503050406030204" pitchFamily="18" charset="0"/>
                          </a:rPr>
                          <m:t>𝒉</m:t>
                        </m:r>
                      </m:e>
                      <m:sub>
                        <m:r>
                          <a:rPr lang="en-US" b="1" i="1" dirty="0">
                            <a:latin typeface="Cambria Math" panose="02040503050406030204" pitchFamily="18" charset="0"/>
                          </a:rPr>
                          <m:t>𝒈</m:t>
                        </m:r>
                      </m:sub>
                    </m:sSub>
                    <m:r>
                      <a:rPr lang="en-US" b="1" dirty="0">
                        <a:latin typeface="Cambria Math" panose="02040503050406030204" pitchFamily="18" charset="0"/>
                      </a:rPr>
                      <m:t>=</m:t>
                    </m:r>
                    <m:sSub>
                      <m:sSubPr>
                        <m:ctrlPr>
                          <a:rPr lang="en-US" b="1" i="1" dirty="0">
                            <a:solidFill>
                              <a:srgbClr val="836967"/>
                            </a:solidFill>
                            <a:latin typeface="Cambria Math"/>
                          </a:rPr>
                        </m:ctrlPr>
                      </m:sSubPr>
                      <m:e>
                        <m:r>
                          <a:rPr lang="en-US" b="1" i="1" dirty="0">
                            <a:latin typeface="Cambria Math" panose="02040503050406030204" pitchFamily="18" charset="0"/>
                          </a:rPr>
                          <m:t>𝒉</m:t>
                        </m:r>
                      </m:e>
                      <m:sub>
                        <m:r>
                          <a:rPr lang="en-US" b="1" i="1" dirty="0">
                            <a:latin typeface="Cambria Math" panose="02040503050406030204" pitchFamily="18" charset="0"/>
                          </a:rPr>
                          <m:t>𝒇</m:t>
                        </m:r>
                      </m:sub>
                    </m:sSub>
                    <m:r>
                      <a:rPr lang="en-US" b="1" dirty="0">
                        <a:latin typeface="Cambria Math" panose="02040503050406030204" pitchFamily="18" charset="0"/>
                      </a:rPr>
                      <m:t>+</m:t>
                    </m:r>
                    <m:sSub>
                      <m:sSubPr>
                        <m:ctrlPr>
                          <a:rPr lang="en-US" b="1" i="1" dirty="0">
                            <a:solidFill>
                              <a:srgbClr val="836967"/>
                            </a:solidFill>
                            <a:latin typeface="Cambria Math"/>
                          </a:rPr>
                        </m:ctrlPr>
                      </m:sSubPr>
                      <m:e>
                        <m:r>
                          <a:rPr lang="en-US" b="1" i="1" dirty="0">
                            <a:latin typeface="Cambria Math" panose="02040503050406030204" pitchFamily="18" charset="0"/>
                          </a:rPr>
                          <m:t>𝒉</m:t>
                        </m:r>
                      </m:e>
                      <m:sub>
                        <m:r>
                          <a:rPr lang="en-US" b="1" i="1" dirty="0">
                            <a:latin typeface="Cambria Math" panose="02040503050406030204" pitchFamily="18" charset="0"/>
                          </a:rPr>
                          <m:t>𝒇𝒈</m:t>
                        </m:r>
                      </m:sub>
                    </m:sSub>
                  </m:oMath>
                </a14:m>
                <a:endParaRPr lang="en-US" baseline="-25000" dirty="0">
                  <a:latin typeface="Times New Roman" panose="02020603050405020304" pitchFamily="18" charset="0"/>
                  <a:cs typeface="Times New Roman" panose="02020603050405020304" pitchFamily="18" charset="0"/>
                </a:endParaRPr>
              </a:p>
              <a:p>
                <a:pPr lvl="1" algn="just">
                  <a:lnSpc>
                    <a:spcPct val="150000"/>
                  </a:lnSpc>
                </a:pPr>
                <a:r>
                  <a:rPr lang="en-US" b="1" dirty="0">
                    <a:solidFill>
                      <a:srgbClr val="00B0F0"/>
                    </a:solidFill>
                    <a:latin typeface="Times New Roman" panose="02020603050405020304" pitchFamily="18" charset="0"/>
                    <a:cs typeface="Times New Roman" panose="02020603050405020304" pitchFamily="18" charset="0"/>
                  </a:rPr>
                  <a:t>Sp. entropy of wet steam</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1" i="1" dirty="0" smtClean="0">
                        <a:latin typeface="Cambria Math"/>
                      </a:rPr>
                      <m:t>𝒔</m:t>
                    </m:r>
                    <m:r>
                      <a:rPr lang="en-US" b="1" i="1" dirty="0">
                        <a:latin typeface="Cambria Math"/>
                      </a:rPr>
                      <m:t> </m:t>
                    </m:r>
                  </m:oMath>
                </a14:m>
                <a:r>
                  <a:rPr lang="en-US" dirty="0">
                    <a:latin typeface="Times New Roman" panose="02020603050405020304" pitchFamily="18" charset="0"/>
                    <a:cs typeface="Times New Roman" panose="02020603050405020304" pitchFamily="18" charset="0"/>
                  </a:rPr>
                  <a:t>=</a:t>
                </a:r>
                <a:r>
                  <a:rPr lang="en-US" dirty="0">
                    <a:cs typeface="Times New Roman" panose="02020603050405020304" pitchFamily="18" charset="0"/>
                  </a:rPr>
                  <a:t> </a:t>
                </a:r>
                <a14:m>
                  <m:oMath xmlns:m="http://schemas.openxmlformats.org/officeDocument/2006/math">
                    <m:sSub>
                      <m:sSubPr>
                        <m:ctrlPr>
                          <a:rPr lang="en-US" i="1">
                            <a:latin typeface="Cambria Math"/>
                            <a:cs typeface="Times New Roman" panose="02020603050405020304" pitchFamily="18" charset="0"/>
                          </a:rPr>
                        </m:ctrlPr>
                      </m:sSubPr>
                      <m:e>
                        <m:r>
                          <a:rPr lang="en-US" b="0" i="1" smtClean="0">
                            <a:latin typeface="Cambria Math"/>
                            <a:cs typeface="Times New Roman" panose="02020603050405020304" pitchFamily="18" charset="0"/>
                          </a:rPr>
                          <m:t>𝑠</m:t>
                        </m:r>
                      </m:e>
                      <m:sub>
                        <m:r>
                          <a:rPr lang="en-US" i="1">
                            <a:latin typeface="Cambria Math"/>
                            <a:cs typeface="Times New Roman" panose="02020603050405020304" pitchFamily="18" charset="0"/>
                          </a:rPr>
                          <m:t>𝑓</m:t>
                        </m:r>
                      </m:sub>
                    </m:sSub>
                  </m:oMath>
                </a14:m>
                <a:r>
                  <a:rPr lang="en-US" dirty="0">
                    <a:latin typeface="Times New Roman" panose="02020603050405020304" pitchFamily="18" charset="0"/>
                    <a:cs typeface="Times New Roman" panose="02020603050405020304" pitchFamily="18" charset="0"/>
                  </a:rPr>
                  <a:t>(1-</a:t>
                </a:r>
                <a:r>
                  <a:rPr lang="en-US" b="1" dirty="0"/>
                  <a:t>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a:cs typeface="Times New Roman" panose="02020603050405020304" pitchFamily="18" charset="0"/>
                          </a:rPr>
                        </m:ctrlPr>
                      </m:sSubPr>
                      <m:e>
                        <m:r>
                          <a:rPr lang="en-US" b="0" i="1" smtClean="0">
                            <a:latin typeface="Cambria Math"/>
                            <a:cs typeface="Times New Roman" panose="02020603050405020304" pitchFamily="18" charset="0"/>
                          </a:rPr>
                          <m:t>𝑠</m:t>
                        </m:r>
                      </m:e>
                      <m:sub>
                        <m:r>
                          <a:rPr lang="en-US" i="1">
                            <a:latin typeface="Cambria Math" panose="02040503050406030204" pitchFamily="18" charset="0"/>
                            <a:cs typeface="Times New Roman" panose="02020603050405020304" pitchFamily="18" charset="0"/>
                          </a:rPr>
                          <m:t>𝑔</m:t>
                        </m:r>
                      </m:sub>
                    </m:sSub>
                    <m:r>
                      <a:rPr lang="en-US" i="1">
                        <a:latin typeface="Cambria Math"/>
                        <a:cs typeface="Times New Roman" panose="02020603050405020304" pitchFamily="18" charset="0"/>
                      </a:rPr>
                      <m:t> </m:t>
                    </m:r>
                  </m:oMath>
                </a14:m>
                <a:endParaRPr lang="en-US" i="1" dirty="0">
                  <a:latin typeface="Cambria Math"/>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0" dirty="0" smtClean="0">
                        <a:latin typeface="Cambria Math"/>
                      </a:rPr>
                      <m:t>       </m:t>
                    </m:r>
                    <m:r>
                      <a:rPr lang="en-US" b="1" i="1" dirty="0" smtClean="0">
                        <a:latin typeface="Cambria Math"/>
                      </a:rPr>
                      <m:t>𝒔</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a:cs typeface="Times New Roman" panose="02020603050405020304" pitchFamily="18" charset="0"/>
                          </a:rPr>
                        </m:ctrlPr>
                      </m:sSubPr>
                      <m:e>
                        <m:r>
                          <a:rPr lang="en-US" b="0" i="1" smtClean="0">
                            <a:latin typeface="Cambria Math"/>
                            <a:cs typeface="Times New Roman" panose="02020603050405020304" pitchFamily="18" charset="0"/>
                          </a:rPr>
                          <m:t>𝑠</m:t>
                        </m:r>
                      </m:e>
                      <m:sub>
                        <m:r>
                          <a:rPr lang="en-US" i="1">
                            <a:latin typeface="Cambria Math"/>
                            <a:cs typeface="Times New Roman" panose="02020603050405020304" pitchFamily="18" charset="0"/>
                          </a:rPr>
                          <m:t>𝑓</m:t>
                        </m:r>
                      </m:sub>
                    </m:sSub>
                  </m:oMath>
                </a14:m>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a:cs typeface="Times New Roman" panose="02020603050405020304" pitchFamily="18" charset="0"/>
                          </a:rPr>
                        </m:ctrlPr>
                      </m:sSubPr>
                      <m:e>
                        <m:r>
                          <a:rPr lang="en-US" b="0" i="1" smtClean="0">
                            <a:latin typeface="Cambria Math"/>
                            <a:cs typeface="Times New Roman" panose="02020603050405020304" pitchFamily="18" charset="0"/>
                          </a:rPr>
                          <m:t>𝑠</m:t>
                        </m:r>
                      </m:e>
                      <m:sub>
                        <m:r>
                          <a:rPr lang="en-US" i="1">
                            <a:latin typeface="Cambria Math" panose="02040503050406030204" pitchFamily="18" charset="0"/>
                            <a:cs typeface="Times New Roman" panose="02020603050405020304" pitchFamily="18" charset="0"/>
                          </a:rPr>
                          <m:t>𝑔</m:t>
                        </m:r>
                      </m:sub>
                    </m:sSub>
                  </m:oMath>
                </a14:m>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a:cs typeface="Times New Roman" panose="02020603050405020304" pitchFamily="18" charset="0"/>
                          </a:rPr>
                        </m:ctrlPr>
                      </m:sSubPr>
                      <m:e>
                        <m:r>
                          <a:rPr lang="en-US" b="0" i="1" smtClean="0">
                            <a:latin typeface="Cambria Math"/>
                            <a:cs typeface="Times New Roman" panose="02020603050405020304" pitchFamily="18" charset="0"/>
                          </a:rPr>
                          <m:t>𝑠</m:t>
                        </m:r>
                      </m:e>
                      <m:sub>
                        <m:r>
                          <a:rPr lang="en-US" i="1">
                            <a:latin typeface="Cambria Math"/>
                            <a:cs typeface="Times New Roman" panose="02020603050405020304" pitchFamily="18" charset="0"/>
                          </a:rPr>
                          <m:t>𝑓</m:t>
                        </m:r>
                      </m:sub>
                    </m:sSub>
                  </m:oMath>
                </a14:m>
                <a:r>
                  <a:rPr lang="en-US" dirty="0">
                    <a:latin typeface="Times New Roman" panose="02020603050405020304" pitchFamily="18" charset="0"/>
                    <a:cs typeface="Times New Roman" panose="02020603050405020304" pitchFamily="18" charset="0"/>
                  </a:rPr>
                  <a:t>) 			when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=1, </a:t>
                </a:r>
                <a14:m>
                  <m:oMath xmlns:m="http://schemas.openxmlformats.org/officeDocument/2006/math">
                    <m:sSub>
                      <m:sSubPr>
                        <m:ctrlPr>
                          <a:rPr lang="en-US" b="1" i="1" dirty="0">
                            <a:solidFill>
                              <a:srgbClr val="836967"/>
                            </a:solidFill>
                            <a:latin typeface="Cambria Math"/>
                          </a:rPr>
                        </m:ctrlPr>
                      </m:sSubPr>
                      <m:e>
                        <m:r>
                          <a:rPr lang="en-US" b="1" i="1" dirty="0" smtClean="0">
                            <a:latin typeface="Cambria Math"/>
                          </a:rPr>
                          <m:t>𝒔</m:t>
                        </m:r>
                      </m:e>
                      <m:sub>
                        <m:r>
                          <a:rPr lang="en-US" b="1" i="1" dirty="0">
                            <a:latin typeface="Cambria Math" panose="02040503050406030204" pitchFamily="18" charset="0"/>
                          </a:rPr>
                          <m:t>𝒈</m:t>
                        </m:r>
                      </m:sub>
                    </m:sSub>
                    <m:r>
                      <a:rPr lang="en-US" b="1" dirty="0">
                        <a:latin typeface="Cambria Math" panose="02040503050406030204" pitchFamily="18" charset="0"/>
                      </a:rPr>
                      <m:t>=</m:t>
                    </m:r>
                    <m:sSub>
                      <m:sSubPr>
                        <m:ctrlPr>
                          <a:rPr lang="en-US" b="1" i="1" dirty="0">
                            <a:solidFill>
                              <a:srgbClr val="836967"/>
                            </a:solidFill>
                            <a:latin typeface="Cambria Math"/>
                          </a:rPr>
                        </m:ctrlPr>
                      </m:sSubPr>
                      <m:e>
                        <m:r>
                          <a:rPr lang="en-US" b="1" i="1" dirty="0" smtClean="0">
                            <a:latin typeface="Cambria Math"/>
                          </a:rPr>
                          <m:t>𝒔</m:t>
                        </m:r>
                      </m:e>
                      <m:sub>
                        <m:r>
                          <a:rPr lang="en-US" b="1" i="1" dirty="0">
                            <a:latin typeface="Cambria Math" panose="02040503050406030204" pitchFamily="18" charset="0"/>
                          </a:rPr>
                          <m:t>𝒇</m:t>
                        </m:r>
                      </m:sub>
                    </m:sSub>
                    <m:r>
                      <a:rPr lang="en-US" b="1" dirty="0">
                        <a:latin typeface="Cambria Math" panose="02040503050406030204" pitchFamily="18" charset="0"/>
                      </a:rPr>
                      <m:t>+</m:t>
                    </m:r>
                    <m:sSub>
                      <m:sSubPr>
                        <m:ctrlPr>
                          <a:rPr lang="en-US" b="1" i="1" dirty="0">
                            <a:solidFill>
                              <a:srgbClr val="836967"/>
                            </a:solidFill>
                            <a:latin typeface="Cambria Math"/>
                          </a:rPr>
                        </m:ctrlPr>
                      </m:sSubPr>
                      <m:e>
                        <m:r>
                          <a:rPr lang="en-US" b="1" i="1" dirty="0" smtClean="0">
                            <a:latin typeface="Cambria Math"/>
                          </a:rPr>
                          <m:t>𝒔</m:t>
                        </m:r>
                      </m:e>
                      <m:sub>
                        <m:r>
                          <a:rPr lang="en-US" b="1" i="1" dirty="0">
                            <a:latin typeface="Cambria Math" panose="02040503050406030204" pitchFamily="18" charset="0"/>
                          </a:rPr>
                          <m:t>𝒇𝒈</m:t>
                        </m:r>
                      </m:sub>
                    </m:sSub>
                  </m:oMath>
                </a14:m>
                <a:endParaRPr lang="en-US" dirty="0">
                  <a:latin typeface="Times New Roman" panose="02020603050405020304" pitchFamily="18" charset="0"/>
                  <a:cs typeface="Times New Roman" panose="02020603050405020304" pitchFamily="18" charset="0"/>
                </a:endParaRPr>
              </a:p>
              <a:p>
                <a:pPr lvl="1" algn="just">
                  <a:lnSpc>
                    <a:spcPct val="150000"/>
                  </a:lnSpc>
                </a:pPr>
                <a:endParaRPr lang="en-US" baseline="-25000" dirty="0">
                  <a:latin typeface="Times New Roman" panose="02020603050405020304" pitchFamily="18" charset="0"/>
                  <a:cs typeface="Times New Roman" panose="02020603050405020304" pitchFamily="18" charset="0"/>
                </a:endParaRPr>
              </a:p>
            </p:txBody>
          </p:sp>
        </mc:Choice>
        <mc:Fallback xmlns="">
          <p:sp>
            <p:nvSpPr>
              <p:cNvPr id="3" name="Subtitle 2">
                <a:extLst>
                  <a:ext uri="{FF2B5EF4-FFF2-40B4-BE49-F238E27FC236}">
                    <a16:creationId xmlns:a16="http://schemas.microsoft.com/office/drawing/2014/main" xmlns="" xmlns:a14="http://schemas.microsoft.com/office/drawing/2010/main" id="{D93E4942-2DED-5920-1BDD-28042FDECF64}"/>
                  </a:ext>
                </a:extLst>
              </p:cNvPr>
              <p:cNvSpPr>
                <a:spLocks noGrp="1" noRot="1" noChangeAspect="1" noMove="1" noResize="1" noEditPoints="1" noAdjustHandles="1" noChangeArrowheads="1" noChangeShapeType="1" noTextEdit="1"/>
              </p:cNvSpPr>
              <p:nvPr>
                <p:ph type="subTitle" idx="1"/>
              </p:nvPr>
            </p:nvSpPr>
            <p:spPr>
              <a:xfrm>
                <a:off x="454043" y="658535"/>
                <a:ext cx="10565219" cy="6155623"/>
              </a:xfrm>
              <a:blipFill rotWithShape="1">
                <a:blip r:embed="rId3"/>
                <a:stretch>
                  <a:fillRect b="-4653"/>
                </a:stretch>
              </a:blipFill>
            </p:spPr>
            <p:txBody>
              <a:bodyPr/>
              <a:lstStyle/>
              <a:p>
                <a:r>
                  <a:rPr lang="en-US">
                    <a:noFill/>
                  </a:rPr>
                  <a:t> </a:t>
                </a:r>
              </a:p>
            </p:txBody>
          </p:sp>
        </mc:Fallback>
      </mc:AlternateContent>
      <p:sp>
        <p:nvSpPr>
          <p:cNvPr id="2" name="Slide Number Placeholder 1">
            <a:extLst>
              <a:ext uri="{FF2B5EF4-FFF2-40B4-BE49-F238E27FC236}">
                <a16:creationId xmlns="" xmlns:a16="http://schemas.microsoft.com/office/drawing/2014/main" id="{7E46616E-1F16-638A-D69E-965D7D510F1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B979E-5EEA-4528-B67A-E7E0C41786D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p:cNvSpPr/>
          <p:nvPr/>
        </p:nvSpPr>
        <p:spPr>
          <a:xfrm>
            <a:off x="2171176" y="-2672"/>
            <a:ext cx="8162795" cy="661207"/>
          </a:xfrm>
          <a:prstGeom prst="rect">
            <a:avLst/>
          </a:prstGeom>
        </p:spPr>
        <p:txBody>
          <a:bodyPr wrap="square">
            <a:spAutoFit/>
          </a:bodyPr>
          <a:lstStyle/>
          <a:p>
            <a:pPr lvl="1" algn="just">
              <a:lnSpc>
                <a:spcPct val="150000"/>
              </a:lnSpc>
            </a:pPr>
            <a:r>
              <a:rPr lang="en-US" sz="2800" b="1" dirty="0">
                <a:latin typeface="Times New Roman" panose="02020603050405020304" pitchFamily="18" charset="0"/>
                <a:cs typeface="Times New Roman" panose="02020603050405020304" pitchFamily="18" charset="0"/>
              </a:rPr>
              <a:t>Some properties relationships for wet steam</a:t>
            </a:r>
          </a:p>
        </p:txBody>
      </p:sp>
    </p:spTree>
    <p:extLst>
      <p:ext uri="{BB962C8B-B14F-4D97-AF65-F5344CB8AC3E}">
        <p14:creationId xmlns:p14="http://schemas.microsoft.com/office/powerpoint/2010/main" val="31846713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 xmlns:a16="http://schemas.microsoft.com/office/drawing/2014/main" id="{D93E4942-2DED-5920-1BDD-28042FDECF64}"/>
                  </a:ext>
                </a:extLst>
              </p:cNvPr>
              <p:cNvSpPr>
                <a:spLocks noGrp="1"/>
              </p:cNvSpPr>
              <p:nvPr>
                <p:ph type="subTitle" idx="1"/>
              </p:nvPr>
            </p:nvSpPr>
            <p:spPr>
              <a:xfrm>
                <a:off x="717089" y="844358"/>
                <a:ext cx="10565219" cy="6155623"/>
              </a:xfrm>
            </p:spPr>
            <p:txBody>
              <a:bodyPr>
                <a:normAutofit/>
              </a:bodyPr>
              <a:lstStyle/>
              <a:p>
                <a:pPr lvl="1" algn="just">
                  <a:lnSpc>
                    <a:spcPct val="150000"/>
                  </a:lnSpc>
                </a:pPr>
                <a:r>
                  <a:rPr lang="en-US" dirty="0">
                    <a:latin typeface="Times New Roman" panose="02020603050405020304" pitchFamily="18" charset="0"/>
                    <a:cs typeface="Times New Roman" panose="02020603050405020304" pitchFamily="18" charset="0"/>
                  </a:rPr>
                  <a:t>Subscript  f = saturated liquid</a:t>
                </a:r>
              </a:p>
              <a:p>
                <a:pPr lvl="1" algn="just">
                  <a:lnSpc>
                    <a:spcPct val="150000"/>
                  </a:lnSpc>
                </a:pPr>
                <a:r>
                  <a:rPr lang="en-US" dirty="0">
                    <a:latin typeface="Times New Roman" panose="02020603050405020304" pitchFamily="18" charset="0"/>
                    <a:cs typeface="Times New Roman" panose="02020603050405020304" pitchFamily="18" charset="0"/>
                  </a:rPr>
                  <a:t>	          g = saturated vapour</a:t>
                </a:r>
              </a:p>
              <a:p>
                <a:pPr lvl="1" algn="just">
                  <a:lnSpc>
                    <a:spcPct val="150000"/>
                  </a:lnSpc>
                </a:pPr>
                <a:r>
                  <a:rPr lang="en-US" dirty="0">
                    <a:latin typeface="Times New Roman" panose="02020603050405020304" pitchFamily="18" charset="0"/>
                    <a:cs typeface="Times New Roman" panose="02020603050405020304" pitchFamily="18" charset="0"/>
                  </a:rPr>
                  <a:t>m = m</a:t>
                </a:r>
                <a:r>
                  <a:rPr lang="en-US" baseline="-25000"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 + m</a:t>
                </a:r>
                <a:r>
                  <a:rPr lang="en-US" baseline="-25000" dirty="0">
                    <a:latin typeface="Times New Roman" panose="02020603050405020304" pitchFamily="18" charset="0"/>
                    <a:cs typeface="Times New Roman" panose="02020603050405020304" pitchFamily="18" charset="0"/>
                  </a:rPr>
                  <a:t>g </a:t>
                </a:r>
                <a:r>
                  <a:rPr lang="en-US" dirty="0">
                    <a:latin typeface="Times New Roman" panose="02020603050405020304" pitchFamily="18" charset="0"/>
                    <a:cs typeface="Times New Roman" panose="02020603050405020304" pitchFamily="18" charset="0"/>
                  </a:rPr>
                  <a:t>        V = </a:t>
                </a:r>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 + V</a:t>
                </a:r>
                <a:r>
                  <a:rPr lang="en-US" baseline="-25000" dirty="0">
                    <a:latin typeface="Times New Roman" panose="02020603050405020304" pitchFamily="18" charset="0"/>
                    <a:cs typeface="Times New Roman" panose="02020603050405020304" pitchFamily="18" charset="0"/>
                  </a:rPr>
                  <a:t>g 			</a:t>
                </a:r>
                <a:r>
                  <a:rPr lang="en-US" dirty="0">
                    <a:latin typeface="Times New Roman" panose="02020603050405020304" pitchFamily="18" charset="0"/>
                    <a:cs typeface="Times New Roman" panose="02020603050405020304" pitchFamily="18" charset="0"/>
                  </a:rPr>
                  <a:t>V/ m = </a:t>
                </a:r>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/m</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V</a:t>
                </a:r>
                <a:r>
                  <a:rPr lang="en-US" baseline="-25000" dirty="0">
                    <a:latin typeface="Times New Roman" panose="02020603050405020304" pitchFamily="18" charset="0"/>
                    <a:cs typeface="Times New Roman" panose="02020603050405020304" pitchFamily="18" charset="0"/>
                  </a:rPr>
                  <a:t>g </a:t>
                </a:r>
                <a:r>
                  <a:rPr lang="en-US" dirty="0">
                    <a:latin typeface="Times New Roman" panose="02020603050405020304" pitchFamily="18" charset="0"/>
                    <a:cs typeface="Times New Roman" panose="02020603050405020304" pitchFamily="18" charset="0"/>
                  </a:rPr>
                  <a:t>/m = </a:t>
                </a:r>
                <a14:m>
                  <m:oMath xmlns:m="http://schemas.openxmlformats.org/officeDocument/2006/math">
                    <m:sSub>
                      <m:sSubPr>
                        <m:ctrlPr>
                          <a:rPr lang="en-US" i="1">
                            <a:latin typeface="Cambria Math"/>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𝑣</m:t>
                        </m:r>
                      </m:e>
                      <m:sub>
                        <m:r>
                          <a:rPr lang="en-US" b="0" i="1" smtClean="0">
                            <a:latin typeface="Cambria Math"/>
                            <a:cs typeface="Times New Roman" panose="02020603050405020304" pitchFamily="18" charset="0"/>
                          </a:rPr>
                          <m:t>𝑓</m:t>
                        </m:r>
                      </m:sub>
                    </m:sSub>
                  </m:oMath>
                </a14:m>
                <a:r>
                  <a:rPr lang="en-US" baseline="-25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m</a:t>
                </a:r>
                <a:r>
                  <a:rPr lang="en-US" baseline="-25000"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 /m + </a:t>
                </a:r>
                <a14:m>
                  <m:oMath xmlns:m="http://schemas.openxmlformats.org/officeDocument/2006/math">
                    <m:sSub>
                      <m:sSubPr>
                        <m:ctrlPr>
                          <a:rPr lang="en-US" i="1">
                            <a:latin typeface="Cambria Math"/>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𝑣</m:t>
                        </m:r>
                      </m:e>
                      <m:sub>
                        <m:r>
                          <a:rPr lang="en-US" i="1">
                            <a:latin typeface="Cambria Math" panose="02040503050406030204" pitchFamily="18" charset="0"/>
                            <a:cs typeface="Times New Roman" panose="02020603050405020304" pitchFamily="18" charset="0"/>
                          </a:rPr>
                          <m:t>𝑔</m:t>
                        </m:r>
                      </m:sub>
                    </m:sSub>
                  </m:oMath>
                </a14:m>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m</a:t>
                </a:r>
                <a:r>
                  <a:rPr lang="en-US" baseline="-25000"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 /m </a:t>
                </a:r>
              </a:p>
              <a:p>
                <a:pPr lvl="1" algn="just">
                  <a:lnSpc>
                    <a:spcPct val="150000"/>
                  </a:lnSpc>
                </a:pPr>
                <a14:m>
                  <m:oMath xmlns:m="http://schemas.openxmlformats.org/officeDocument/2006/math">
                    <m:sSub>
                      <m:sSubPr>
                        <m:ctrlPr>
                          <a:rPr lang="en-US" b="1" i="1" smtClean="0">
                            <a:solidFill>
                              <a:srgbClr val="FF0000"/>
                            </a:solidFill>
                            <a:latin typeface="Cambria Math"/>
                            <a:cs typeface="Times New Roman" panose="02020603050405020304" pitchFamily="18" charset="0"/>
                          </a:rPr>
                        </m:ctrlPr>
                      </m:sSubPr>
                      <m:e>
                        <m:r>
                          <a:rPr lang="en-US" b="1" i="1">
                            <a:solidFill>
                              <a:srgbClr val="FF0000"/>
                            </a:solidFill>
                            <a:latin typeface="Cambria Math" panose="02040503050406030204" pitchFamily="18" charset="0"/>
                            <a:cs typeface="Times New Roman" panose="02020603050405020304" pitchFamily="18" charset="0"/>
                          </a:rPr>
                          <m:t>𝒗</m:t>
                        </m:r>
                      </m:e>
                      <m:sub>
                        <m:r>
                          <a:rPr lang="en-US" b="1" i="1" smtClean="0">
                            <a:solidFill>
                              <a:srgbClr val="FF0000"/>
                            </a:solidFill>
                            <a:latin typeface="Cambria Math"/>
                            <a:cs typeface="Times New Roman" panose="02020603050405020304" pitchFamily="18" charset="0"/>
                          </a:rPr>
                          <m:t>𝒇</m:t>
                        </m:r>
                      </m:sub>
                    </m:sSub>
                  </m:oMath>
                </a14:m>
                <a:r>
                  <a:rPr lang="en-US" b="1" baseline="-25000" dirty="0">
                    <a:solidFill>
                      <a:srgbClr val="FF000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V</a:t>
                </a:r>
                <a:r>
                  <a:rPr lang="en-US" b="1" baseline="-25000" dirty="0" err="1">
                    <a:solidFill>
                      <a:srgbClr val="FF0000"/>
                    </a:solidFill>
                    <a:latin typeface="Times New Roman" panose="02020603050405020304" pitchFamily="18" charset="0"/>
                    <a:cs typeface="Times New Roman" panose="02020603050405020304" pitchFamily="18" charset="0"/>
                  </a:rPr>
                  <a:t>f</a:t>
                </a:r>
                <a:r>
                  <a:rPr lang="en-US" b="1" baseline="-25000" dirty="0">
                    <a:solidFill>
                      <a:srgbClr val="FF000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 m</a:t>
                </a:r>
                <a:r>
                  <a:rPr lang="en-US" b="1" baseline="-25000" dirty="0">
                    <a:solidFill>
                      <a:srgbClr val="FF0000"/>
                    </a:solidFill>
                    <a:latin typeface="Times New Roman" panose="02020603050405020304" pitchFamily="18" charset="0"/>
                    <a:cs typeface="Times New Roman" panose="02020603050405020304" pitchFamily="18" charset="0"/>
                  </a:rPr>
                  <a:t>f</a:t>
                </a:r>
                <a:r>
                  <a:rPr lang="en-US" b="1"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1" i="1" dirty="0">
                        <a:latin typeface="Cambria Math" panose="02040503050406030204" pitchFamily="18" charset="0"/>
                      </a:rPr>
                      <m:t>𝒗</m:t>
                    </m:r>
                    <m:r>
                      <a:rPr lang="en-US" b="1" i="1" dirty="0" smtClean="0">
                        <a:latin typeface="Cambria Math"/>
                      </a:rPr>
                      <m:t> </m:t>
                    </m:r>
                  </m:oMath>
                </a14:m>
                <a:r>
                  <a:rPr lang="en-US" dirty="0">
                    <a:latin typeface="Times New Roman" panose="02020603050405020304" pitchFamily="18" charset="0"/>
                    <a:cs typeface="Times New Roman" panose="02020603050405020304" pitchFamily="18" charset="0"/>
                  </a:rPr>
                  <a:t>=</a:t>
                </a:r>
                <a:r>
                  <a:rPr lang="en-US" dirty="0">
                    <a:cs typeface="Times New Roman" panose="02020603050405020304" pitchFamily="18" charset="0"/>
                  </a:rPr>
                  <a:t> </a:t>
                </a:r>
                <a14:m>
                  <m:oMath xmlns:m="http://schemas.openxmlformats.org/officeDocument/2006/math">
                    <m:sSub>
                      <m:sSubPr>
                        <m:ctrlPr>
                          <a:rPr lang="en-US" i="1">
                            <a:latin typeface="Cambria Math"/>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𝑣</m:t>
                        </m:r>
                      </m:e>
                      <m:sub>
                        <m:r>
                          <a:rPr lang="en-US" i="1">
                            <a:latin typeface="Cambria Math"/>
                            <a:cs typeface="Times New Roman" panose="02020603050405020304" pitchFamily="18" charset="0"/>
                          </a:rPr>
                          <m:t>𝑓</m:t>
                        </m:r>
                      </m:sub>
                    </m:sSub>
                  </m:oMath>
                </a14:m>
                <a:r>
                  <a:rPr lang="en-US" dirty="0">
                    <a:latin typeface="Times New Roman" panose="02020603050405020304" pitchFamily="18" charset="0"/>
                    <a:cs typeface="Times New Roman" panose="02020603050405020304" pitchFamily="18" charset="0"/>
                  </a:rPr>
                  <a:t>(1-x) + x </a:t>
                </a:r>
                <a14:m>
                  <m:oMath xmlns:m="http://schemas.openxmlformats.org/officeDocument/2006/math">
                    <m:sSub>
                      <m:sSubPr>
                        <m:ctrlPr>
                          <a:rPr lang="en-US" i="1">
                            <a:latin typeface="Cambria Math"/>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𝑣</m:t>
                        </m:r>
                      </m:e>
                      <m:sub>
                        <m:r>
                          <a:rPr lang="en-US" i="1">
                            <a:latin typeface="Cambria Math" panose="02040503050406030204" pitchFamily="18" charset="0"/>
                            <a:cs typeface="Times New Roman" panose="02020603050405020304" pitchFamily="18" charset="0"/>
                          </a:rPr>
                          <m:t>𝑔</m:t>
                        </m:r>
                      </m:sub>
                    </m:sSub>
                    <m:r>
                      <a:rPr lang="en-US" i="1">
                        <a:latin typeface="Cambria Math"/>
                        <a:cs typeface="Times New Roman" panose="02020603050405020304" pitchFamily="18" charset="0"/>
                      </a:rPr>
                      <m:t> </m:t>
                    </m:r>
                  </m:oMath>
                </a14:m>
                <a:endParaRPr lang="en-US" i="1" dirty="0">
                  <a:latin typeface="Cambria Math"/>
                  <a:cs typeface="Times New Roman" panose="02020603050405020304" pitchFamily="18" charset="0"/>
                </a:endParaRPr>
              </a:p>
              <a:p>
                <a:pPr lvl="1" algn="just">
                  <a:lnSpc>
                    <a:spcPct val="150000"/>
                  </a:lnSpc>
                </a:pPr>
                <a14:m>
                  <m:oMath xmlns:m="http://schemas.openxmlformats.org/officeDocument/2006/math">
                    <m:sSub>
                      <m:sSubPr>
                        <m:ctrlPr>
                          <a:rPr lang="en-US" b="1" i="1" smtClean="0">
                            <a:solidFill>
                              <a:srgbClr val="00B050"/>
                            </a:solidFill>
                            <a:latin typeface="Cambria Math"/>
                            <a:cs typeface="Times New Roman" panose="02020603050405020304" pitchFamily="18" charset="0"/>
                          </a:rPr>
                        </m:ctrlPr>
                      </m:sSubPr>
                      <m:e>
                        <m:r>
                          <a:rPr lang="en-US" b="1" i="1">
                            <a:solidFill>
                              <a:srgbClr val="00B050"/>
                            </a:solidFill>
                            <a:latin typeface="Cambria Math" panose="02040503050406030204" pitchFamily="18" charset="0"/>
                            <a:cs typeface="Times New Roman" panose="02020603050405020304" pitchFamily="18" charset="0"/>
                          </a:rPr>
                          <m:t>𝒗</m:t>
                        </m:r>
                      </m:e>
                      <m:sub>
                        <m:r>
                          <a:rPr lang="en-US" b="1" i="1">
                            <a:solidFill>
                              <a:srgbClr val="00B050"/>
                            </a:solidFill>
                            <a:latin typeface="Cambria Math" panose="02040503050406030204" pitchFamily="18" charset="0"/>
                            <a:cs typeface="Times New Roman" panose="02020603050405020304" pitchFamily="18" charset="0"/>
                          </a:rPr>
                          <m:t>𝒈</m:t>
                        </m:r>
                      </m:sub>
                    </m:sSub>
                    <m:r>
                      <a:rPr lang="en-US" b="1" i="1">
                        <a:solidFill>
                          <a:srgbClr val="00B050"/>
                        </a:solidFill>
                        <a:latin typeface="Cambria Math"/>
                        <a:cs typeface="Times New Roman" panose="02020603050405020304" pitchFamily="18" charset="0"/>
                      </a:rPr>
                      <m:t> </m:t>
                    </m:r>
                  </m:oMath>
                </a14:m>
                <a:r>
                  <a:rPr lang="en-US" b="1" dirty="0">
                    <a:solidFill>
                      <a:srgbClr val="00B050"/>
                    </a:solidFill>
                    <a:latin typeface="Times New Roman" panose="02020603050405020304" pitchFamily="18" charset="0"/>
                    <a:cs typeface="Times New Roman" panose="02020603050405020304" pitchFamily="18" charset="0"/>
                  </a:rPr>
                  <a:t>= V</a:t>
                </a:r>
                <a:r>
                  <a:rPr lang="en-US" b="1" baseline="-25000" dirty="0">
                    <a:solidFill>
                      <a:srgbClr val="00B050"/>
                    </a:solidFill>
                    <a:latin typeface="Times New Roman" panose="02020603050405020304" pitchFamily="18" charset="0"/>
                    <a:cs typeface="Times New Roman" panose="02020603050405020304" pitchFamily="18" charset="0"/>
                  </a:rPr>
                  <a:t>g </a:t>
                </a:r>
                <a:r>
                  <a:rPr lang="en-US" b="1" dirty="0">
                    <a:solidFill>
                      <a:srgbClr val="00B050"/>
                    </a:solidFill>
                    <a:latin typeface="Times New Roman" panose="02020603050405020304" pitchFamily="18" charset="0"/>
                    <a:cs typeface="Times New Roman" panose="02020603050405020304" pitchFamily="18" charset="0"/>
                  </a:rPr>
                  <a:t>/ m</a:t>
                </a:r>
                <a:r>
                  <a:rPr lang="en-US" b="1" baseline="-25000" dirty="0">
                    <a:solidFill>
                      <a:srgbClr val="00B050"/>
                    </a:solidFill>
                    <a:latin typeface="Times New Roman" panose="02020603050405020304" pitchFamily="18" charset="0"/>
                    <a:cs typeface="Times New Roman" panose="02020603050405020304" pitchFamily="18" charset="0"/>
                  </a:rPr>
                  <a:t>g</a:t>
                </a:r>
                <a:r>
                  <a:rPr lang="en-US" b="1" dirty="0">
                    <a:solidFill>
                      <a:srgbClr val="00B050"/>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b="1" dirty="0"/>
                  <a:t> </a:t>
                </a:r>
                <a14:m>
                  <m:oMath xmlns:m="http://schemas.openxmlformats.org/officeDocument/2006/math">
                    <m:r>
                      <a:rPr lang="en-US" b="1" i="1" dirty="0">
                        <a:latin typeface="Cambria Math" panose="02040503050406030204" pitchFamily="18" charset="0"/>
                      </a:rPr>
                      <m:t>𝒗</m:t>
                    </m:r>
                    <m:r>
                      <a:rPr lang="en-US" b="1" i="1" dirty="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𝑣</m:t>
                        </m:r>
                      </m:e>
                      <m:sub>
                        <m:r>
                          <a:rPr lang="en-US" i="1">
                            <a:latin typeface="Cambria Math"/>
                            <a:cs typeface="Times New Roman" panose="02020603050405020304" pitchFamily="18" charset="0"/>
                          </a:rPr>
                          <m:t>𝑓</m:t>
                        </m:r>
                      </m:sub>
                    </m:sSub>
                  </m:oMath>
                </a14:m>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x (</a:t>
                </a:r>
                <a14:m>
                  <m:oMath xmlns:m="http://schemas.openxmlformats.org/officeDocument/2006/math">
                    <m:sSub>
                      <m:sSubPr>
                        <m:ctrlPr>
                          <a:rPr lang="en-US" i="1">
                            <a:latin typeface="Cambria Math"/>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𝑣</m:t>
                        </m:r>
                      </m:e>
                      <m:sub>
                        <m:r>
                          <a:rPr lang="en-US" i="1">
                            <a:latin typeface="Cambria Math" panose="02040503050406030204" pitchFamily="18" charset="0"/>
                            <a:cs typeface="Times New Roman" panose="02020603050405020304" pitchFamily="18" charset="0"/>
                          </a:rPr>
                          <m:t>𝑔</m:t>
                        </m:r>
                      </m:sub>
                    </m:sSub>
                  </m:oMath>
                </a14:m>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𝑣</m:t>
                        </m:r>
                      </m:e>
                      <m:sub>
                        <m:r>
                          <a:rPr lang="en-US" i="1">
                            <a:latin typeface="Cambria Math"/>
                            <a:cs typeface="Times New Roman" panose="02020603050405020304" pitchFamily="18" charset="0"/>
                          </a:rPr>
                          <m:t>𝑓</m:t>
                        </m:r>
                      </m:sub>
                    </m:sSub>
                  </m:oMath>
                </a14:m>
                <a:r>
                  <a:rPr lang="en-US" dirty="0">
                    <a:latin typeface="Times New Roman" panose="02020603050405020304" pitchFamily="18" charset="0"/>
                    <a:cs typeface="Times New Roman" panose="02020603050405020304" pitchFamily="18" charset="0"/>
                  </a:rPr>
                  <a:t>)</a:t>
                </a:r>
              </a:p>
              <a:p>
                <a:pPr lvl="1" algn="just">
                  <a:lnSpc>
                    <a:spcPct val="150000"/>
                  </a:lnSpc>
                </a:pPr>
                <a:r>
                  <a:rPr lang="en-US" dirty="0">
                    <a:latin typeface="Times New Roman" panose="02020603050405020304" pitchFamily="18" charset="0"/>
                    <a:cs typeface="Times New Roman" panose="02020603050405020304" pitchFamily="18" charset="0"/>
                  </a:rPr>
                  <a:t>m/m = m</a:t>
                </a:r>
                <a:r>
                  <a:rPr lang="en-US" baseline="-25000"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 /m + m</a:t>
                </a:r>
                <a:r>
                  <a:rPr lang="en-US" baseline="-25000"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 m</a:t>
                </a:r>
              </a:p>
              <a:p>
                <a:pPr lvl="1" algn="just">
                  <a:lnSpc>
                    <a:spcPct val="150000"/>
                  </a:lnSpc>
                </a:pPr>
                <a:r>
                  <a:rPr lang="en-US" dirty="0">
                    <a:latin typeface="Times New Roman" panose="02020603050405020304" pitchFamily="18" charset="0"/>
                    <a:cs typeface="Times New Roman" panose="02020603050405020304" pitchFamily="18" charset="0"/>
                  </a:rPr>
                  <a:t>1 = m</a:t>
                </a:r>
                <a:r>
                  <a:rPr lang="en-US" baseline="-25000"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 /m + x</a:t>
                </a:r>
              </a:p>
              <a:p>
                <a:pPr lvl="1" algn="just">
                  <a:lnSpc>
                    <a:spcPct val="150000"/>
                  </a:lnSpc>
                </a:pPr>
                <a:r>
                  <a:rPr lang="en-US" dirty="0">
                    <a:latin typeface="Times New Roman" panose="02020603050405020304" pitchFamily="18" charset="0"/>
                    <a:cs typeface="Times New Roman" panose="02020603050405020304" pitchFamily="18" charset="0"/>
                  </a:rPr>
                  <a:t>m = (1-</a:t>
                </a:r>
                <a:r>
                  <a:rPr lang="en-US" b="1" dirty="0"/>
                  <a:t>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m</a:t>
                </a:r>
                <a:r>
                  <a:rPr lang="en-US" baseline="-25000"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 +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m</a:t>
                </a:r>
                <a:r>
                  <a:rPr lang="en-US" baseline="-25000" dirty="0">
                    <a:latin typeface="Times New Roman" panose="02020603050405020304" pitchFamily="18" charset="0"/>
                    <a:cs typeface="Times New Roman" panose="02020603050405020304" pitchFamily="18" charset="0"/>
                  </a:rPr>
                  <a:t>g</a:t>
                </a:r>
                <a:endParaRPr lang="en-US" dirty="0">
                  <a:solidFill>
                    <a:srgbClr val="FF0000"/>
                  </a:solidFill>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 h</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t>
                </a:r>
                <a:r>
                  <a:rPr lang="en-US" baseline="-25000" dirty="0" err="1">
                    <a:latin typeface="Times New Roman" panose="02020603050405020304" pitchFamily="18" charset="0"/>
                    <a:cs typeface="Times New Roman" panose="02020603050405020304" pitchFamily="18" charset="0"/>
                  </a:rPr>
                  <a:t>f</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(1-x) + x h</a:t>
                </a:r>
                <a:r>
                  <a:rPr lang="en-US" baseline="-25000" dirty="0">
                    <a:latin typeface="Times New Roman" panose="02020603050405020304" pitchFamily="18" charset="0"/>
                    <a:cs typeface="Times New Roman" panose="02020603050405020304" pitchFamily="18" charset="0"/>
                  </a:rPr>
                  <a:t>g </a:t>
                </a:r>
              </a:p>
              <a:p>
                <a:pPr lvl="1" algn="just">
                  <a:lnSpc>
                    <a:spcPct val="150000"/>
                  </a:lnSpc>
                </a:pPr>
                <a:r>
                  <a:rPr lang="en-US" dirty="0">
                    <a:latin typeface="Times New Roman" panose="02020603050405020304" pitchFamily="18" charset="0"/>
                    <a:cs typeface="Times New Roman" panose="02020603050405020304" pitchFamily="18" charset="0"/>
                  </a:rPr>
                  <a:t>h = </a:t>
                </a:r>
                <a:r>
                  <a:rPr lang="en-US" dirty="0" err="1">
                    <a:latin typeface="Times New Roman" panose="02020603050405020304" pitchFamily="18" charset="0"/>
                    <a:cs typeface="Times New Roman" panose="02020603050405020304" pitchFamily="18" charset="0"/>
                  </a:rPr>
                  <a:t>h</a:t>
                </a:r>
                <a:r>
                  <a:rPr lang="en-US" baseline="-25000" dirty="0" err="1">
                    <a:latin typeface="Times New Roman" panose="02020603050405020304" pitchFamily="18" charset="0"/>
                    <a:cs typeface="Times New Roman" panose="02020603050405020304" pitchFamily="18" charset="0"/>
                  </a:rPr>
                  <a:t>f</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x (h</a:t>
                </a:r>
                <a:r>
                  <a:rPr lang="en-US" baseline="-25000" dirty="0">
                    <a:latin typeface="Times New Roman" panose="02020603050405020304" pitchFamily="18" charset="0"/>
                    <a:cs typeface="Times New Roman" panose="02020603050405020304" pitchFamily="18" charset="0"/>
                  </a:rPr>
                  <a:t>g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t>
                </a:r>
                <a:r>
                  <a:rPr lang="en-US" baseline="-25000" dirty="0" err="1">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 	when x =1, </a:t>
                </a:r>
                <a14:m>
                  <m:oMath xmlns:m="http://schemas.openxmlformats.org/officeDocument/2006/math">
                    <m:sSub>
                      <m:sSubPr>
                        <m:ctrlPr>
                          <a:rPr lang="en-US" b="1" i="1" dirty="0">
                            <a:solidFill>
                              <a:srgbClr val="836967"/>
                            </a:solidFill>
                            <a:latin typeface="Cambria Math"/>
                          </a:rPr>
                        </m:ctrlPr>
                      </m:sSubPr>
                      <m:e>
                        <m:r>
                          <a:rPr lang="en-US" b="1" i="1" dirty="0">
                            <a:latin typeface="Cambria Math" panose="02040503050406030204" pitchFamily="18" charset="0"/>
                          </a:rPr>
                          <m:t>𝒉</m:t>
                        </m:r>
                      </m:e>
                      <m:sub>
                        <m:r>
                          <a:rPr lang="en-US" b="1" i="1" dirty="0">
                            <a:latin typeface="Cambria Math" panose="02040503050406030204" pitchFamily="18" charset="0"/>
                          </a:rPr>
                          <m:t>𝒈</m:t>
                        </m:r>
                      </m:sub>
                    </m:sSub>
                    <m:r>
                      <a:rPr lang="en-US" b="1" dirty="0">
                        <a:latin typeface="Cambria Math" panose="02040503050406030204" pitchFamily="18" charset="0"/>
                      </a:rPr>
                      <m:t>=</m:t>
                    </m:r>
                    <m:sSub>
                      <m:sSubPr>
                        <m:ctrlPr>
                          <a:rPr lang="en-US" b="1" i="1" dirty="0">
                            <a:solidFill>
                              <a:srgbClr val="836967"/>
                            </a:solidFill>
                            <a:latin typeface="Cambria Math"/>
                          </a:rPr>
                        </m:ctrlPr>
                      </m:sSubPr>
                      <m:e>
                        <m:r>
                          <a:rPr lang="en-US" b="1" i="1" dirty="0">
                            <a:latin typeface="Cambria Math" panose="02040503050406030204" pitchFamily="18" charset="0"/>
                          </a:rPr>
                          <m:t>𝒉</m:t>
                        </m:r>
                      </m:e>
                      <m:sub>
                        <m:r>
                          <a:rPr lang="en-US" b="1" i="1" dirty="0">
                            <a:latin typeface="Cambria Math" panose="02040503050406030204" pitchFamily="18" charset="0"/>
                          </a:rPr>
                          <m:t>𝒇</m:t>
                        </m:r>
                      </m:sub>
                    </m:sSub>
                    <m:r>
                      <a:rPr lang="en-US" b="1" dirty="0">
                        <a:latin typeface="Cambria Math" panose="02040503050406030204" pitchFamily="18" charset="0"/>
                      </a:rPr>
                      <m:t>+</m:t>
                    </m:r>
                    <m:sSub>
                      <m:sSubPr>
                        <m:ctrlPr>
                          <a:rPr lang="en-US" b="1" i="1" dirty="0">
                            <a:solidFill>
                              <a:srgbClr val="836967"/>
                            </a:solidFill>
                            <a:latin typeface="Cambria Math"/>
                          </a:rPr>
                        </m:ctrlPr>
                      </m:sSubPr>
                      <m:e>
                        <m:r>
                          <a:rPr lang="en-US" b="1" i="1" dirty="0">
                            <a:latin typeface="Cambria Math" panose="02040503050406030204" pitchFamily="18" charset="0"/>
                          </a:rPr>
                          <m:t>𝒉</m:t>
                        </m:r>
                      </m:e>
                      <m:sub>
                        <m:r>
                          <a:rPr lang="en-US" b="1" i="1" dirty="0">
                            <a:latin typeface="Cambria Math" panose="02040503050406030204" pitchFamily="18" charset="0"/>
                          </a:rPr>
                          <m:t>𝒇𝒈</m:t>
                        </m:r>
                      </m:sub>
                    </m:sSub>
                  </m:oMath>
                </a14:m>
                <a:endParaRPr lang="en-US" baseline="-25000" dirty="0">
                  <a:latin typeface="Times New Roman" panose="02020603050405020304" pitchFamily="18" charset="0"/>
                  <a:cs typeface="Times New Roman" panose="02020603050405020304" pitchFamily="18" charset="0"/>
                </a:endParaRPr>
              </a:p>
            </p:txBody>
          </p:sp>
        </mc:Choice>
        <mc:Fallback xmlns="">
          <p:sp>
            <p:nvSpPr>
              <p:cNvPr id="3" name="Subtitle 2">
                <a:extLst>
                  <a:ext uri="{FF2B5EF4-FFF2-40B4-BE49-F238E27FC236}">
                    <a16:creationId xmlns="" xmlns:a16="http://schemas.microsoft.com/office/drawing/2014/main" xmlns:a14="http://schemas.microsoft.com/office/drawing/2010/main" id="{D93E4942-2DED-5920-1BDD-28042FDECF64}"/>
                  </a:ext>
                </a:extLst>
              </p:cNvPr>
              <p:cNvSpPr>
                <a:spLocks noGrp="1" noRot="1" noChangeAspect="1" noMove="1" noResize="1" noEditPoints="1" noAdjustHandles="1" noChangeArrowheads="1" noChangeShapeType="1" noTextEdit="1"/>
              </p:cNvSpPr>
              <p:nvPr>
                <p:ph type="subTitle" idx="1"/>
              </p:nvPr>
            </p:nvSpPr>
            <p:spPr>
              <a:xfrm>
                <a:off x="717089" y="844358"/>
                <a:ext cx="10565219" cy="6155623"/>
              </a:xfrm>
              <a:blipFill rotWithShape="1">
                <a:blip r:embed="rId3"/>
                <a:stretch>
                  <a:fillRect/>
                </a:stretch>
              </a:blipFill>
            </p:spPr>
            <p:txBody>
              <a:bodyPr/>
              <a:lstStyle/>
              <a:p>
                <a:r>
                  <a:rPr lang="en-US">
                    <a:noFill/>
                  </a:rPr>
                  <a:t> </a:t>
                </a:r>
              </a:p>
            </p:txBody>
          </p:sp>
        </mc:Fallback>
      </mc:AlternateContent>
      <p:sp>
        <p:nvSpPr>
          <p:cNvPr id="2" name="Slide Number Placeholder 1">
            <a:extLst>
              <a:ext uri="{FF2B5EF4-FFF2-40B4-BE49-F238E27FC236}">
                <a16:creationId xmlns="" xmlns:a16="http://schemas.microsoft.com/office/drawing/2014/main" id="{7E46616E-1F16-638A-D69E-965D7D510F1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B979E-5EEA-4528-B67A-E7E0C41786D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p:cNvSpPr/>
          <p:nvPr/>
        </p:nvSpPr>
        <p:spPr>
          <a:xfrm>
            <a:off x="2171176" y="0"/>
            <a:ext cx="8162795" cy="738664"/>
          </a:xfrm>
          <a:prstGeom prst="rect">
            <a:avLst/>
          </a:prstGeom>
        </p:spPr>
        <p:txBody>
          <a:bodyPr wrap="square">
            <a:spAutoFit/>
          </a:bodyPr>
          <a:lstStyle/>
          <a:p>
            <a:pPr lvl="1" algn="just">
              <a:lnSpc>
                <a:spcPct val="150000"/>
              </a:lnSpc>
            </a:pPr>
            <a:r>
              <a:rPr lang="en-US" sz="2800" b="1" dirty="0">
                <a:latin typeface="Times New Roman" panose="02020603050405020304" pitchFamily="18" charset="0"/>
                <a:cs typeface="Times New Roman" panose="02020603050405020304" pitchFamily="18" charset="0"/>
              </a:rPr>
              <a:t>Dryness fraction and property relationships</a:t>
            </a:r>
          </a:p>
        </p:txBody>
      </p:sp>
    </p:spTree>
    <p:extLst>
      <p:ext uri="{BB962C8B-B14F-4D97-AF65-F5344CB8AC3E}">
        <p14:creationId xmlns:p14="http://schemas.microsoft.com/office/powerpoint/2010/main" val="12210876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 xmlns:a16="http://schemas.microsoft.com/office/drawing/2014/main" id="{D93E4942-2DED-5920-1BDD-28042FDECF64}"/>
                  </a:ext>
                </a:extLst>
              </p:cNvPr>
              <p:cNvSpPr>
                <a:spLocks noGrp="1"/>
              </p:cNvSpPr>
              <p:nvPr>
                <p:ph type="subTitle" idx="1"/>
              </p:nvPr>
            </p:nvSpPr>
            <p:spPr>
              <a:xfrm>
                <a:off x="779720" y="543733"/>
                <a:ext cx="10565219" cy="6155623"/>
              </a:xfrm>
            </p:spPr>
            <p:txBody>
              <a:bodyPr>
                <a:normAutofit/>
              </a:bodyPr>
              <a:lstStyle/>
              <a:p>
                <a:pPr marL="457200" indent="-457200" algn="just">
                  <a:lnSpc>
                    <a:spcPct val="150000"/>
                  </a:lnSpc>
                  <a:buFont typeface="+mj-lt"/>
                  <a:buAutoNum type="arabicPeriod" startAt="5"/>
                </a:pPr>
                <a:r>
                  <a:rPr lang="en-US" b="1" dirty="0">
                    <a:latin typeface="Times New Roman" panose="02020603050405020304" pitchFamily="18" charset="0"/>
                    <a:cs typeface="Times New Roman" panose="02020603050405020304" pitchFamily="18" charset="0"/>
                  </a:rPr>
                  <a:t>Internal Energy (U):</a:t>
                </a:r>
              </a:p>
              <a:p>
                <a:pPr marL="800100" lvl="1"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internal energy of steam refers to the total energy content of steam due to the movement and interactions of its molecules. </a:t>
                </a:r>
              </a:p>
              <a:p>
                <a:pPr marL="800100" lvl="1"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internal energy of steam is composed of both kinetic and potential energies of the steam molecules and is a function of the temperature and pressure of the steam.</a:t>
                </a:r>
              </a:p>
              <a:p>
                <a:pPr marL="800100" lvl="1"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u  + </a:t>
                </a:r>
                <a:r>
                  <a:rPr lang="en-US" dirty="0" err="1">
                    <a:latin typeface="Times New Roman" panose="02020603050405020304" pitchFamily="18" charset="0"/>
                    <a:cs typeface="Times New Roman" panose="02020603050405020304" pitchFamily="18" charset="0"/>
                  </a:rPr>
                  <a:t>pv</a:t>
                </a:r>
                <a:r>
                  <a:rPr lang="en-US" baseline="-25000" dirty="0">
                    <a:latin typeface="Times New Roman" panose="02020603050405020304" pitchFamily="18" charset="0"/>
                    <a:cs typeface="Times New Roman" panose="02020603050405020304" pitchFamily="18" charset="0"/>
                  </a:rPr>
                  <a:t> </a:t>
                </a:r>
              </a:p>
              <a:p>
                <a:pPr lvl="1" algn="just">
                  <a:lnSpc>
                    <a:spcPct val="150000"/>
                  </a:lnSpc>
                </a:pPr>
                <a:r>
                  <a:rPr lang="en-US" dirty="0">
                    <a:latin typeface="Times New Roman" panose="02020603050405020304" pitchFamily="18" charset="0"/>
                    <a:cs typeface="Times New Roman" panose="02020603050405020304" pitchFamily="18" charset="0"/>
                  </a:rPr>
                  <a:t> u</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a:t>
                </a:r>
                <a:r>
                  <a:rPr lang="en-US" baseline="-25000" dirty="0" err="1">
                    <a:latin typeface="Times New Roman" panose="02020603050405020304" pitchFamily="18" charset="0"/>
                    <a:cs typeface="Times New Roman" panose="02020603050405020304" pitchFamily="18" charset="0"/>
                  </a:rPr>
                  <a:t>f</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(1-x) + x </a:t>
                </a:r>
                <a:r>
                  <a:rPr lang="en-US" dirty="0" err="1">
                    <a:latin typeface="Times New Roman" panose="02020603050405020304" pitchFamily="18" charset="0"/>
                    <a:cs typeface="Times New Roman" panose="02020603050405020304" pitchFamily="18" charset="0"/>
                  </a:rPr>
                  <a:t>u</a:t>
                </a:r>
                <a:r>
                  <a:rPr lang="en-US" baseline="-25000" dirty="0" err="1">
                    <a:latin typeface="Times New Roman" panose="02020603050405020304" pitchFamily="18" charset="0"/>
                    <a:cs typeface="Times New Roman" panose="02020603050405020304" pitchFamily="18" charset="0"/>
                  </a:rPr>
                  <a:t>g</a:t>
                </a:r>
                <a:r>
                  <a:rPr lang="en-US" baseline="-25000" dirty="0">
                    <a:latin typeface="Times New Roman" panose="02020603050405020304" pitchFamily="18" charset="0"/>
                    <a:cs typeface="Times New Roman" panose="02020603050405020304" pitchFamily="18" charset="0"/>
                  </a:rPr>
                  <a:t> </a:t>
                </a:r>
              </a:p>
              <a:p>
                <a:pPr lvl="1" algn="just">
                  <a:lnSpc>
                    <a:spcPct val="150000"/>
                  </a:lnSpc>
                </a:pPr>
                <a:r>
                  <a:rPr lang="en-US" dirty="0">
                    <a:latin typeface="Times New Roman" panose="02020603050405020304" pitchFamily="18" charset="0"/>
                    <a:cs typeface="Times New Roman" panose="02020603050405020304" pitchFamily="18" charset="0"/>
                  </a:rPr>
                  <a:t>u = </a:t>
                </a:r>
                <a:r>
                  <a:rPr lang="en-US" dirty="0" err="1">
                    <a:latin typeface="Times New Roman" panose="02020603050405020304" pitchFamily="18" charset="0"/>
                    <a:cs typeface="Times New Roman" panose="02020603050405020304" pitchFamily="18" charset="0"/>
                  </a:rPr>
                  <a:t>u</a:t>
                </a:r>
                <a:r>
                  <a:rPr lang="en-US" baseline="-25000" dirty="0" err="1">
                    <a:latin typeface="Times New Roman" panose="02020603050405020304" pitchFamily="18" charset="0"/>
                    <a:cs typeface="Times New Roman" panose="02020603050405020304" pitchFamily="18" charset="0"/>
                  </a:rPr>
                  <a:t>f</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x (</a:t>
                </a:r>
                <a:r>
                  <a:rPr lang="en-US" dirty="0" err="1">
                    <a:latin typeface="Times New Roman" panose="02020603050405020304" pitchFamily="18" charset="0"/>
                    <a:cs typeface="Times New Roman" panose="02020603050405020304" pitchFamily="18" charset="0"/>
                  </a:rPr>
                  <a:t>u</a:t>
                </a:r>
                <a:r>
                  <a:rPr lang="en-US" baseline="-25000" dirty="0" err="1">
                    <a:latin typeface="Times New Roman" panose="02020603050405020304" pitchFamily="18" charset="0"/>
                    <a:cs typeface="Times New Roman" panose="02020603050405020304" pitchFamily="18" charset="0"/>
                  </a:rPr>
                  <a:t>g</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a:t>
                </a:r>
                <a:r>
                  <a:rPr lang="en-US" baseline="-25000" dirty="0" err="1">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 	when x =1, </a:t>
                </a:r>
                <a14:m>
                  <m:oMath xmlns:m="http://schemas.openxmlformats.org/officeDocument/2006/math">
                    <m:sSub>
                      <m:sSubPr>
                        <m:ctrlPr>
                          <a:rPr lang="en-US" b="1" i="1" dirty="0">
                            <a:solidFill>
                              <a:srgbClr val="836967"/>
                            </a:solidFill>
                            <a:latin typeface="Cambria Math"/>
                          </a:rPr>
                        </m:ctrlPr>
                      </m:sSubPr>
                      <m:e>
                        <m:r>
                          <a:rPr lang="en-US" b="1" i="1" dirty="0" smtClean="0">
                            <a:latin typeface="Cambria Math"/>
                          </a:rPr>
                          <m:t>𝒖</m:t>
                        </m:r>
                      </m:e>
                      <m:sub>
                        <m:r>
                          <a:rPr lang="en-US" b="1" i="1" dirty="0">
                            <a:latin typeface="Cambria Math" panose="02040503050406030204" pitchFamily="18" charset="0"/>
                          </a:rPr>
                          <m:t>𝒈</m:t>
                        </m:r>
                      </m:sub>
                    </m:sSub>
                    <m:r>
                      <a:rPr lang="en-US" b="1" dirty="0">
                        <a:latin typeface="Cambria Math" panose="02040503050406030204" pitchFamily="18" charset="0"/>
                      </a:rPr>
                      <m:t>=</m:t>
                    </m:r>
                    <m:sSub>
                      <m:sSubPr>
                        <m:ctrlPr>
                          <a:rPr lang="en-US" b="1" i="1" dirty="0">
                            <a:solidFill>
                              <a:srgbClr val="836967"/>
                            </a:solidFill>
                            <a:latin typeface="Cambria Math"/>
                          </a:rPr>
                        </m:ctrlPr>
                      </m:sSubPr>
                      <m:e>
                        <m:r>
                          <a:rPr lang="en-US" b="1" i="1" dirty="0" smtClean="0">
                            <a:latin typeface="Cambria Math"/>
                          </a:rPr>
                          <m:t>𝒖</m:t>
                        </m:r>
                      </m:e>
                      <m:sub>
                        <m:r>
                          <a:rPr lang="en-US" b="1" i="1" dirty="0">
                            <a:latin typeface="Cambria Math" panose="02040503050406030204" pitchFamily="18" charset="0"/>
                          </a:rPr>
                          <m:t>𝒇</m:t>
                        </m:r>
                      </m:sub>
                    </m:sSub>
                    <m:r>
                      <a:rPr lang="en-US" b="1" dirty="0">
                        <a:latin typeface="Cambria Math" panose="02040503050406030204" pitchFamily="18" charset="0"/>
                      </a:rPr>
                      <m:t>+</m:t>
                    </m:r>
                    <m:sSub>
                      <m:sSubPr>
                        <m:ctrlPr>
                          <a:rPr lang="en-US" b="1" i="1" dirty="0">
                            <a:solidFill>
                              <a:srgbClr val="836967"/>
                            </a:solidFill>
                            <a:latin typeface="Cambria Math"/>
                          </a:rPr>
                        </m:ctrlPr>
                      </m:sSubPr>
                      <m:e>
                        <m:r>
                          <a:rPr lang="en-US" b="1" i="1" dirty="0" smtClean="0">
                            <a:latin typeface="Cambria Math"/>
                          </a:rPr>
                          <m:t>𝒖</m:t>
                        </m:r>
                      </m:e>
                      <m:sub>
                        <m:r>
                          <a:rPr lang="en-US" b="1" i="1" dirty="0">
                            <a:latin typeface="Cambria Math" panose="02040503050406030204" pitchFamily="18" charset="0"/>
                          </a:rPr>
                          <m:t>𝒇𝒈</m:t>
                        </m:r>
                      </m:sub>
                    </m:sSub>
                  </m:oMath>
                </a14:m>
                <a:endParaRPr lang="en-US" baseline="-25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lgn="just">
                  <a:lnSpc>
                    <a:spcPct val="150000"/>
                  </a:lnSpc>
                </a:pPr>
                <a:endParaRPr lang="en-US" dirty="0">
                  <a:latin typeface="Times New Roman" panose="02020603050405020304" pitchFamily="18" charset="0"/>
                  <a:cs typeface="Times New Roman" panose="02020603050405020304" pitchFamily="18" charset="0"/>
                </a:endParaRPr>
              </a:p>
            </p:txBody>
          </p:sp>
        </mc:Choice>
        <mc:Fallback xmlns="">
          <p:sp>
            <p:nvSpPr>
              <p:cNvPr id="3" name="Subtitle 2">
                <a:extLst>
                  <a:ext uri="{FF2B5EF4-FFF2-40B4-BE49-F238E27FC236}">
                    <a16:creationId xmlns:a16="http://schemas.microsoft.com/office/drawing/2014/main" xmlns="" id="{D93E4942-2DED-5920-1BDD-28042FDECF64}"/>
                  </a:ext>
                </a:extLst>
              </p:cNvPr>
              <p:cNvSpPr>
                <a:spLocks noGrp="1" noRot="1" noChangeAspect="1" noMove="1" noResize="1" noEditPoints="1" noAdjustHandles="1" noChangeArrowheads="1" noChangeShapeType="1" noTextEdit="1"/>
              </p:cNvSpPr>
              <p:nvPr>
                <p:ph type="subTitle" idx="1"/>
              </p:nvPr>
            </p:nvSpPr>
            <p:spPr>
              <a:xfrm>
                <a:off x="779720" y="543733"/>
                <a:ext cx="10565219" cy="6155623"/>
              </a:xfrm>
              <a:blipFill rotWithShape="1">
                <a:blip r:embed="rId2"/>
                <a:stretch>
                  <a:fillRect l="-808" r="-1154"/>
                </a:stretch>
              </a:blipFill>
            </p:spPr>
            <p:txBody>
              <a:bodyPr/>
              <a:lstStyle/>
              <a:p>
                <a:r>
                  <a:rPr lang="en-US">
                    <a:noFill/>
                  </a:rPr>
                  <a:t> </a:t>
                </a:r>
              </a:p>
            </p:txBody>
          </p:sp>
        </mc:Fallback>
      </mc:AlternateContent>
      <p:sp>
        <p:nvSpPr>
          <p:cNvPr id="2" name="Slide Number Placeholder 1">
            <a:extLst>
              <a:ext uri="{FF2B5EF4-FFF2-40B4-BE49-F238E27FC236}">
                <a16:creationId xmlns="" xmlns:a16="http://schemas.microsoft.com/office/drawing/2014/main" id="{7E46616E-1F16-638A-D69E-965D7D510F1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B979E-5EEA-4528-B67A-E7E0C41786D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68202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 xmlns:a16="http://schemas.microsoft.com/office/drawing/2014/main" id="{D93E4942-2DED-5920-1BDD-28042FDECF64}"/>
                  </a:ext>
                </a:extLst>
              </p:cNvPr>
              <p:cNvSpPr>
                <a:spLocks noGrp="1"/>
              </p:cNvSpPr>
              <p:nvPr>
                <p:ph type="subTitle" idx="1"/>
              </p:nvPr>
            </p:nvSpPr>
            <p:spPr>
              <a:xfrm>
                <a:off x="779720" y="276447"/>
                <a:ext cx="10565219" cy="6155623"/>
              </a:xfrm>
            </p:spPr>
            <p:txBody>
              <a:bodyPr>
                <a:normAutofit lnSpcReduction="10000"/>
              </a:bodyPr>
              <a:lstStyle/>
              <a:p>
                <a:pPr marL="457200" indent="-457200" algn="just">
                  <a:lnSpc>
                    <a:spcPct val="150000"/>
                  </a:lnSpc>
                  <a:buFont typeface="+mj-lt"/>
                  <a:buAutoNum type="arabicPeriod" startAt="6"/>
                </a:pPr>
                <a:r>
                  <a:rPr lang="en-US" b="1" dirty="0">
                    <a:latin typeface="Times New Roman" panose="02020603050405020304" pitchFamily="18" charset="0"/>
                    <a:cs typeface="Times New Roman" panose="02020603050405020304" pitchFamily="18" charset="0"/>
                  </a:rPr>
                  <a:t>Enthalpy (h):</a:t>
                </a:r>
              </a:p>
              <a:p>
                <a:pPr lvl="1" algn="just">
                  <a:lnSpc>
                    <a:spcPct val="150000"/>
                  </a:lnSpc>
                </a:pPr>
                <a:r>
                  <a:rPr lang="en-US" dirty="0">
                    <a:latin typeface="Times New Roman" panose="02020603050405020304" pitchFamily="18" charset="0"/>
                    <a:cs typeface="Times New Roman" panose="02020603050405020304" pitchFamily="18" charset="0"/>
                  </a:rPr>
                  <a:t>The enthalpy of steam is a thermodynamic property that represents the total energy content of steam, including both the internal energy and the work done by the steam as it expands or contracts.</a:t>
                </a:r>
              </a:p>
              <a:p>
                <a:pPr lvl="1" algn="just">
                  <a:lnSpc>
                    <a:spcPct val="150000"/>
                  </a:lnSpc>
                </a:pPr>
                <a14:m>
                  <m:oMathPara xmlns:m="http://schemas.openxmlformats.org/officeDocument/2006/math">
                    <m:oMathParaPr>
                      <m:jc m:val="centerGroup"/>
                    </m:oMathParaPr>
                    <m:oMath xmlns:m="http://schemas.openxmlformats.org/officeDocument/2006/math">
                      <m:sSub>
                        <m:sSubPr>
                          <m:ctrlPr>
                            <a:rPr lang="en-US" b="1" i="1" dirty="0" smtClean="0">
                              <a:solidFill>
                                <a:srgbClr val="836967"/>
                              </a:solidFill>
                              <a:latin typeface="Cambria Math"/>
                            </a:rPr>
                          </m:ctrlPr>
                        </m:sSubPr>
                        <m:e>
                          <m:r>
                            <a:rPr lang="en-US" b="1" i="1" dirty="0">
                              <a:latin typeface="Cambria Math" panose="02040503050406030204" pitchFamily="18" charset="0"/>
                            </a:rPr>
                            <m:t>𝒉</m:t>
                          </m:r>
                        </m:e>
                        <m:sub>
                          <m:r>
                            <a:rPr lang="en-US" b="1" i="1" dirty="0">
                              <a:latin typeface="Cambria Math" panose="02040503050406030204" pitchFamily="18" charset="0"/>
                            </a:rPr>
                            <m:t>𝒇</m:t>
                          </m:r>
                        </m:sub>
                      </m:sSub>
                      <m:r>
                        <a:rPr lang="en-US" b="1" i="0" dirty="0">
                          <a:latin typeface="Cambria Math" panose="02040503050406030204" pitchFamily="18" charset="0"/>
                        </a:rPr>
                        <m:t>=</m:t>
                      </m:r>
                      <m:sSub>
                        <m:sSubPr>
                          <m:ctrlPr>
                            <a:rPr lang="en-US" b="1" i="1" dirty="0">
                              <a:solidFill>
                                <a:srgbClr val="836967"/>
                              </a:solidFill>
                              <a:latin typeface="Cambria Math"/>
                            </a:rPr>
                          </m:ctrlPr>
                        </m:sSubPr>
                        <m:e>
                          <m:r>
                            <a:rPr lang="en-US" b="1" i="1" dirty="0">
                              <a:latin typeface="Cambria Math" panose="02040503050406030204" pitchFamily="18" charset="0"/>
                            </a:rPr>
                            <m:t>𝒄</m:t>
                          </m:r>
                        </m:e>
                        <m:sub>
                          <m:r>
                            <a:rPr lang="en-US" b="1" i="1" dirty="0" smtClean="0">
                              <a:latin typeface="Cambria Math" panose="02040503050406030204" pitchFamily="18" charset="0"/>
                            </a:rPr>
                            <m:t>𝒑</m:t>
                          </m:r>
                          <m:r>
                            <a:rPr lang="en-US" b="1" i="1" dirty="0">
                              <a:latin typeface="Cambria Math" panose="02040503050406030204" pitchFamily="18" charset="0"/>
                            </a:rPr>
                            <m:t>𝒇</m:t>
                          </m:r>
                        </m:sub>
                      </m:sSub>
                      <m:d>
                        <m:dPr>
                          <m:ctrlPr>
                            <a:rPr lang="en-US" b="1" i="1" dirty="0">
                              <a:solidFill>
                                <a:srgbClr val="836967"/>
                              </a:solidFill>
                              <a:latin typeface="Cambria Math"/>
                            </a:rPr>
                          </m:ctrlPr>
                        </m:dPr>
                        <m:e>
                          <m:sSub>
                            <m:sSubPr>
                              <m:ctrlPr>
                                <a:rPr lang="en-US" b="1" i="1" dirty="0">
                                  <a:solidFill>
                                    <a:srgbClr val="836967"/>
                                  </a:solidFill>
                                  <a:latin typeface="Cambria Math"/>
                                </a:rPr>
                              </m:ctrlPr>
                            </m:sSubPr>
                            <m:e>
                              <m:r>
                                <a:rPr lang="en-US" b="1" i="1" dirty="0">
                                  <a:latin typeface="Cambria Math" panose="02040503050406030204" pitchFamily="18" charset="0"/>
                                </a:rPr>
                                <m:t>𝑻</m:t>
                              </m:r>
                            </m:e>
                            <m:sub>
                              <m:r>
                                <a:rPr lang="en-US" b="1" i="1" dirty="0" smtClean="0">
                                  <a:latin typeface="Cambria Math" panose="02040503050406030204" pitchFamily="18" charset="0"/>
                                </a:rPr>
                                <m:t>𝒔</m:t>
                              </m:r>
                              <m:r>
                                <a:rPr lang="en-US" b="1" i="1" dirty="0">
                                  <a:latin typeface="Cambria Math" panose="02040503050406030204" pitchFamily="18" charset="0"/>
                                </a:rPr>
                                <m:t>𝒂𝒕</m:t>
                              </m:r>
                            </m:sub>
                          </m:sSub>
                          <m:r>
                            <a:rPr lang="en-US" b="1" i="0" dirty="0">
                              <a:latin typeface="Cambria Math" panose="02040503050406030204" pitchFamily="18" charset="0"/>
                            </a:rPr>
                            <m:t>−</m:t>
                          </m:r>
                          <m:r>
                            <a:rPr lang="en-US" b="1" i="0" dirty="0">
                              <a:latin typeface="Cambria Math" panose="02040503050406030204" pitchFamily="18" charset="0"/>
                            </a:rPr>
                            <m:t>𝟐𝟕𝟑</m:t>
                          </m:r>
                          <m:r>
                            <a:rPr lang="en-US" b="1" i="0" dirty="0">
                              <a:latin typeface="Cambria Math" panose="02040503050406030204" pitchFamily="18" charset="0"/>
                            </a:rPr>
                            <m:t>.</m:t>
                          </m:r>
                          <m:r>
                            <a:rPr lang="en-US" b="1" i="0" dirty="0">
                              <a:latin typeface="Cambria Math" panose="02040503050406030204" pitchFamily="18" charset="0"/>
                            </a:rPr>
                            <m:t>𝟏𝟔</m:t>
                          </m:r>
                        </m:e>
                      </m:d>
                    </m:oMath>
                  </m:oMathPara>
                </a14:m>
                <a:endParaRPr lang="en-US" b="1"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i="1" smtClean="0">
                            <a:latin typeface="Cambria Math"/>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h</m:t>
                        </m:r>
                      </m:e>
                      <m:sub>
                        <m:r>
                          <a:rPr lang="en-US" b="0" i="1" smtClean="0">
                            <a:latin typeface="Cambria Math" panose="02040503050406030204" pitchFamily="18" charset="0"/>
                            <a:cs typeface="Times New Roman" panose="02020603050405020304" pitchFamily="18" charset="0"/>
                          </a:rPr>
                          <m:t>𝑓</m:t>
                        </m:r>
                      </m:sub>
                    </m:sSub>
                  </m:oMath>
                </a14:m>
                <a:r>
                  <a:rPr lang="en-US" dirty="0">
                    <a:latin typeface="Times New Roman" panose="02020603050405020304" pitchFamily="18" charset="0"/>
                    <a:cs typeface="Times New Roman" panose="02020603050405020304" pitchFamily="18" charset="0"/>
                  </a:rPr>
                  <a:t> is enthalpy of fluid, </a:t>
                </a:r>
                <a14:m>
                  <m:oMath xmlns:m="http://schemas.openxmlformats.org/officeDocument/2006/math">
                    <m:sSub>
                      <m:sSubPr>
                        <m:ctrlPr>
                          <a:rPr lang="en-US" i="1" smtClean="0">
                            <a:latin typeface="Cambria Math"/>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𝑐</m:t>
                        </m:r>
                      </m:e>
                      <m:sub>
                        <m:r>
                          <a:rPr lang="en-US" b="0" i="1" smtClean="0">
                            <a:latin typeface="Cambria Math" panose="02040503050406030204" pitchFamily="18" charset="0"/>
                            <a:cs typeface="Times New Roman" panose="02020603050405020304" pitchFamily="18" charset="0"/>
                          </a:rPr>
                          <m:t>𝑝𝑓</m:t>
                        </m:r>
                      </m:sub>
                    </m:sSub>
                  </m:oMath>
                </a14:m>
                <a:r>
                  <a:rPr lang="en-US" dirty="0">
                    <a:latin typeface="Times New Roman" panose="02020603050405020304" pitchFamily="18" charset="0"/>
                    <a:cs typeface="Times New Roman" panose="02020603050405020304" pitchFamily="18" charset="0"/>
                  </a:rPr>
                  <a:t> is specific heat of fluid at constant pressure and </a:t>
                </a:r>
                <a14:m>
                  <m:oMath xmlns:m="http://schemas.openxmlformats.org/officeDocument/2006/math">
                    <m:sSub>
                      <m:sSubPr>
                        <m:ctrlPr>
                          <a:rPr lang="en-US" i="1" smtClean="0">
                            <a:latin typeface="Cambria Math"/>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𝑇</m:t>
                        </m:r>
                      </m:e>
                      <m:sub>
                        <m:r>
                          <a:rPr lang="en-US" b="0" i="1" smtClean="0">
                            <a:latin typeface="Cambria Math" panose="02040503050406030204" pitchFamily="18" charset="0"/>
                            <a:cs typeface="Times New Roman" panose="02020603050405020304" pitchFamily="18" charset="0"/>
                          </a:rPr>
                          <m:t>𝑠𝑎𝑡</m:t>
                        </m:r>
                      </m:sub>
                    </m:sSub>
                  </m:oMath>
                </a14:m>
                <a:r>
                  <a:rPr lang="en-US" dirty="0">
                    <a:latin typeface="Times New Roman" panose="02020603050405020304" pitchFamily="18" charset="0"/>
                    <a:cs typeface="Times New Roman" panose="02020603050405020304" pitchFamily="18" charset="0"/>
                  </a:rPr>
                  <a:t> is Temperature of saturated steam.</a:t>
                </a:r>
              </a:p>
              <a:p>
                <a:pPr lvl="1" algn="just">
                  <a:lnSpc>
                    <a:spcPct val="150000"/>
                  </a:lnSpc>
                </a:pPr>
                <a14:m>
                  <m:oMathPara xmlns:m="http://schemas.openxmlformats.org/officeDocument/2006/math">
                    <m:oMathParaPr>
                      <m:jc m:val="centerGroup"/>
                    </m:oMathParaPr>
                    <m:oMath xmlns:m="http://schemas.openxmlformats.org/officeDocument/2006/math">
                      <m:sSub>
                        <m:sSubPr>
                          <m:ctrlPr>
                            <a:rPr lang="en-US" b="1" i="1" dirty="0" smtClean="0">
                              <a:solidFill>
                                <a:srgbClr val="836967"/>
                              </a:solidFill>
                              <a:latin typeface="Cambria Math"/>
                            </a:rPr>
                          </m:ctrlPr>
                        </m:sSubPr>
                        <m:e>
                          <m:r>
                            <a:rPr lang="en-US" b="1" i="1" dirty="0">
                              <a:latin typeface="Cambria Math" panose="02040503050406030204" pitchFamily="18" charset="0"/>
                            </a:rPr>
                            <m:t>𝒉</m:t>
                          </m:r>
                        </m:e>
                        <m:sub>
                          <m:r>
                            <a:rPr lang="en-US" b="1" i="1" dirty="0">
                              <a:latin typeface="Cambria Math" panose="02040503050406030204" pitchFamily="18" charset="0"/>
                            </a:rPr>
                            <m:t>𝒈</m:t>
                          </m:r>
                        </m:sub>
                      </m:sSub>
                      <m:r>
                        <a:rPr lang="en-US" b="1" i="0" dirty="0">
                          <a:latin typeface="Cambria Math" panose="02040503050406030204" pitchFamily="18" charset="0"/>
                        </a:rPr>
                        <m:t>=</m:t>
                      </m:r>
                      <m:sSub>
                        <m:sSubPr>
                          <m:ctrlPr>
                            <a:rPr lang="en-US" b="1" i="1" dirty="0">
                              <a:solidFill>
                                <a:srgbClr val="836967"/>
                              </a:solidFill>
                              <a:latin typeface="Cambria Math"/>
                            </a:rPr>
                          </m:ctrlPr>
                        </m:sSubPr>
                        <m:e>
                          <m:r>
                            <a:rPr lang="en-US" b="1" i="1" dirty="0">
                              <a:latin typeface="Cambria Math" panose="02040503050406030204" pitchFamily="18" charset="0"/>
                            </a:rPr>
                            <m:t>𝒉</m:t>
                          </m:r>
                        </m:e>
                        <m:sub>
                          <m:r>
                            <a:rPr lang="en-US" b="1" i="1" dirty="0">
                              <a:latin typeface="Cambria Math" panose="02040503050406030204" pitchFamily="18" charset="0"/>
                            </a:rPr>
                            <m:t>𝒇</m:t>
                          </m:r>
                        </m:sub>
                      </m:sSub>
                      <m:r>
                        <a:rPr lang="en-US" b="1" i="0" dirty="0">
                          <a:latin typeface="Cambria Math" panose="02040503050406030204" pitchFamily="18" charset="0"/>
                        </a:rPr>
                        <m:t>+</m:t>
                      </m:r>
                      <m:sSub>
                        <m:sSubPr>
                          <m:ctrlPr>
                            <a:rPr lang="en-US" b="1" i="1" dirty="0">
                              <a:solidFill>
                                <a:srgbClr val="836967"/>
                              </a:solidFill>
                              <a:latin typeface="Cambria Math"/>
                            </a:rPr>
                          </m:ctrlPr>
                        </m:sSubPr>
                        <m:e>
                          <m:r>
                            <a:rPr lang="en-US" b="1" i="1" dirty="0">
                              <a:latin typeface="Cambria Math" panose="02040503050406030204" pitchFamily="18" charset="0"/>
                            </a:rPr>
                            <m:t>𝒉</m:t>
                          </m:r>
                        </m:e>
                        <m:sub>
                          <m:r>
                            <a:rPr lang="en-US" b="1" i="1" dirty="0">
                              <a:latin typeface="Cambria Math" panose="02040503050406030204" pitchFamily="18" charset="0"/>
                            </a:rPr>
                            <m:t>𝒇𝒈</m:t>
                          </m:r>
                        </m:sub>
                      </m:sSub>
                    </m:oMath>
                  </m:oMathPara>
                </a14:m>
                <a:endParaRPr lang="en-US" b="1" dirty="0">
                  <a:latin typeface="Times New Roman" panose="02020603050405020304" pitchFamily="18" charset="0"/>
                </a:endParaRPr>
              </a:p>
              <a:p>
                <a:pPr lvl="1" algn="just">
                  <a:lnSpc>
                    <a:spcPct val="150000"/>
                  </a:lnSpc>
                </a:pPr>
                <a:r>
                  <a:rPr lang="en-US" dirty="0">
                    <a:latin typeface="Times New Roman" panose="02020603050405020304" pitchFamily="18" charset="0"/>
                  </a:rPr>
                  <a:t>Where. </a:t>
                </a:r>
                <a14:m>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h</m:t>
                        </m:r>
                      </m:e>
                      <m:sub>
                        <m:r>
                          <a:rPr lang="en-US" b="0" i="1" smtClean="0">
                            <a:latin typeface="Cambria Math" panose="02040503050406030204" pitchFamily="18" charset="0"/>
                          </a:rPr>
                          <m:t>𝑔</m:t>
                        </m:r>
                      </m:sub>
                    </m:sSub>
                  </m:oMath>
                </a14:m>
                <a:r>
                  <a:rPr lang="en-US" dirty="0">
                    <a:latin typeface="Times New Roman" panose="02020603050405020304" pitchFamily="18" charset="0"/>
                  </a:rPr>
                  <a:t> is enthalpy of gas and </a:t>
                </a:r>
                <a14:m>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h</m:t>
                        </m:r>
                      </m:e>
                      <m:sub>
                        <m:r>
                          <a:rPr lang="en-US" b="0" i="1" smtClean="0">
                            <a:latin typeface="Cambria Math" panose="02040503050406030204" pitchFamily="18" charset="0"/>
                          </a:rPr>
                          <m:t>𝑓𝑔</m:t>
                        </m:r>
                      </m:sub>
                    </m:sSub>
                  </m:oMath>
                </a14:m>
                <a:r>
                  <a:rPr lang="en-US" dirty="0">
                    <a:latin typeface="Times New Roman" panose="02020603050405020304" pitchFamily="18" charset="0"/>
                  </a:rPr>
                  <a:t> is latent heat of steam.</a:t>
                </a:r>
              </a:p>
              <a:p>
                <a:pPr lvl="1" algn="just">
                  <a:lnSpc>
                    <a:spcPct val="150000"/>
                  </a:lnSpc>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a:rPr>
                          </m:ctrlPr>
                        </m:sSubPr>
                        <m:e>
                          <m:r>
                            <a:rPr lang="en-US" b="1" i="1" smtClean="0">
                              <a:latin typeface="Cambria Math" panose="02040503050406030204" pitchFamily="18" charset="0"/>
                            </a:rPr>
                            <m:t>𝒉</m:t>
                          </m:r>
                        </m:e>
                        <m:sub>
                          <m:r>
                            <a:rPr lang="en-US" b="1" i="1" smtClean="0">
                              <a:latin typeface="Cambria Math" panose="02040503050406030204" pitchFamily="18" charset="0"/>
                            </a:rPr>
                            <m:t>𝒔𝒖𝒑</m:t>
                          </m:r>
                        </m:sub>
                      </m:sSub>
                      <m:r>
                        <a:rPr lang="en-US" b="1" i="1" smtClean="0">
                          <a:latin typeface="Cambria Math" panose="02040503050406030204" pitchFamily="18" charset="0"/>
                        </a:rPr>
                        <m:t>=</m:t>
                      </m:r>
                      <m:sSub>
                        <m:sSubPr>
                          <m:ctrlPr>
                            <a:rPr lang="en-US" b="1" i="1" smtClean="0">
                              <a:solidFill>
                                <a:srgbClr val="836967"/>
                              </a:solidFill>
                              <a:latin typeface="Cambria Math"/>
                            </a:rPr>
                          </m:ctrlPr>
                        </m:sSubPr>
                        <m:e>
                          <m:r>
                            <a:rPr lang="en-US" b="1" i="1" smtClean="0">
                              <a:latin typeface="Cambria Math" panose="02040503050406030204" pitchFamily="18" charset="0"/>
                            </a:rPr>
                            <m:t>𝒉</m:t>
                          </m:r>
                        </m:e>
                        <m:sub>
                          <m:r>
                            <a:rPr lang="en-US" b="1" i="1" smtClean="0">
                              <a:latin typeface="Cambria Math" panose="02040503050406030204" pitchFamily="18" charset="0"/>
                            </a:rPr>
                            <m:t>𝒈</m:t>
                          </m:r>
                        </m:sub>
                      </m:sSub>
                      <m:r>
                        <a:rPr lang="en-US" b="1" i="1" smtClean="0">
                          <a:latin typeface="Cambria Math" panose="02040503050406030204" pitchFamily="18" charset="0"/>
                        </a:rPr>
                        <m:t>+</m:t>
                      </m:r>
                      <m:sSub>
                        <m:sSubPr>
                          <m:ctrlPr>
                            <a:rPr lang="en-US" b="1" i="1" smtClean="0">
                              <a:solidFill>
                                <a:srgbClr val="836967"/>
                              </a:solidFill>
                              <a:latin typeface="Cambria Math"/>
                            </a:rPr>
                          </m:ctrlPr>
                        </m:sSubPr>
                        <m:e>
                          <m:r>
                            <a:rPr lang="en-US" b="1" i="1" smtClean="0">
                              <a:solidFill>
                                <a:srgbClr val="836967"/>
                              </a:solidFill>
                              <a:latin typeface="Cambria Math" panose="02040503050406030204" pitchFamily="18" charset="0"/>
                            </a:rPr>
                            <m:t>𝒄</m:t>
                          </m:r>
                        </m:e>
                        <m:sub>
                          <m:r>
                            <a:rPr lang="en-US" b="1" i="1" smtClean="0">
                              <a:latin typeface="Cambria Math" panose="02040503050406030204" pitchFamily="18" charset="0"/>
                            </a:rPr>
                            <m:t>𝒑𝒈</m:t>
                          </m:r>
                        </m:sub>
                      </m:sSub>
                      <m:r>
                        <a:rPr lang="en-US" b="1" i="1" smtClean="0">
                          <a:latin typeface="Cambria Math" panose="02040503050406030204" pitchFamily="18" charset="0"/>
                        </a:rPr>
                        <m:t>(</m:t>
                      </m:r>
                      <m:sSub>
                        <m:sSubPr>
                          <m:ctrlPr>
                            <a:rPr lang="en-US" b="1" i="1" smtClean="0">
                              <a:latin typeface="Cambria Math"/>
                            </a:rPr>
                          </m:ctrlPr>
                        </m:sSubPr>
                        <m:e>
                          <m:r>
                            <a:rPr lang="en-US" b="1" i="1" smtClean="0">
                              <a:latin typeface="Cambria Math" panose="02040503050406030204" pitchFamily="18" charset="0"/>
                            </a:rPr>
                            <m:t>𝑻</m:t>
                          </m:r>
                        </m:e>
                        <m:sub>
                          <m:r>
                            <a:rPr lang="en-US" b="1" i="1" smtClean="0">
                              <a:latin typeface="Cambria Math" panose="02040503050406030204" pitchFamily="18" charset="0"/>
                            </a:rPr>
                            <m:t>𝒔𝒖𝒑</m:t>
                          </m:r>
                        </m:sub>
                      </m:sSub>
                      <m:r>
                        <a:rPr lang="en-US" b="1" i="1" smtClean="0">
                          <a:latin typeface="Cambria Math" panose="02040503050406030204" pitchFamily="18" charset="0"/>
                        </a:rPr>
                        <m:t>−</m:t>
                      </m:r>
                      <m:sSub>
                        <m:sSubPr>
                          <m:ctrlPr>
                            <a:rPr lang="en-US" b="1" i="1" smtClean="0">
                              <a:latin typeface="Cambria Math"/>
                            </a:rPr>
                          </m:ctrlPr>
                        </m:sSubPr>
                        <m:e>
                          <m:r>
                            <a:rPr lang="en-US" b="1" i="1" smtClean="0">
                              <a:latin typeface="Cambria Math" panose="02040503050406030204" pitchFamily="18" charset="0"/>
                            </a:rPr>
                            <m:t>𝑻</m:t>
                          </m:r>
                        </m:e>
                        <m:sub>
                          <m:r>
                            <a:rPr lang="en-US" b="1" i="1" smtClean="0">
                              <a:latin typeface="Cambria Math" panose="02040503050406030204" pitchFamily="18" charset="0"/>
                            </a:rPr>
                            <m:t>𝒔𝒂𝒕</m:t>
                          </m:r>
                        </m:sub>
                      </m:sSub>
                      <m:r>
                        <a:rPr lang="en-US" b="1" i="1" smtClean="0">
                          <a:latin typeface="Cambria Math" panose="02040503050406030204" pitchFamily="18" charset="0"/>
                        </a:rPr>
                        <m:t>)</m:t>
                      </m:r>
                      <m:r>
                        <a:rPr lang="en-US" b="1" i="1" smtClean="0">
                          <a:solidFill>
                            <a:srgbClr val="836967"/>
                          </a:solidFill>
                          <a:latin typeface="Cambria Math" panose="02040503050406030204" pitchFamily="18" charset="0"/>
                        </a:rPr>
                        <m:t> </m:t>
                      </m:r>
                    </m:oMath>
                  </m:oMathPara>
                </a14:m>
                <a:endParaRPr lang="en-US" b="1"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i="1" smtClean="0">
                            <a:latin typeface="Cambria Math"/>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h</m:t>
                        </m:r>
                      </m:e>
                      <m:sub>
                        <m:r>
                          <a:rPr lang="en-US" b="0" i="1" smtClean="0">
                            <a:latin typeface="Cambria Math" panose="02040503050406030204" pitchFamily="18" charset="0"/>
                            <a:cs typeface="Times New Roman" panose="02020603050405020304" pitchFamily="18" charset="0"/>
                          </a:rPr>
                          <m:t>𝑠𝑢𝑝</m:t>
                        </m:r>
                      </m:sub>
                    </m:sSub>
                  </m:oMath>
                </a14:m>
                <a:r>
                  <a:rPr lang="en-US" dirty="0">
                    <a:latin typeface="Times New Roman" panose="02020603050405020304" pitchFamily="18" charset="0"/>
                    <a:cs typeface="Times New Roman" panose="02020603050405020304" pitchFamily="18" charset="0"/>
                  </a:rPr>
                  <a:t> is enthalpy of superheated steam, </a:t>
                </a:r>
                <a14:m>
                  <m:oMath xmlns:m="http://schemas.openxmlformats.org/officeDocument/2006/math">
                    <m:sSub>
                      <m:sSubPr>
                        <m:ctrlPr>
                          <a:rPr lang="en-US" i="1" smtClean="0">
                            <a:latin typeface="Cambria Math"/>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𝑐</m:t>
                        </m:r>
                      </m:e>
                      <m:sub>
                        <m:r>
                          <a:rPr lang="en-US" b="0" i="1" smtClean="0">
                            <a:latin typeface="Cambria Math" panose="02040503050406030204" pitchFamily="18" charset="0"/>
                            <a:cs typeface="Times New Roman" panose="02020603050405020304" pitchFamily="18" charset="0"/>
                          </a:rPr>
                          <m:t>𝑝𝑔</m:t>
                        </m:r>
                      </m:sub>
                    </m:sSub>
                  </m:oMath>
                </a14:m>
                <a:r>
                  <a:rPr lang="en-US" dirty="0">
                    <a:latin typeface="Times New Roman" panose="02020603050405020304" pitchFamily="18" charset="0"/>
                    <a:cs typeface="Times New Roman" panose="02020603050405020304" pitchFamily="18" charset="0"/>
                  </a:rPr>
                  <a:t> is specific heat of gas at constant pressure and </a:t>
                </a:r>
                <a14:m>
                  <m:oMath xmlns:m="http://schemas.openxmlformats.org/officeDocument/2006/math">
                    <m:sSub>
                      <m:sSubPr>
                        <m:ctrlPr>
                          <a:rPr lang="en-US" i="1" smtClean="0">
                            <a:latin typeface="Cambria Math"/>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𝑇</m:t>
                        </m:r>
                      </m:e>
                      <m:sub>
                        <m:r>
                          <a:rPr lang="en-US" b="0" i="1" smtClean="0">
                            <a:latin typeface="Cambria Math" panose="02040503050406030204" pitchFamily="18" charset="0"/>
                            <a:cs typeface="Times New Roman" panose="02020603050405020304" pitchFamily="18" charset="0"/>
                          </a:rPr>
                          <m:t>𝑠𝑎𝑡</m:t>
                        </m:r>
                      </m:sub>
                    </m:sSub>
                  </m:oMath>
                </a14:m>
                <a:r>
                  <a:rPr lang="en-US" dirty="0">
                    <a:latin typeface="Times New Roman" panose="02020603050405020304" pitchFamily="18" charset="0"/>
                    <a:cs typeface="Times New Roman" panose="02020603050405020304" pitchFamily="18" charset="0"/>
                  </a:rPr>
                  <a:t> is Temperature of superheated steam.</a:t>
                </a:r>
              </a:p>
            </p:txBody>
          </p:sp>
        </mc:Choice>
        <mc:Fallback xmlns="">
          <p:sp>
            <p:nvSpPr>
              <p:cNvPr id="3" name="Subtitle 2">
                <a:extLst>
                  <a:ext uri="{FF2B5EF4-FFF2-40B4-BE49-F238E27FC236}">
                    <a16:creationId xmlns:a16="http://schemas.microsoft.com/office/drawing/2014/main" id="{D93E4942-2DED-5920-1BDD-28042FDECF64}"/>
                  </a:ext>
                </a:extLst>
              </p:cNvPr>
              <p:cNvSpPr>
                <a:spLocks noGrp="1" noRot="1" noChangeAspect="1" noMove="1" noResize="1" noEditPoints="1" noAdjustHandles="1" noChangeArrowheads="1" noChangeShapeType="1" noTextEdit="1"/>
              </p:cNvSpPr>
              <p:nvPr>
                <p:ph type="subTitle" idx="1"/>
              </p:nvPr>
            </p:nvSpPr>
            <p:spPr>
              <a:xfrm>
                <a:off x="779720" y="276447"/>
                <a:ext cx="10565219" cy="6155623"/>
              </a:xfrm>
              <a:blipFill>
                <a:blip r:embed="rId2"/>
                <a:stretch>
                  <a:fillRect l="-808" r="-577" b="-990"/>
                </a:stretch>
              </a:blipFill>
            </p:spPr>
            <p:txBody>
              <a:bodyPr/>
              <a:lstStyle/>
              <a:p>
                <a:r>
                  <a:rPr lang="en-IN">
                    <a:noFill/>
                  </a:rPr>
                  <a:t> </a:t>
                </a:r>
              </a:p>
            </p:txBody>
          </p:sp>
        </mc:Fallback>
      </mc:AlternateContent>
      <p:sp>
        <p:nvSpPr>
          <p:cNvPr id="2" name="Slide Number Placeholder 1">
            <a:extLst>
              <a:ext uri="{FF2B5EF4-FFF2-40B4-BE49-F238E27FC236}">
                <a16:creationId xmlns="" xmlns:a16="http://schemas.microsoft.com/office/drawing/2014/main" id="{F04D23E6-F443-C7D3-86CD-B422BA48B1F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B979E-5EEA-4528-B67A-E7E0C41786D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7752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06F969-B7F9-2BAE-AACB-E0150E377C2A}"/>
              </a:ext>
            </a:extLst>
          </p:cNvPr>
          <p:cNvSpPr>
            <a:spLocks noGrp="1"/>
          </p:cNvSpPr>
          <p:nvPr>
            <p:ph type="ctrTitle"/>
          </p:nvPr>
        </p:nvSpPr>
        <p:spPr>
          <a:xfrm>
            <a:off x="1581580" y="0"/>
            <a:ext cx="8877653" cy="638827"/>
          </a:xfrm>
        </p:spPr>
        <p:txBody>
          <a:bodyPr>
            <a:normAutofit fontScale="90000"/>
          </a:bodyPr>
          <a:lstStyle/>
          <a:p>
            <a:r>
              <a:rPr lang="en-US" sz="4000" b="1" dirty="0">
                <a:latin typeface="Times New Roman" panose="02020603050405020304" pitchFamily="18" charset="0"/>
                <a:cs typeface="Times New Roman" panose="02020603050405020304" pitchFamily="18" charset="0"/>
              </a:rPr>
              <a:t>What is Steam?</a:t>
            </a:r>
          </a:p>
        </p:txBody>
      </p:sp>
      <p:sp>
        <p:nvSpPr>
          <p:cNvPr id="3" name="Subtitle 2">
            <a:extLst>
              <a:ext uri="{FF2B5EF4-FFF2-40B4-BE49-F238E27FC236}">
                <a16:creationId xmlns="" xmlns:a16="http://schemas.microsoft.com/office/drawing/2014/main" id="{D93E4942-2DED-5920-1BDD-28042FDECF64}"/>
              </a:ext>
            </a:extLst>
          </p:cNvPr>
          <p:cNvSpPr>
            <a:spLocks noGrp="1"/>
          </p:cNvSpPr>
          <p:nvPr>
            <p:ph type="subTitle" idx="1"/>
          </p:nvPr>
        </p:nvSpPr>
        <p:spPr>
          <a:xfrm>
            <a:off x="438411" y="776614"/>
            <a:ext cx="11461315" cy="5724394"/>
          </a:xfrm>
        </p:spPr>
        <p:txBody>
          <a:bodyPr>
            <a:normAutofit lnSpcReduction="10000"/>
          </a:bodyPr>
          <a:lstStyle/>
          <a:p>
            <a:pPr marL="342900" indent="-342900" algn="just">
              <a:lnSpc>
                <a:spcPct val="150000"/>
              </a:lnSpc>
              <a:buFont typeface="Arial" panose="020B0604020202020204" pitchFamily="34" charset="0"/>
              <a:buChar char="•"/>
            </a:pPr>
            <a:r>
              <a:rPr lang="en-US" b="1" dirty="0" smtClean="0">
                <a:solidFill>
                  <a:srgbClr val="C00000"/>
                </a:solidFill>
              </a:rPr>
              <a:t>Steam </a:t>
            </a:r>
            <a:r>
              <a:rPr lang="en-US" b="1" dirty="0">
                <a:solidFill>
                  <a:srgbClr val="C00000"/>
                </a:solidFill>
              </a:rPr>
              <a:t>is liquid water changed to its </a:t>
            </a:r>
            <a:r>
              <a:rPr lang="en-US" b="1" dirty="0" smtClean="0">
                <a:solidFill>
                  <a:srgbClr val="C00000"/>
                </a:solidFill>
              </a:rPr>
              <a:t>vapour phase/state</a:t>
            </a:r>
            <a:r>
              <a:rPr lang="en-US" dirty="0"/>
              <a:t>. </a:t>
            </a:r>
            <a:r>
              <a:rPr lang="en-US" dirty="0">
                <a:latin typeface="Times New Roman" panose="02020603050405020304" pitchFamily="18" charset="0"/>
                <a:cs typeface="Times New Roman" panose="02020603050405020304" pitchFamily="18" charset="0"/>
              </a:rPr>
              <a:t>Steam is produced by heating water above its boiling point temperature</a:t>
            </a:r>
            <a:r>
              <a:rPr lang="en-US"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dirty="0">
                <a:solidFill>
                  <a:srgbClr val="00B050"/>
                </a:solidFill>
              </a:rPr>
              <a:t>Steam is an invisible </a:t>
            </a:r>
            <a:r>
              <a:rPr lang="en-US" dirty="0" smtClean="0">
                <a:solidFill>
                  <a:srgbClr val="00B050"/>
                </a:solidFill>
              </a:rPr>
              <a:t>vapour/ gas </a:t>
            </a:r>
            <a:r>
              <a:rPr lang="en-US" dirty="0">
                <a:solidFill>
                  <a:srgbClr val="00B050"/>
                </a:solidFill>
              </a:rPr>
              <a:t>created by adding heat energy to water. </a:t>
            </a:r>
          </a:p>
          <a:p>
            <a:pPr marL="342900" indent="-342900" algn="just">
              <a:lnSpc>
                <a:spcPct val="150000"/>
              </a:lnSpc>
              <a:buFont typeface="Arial" panose="020B0604020202020204" pitchFamily="34" charset="0"/>
              <a:buChar char="•"/>
            </a:pPr>
            <a:r>
              <a:rPr lang="en-US" b="1" dirty="0" smtClean="0"/>
              <a:t>Saturated </a:t>
            </a:r>
            <a:r>
              <a:rPr lang="en-US" b="1" dirty="0"/>
              <a:t>steam </a:t>
            </a:r>
            <a:r>
              <a:rPr lang="en-US" dirty="0"/>
              <a:t>- </a:t>
            </a:r>
            <a:r>
              <a:rPr lang="en-US" dirty="0" smtClean="0"/>
              <a:t>Steam </a:t>
            </a:r>
            <a:r>
              <a:rPr lang="en-US" dirty="0"/>
              <a:t>in immediate contact with the water from which it is being generated. </a:t>
            </a:r>
            <a:endParaRPr lang="en-US" dirty="0" smtClean="0"/>
          </a:p>
          <a:p>
            <a:pPr marL="342900" indent="-342900" algn="just">
              <a:lnSpc>
                <a:spcPct val="150000"/>
              </a:lnSpc>
              <a:buFont typeface="Arial" panose="020B0604020202020204" pitchFamily="34" charset="0"/>
              <a:buChar char="•"/>
            </a:pPr>
            <a:r>
              <a:rPr lang="en-US" b="0" i="0" dirty="0" smtClean="0">
                <a:solidFill>
                  <a:srgbClr val="FF0000"/>
                </a:solidFill>
                <a:effectLst/>
                <a:latin typeface="Times New Roman" panose="02020603050405020304" pitchFamily="18" charset="0"/>
                <a:cs typeface="Times New Roman" panose="02020603050405020304" pitchFamily="18" charset="0"/>
              </a:rPr>
              <a:t>Steam </a:t>
            </a:r>
            <a:r>
              <a:rPr lang="en-US" b="0" i="0" dirty="0">
                <a:solidFill>
                  <a:srgbClr val="FF0000"/>
                </a:solidFill>
                <a:effectLst/>
                <a:latin typeface="Times New Roman" panose="02020603050405020304" pitchFamily="18" charset="0"/>
                <a:cs typeface="Times New Roman" panose="02020603050405020304" pitchFamily="18" charset="0"/>
              </a:rPr>
              <a:t>is a versatile and widely-used working fluid</a:t>
            </a:r>
            <a:r>
              <a:rPr lang="en-US" b="0" i="0" dirty="0">
                <a:effectLst/>
                <a:latin typeface="Times New Roman" panose="02020603050405020304" pitchFamily="18" charset="0"/>
                <a:cs typeface="Times New Roman" panose="02020603050405020304" pitchFamily="18" charset="0"/>
              </a:rPr>
              <a:t> that is used in a </a:t>
            </a:r>
            <a:r>
              <a:rPr lang="en-US" b="1" i="0" dirty="0">
                <a:effectLst/>
                <a:latin typeface="Times New Roman" panose="02020603050405020304" pitchFamily="18" charset="0"/>
                <a:cs typeface="Times New Roman" panose="02020603050405020304" pitchFamily="18" charset="0"/>
              </a:rPr>
              <a:t>variety of </a:t>
            </a:r>
            <a:r>
              <a:rPr lang="en-US" b="1" i="0" dirty="0" smtClean="0">
                <a:effectLst/>
                <a:latin typeface="Times New Roman" panose="02020603050405020304" pitchFamily="18" charset="0"/>
                <a:cs typeface="Times New Roman" panose="02020603050405020304" pitchFamily="18" charset="0"/>
              </a:rPr>
              <a:t>applications</a:t>
            </a:r>
            <a:r>
              <a:rPr lang="en-US" b="0" i="0" dirty="0" smtClean="0">
                <a:effectLst/>
                <a:latin typeface="Times New Roman" panose="02020603050405020304" pitchFamily="18" charset="0"/>
                <a:cs typeface="Times New Roman" panose="02020603050405020304" pitchFamily="18" charset="0"/>
              </a:rPr>
              <a:t> in </a:t>
            </a:r>
            <a:r>
              <a:rPr lang="en-US" b="1" i="0" dirty="0" smtClean="0">
                <a:effectLst/>
                <a:latin typeface="Times New Roman" panose="02020603050405020304" pitchFamily="18" charset="0"/>
                <a:cs typeface="Times New Roman" panose="02020603050405020304" pitchFamily="18" charset="0"/>
              </a:rPr>
              <a:t>mechanical, chemical, pharmaceutical, </a:t>
            </a:r>
            <a:r>
              <a:rPr lang="en-US" b="1" dirty="0">
                <a:latin typeface="Times New Roman" panose="02020603050405020304" pitchFamily="18" charset="0"/>
                <a:cs typeface="Times New Roman" panose="02020603050405020304" pitchFamily="18" charset="0"/>
              </a:rPr>
              <a:t>textile </a:t>
            </a:r>
            <a:r>
              <a:rPr lang="en-US" b="1" dirty="0" smtClean="0">
                <a:latin typeface="Times New Roman" panose="02020603050405020304" pitchFamily="18" charset="0"/>
                <a:cs typeface="Times New Roman" panose="02020603050405020304" pitchFamily="18" charset="0"/>
              </a:rPr>
              <a:t>manufacturing, </a:t>
            </a:r>
            <a:r>
              <a:rPr lang="en-US" b="1" i="0" dirty="0" smtClean="0">
                <a:effectLst/>
                <a:latin typeface="Times New Roman" panose="02020603050405020304" pitchFamily="18" charset="0"/>
                <a:cs typeface="Times New Roman" panose="02020603050405020304" pitchFamily="18" charset="0"/>
              </a:rPr>
              <a:t>dairy and many more industries.</a:t>
            </a:r>
            <a:endParaRPr lang="en-US" b="1"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Steam</a:t>
            </a:r>
            <a:r>
              <a:rPr lang="en-US" b="0" i="0" dirty="0">
                <a:effectLst/>
                <a:latin typeface="Times New Roman" panose="02020603050405020304" pitchFamily="18" charset="0"/>
                <a:cs typeface="Times New Roman" panose="02020603050405020304" pitchFamily="18" charset="0"/>
              </a:rPr>
              <a:t> has many important applications in mechanical engineering, including </a:t>
            </a:r>
            <a:r>
              <a:rPr lang="en-US" b="1" i="0" dirty="0">
                <a:effectLst/>
                <a:latin typeface="Times New Roman" panose="02020603050405020304" pitchFamily="18" charset="0"/>
                <a:cs typeface="Times New Roman" panose="02020603050405020304" pitchFamily="18" charset="0"/>
              </a:rPr>
              <a:t>power </a:t>
            </a:r>
            <a:r>
              <a:rPr lang="en-US" b="1" i="0" dirty="0" smtClean="0">
                <a:effectLst/>
                <a:latin typeface="Times New Roman" panose="02020603050405020304" pitchFamily="18" charset="0"/>
                <a:cs typeface="Times New Roman" panose="02020603050405020304" pitchFamily="18" charset="0"/>
              </a:rPr>
              <a:t>generation (thermal power), </a:t>
            </a:r>
            <a:r>
              <a:rPr lang="en-US" b="1" i="0" dirty="0">
                <a:effectLst/>
                <a:latin typeface="Times New Roman" panose="02020603050405020304" pitchFamily="18" charset="0"/>
                <a:cs typeface="Times New Roman" panose="02020603050405020304" pitchFamily="18" charset="0"/>
              </a:rPr>
              <a:t>heating, and </a:t>
            </a:r>
            <a:r>
              <a:rPr lang="en-US" b="1" i="0" dirty="0" smtClean="0">
                <a:effectLst/>
                <a:latin typeface="Times New Roman" panose="02020603050405020304" pitchFamily="18" charset="0"/>
                <a:cs typeface="Times New Roman" panose="02020603050405020304" pitchFamily="18" charset="0"/>
              </a:rPr>
              <a:t>refrigeration, medical therapy.</a:t>
            </a: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4BA400EB-ED3C-181A-EACA-7F455F8F3C72}"/>
              </a:ext>
            </a:extLst>
          </p:cNvPr>
          <p:cNvSpPr>
            <a:spLocks noGrp="1"/>
          </p:cNvSpPr>
          <p:nvPr>
            <p:ph type="sldNum" sz="quarter" idx="12"/>
          </p:nvPr>
        </p:nvSpPr>
        <p:spPr/>
        <p:txBody>
          <a:bodyPr/>
          <a:lstStyle/>
          <a:p>
            <a:fld id="{BAD7B0B6-75D0-4BC9-B42B-C5D5E43E44BA}" type="slidenum">
              <a:rPr lang="en-US" smtClean="0"/>
              <a:t>3</a:t>
            </a:fld>
            <a:endParaRPr lang="en-US"/>
          </a:p>
        </p:txBody>
      </p:sp>
    </p:spTree>
    <p:extLst>
      <p:ext uri="{BB962C8B-B14F-4D97-AF65-F5344CB8AC3E}">
        <p14:creationId xmlns:p14="http://schemas.microsoft.com/office/powerpoint/2010/main" val="3217613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 xmlns:a16="http://schemas.microsoft.com/office/drawing/2014/main" id="{D93E4942-2DED-5920-1BDD-28042FDECF64}"/>
                  </a:ext>
                </a:extLst>
              </p:cNvPr>
              <p:cNvSpPr>
                <a:spLocks noGrp="1"/>
              </p:cNvSpPr>
              <p:nvPr>
                <p:ph type="subTitle" idx="1"/>
              </p:nvPr>
            </p:nvSpPr>
            <p:spPr>
              <a:xfrm>
                <a:off x="779720" y="276447"/>
                <a:ext cx="10565219" cy="6155623"/>
              </a:xfrm>
            </p:spPr>
            <p:txBody>
              <a:bodyPr>
                <a:normAutofit fontScale="92500"/>
              </a:bodyPr>
              <a:lstStyle/>
              <a:p>
                <a:pPr lvl="1" algn="just">
                  <a:lnSpc>
                    <a:spcPct val="150000"/>
                  </a:lnSpc>
                </a:pPr>
                <a:r>
                  <a:rPr lang="en-US" sz="3200" b="1" dirty="0">
                    <a:latin typeface="Times New Roman" panose="02020603050405020304" pitchFamily="18" charset="0"/>
                    <a:cs typeface="Times New Roman" panose="02020603050405020304" pitchFamily="18" charset="0"/>
                  </a:rPr>
                  <a:t>Properties of superheated steam</a:t>
                </a:r>
              </a:p>
              <a:p>
                <a:pPr lvl="1" algn="just">
                  <a:lnSpc>
                    <a:spcPct val="150000"/>
                  </a:lnSpc>
                </a:pPr>
                <a:r>
                  <a:rPr lang="en-US" dirty="0">
                    <a:latin typeface="Times New Roman" panose="02020603050405020304" pitchFamily="18" charset="0"/>
                    <a:cs typeface="Times New Roman" panose="02020603050405020304" pitchFamily="18" charset="0"/>
                  </a:rPr>
                  <a:t>The specific volume, </a:t>
                </a:r>
                <a14:m>
                  <m:oMath xmlns:m="http://schemas.openxmlformats.org/officeDocument/2006/math">
                    <m:r>
                      <a:rPr lang="en-US" b="1" i="1" dirty="0">
                        <a:latin typeface="Cambria Math" panose="02040503050406030204" pitchFamily="18" charset="0"/>
                      </a:rPr>
                      <m:t>𝒗</m:t>
                    </m:r>
                  </m:oMath>
                </a14:m>
                <a:r>
                  <a:rPr lang="en-US" dirty="0">
                    <a:latin typeface="Times New Roman" panose="02020603050405020304" pitchFamily="18" charset="0"/>
                    <a:cs typeface="Times New Roman" panose="02020603050405020304" pitchFamily="18" charset="0"/>
                  </a:rPr>
                  <a:t>  of steam is the volume occupied by a unit mass of steam at a specific pressure and temperature.</a:t>
                </a:r>
              </a:p>
              <a:p>
                <a:pPr lvl="1" algn="just">
                  <a:lnSpc>
                    <a:spcPct val="150000"/>
                  </a:lnSpc>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𝒗</m:t>
                      </m:r>
                      <m:r>
                        <a:rPr lang="en-US" b="1" i="0" dirty="0" smtClean="0">
                          <a:latin typeface="Cambria Math" panose="02040503050406030204" pitchFamily="18" charset="0"/>
                        </a:rPr>
                        <m:t>=</m:t>
                      </m:r>
                      <m:d>
                        <m:dPr>
                          <m:ctrlPr>
                            <a:rPr lang="en-US" b="1" i="1" dirty="0">
                              <a:latin typeface="Cambria Math"/>
                            </a:rPr>
                          </m:ctrlPr>
                        </m:dPr>
                        <m:e>
                          <m:r>
                            <a:rPr lang="en-US" b="1" dirty="0">
                              <a:latin typeface="Cambria Math" panose="02040503050406030204" pitchFamily="18" charset="0"/>
                            </a:rPr>
                            <m:t>𝟏</m:t>
                          </m:r>
                          <m:r>
                            <a:rPr lang="en-US" b="1" dirty="0">
                              <a:latin typeface="Cambria Math" panose="02040503050406030204" pitchFamily="18" charset="0"/>
                            </a:rPr>
                            <m:t>−</m:t>
                          </m:r>
                          <m:r>
                            <a:rPr lang="en-US" b="1" i="1" dirty="0">
                              <a:latin typeface="Cambria Math" panose="02040503050406030204" pitchFamily="18" charset="0"/>
                            </a:rPr>
                            <m:t>𝒙</m:t>
                          </m:r>
                        </m:e>
                      </m:d>
                      <m:sSub>
                        <m:sSubPr>
                          <m:ctrlPr>
                            <a:rPr lang="en-US" b="1" i="1" dirty="0">
                              <a:latin typeface="Cambria Math"/>
                            </a:rPr>
                          </m:ctrlPr>
                        </m:sSubPr>
                        <m:e>
                          <m:r>
                            <a:rPr lang="en-US" b="1" i="1" dirty="0">
                              <a:latin typeface="Cambria Math" panose="02040503050406030204" pitchFamily="18" charset="0"/>
                            </a:rPr>
                            <m:t>𝒗</m:t>
                          </m:r>
                        </m:e>
                        <m:sub>
                          <m:r>
                            <a:rPr lang="en-US" b="1" i="1" dirty="0">
                              <a:latin typeface="Cambria Math" panose="02040503050406030204" pitchFamily="18" charset="0"/>
                            </a:rPr>
                            <m:t>𝒇</m:t>
                          </m:r>
                        </m:sub>
                      </m:sSub>
                      <m:r>
                        <a:rPr lang="en-US" b="1" i="1" dirty="0" smtClean="0">
                          <a:latin typeface="Cambria Math"/>
                        </a:rPr>
                        <m:t>+</m:t>
                      </m:r>
                      <m:r>
                        <a:rPr lang="en-US" b="1" i="1" dirty="0" smtClean="0">
                          <a:latin typeface="Cambria Math" panose="02040503050406030204" pitchFamily="18" charset="0"/>
                        </a:rPr>
                        <m:t>𝒙</m:t>
                      </m:r>
                      <m:sSub>
                        <m:sSubPr>
                          <m:ctrlPr>
                            <a:rPr lang="en-US" b="1" i="1" dirty="0" smtClean="0">
                              <a:solidFill>
                                <a:srgbClr val="836967"/>
                              </a:solidFill>
                              <a:latin typeface="Cambria Math"/>
                            </a:rPr>
                          </m:ctrlPr>
                        </m:sSubPr>
                        <m:e>
                          <m:r>
                            <a:rPr lang="en-US" b="1" i="1" dirty="0" smtClean="0">
                              <a:latin typeface="Cambria Math" panose="02040503050406030204" pitchFamily="18" charset="0"/>
                            </a:rPr>
                            <m:t>𝒗</m:t>
                          </m:r>
                        </m:e>
                        <m:sub>
                          <m:r>
                            <a:rPr lang="en-US" b="1" i="1" dirty="0" smtClean="0">
                              <a:latin typeface="Cambria Math" panose="02040503050406030204" pitchFamily="18" charset="0"/>
                            </a:rPr>
                            <m:t>𝒈</m:t>
                          </m:r>
                        </m:sub>
                      </m:sSub>
                    </m:oMath>
                  </m:oMathPara>
                </a14:m>
                <a:endParaRPr lang="en-US" b="1" dirty="0">
                  <a:latin typeface="Times New Roman" panose="02020603050405020304" pitchFamily="18" charset="0"/>
                </a:endParaRPr>
              </a:p>
              <a:p>
                <a:pPr lvl="1" algn="just">
                  <a:lnSpc>
                    <a:spcPct val="150000"/>
                  </a:lnSpc>
                </a:pPr>
                <a:r>
                  <a:rPr lang="en-US" b="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b="1" i="1" dirty="0">
                            <a:latin typeface="Cambria Math"/>
                          </a:rPr>
                        </m:ctrlPr>
                      </m:sSubPr>
                      <m:e>
                        <m:r>
                          <a:rPr lang="en-US" b="1" i="1" dirty="0">
                            <a:latin typeface="Cambria Math" panose="02040503050406030204" pitchFamily="18" charset="0"/>
                          </a:rPr>
                          <m:t>𝒗</m:t>
                        </m:r>
                      </m:e>
                      <m:sub>
                        <m:r>
                          <a:rPr lang="en-US" b="1" i="1" dirty="0">
                            <a:latin typeface="Cambria Math" panose="02040503050406030204" pitchFamily="18" charset="0"/>
                          </a:rPr>
                          <m:t>𝒇</m:t>
                        </m:r>
                      </m:sub>
                    </m:sSub>
                  </m:oMath>
                </a14:m>
                <a:r>
                  <a:rPr lang="en-US" b="1" dirty="0">
                    <a:latin typeface="Times New Roman" panose="02020603050405020304" pitchFamily="18" charset="0"/>
                    <a:cs typeface="Times New Roman" panose="02020603050405020304" pitchFamily="18" charset="0"/>
                  </a:rPr>
                  <a:t> +</a:t>
                </a:r>
                <a14:m>
                  <m:oMath xmlns:m="http://schemas.openxmlformats.org/officeDocument/2006/math">
                    <m:r>
                      <a:rPr lang="en-US" b="1" i="1" dirty="0">
                        <a:latin typeface="Cambria Math" panose="02040503050406030204" pitchFamily="18" charset="0"/>
                      </a:rPr>
                      <m:t>𝒙</m:t>
                    </m:r>
                    <m:sSub>
                      <m:sSubPr>
                        <m:ctrlPr>
                          <a:rPr lang="en-US" b="1" i="1" dirty="0">
                            <a:latin typeface="Cambria Math"/>
                          </a:rPr>
                        </m:ctrlPr>
                      </m:sSubPr>
                      <m:e>
                        <m:r>
                          <a:rPr lang="en-US" b="1" i="1" dirty="0" smtClean="0">
                            <a:latin typeface="Cambria Math"/>
                          </a:rPr>
                          <m:t>(</m:t>
                        </m:r>
                        <m:r>
                          <a:rPr lang="en-US" b="1" i="1" dirty="0">
                            <a:latin typeface="Cambria Math" panose="02040503050406030204" pitchFamily="18" charset="0"/>
                          </a:rPr>
                          <m:t>𝒗</m:t>
                        </m:r>
                      </m:e>
                      <m:sub>
                        <m:r>
                          <a:rPr lang="en-US" b="1" i="1" dirty="0" smtClean="0">
                            <a:latin typeface="Cambria Math"/>
                          </a:rPr>
                          <m:t>𝒈</m:t>
                        </m:r>
                      </m:sub>
                    </m:sSub>
                    <m:r>
                      <a:rPr lang="en-US" b="1" i="1" dirty="0" smtClean="0">
                        <a:latin typeface="Cambria Math"/>
                      </a:rPr>
                      <m:t> −</m:t>
                    </m:r>
                    <m:sSub>
                      <m:sSubPr>
                        <m:ctrlPr>
                          <a:rPr lang="en-US" b="1" i="1" dirty="0">
                            <a:solidFill>
                              <a:srgbClr val="836967"/>
                            </a:solidFill>
                            <a:latin typeface="Cambria Math"/>
                          </a:rPr>
                        </m:ctrlPr>
                      </m:sSubPr>
                      <m:e>
                        <m:r>
                          <a:rPr lang="en-US" b="1" i="1" dirty="0">
                            <a:latin typeface="Cambria Math" panose="02040503050406030204" pitchFamily="18" charset="0"/>
                          </a:rPr>
                          <m:t>𝒗</m:t>
                        </m:r>
                      </m:e>
                      <m:sub>
                        <m:r>
                          <a:rPr lang="en-US" b="1" i="1" dirty="0" smtClean="0">
                            <a:latin typeface="Cambria Math"/>
                          </a:rPr>
                          <m:t>𝒇</m:t>
                        </m:r>
                      </m:sub>
                    </m:sSub>
                  </m:oMath>
                </a14:m>
                <a:r>
                  <a:rPr lang="en-US" b="1" dirty="0">
                    <a:latin typeface="Times New Roman" panose="02020603050405020304" pitchFamily="18" charset="0"/>
                    <a:cs typeface="Times New Roman" panose="02020603050405020304" pitchFamily="18" charset="0"/>
                  </a:rPr>
                  <a:t>)</a:t>
                </a:r>
              </a:p>
              <a:p>
                <a:pPr lvl="1" algn="just">
                  <a:lnSpc>
                    <a:spcPct val="150000"/>
                  </a:lnSpc>
                </a:pPr>
                <a:r>
                  <a:rPr lang="en-US" dirty="0">
                    <a:latin typeface="Times New Roman" panose="02020603050405020304" pitchFamily="18" charset="0"/>
                    <a:cs typeface="Times New Roman" panose="02020603050405020304" pitchFamily="18" charset="0"/>
                  </a:rPr>
                  <a:t>Where </a:t>
                </a:r>
                <a14:m>
                  <m:oMath xmlns:m="http://schemas.openxmlformats.org/officeDocument/2006/math">
                    <m:r>
                      <a:rPr lang="en-US" b="1" i="1" dirty="0">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is dryness fraction,  </a:t>
                </a:r>
                <a14:m>
                  <m:oMath xmlns:m="http://schemas.openxmlformats.org/officeDocument/2006/math">
                    <m:sSub>
                      <m:sSubPr>
                        <m:ctrlPr>
                          <a:rPr lang="en-US" i="1" smtClean="0">
                            <a:latin typeface="Cambria Math"/>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𝑣</m:t>
                        </m:r>
                      </m:e>
                      <m:sub>
                        <m:r>
                          <a:rPr lang="en-US" b="0" i="1" smtClean="0">
                            <a:latin typeface="Cambria Math" panose="02040503050406030204" pitchFamily="18" charset="0"/>
                            <a:cs typeface="Times New Roman" panose="02020603050405020304" pitchFamily="18" charset="0"/>
                          </a:rPr>
                          <m:t>𝑓</m:t>
                        </m:r>
                      </m:sub>
                    </m:sSub>
                  </m:oMath>
                </a14:m>
                <a:r>
                  <a:rPr lang="en-US" dirty="0">
                    <a:latin typeface="Times New Roman" panose="02020603050405020304" pitchFamily="18" charset="0"/>
                    <a:cs typeface="Times New Roman" panose="02020603050405020304" pitchFamily="18" charset="0"/>
                  </a:rPr>
                  <a:t> is volume of saturated water and </a:t>
                </a:r>
                <a14:m>
                  <m:oMath xmlns:m="http://schemas.openxmlformats.org/officeDocument/2006/math">
                    <m:sSub>
                      <m:sSubPr>
                        <m:ctrlPr>
                          <a:rPr lang="en-US" i="1">
                            <a:latin typeface="Cambria Math"/>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𝑣</m:t>
                        </m:r>
                      </m:e>
                      <m:sub>
                        <m:r>
                          <a:rPr lang="en-US" i="1">
                            <a:latin typeface="Cambria Math" panose="02040503050406030204" pitchFamily="18" charset="0"/>
                            <a:cs typeface="Times New Roman" panose="02020603050405020304" pitchFamily="18" charset="0"/>
                          </a:rPr>
                          <m:t>𝑔</m:t>
                        </m:r>
                      </m:sub>
                    </m:sSub>
                  </m:oMath>
                </a14:m>
                <a:r>
                  <a:rPr lang="en-US" dirty="0">
                    <a:latin typeface="Times New Roman" panose="02020603050405020304" pitchFamily="18" charset="0"/>
                    <a:cs typeface="Times New Roman" panose="02020603050405020304" pitchFamily="18" charset="0"/>
                  </a:rPr>
                  <a:t> is volume of  saturated vapour.</a:t>
                </a:r>
              </a:p>
              <a:p>
                <a:pPr lvl="1" algn="just">
                  <a:lnSpc>
                    <a:spcPct val="150000"/>
                  </a:lnSpc>
                </a:pPr>
                <a:r>
                  <a:rPr lang="en-US" sz="2200" b="1" dirty="0">
                    <a:solidFill>
                      <a:schemeClr val="tx1"/>
                    </a:solidFill>
                  </a:rPr>
                  <a:t>	P V/ T = constant	, </a:t>
                </a:r>
              </a:p>
              <a:p>
                <a:pPr lvl="1" algn="just">
                  <a:lnSpc>
                    <a:spcPct val="150000"/>
                  </a:lnSpc>
                </a:pPr>
                <a:r>
                  <a:rPr lang="en-US" sz="2200" b="1" dirty="0"/>
                  <a:t>A</a:t>
                </a:r>
                <a:r>
                  <a:rPr lang="en-US" sz="2200" b="1" dirty="0">
                    <a:solidFill>
                      <a:schemeClr val="tx1"/>
                    </a:solidFill>
                  </a:rPr>
                  <a:t>t constant pressure heating    </a:t>
                </a:r>
                <a:r>
                  <a:rPr lang="en-US" sz="2200" b="1" dirty="0" err="1">
                    <a:solidFill>
                      <a:schemeClr val="tx1"/>
                    </a:solidFill>
                  </a:rPr>
                  <a:t>V</a:t>
                </a:r>
                <a:r>
                  <a:rPr lang="en-US" sz="2200" b="1" baseline="-25000" dirty="0" err="1">
                    <a:solidFill>
                      <a:schemeClr val="tx1"/>
                    </a:solidFill>
                  </a:rPr>
                  <a:t>sup</a:t>
                </a:r>
                <a:r>
                  <a:rPr lang="en-US" sz="2200" b="1" dirty="0">
                    <a:solidFill>
                      <a:schemeClr val="tx1"/>
                    </a:solidFill>
                  </a:rPr>
                  <a:t>/</a:t>
                </a:r>
                <a:r>
                  <a:rPr lang="en-US" sz="2200" b="1" dirty="0" err="1">
                    <a:solidFill>
                      <a:schemeClr val="tx1"/>
                    </a:solidFill>
                  </a:rPr>
                  <a:t>T</a:t>
                </a:r>
                <a:r>
                  <a:rPr lang="en-US" sz="2200" b="1" baseline="-25000" dirty="0" err="1"/>
                  <a:t>sup</a:t>
                </a:r>
                <a:r>
                  <a:rPr lang="en-US" sz="2200" b="1" dirty="0">
                    <a:solidFill>
                      <a:schemeClr val="tx1"/>
                    </a:solidFill>
                  </a:rPr>
                  <a:t> = </a:t>
                </a:r>
                <a:r>
                  <a:rPr lang="en-US" sz="2200" b="1" dirty="0" err="1">
                    <a:solidFill>
                      <a:schemeClr val="tx1"/>
                    </a:solidFill>
                  </a:rPr>
                  <a:t>V</a:t>
                </a:r>
                <a:r>
                  <a:rPr lang="en-US" sz="2200" b="1" baseline="-25000" dirty="0" err="1"/>
                  <a:t>sat</a:t>
                </a:r>
                <a:r>
                  <a:rPr lang="en-US" sz="2200" b="1" dirty="0">
                    <a:solidFill>
                      <a:schemeClr val="tx1"/>
                    </a:solidFill>
                  </a:rPr>
                  <a:t>/</a:t>
                </a:r>
                <a:r>
                  <a:rPr lang="en-US" sz="2200" b="1" dirty="0" err="1">
                    <a:solidFill>
                      <a:schemeClr val="tx1"/>
                    </a:solidFill>
                  </a:rPr>
                  <a:t>T</a:t>
                </a:r>
                <a:r>
                  <a:rPr lang="en-US" sz="2200" b="1" baseline="-25000" dirty="0" err="1">
                    <a:solidFill>
                      <a:schemeClr val="tx1"/>
                    </a:solidFill>
                  </a:rPr>
                  <a:t>s</a:t>
                </a:r>
                <a:r>
                  <a:rPr lang="en-US" sz="2200" b="1" baseline="-25000" dirty="0" err="1"/>
                  <a:t>a</a:t>
                </a:r>
                <a:r>
                  <a:rPr lang="en-US" sz="2200" b="1" baseline="-25000" dirty="0" err="1">
                    <a:solidFill>
                      <a:schemeClr val="tx1"/>
                    </a:solidFill>
                  </a:rPr>
                  <a:t>t</a:t>
                </a:r>
                <a:r>
                  <a:rPr lang="en-US" sz="2200" b="1" dirty="0">
                    <a:solidFill>
                      <a:schemeClr val="tx1"/>
                    </a:solidFill>
                  </a:rPr>
                  <a:t> = V</a:t>
                </a:r>
                <a:r>
                  <a:rPr lang="en-US" sz="2200" b="1" baseline="-25000" dirty="0">
                    <a:solidFill>
                      <a:schemeClr val="tx1"/>
                    </a:solidFill>
                  </a:rPr>
                  <a:t>g</a:t>
                </a:r>
                <a:r>
                  <a:rPr lang="en-US" sz="2200" b="1" dirty="0">
                    <a:solidFill>
                      <a:schemeClr val="tx1"/>
                    </a:solidFill>
                  </a:rPr>
                  <a:t>/</a:t>
                </a:r>
                <a:r>
                  <a:rPr lang="en-US" sz="2200" b="1" dirty="0" err="1">
                    <a:solidFill>
                      <a:schemeClr val="tx1"/>
                    </a:solidFill>
                  </a:rPr>
                  <a:t>T</a:t>
                </a:r>
                <a:r>
                  <a:rPr lang="en-US" sz="2200" b="1" baseline="-25000" dirty="0" err="1"/>
                  <a:t>g</a:t>
                </a:r>
                <a:endParaRPr lang="en-US" sz="2200" b="1" baseline="-25000" dirty="0"/>
              </a:p>
              <a:p>
                <a:pPr lvl="1" algn="just">
                  <a:lnSpc>
                    <a:spcPct val="150000"/>
                  </a:lnSpc>
                </a:pPr>
                <a:r>
                  <a:rPr lang="en-US" sz="2200" b="1" dirty="0">
                    <a:solidFill>
                      <a:schemeClr val="tx1"/>
                    </a:solidFill>
                  </a:rPr>
                  <a:t>	</a:t>
                </a:r>
                <a14:m>
                  <m:oMath xmlns:m="http://schemas.openxmlformats.org/officeDocument/2006/math">
                    <m:sSub>
                      <m:sSubPr>
                        <m:ctrlPr>
                          <a:rPr lang="en-US" sz="2200" b="1" i="1" dirty="0" smtClean="0">
                            <a:solidFill>
                              <a:schemeClr val="tx1"/>
                            </a:solidFill>
                            <a:latin typeface="Cambria Math"/>
                          </a:rPr>
                        </m:ctrlPr>
                      </m:sSubPr>
                      <m:e>
                        <m:r>
                          <a:rPr lang="en-US" sz="2200" b="1" i="1" dirty="0" smtClean="0">
                            <a:solidFill>
                              <a:schemeClr val="tx1"/>
                            </a:solidFill>
                            <a:latin typeface="Cambria Math" panose="02040503050406030204" pitchFamily="18" charset="0"/>
                          </a:rPr>
                          <m:t>𝒗</m:t>
                        </m:r>
                      </m:e>
                      <m:sub>
                        <m:r>
                          <a:rPr lang="en-US" sz="2200" b="1" i="1" dirty="0" smtClean="0">
                            <a:solidFill>
                              <a:schemeClr val="tx1"/>
                            </a:solidFill>
                            <a:latin typeface="Cambria Math" panose="02040503050406030204" pitchFamily="18" charset="0"/>
                          </a:rPr>
                          <m:t>𝒔𝒖𝒑</m:t>
                        </m:r>
                      </m:sub>
                    </m:sSub>
                    <m:r>
                      <a:rPr lang="en-US" sz="2200" b="1" i="0" dirty="0" smtClean="0">
                        <a:solidFill>
                          <a:schemeClr val="tx1"/>
                        </a:solidFill>
                        <a:latin typeface="Cambria Math" panose="02040503050406030204" pitchFamily="18" charset="0"/>
                      </a:rPr>
                      <m:t>=</m:t>
                    </m:r>
                    <m:sSub>
                      <m:sSubPr>
                        <m:ctrlPr>
                          <a:rPr lang="en-US" sz="2200" b="1" i="1" dirty="0" smtClean="0">
                            <a:solidFill>
                              <a:schemeClr val="tx1"/>
                            </a:solidFill>
                            <a:latin typeface="Cambria Math"/>
                          </a:rPr>
                        </m:ctrlPr>
                      </m:sSubPr>
                      <m:e>
                        <m:r>
                          <a:rPr lang="en-US" sz="2200" b="1" i="1" dirty="0" smtClean="0">
                            <a:solidFill>
                              <a:schemeClr val="tx1"/>
                            </a:solidFill>
                            <a:latin typeface="Cambria Math" panose="02040503050406030204" pitchFamily="18" charset="0"/>
                          </a:rPr>
                          <m:t>𝒗</m:t>
                        </m:r>
                      </m:e>
                      <m:sub>
                        <m:r>
                          <a:rPr lang="en-US" sz="2200" b="1" i="1" dirty="0" smtClean="0">
                            <a:solidFill>
                              <a:schemeClr val="tx1"/>
                            </a:solidFill>
                            <a:latin typeface="Cambria Math" panose="02040503050406030204" pitchFamily="18" charset="0"/>
                          </a:rPr>
                          <m:t>𝒈</m:t>
                        </m:r>
                      </m:sub>
                    </m:sSub>
                    <m:f>
                      <m:fPr>
                        <m:ctrlPr>
                          <a:rPr lang="en-US" sz="2200" b="1" i="1" dirty="0" smtClean="0">
                            <a:solidFill>
                              <a:schemeClr val="tx1"/>
                            </a:solidFill>
                            <a:latin typeface="Cambria Math"/>
                          </a:rPr>
                        </m:ctrlPr>
                      </m:fPr>
                      <m:num>
                        <m:sSub>
                          <m:sSubPr>
                            <m:ctrlPr>
                              <a:rPr lang="en-US" sz="2200" b="1" i="1" dirty="0" smtClean="0">
                                <a:solidFill>
                                  <a:schemeClr val="tx1"/>
                                </a:solidFill>
                                <a:latin typeface="Cambria Math"/>
                              </a:rPr>
                            </m:ctrlPr>
                          </m:sSubPr>
                          <m:e>
                            <m:r>
                              <a:rPr lang="en-US" sz="2200" b="1" i="1" dirty="0" smtClean="0">
                                <a:solidFill>
                                  <a:schemeClr val="tx1"/>
                                </a:solidFill>
                                <a:latin typeface="Cambria Math" panose="02040503050406030204" pitchFamily="18" charset="0"/>
                              </a:rPr>
                              <m:t>𝑻</m:t>
                            </m:r>
                          </m:e>
                          <m:sub>
                            <m:r>
                              <a:rPr lang="en-US" sz="2200" b="1" i="1" dirty="0" smtClean="0">
                                <a:solidFill>
                                  <a:schemeClr val="tx1"/>
                                </a:solidFill>
                                <a:latin typeface="Cambria Math" panose="02040503050406030204" pitchFamily="18" charset="0"/>
                              </a:rPr>
                              <m:t>𝒔𝒖𝒑</m:t>
                            </m:r>
                          </m:sub>
                        </m:sSub>
                      </m:num>
                      <m:den>
                        <m:sSub>
                          <m:sSubPr>
                            <m:ctrlPr>
                              <a:rPr lang="en-US" sz="2200" b="1" i="1" dirty="0" smtClean="0">
                                <a:solidFill>
                                  <a:schemeClr val="tx1"/>
                                </a:solidFill>
                                <a:latin typeface="Cambria Math"/>
                              </a:rPr>
                            </m:ctrlPr>
                          </m:sSubPr>
                          <m:e>
                            <m:r>
                              <a:rPr lang="en-US" sz="2200" b="1" i="1" dirty="0" smtClean="0">
                                <a:solidFill>
                                  <a:schemeClr val="tx1"/>
                                </a:solidFill>
                                <a:latin typeface="Cambria Math" panose="02040503050406030204" pitchFamily="18" charset="0"/>
                              </a:rPr>
                              <m:t>𝑻</m:t>
                            </m:r>
                          </m:e>
                          <m:sub>
                            <m:r>
                              <a:rPr lang="en-US" sz="2200" b="1" i="1" dirty="0" smtClean="0">
                                <a:solidFill>
                                  <a:schemeClr val="tx1"/>
                                </a:solidFill>
                                <a:latin typeface="Cambria Math" panose="02040503050406030204" pitchFamily="18" charset="0"/>
                              </a:rPr>
                              <m:t>𝒔𝒂𝒕</m:t>
                            </m:r>
                          </m:sub>
                        </m:sSub>
                      </m:den>
                    </m:f>
                  </m:oMath>
                </a14:m>
                <a:endParaRPr lang="en-US" b="1"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i="1" smtClean="0">
                            <a:latin typeface="Cambria Math"/>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𝑣</m:t>
                        </m:r>
                      </m:e>
                      <m:sub>
                        <m:r>
                          <a:rPr lang="en-US" b="0" i="1" smtClean="0">
                            <a:latin typeface="Cambria Math" panose="02040503050406030204" pitchFamily="18" charset="0"/>
                            <a:cs typeface="Times New Roman" panose="02020603050405020304" pitchFamily="18" charset="0"/>
                          </a:rPr>
                          <m:t>𝑠𝑢𝑝</m:t>
                        </m:r>
                      </m:sub>
                    </m:sSub>
                  </m:oMath>
                </a14:m>
                <a:r>
                  <a:rPr lang="en-US" dirty="0">
                    <a:latin typeface="Times New Roman" panose="02020603050405020304" pitchFamily="18" charset="0"/>
                    <a:cs typeface="Times New Roman" panose="02020603050405020304" pitchFamily="18" charset="0"/>
                  </a:rPr>
                  <a:t> is sp. Volume of superheated steam, </a:t>
                </a:r>
                <a14:m>
                  <m:oMath xmlns:m="http://schemas.openxmlformats.org/officeDocument/2006/math">
                    <m:sSub>
                      <m:sSubPr>
                        <m:ctrlPr>
                          <a:rPr lang="en-US" i="1" smtClean="0">
                            <a:latin typeface="Cambria Math"/>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𝑇</m:t>
                        </m:r>
                      </m:e>
                      <m:sub>
                        <m:r>
                          <a:rPr lang="en-US" b="0" i="1" smtClean="0">
                            <a:latin typeface="Cambria Math" panose="02040503050406030204" pitchFamily="18" charset="0"/>
                            <a:cs typeface="Times New Roman" panose="02020603050405020304" pitchFamily="18" charset="0"/>
                          </a:rPr>
                          <m:t>𝑠𝑢𝑝</m:t>
                        </m:r>
                      </m:sub>
                    </m:sSub>
                    <m:r>
                      <a:rPr lang="en-US" b="0"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is Temperature of superheated steam and </a:t>
                </a:r>
                <a14:m>
                  <m:oMath xmlns:m="http://schemas.openxmlformats.org/officeDocument/2006/math">
                    <m:sSub>
                      <m:sSubPr>
                        <m:ctrlPr>
                          <a:rPr lang="en-US" i="1">
                            <a:latin typeface="Cambria Math"/>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𝑇</m:t>
                        </m:r>
                      </m:e>
                      <m:sub>
                        <m:r>
                          <a:rPr lang="en-US" b="0" i="1" smtClean="0">
                            <a:latin typeface="Cambria Math" panose="02040503050406030204" pitchFamily="18" charset="0"/>
                            <a:cs typeface="Times New Roman" panose="02020603050405020304" pitchFamily="18" charset="0"/>
                          </a:rPr>
                          <m:t>𝑠𝑎𝑡</m:t>
                        </m:r>
                      </m:sub>
                    </m:sSub>
                  </m:oMath>
                </a14:m>
                <a:r>
                  <a:rPr lang="en-US" dirty="0">
                    <a:latin typeface="Times New Roman" panose="02020603050405020304" pitchFamily="18" charset="0"/>
                    <a:cs typeface="Times New Roman" panose="02020603050405020304" pitchFamily="18" charset="0"/>
                  </a:rPr>
                  <a:t> is Temperature of saturated steam.</a:t>
                </a:r>
              </a:p>
              <a:p>
                <a:pPr lvl="1" algn="just">
                  <a:lnSpc>
                    <a:spcPct val="150000"/>
                  </a:lnSpc>
                </a:pPr>
                <a:endParaRPr lang="en-US" dirty="0">
                  <a:latin typeface="Times New Roman" panose="02020603050405020304" pitchFamily="18" charset="0"/>
                  <a:cs typeface="Times New Roman" panose="02020603050405020304" pitchFamily="18" charset="0"/>
                </a:endParaRPr>
              </a:p>
            </p:txBody>
          </p:sp>
        </mc:Choice>
        <mc:Fallback xmlns="">
          <p:sp>
            <p:nvSpPr>
              <p:cNvPr id="3" name="Subtitle 2">
                <a:extLst>
                  <a:ext uri="{FF2B5EF4-FFF2-40B4-BE49-F238E27FC236}">
                    <a16:creationId xmlns:a16="http://schemas.microsoft.com/office/drawing/2014/main" xmlns="" xmlns:a14="http://schemas.microsoft.com/office/drawing/2010/main" id="{D93E4942-2DED-5920-1BDD-28042FDECF64}"/>
                  </a:ext>
                </a:extLst>
              </p:cNvPr>
              <p:cNvSpPr>
                <a:spLocks noGrp="1" noRot="1" noChangeAspect="1" noMove="1" noResize="1" noEditPoints="1" noAdjustHandles="1" noChangeArrowheads="1" noChangeShapeType="1" noTextEdit="1"/>
              </p:cNvSpPr>
              <p:nvPr>
                <p:ph type="subTitle" idx="1"/>
              </p:nvPr>
            </p:nvSpPr>
            <p:spPr>
              <a:xfrm>
                <a:off x="779720" y="276447"/>
                <a:ext cx="10565219" cy="6155623"/>
              </a:xfrm>
              <a:blipFill rotWithShape="1">
                <a:blip r:embed="rId2"/>
                <a:stretch>
                  <a:fillRect r="-1096" b="-7624"/>
                </a:stretch>
              </a:blipFill>
            </p:spPr>
            <p:txBody>
              <a:bodyPr/>
              <a:lstStyle/>
              <a:p>
                <a:r>
                  <a:rPr lang="en-US">
                    <a:noFill/>
                  </a:rPr>
                  <a:t> </a:t>
                </a:r>
              </a:p>
            </p:txBody>
          </p:sp>
        </mc:Fallback>
      </mc:AlternateContent>
      <p:sp>
        <p:nvSpPr>
          <p:cNvPr id="4" name="Slide Number Placeholder 3">
            <a:extLst>
              <a:ext uri="{FF2B5EF4-FFF2-40B4-BE49-F238E27FC236}">
                <a16:creationId xmlns="" xmlns:a16="http://schemas.microsoft.com/office/drawing/2014/main" id="{D7B3DA8C-5058-1E7F-EC3F-938DD1EE453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B979E-5EEA-4528-B67A-E7E0C41786D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39064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2130EFCB-21CB-B756-3CFA-1D677C7D011D}"/>
                  </a:ext>
                </a:extLst>
              </p:cNvPr>
              <p:cNvSpPr txBox="1"/>
              <p:nvPr/>
            </p:nvSpPr>
            <p:spPr>
              <a:xfrm>
                <a:off x="595423" y="531628"/>
                <a:ext cx="10866475" cy="5130187"/>
              </a:xfrm>
              <a:prstGeom prst="rect">
                <a:avLst/>
              </a:prstGeom>
              <a:noFill/>
            </p:spPr>
            <p:txBody>
              <a:bodyPr wrap="square">
                <a:spAutoFit/>
              </a:bodyPr>
              <a:lstStyle/>
              <a:p>
                <a:pPr marL="457200" marR="0" lvl="0" indent="-457200" algn="just" defTabSz="914400" rtl="0" eaLnBrk="1" fontAlgn="auto" latinLnBrk="0" hangingPunct="1">
                  <a:lnSpc>
                    <a:spcPct val="150000"/>
                  </a:lnSpc>
                  <a:spcBef>
                    <a:spcPts val="0"/>
                  </a:spcBef>
                  <a:spcAft>
                    <a:spcPts val="0"/>
                  </a:spcAft>
                  <a:buClrTx/>
                  <a:buSzTx/>
                  <a:buFont typeface="+mj-lt"/>
                  <a:buAutoNum type="arabicPeriod" startAt="7"/>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Entropy (s):</a:t>
                </a:r>
              </a:p>
              <a:p>
                <a:pPr marL="457200" marR="0" lvl="1" indent="0" algn="just"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entropy of steam is a thermodynamic property that describes the amount of disorder or randomness in a sample of steam.</a:t>
                </a:r>
              </a:p>
              <a:p>
                <a:pPr marL="457200" marR="0" lvl="1" indent="0" algn="just"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1"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𝒔</m:t>
                          </m:r>
                        </m:e>
                        <m:sub>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𝒇</m:t>
                          </m:r>
                        </m:sub>
                      </m:sSub>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400" b="1"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𝒄</m:t>
                          </m:r>
                        </m:e>
                        <m:sub>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𝒑𝒇</m:t>
                          </m:r>
                        </m:sub>
                      </m:sSub>
                      <m:func>
                        <m:funcPr>
                          <m:ctrlPr>
                            <a:rPr kumimoji="0" lang="en-US" sz="2400" b="1" i="1" u="none" strike="noStrike" kern="1200" cap="none" spc="0" normalizeH="0" baseline="0" noProof="0" smtClean="0">
                              <a:ln>
                                <a:noFill/>
                              </a:ln>
                              <a:solidFill>
                                <a:prstClr val="black"/>
                              </a:solidFill>
                              <a:effectLst/>
                              <a:uLnTx/>
                              <a:uFillTx/>
                              <a:latin typeface="Cambria Math"/>
                              <a:ea typeface="+mn-ea"/>
                              <a:cs typeface="+mn-cs"/>
                            </a:rPr>
                          </m:ctrlPr>
                        </m:funcPr>
                        <m:fName>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𝒍𝒏</m:t>
                          </m:r>
                        </m:fName>
                        <m:e>
                          <m:f>
                            <m:fPr>
                              <m:ctrlPr>
                                <a:rPr kumimoji="0" lang="en-US" sz="2400" b="1" i="1" u="none" strike="noStrike" kern="1200" cap="none" spc="0" normalizeH="0" baseline="0" noProof="0" smtClean="0">
                                  <a:ln>
                                    <a:noFill/>
                                  </a:ln>
                                  <a:solidFill>
                                    <a:prstClr val="black"/>
                                  </a:solidFill>
                                  <a:effectLst/>
                                  <a:uLnTx/>
                                  <a:uFillTx/>
                                  <a:latin typeface="Cambria Math"/>
                                  <a:ea typeface="+mn-ea"/>
                                  <a:cs typeface="+mn-cs"/>
                                </a:rPr>
                              </m:ctrlPr>
                            </m:fPr>
                            <m:num>
                              <m:sSub>
                                <m:sSubPr>
                                  <m:ctrlPr>
                                    <a:rPr kumimoji="0" lang="en-US" sz="2400" b="1"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𝑻</m:t>
                                  </m:r>
                                </m:e>
                                <m:sub>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𝒔𝒂𝒕</m:t>
                                  </m:r>
                                </m:sub>
                              </m:sSub>
                            </m:num>
                            <m:den>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𝟐𝟕𝟑</m:t>
                              </m:r>
                            </m:den>
                          </m:f>
                        </m:e>
                      </m:func>
                    </m:oMath>
                  </m:oMathPara>
                </a14:m>
                <a:endParaRPr kumimoji="0" lang="en-US" sz="24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457200" marR="0" lvl="1" indent="0" algn="just"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1" i="1" u="none" strike="noStrike" kern="1200" cap="none" spc="0" normalizeH="0" baseline="0" noProof="0" dirty="0" smtClean="0">
                              <a:ln>
                                <a:noFill/>
                              </a:ln>
                              <a:solidFill>
                                <a:prstClr val="black"/>
                              </a:solidFill>
                              <a:effectLst/>
                              <a:uLnTx/>
                              <a:uFillTx/>
                              <a:latin typeface="Cambria Math"/>
                              <a:ea typeface="+mn-ea"/>
                              <a:cs typeface="+mn-cs"/>
                            </a:rPr>
                          </m:ctrlPr>
                        </m:sSubPr>
                        <m:e>
                          <m:r>
                            <a:rPr kumimoji="0" lang="en-US" sz="24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𝒔</m:t>
                          </m:r>
                        </m:e>
                        <m:sub>
                          <m:r>
                            <a:rPr kumimoji="0" lang="en-US" sz="24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𝒈</m:t>
                          </m:r>
                        </m:sub>
                      </m:sSub>
                      <m:r>
                        <a:rPr kumimoji="0" lang="en-US" sz="24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sSub>
                        <m:sSubPr>
                          <m:ctrlPr>
                            <a:rPr kumimoji="0" lang="en-US" sz="2400" b="1" i="1" u="none" strike="noStrike" kern="1200" cap="none" spc="0" normalizeH="0" baseline="0" noProof="0" dirty="0" smtClean="0">
                              <a:ln>
                                <a:noFill/>
                              </a:ln>
                              <a:solidFill>
                                <a:prstClr val="black"/>
                              </a:solidFill>
                              <a:effectLst/>
                              <a:uLnTx/>
                              <a:uFillTx/>
                              <a:latin typeface="Cambria Math"/>
                              <a:ea typeface="+mn-ea"/>
                              <a:cs typeface="+mn-cs"/>
                            </a:rPr>
                          </m:ctrlPr>
                        </m:sSubPr>
                        <m:e>
                          <m:r>
                            <a:rPr kumimoji="0" lang="en-US" sz="24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𝒄</m:t>
                          </m:r>
                        </m:e>
                        <m:sub>
                          <m:r>
                            <a:rPr kumimoji="0" lang="en-US" sz="24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𝒑𝒇</m:t>
                          </m:r>
                        </m:sub>
                      </m:sSub>
                      <m:func>
                        <m:funcPr>
                          <m:ctrlPr>
                            <a:rPr kumimoji="0" lang="en-US" sz="2400" b="1" i="1" u="none" strike="noStrike" kern="1200" cap="none" spc="0" normalizeH="0" baseline="0" noProof="0" dirty="0" smtClean="0">
                              <a:ln>
                                <a:noFill/>
                              </a:ln>
                              <a:solidFill>
                                <a:prstClr val="black"/>
                              </a:solidFill>
                              <a:effectLst/>
                              <a:uLnTx/>
                              <a:uFillTx/>
                              <a:latin typeface="Cambria Math"/>
                              <a:ea typeface="+mn-ea"/>
                              <a:cs typeface="+mn-cs"/>
                            </a:rPr>
                          </m:ctrlPr>
                        </m:funcPr>
                        <m:fName>
                          <m:r>
                            <a:rPr kumimoji="0" lang="en-US" sz="24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𝒍𝒏</m:t>
                          </m:r>
                        </m:fName>
                        <m:e>
                          <m:f>
                            <m:fPr>
                              <m:ctrlPr>
                                <a:rPr kumimoji="0" lang="en-US" sz="2400" b="1" i="1" u="none" strike="noStrike" kern="1200" cap="none" spc="0" normalizeH="0" baseline="0" noProof="0" dirty="0" smtClean="0">
                                  <a:ln>
                                    <a:noFill/>
                                  </a:ln>
                                  <a:solidFill>
                                    <a:prstClr val="black"/>
                                  </a:solidFill>
                                  <a:effectLst/>
                                  <a:uLnTx/>
                                  <a:uFillTx/>
                                  <a:latin typeface="Cambria Math"/>
                                  <a:ea typeface="+mn-ea"/>
                                  <a:cs typeface="+mn-cs"/>
                                </a:rPr>
                              </m:ctrlPr>
                            </m:fPr>
                            <m:num>
                              <m:sSub>
                                <m:sSubPr>
                                  <m:ctrlPr>
                                    <a:rPr kumimoji="0" lang="en-US" sz="2400" b="1" i="1" u="none" strike="noStrike" kern="1200" cap="none" spc="0" normalizeH="0" baseline="0" noProof="0" dirty="0" smtClean="0">
                                      <a:ln>
                                        <a:noFill/>
                                      </a:ln>
                                      <a:solidFill>
                                        <a:prstClr val="black"/>
                                      </a:solidFill>
                                      <a:effectLst/>
                                      <a:uLnTx/>
                                      <a:uFillTx/>
                                      <a:latin typeface="Cambria Math"/>
                                      <a:ea typeface="+mn-ea"/>
                                      <a:cs typeface="+mn-cs"/>
                                    </a:rPr>
                                  </m:ctrlPr>
                                </m:sSubPr>
                                <m:e>
                                  <m:r>
                                    <a:rPr kumimoji="0" lang="en-US" sz="24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𝑻</m:t>
                                  </m:r>
                                </m:e>
                                <m:sub>
                                  <m:r>
                                    <a:rPr kumimoji="0" lang="en-US" sz="24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𝒔𝒂𝒕</m:t>
                                  </m:r>
                                </m:sub>
                              </m:sSub>
                            </m:num>
                            <m:den>
                              <m:r>
                                <a:rPr kumimoji="0" lang="en-US" sz="24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𝟐𝟕𝟑</m:t>
                              </m:r>
                            </m:den>
                          </m:f>
                        </m:e>
                      </m:func>
                      <m:r>
                        <a:rPr kumimoji="0" lang="en-US" sz="24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f>
                        <m:fPr>
                          <m:ctrlPr>
                            <a:rPr kumimoji="0" lang="en-US" sz="2400" b="1" i="1" u="none" strike="noStrike" kern="1200" cap="none" spc="0" normalizeH="0" baseline="0" noProof="0" dirty="0" smtClean="0">
                              <a:ln>
                                <a:noFill/>
                              </a:ln>
                              <a:solidFill>
                                <a:prstClr val="black"/>
                              </a:solidFill>
                              <a:effectLst/>
                              <a:uLnTx/>
                              <a:uFillTx/>
                              <a:latin typeface="Cambria Math"/>
                              <a:ea typeface="+mn-ea"/>
                              <a:cs typeface="+mn-cs"/>
                            </a:rPr>
                          </m:ctrlPr>
                        </m:fPr>
                        <m:num>
                          <m:sSub>
                            <m:sSubPr>
                              <m:ctrlPr>
                                <a:rPr kumimoji="0" lang="en-US" sz="2400" b="1" i="1" u="none" strike="noStrike" kern="1200" cap="none" spc="0" normalizeH="0" baseline="0" noProof="0" dirty="0" smtClean="0">
                                  <a:ln>
                                    <a:noFill/>
                                  </a:ln>
                                  <a:solidFill>
                                    <a:prstClr val="black"/>
                                  </a:solidFill>
                                  <a:effectLst/>
                                  <a:uLnTx/>
                                  <a:uFillTx/>
                                  <a:latin typeface="Cambria Math"/>
                                  <a:ea typeface="+mn-ea"/>
                                  <a:cs typeface="+mn-cs"/>
                                </a:rPr>
                              </m:ctrlPr>
                            </m:sSubPr>
                            <m:e>
                              <m:r>
                                <a:rPr kumimoji="0" lang="en-US" sz="24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𝒉</m:t>
                              </m:r>
                            </m:e>
                            <m:sub>
                              <m:r>
                                <a:rPr kumimoji="0" lang="en-US" sz="24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𝒇𝒈</m:t>
                              </m:r>
                            </m:sub>
                          </m:sSub>
                        </m:num>
                        <m:den>
                          <m:sSub>
                            <m:sSubPr>
                              <m:ctrlPr>
                                <a:rPr kumimoji="0" lang="en-US" sz="2400" b="1" i="1" u="none" strike="noStrike" kern="1200" cap="none" spc="0" normalizeH="0" baseline="0" noProof="0" dirty="0" smtClean="0">
                                  <a:ln>
                                    <a:noFill/>
                                  </a:ln>
                                  <a:solidFill>
                                    <a:prstClr val="black"/>
                                  </a:solidFill>
                                  <a:effectLst/>
                                  <a:uLnTx/>
                                  <a:uFillTx/>
                                  <a:latin typeface="Cambria Math"/>
                                  <a:ea typeface="+mn-ea"/>
                                  <a:cs typeface="+mn-cs"/>
                                </a:rPr>
                              </m:ctrlPr>
                            </m:sSubPr>
                            <m:e>
                              <m:r>
                                <a:rPr kumimoji="0" lang="en-US" sz="24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𝑻</m:t>
                              </m:r>
                            </m:e>
                            <m:sub>
                              <m:r>
                                <a:rPr kumimoji="0" lang="en-US" sz="24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𝒔𝒂𝒕</m:t>
                              </m:r>
                            </m:sub>
                          </m:sSub>
                        </m:den>
                      </m:f>
                    </m:oMath>
                  </m:oMathPara>
                </a14:m>
                <a:endParaRPr kumimoji="0" lang="en-US" sz="24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457200" marR="0" lvl="1" indent="0" algn="just"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1" i="1" u="none" strike="noStrike" kern="1200" cap="none" spc="0" normalizeH="0" baseline="0" noProof="0" dirty="0">
                              <a:ln>
                                <a:noFill/>
                              </a:ln>
                              <a:solidFill>
                                <a:prstClr val="black"/>
                              </a:solidFill>
                              <a:effectLst/>
                              <a:uLnTx/>
                              <a:uFillTx/>
                              <a:latin typeface="Cambria Math"/>
                              <a:ea typeface="+mn-ea"/>
                              <a:cs typeface="+mn-cs"/>
                            </a:rPr>
                          </m:ctrlPr>
                        </m:sSubPr>
                        <m:e>
                          <m:r>
                            <a:rPr kumimoji="0" lang="en-US" sz="24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𝒔</m:t>
                          </m:r>
                        </m:e>
                        <m:sub>
                          <m:r>
                            <a:rPr kumimoji="0" lang="en-US" sz="24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𝒔𝒖𝒑</m:t>
                          </m:r>
                        </m:sub>
                      </m:sSub>
                      <m:r>
                        <a:rPr kumimoji="0" lang="en-US" sz="24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m:t>
                      </m:r>
                      <m:sSub>
                        <m:sSubPr>
                          <m:ctrlPr>
                            <a:rPr kumimoji="0" lang="en-US" sz="2400" b="1" i="1" u="none" strike="noStrike" kern="1200" cap="none" spc="0" normalizeH="0" baseline="0" noProof="0" dirty="0">
                              <a:ln>
                                <a:noFill/>
                              </a:ln>
                              <a:solidFill>
                                <a:prstClr val="black"/>
                              </a:solidFill>
                              <a:effectLst/>
                              <a:uLnTx/>
                              <a:uFillTx/>
                              <a:latin typeface="Cambria Math"/>
                              <a:ea typeface="+mn-ea"/>
                              <a:cs typeface="+mn-cs"/>
                            </a:rPr>
                          </m:ctrlPr>
                        </m:sSubPr>
                        <m:e>
                          <m:r>
                            <a:rPr kumimoji="0" lang="en-US" sz="24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𝒄</m:t>
                          </m:r>
                        </m:e>
                        <m:sub>
                          <m:r>
                            <a:rPr kumimoji="0" lang="en-US" sz="24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𝒑𝒇</m:t>
                          </m:r>
                        </m:sub>
                      </m:sSub>
                      <m:func>
                        <m:funcPr>
                          <m:ctrlPr>
                            <a:rPr kumimoji="0" lang="en-US" sz="2400" b="1" i="1" u="none" strike="noStrike" kern="1200" cap="none" spc="0" normalizeH="0" baseline="0" noProof="0" dirty="0">
                              <a:ln>
                                <a:noFill/>
                              </a:ln>
                              <a:solidFill>
                                <a:prstClr val="black"/>
                              </a:solidFill>
                              <a:effectLst/>
                              <a:uLnTx/>
                              <a:uFillTx/>
                              <a:latin typeface="Cambria Math"/>
                              <a:ea typeface="+mn-ea"/>
                              <a:cs typeface="+mn-cs"/>
                            </a:rPr>
                          </m:ctrlPr>
                        </m:funcPr>
                        <m:fName>
                          <m:r>
                            <a:rPr kumimoji="0" lang="en-US" sz="24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𝒍𝒏</m:t>
                          </m:r>
                        </m:fName>
                        <m:e>
                          <m:f>
                            <m:fPr>
                              <m:ctrlPr>
                                <a:rPr kumimoji="0" lang="en-US" sz="2400" b="1" i="1" u="none" strike="noStrike" kern="1200" cap="none" spc="0" normalizeH="0" baseline="0" noProof="0" dirty="0">
                                  <a:ln>
                                    <a:noFill/>
                                  </a:ln>
                                  <a:solidFill>
                                    <a:prstClr val="black"/>
                                  </a:solidFill>
                                  <a:effectLst/>
                                  <a:uLnTx/>
                                  <a:uFillTx/>
                                  <a:latin typeface="Cambria Math"/>
                                  <a:ea typeface="+mn-ea"/>
                                  <a:cs typeface="+mn-cs"/>
                                </a:rPr>
                              </m:ctrlPr>
                            </m:fPr>
                            <m:num>
                              <m:sSub>
                                <m:sSubPr>
                                  <m:ctrlPr>
                                    <a:rPr kumimoji="0" lang="en-US" sz="2400" b="1" i="1" u="none" strike="noStrike" kern="1200" cap="none" spc="0" normalizeH="0" baseline="0" noProof="0" dirty="0">
                                      <a:ln>
                                        <a:noFill/>
                                      </a:ln>
                                      <a:solidFill>
                                        <a:prstClr val="black"/>
                                      </a:solidFill>
                                      <a:effectLst/>
                                      <a:uLnTx/>
                                      <a:uFillTx/>
                                      <a:latin typeface="Cambria Math"/>
                                      <a:ea typeface="+mn-ea"/>
                                      <a:cs typeface="+mn-cs"/>
                                    </a:rPr>
                                  </m:ctrlPr>
                                </m:sSubPr>
                                <m:e>
                                  <m:r>
                                    <a:rPr kumimoji="0" lang="en-US" sz="24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𝑻</m:t>
                                  </m:r>
                                </m:e>
                                <m:sub>
                                  <m:r>
                                    <a:rPr kumimoji="0" lang="en-US" sz="24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𝒔𝒂𝒕</m:t>
                                  </m:r>
                                </m:sub>
                              </m:sSub>
                            </m:num>
                            <m:den>
                              <m:r>
                                <a:rPr kumimoji="0" lang="en-US" sz="24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𝟐𝟕𝟑</m:t>
                              </m:r>
                            </m:den>
                          </m:f>
                        </m:e>
                      </m:func>
                      <m:r>
                        <a:rPr kumimoji="0" lang="en-US" sz="24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m:t>
                      </m:r>
                      <m:f>
                        <m:fPr>
                          <m:ctrlPr>
                            <a:rPr kumimoji="0" lang="en-US" sz="2400" b="1" i="1" u="none" strike="noStrike" kern="1200" cap="none" spc="0" normalizeH="0" baseline="0" noProof="0" dirty="0">
                              <a:ln>
                                <a:noFill/>
                              </a:ln>
                              <a:solidFill>
                                <a:prstClr val="black"/>
                              </a:solidFill>
                              <a:effectLst/>
                              <a:uLnTx/>
                              <a:uFillTx/>
                              <a:latin typeface="Cambria Math"/>
                              <a:ea typeface="+mn-ea"/>
                              <a:cs typeface="+mn-cs"/>
                            </a:rPr>
                          </m:ctrlPr>
                        </m:fPr>
                        <m:num>
                          <m:sSub>
                            <m:sSubPr>
                              <m:ctrlPr>
                                <a:rPr kumimoji="0" lang="en-US" sz="2400" b="1" i="1" u="none" strike="noStrike" kern="1200" cap="none" spc="0" normalizeH="0" baseline="0" noProof="0" dirty="0">
                                  <a:ln>
                                    <a:noFill/>
                                  </a:ln>
                                  <a:solidFill>
                                    <a:prstClr val="black"/>
                                  </a:solidFill>
                                  <a:effectLst/>
                                  <a:uLnTx/>
                                  <a:uFillTx/>
                                  <a:latin typeface="Cambria Math"/>
                                  <a:ea typeface="+mn-ea"/>
                                  <a:cs typeface="+mn-cs"/>
                                </a:rPr>
                              </m:ctrlPr>
                            </m:sSubPr>
                            <m:e>
                              <m:r>
                                <a:rPr kumimoji="0" lang="en-US" sz="24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𝒉</m:t>
                              </m:r>
                            </m:e>
                            <m:sub>
                              <m:r>
                                <a:rPr kumimoji="0" lang="en-US" sz="24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𝒇𝒈</m:t>
                              </m:r>
                            </m:sub>
                          </m:sSub>
                        </m:num>
                        <m:den>
                          <m:sSub>
                            <m:sSubPr>
                              <m:ctrlPr>
                                <a:rPr kumimoji="0" lang="en-US" sz="2400" b="1" i="1" u="none" strike="noStrike" kern="1200" cap="none" spc="0" normalizeH="0" baseline="0" noProof="0" dirty="0">
                                  <a:ln>
                                    <a:noFill/>
                                  </a:ln>
                                  <a:solidFill>
                                    <a:prstClr val="black"/>
                                  </a:solidFill>
                                  <a:effectLst/>
                                  <a:uLnTx/>
                                  <a:uFillTx/>
                                  <a:latin typeface="Cambria Math"/>
                                  <a:ea typeface="+mn-ea"/>
                                  <a:cs typeface="+mn-cs"/>
                                </a:rPr>
                              </m:ctrlPr>
                            </m:sSubPr>
                            <m:e>
                              <m:r>
                                <a:rPr kumimoji="0" lang="en-US" sz="24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𝑻</m:t>
                              </m:r>
                            </m:e>
                            <m:sub>
                              <m:r>
                                <a:rPr kumimoji="0" lang="en-US" sz="24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𝒔𝒂𝒕</m:t>
                              </m:r>
                            </m:sub>
                          </m:sSub>
                        </m:den>
                      </m:f>
                      <m:r>
                        <a:rPr kumimoji="0" lang="en-US" sz="24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sSub>
                        <m:sSubPr>
                          <m:ctrlPr>
                            <a:rPr kumimoji="0" lang="en-US" sz="2400" b="1" i="1" u="none" strike="noStrike" kern="1200" cap="none" spc="0" normalizeH="0" baseline="0" noProof="0">
                              <a:ln>
                                <a:noFill/>
                              </a:ln>
                              <a:solidFill>
                                <a:prstClr val="black"/>
                              </a:solidFill>
                              <a:effectLst/>
                              <a:uLnTx/>
                              <a:uFillTx/>
                              <a:latin typeface="Cambria Math"/>
                              <a:ea typeface="+mn-ea"/>
                              <a:cs typeface="+mn-cs"/>
                            </a:rPr>
                          </m:ctrlPr>
                        </m:sSubPr>
                        <m:e>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𝒄</m:t>
                          </m:r>
                        </m:e>
                        <m:sub>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𝒑</m:t>
                          </m:r>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𝒈</m:t>
                          </m:r>
                        </m:sub>
                      </m:sSub>
                      <m:func>
                        <m:funcPr>
                          <m:ctrlPr>
                            <a:rPr kumimoji="0" lang="en-US" sz="2400" b="1" i="1" u="none" strike="noStrike" kern="1200" cap="none" spc="0" normalizeH="0" baseline="0" noProof="0">
                              <a:ln>
                                <a:noFill/>
                              </a:ln>
                              <a:solidFill>
                                <a:prstClr val="black"/>
                              </a:solidFill>
                              <a:effectLst/>
                              <a:uLnTx/>
                              <a:uFillTx/>
                              <a:latin typeface="Cambria Math"/>
                              <a:ea typeface="+mn-ea"/>
                              <a:cs typeface="+mn-cs"/>
                            </a:rPr>
                          </m:ctrlPr>
                        </m:funcPr>
                        <m:fName>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𝒍𝒏</m:t>
                          </m:r>
                        </m:fName>
                        <m:e>
                          <m:f>
                            <m:fPr>
                              <m:ctrlPr>
                                <a:rPr kumimoji="0" lang="en-US" sz="2400" b="1" i="1" u="none" strike="noStrike" kern="1200" cap="none" spc="0" normalizeH="0" baseline="0" noProof="0">
                                  <a:ln>
                                    <a:noFill/>
                                  </a:ln>
                                  <a:solidFill>
                                    <a:prstClr val="black"/>
                                  </a:solidFill>
                                  <a:effectLst/>
                                  <a:uLnTx/>
                                  <a:uFillTx/>
                                  <a:latin typeface="Cambria Math"/>
                                  <a:ea typeface="+mn-ea"/>
                                  <a:cs typeface="+mn-cs"/>
                                </a:rPr>
                              </m:ctrlPr>
                            </m:fPr>
                            <m:num>
                              <m:sSub>
                                <m:sSubPr>
                                  <m:ctrlPr>
                                    <a:rPr kumimoji="0" lang="en-US" sz="2400" b="1" i="1" u="none" strike="noStrike" kern="1200" cap="none" spc="0" normalizeH="0" baseline="0" noProof="0">
                                      <a:ln>
                                        <a:noFill/>
                                      </a:ln>
                                      <a:solidFill>
                                        <a:prstClr val="black"/>
                                      </a:solidFill>
                                      <a:effectLst/>
                                      <a:uLnTx/>
                                      <a:uFillTx/>
                                      <a:latin typeface="Cambria Math"/>
                                      <a:ea typeface="+mn-ea"/>
                                      <a:cs typeface="+mn-cs"/>
                                    </a:rPr>
                                  </m:ctrlPr>
                                </m:sSubPr>
                                <m:e>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𝑻</m:t>
                                  </m:r>
                                </m:e>
                                <m:sub>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𝒔</m:t>
                                  </m:r>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𝒖𝒑</m:t>
                                  </m:r>
                                </m:sub>
                              </m:sSub>
                            </m:num>
                            <m:den>
                              <m:sSub>
                                <m:sSubPr>
                                  <m:ctrlPr>
                                    <a:rPr kumimoji="0" lang="en-US" sz="2400" b="1"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𝑻</m:t>
                                  </m:r>
                                </m:e>
                                <m:sub>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𝒔𝒂𝒕</m:t>
                                  </m:r>
                                </m:sub>
                              </m:sSub>
                            </m:den>
                          </m:f>
                        </m:e>
                      </m:func>
                    </m:oMath>
                  </m:oMathPara>
                </a14:m>
                <a:endParaRPr kumimoji="0" lang="en-US" sz="24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p:txBody>
          </p:sp>
        </mc:Choice>
        <mc:Fallback xmlns="">
          <p:sp>
            <p:nvSpPr>
              <p:cNvPr id="3" name="TextBox 2">
                <a:extLst>
                  <a:ext uri="{FF2B5EF4-FFF2-40B4-BE49-F238E27FC236}">
                    <a16:creationId xmlns:a16="http://schemas.microsoft.com/office/drawing/2014/main" id="{2130EFCB-21CB-B756-3CFA-1D677C7D011D}"/>
                  </a:ext>
                </a:extLst>
              </p:cNvPr>
              <p:cNvSpPr txBox="1">
                <a:spLocks noRot="1" noChangeAspect="1" noMove="1" noResize="1" noEditPoints="1" noAdjustHandles="1" noChangeArrowheads="1" noChangeShapeType="1" noTextEdit="1"/>
              </p:cNvSpPr>
              <p:nvPr/>
            </p:nvSpPr>
            <p:spPr>
              <a:xfrm>
                <a:off x="595423" y="531628"/>
                <a:ext cx="10866475" cy="5130187"/>
              </a:xfrm>
              <a:prstGeom prst="rect">
                <a:avLst/>
              </a:prstGeom>
              <a:blipFill>
                <a:blip r:embed="rId2"/>
                <a:stretch>
                  <a:fillRect l="-786" r="-842"/>
                </a:stretch>
              </a:blipFill>
            </p:spPr>
            <p:txBody>
              <a:bodyPr/>
              <a:lstStyle/>
              <a:p>
                <a:r>
                  <a:rPr lang="en-US">
                    <a:noFill/>
                  </a:rPr>
                  <a:t> </a:t>
                </a:r>
              </a:p>
            </p:txBody>
          </p:sp>
        </mc:Fallback>
      </mc:AlternateContent>
      <p:sp>
        <p:nvSpPr>
          <p:cNvPr id="4" name="Slide Number Placeholder 3">
            <a:extLst>
              <a:ext uri="{FF2B5EF4-FFF2-40B4-BE49-F238E27FC236}">
                <a16:creationId xmlns="" xmlns:a16="http://schemas.microsoft.com/office/drawing/2014/main" id="{794915E1-4557-53FF-FB7D-1AFCA6D6503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B979E-5EEA-4528-B67A-E7E0C41786D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3914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448972" y="1479390"/>
                <a:ext cx="9973994" cy="4278094"/>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Tables of thermodynamic properties of many substances including steam are available, and in general, all these have </a:t>
                </a:r>
                <a:r>
                  <a:rPr lang="en-US" sz="2400" b="1" dirty="0">
                    <a:latin typeface="Times New Roman" panose="02020603050405020304" pitchFamily="18" charset="0"/>
                    <a:cs typeface="Times New Roman" panose="02020603050405020304" pitchFamily="18" charset="0"/>
                  </a:rPr>
                  <a:t>same form</a:t>
                </a:r>
                <a:r>
                  <a:rPr lang="en-US" sz="2400"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Steam tables are selected here for the study because </a:t>
                </a:r>
                <a:r>
                  <a:rPr lang="en-US" sz="2400" b="1" dirty="0">
                    <a:latin typeface="Times New Roman" panose="02020603050405020304" pitchFamily="18" charset="0"/>
                    <a:cs typeface="Times New Roman" panose="02020603050405020304" pitchFamily="18" charset="0"/>
                  </a:rPr>
                  <a:t>steam is used</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extensively</a:t>
                </a:r>
                <a:r>
                  <a:rPr lang="en-US" sz="2400" dirty="0">
                    <a:latin typeface="Times New Roman" panose="02020603050405020304" pitchFamily="18" charset="0"/>
                    <a:cs typeface="Times New Roman" panose="02020603050405020304" pitchFamily="18" charset="0"/>
                  </a:rPr>
                  <a:t> used in power plants and industrial processes. </a:t>
                </a:r>
              </a:p>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t>
                </a:r>
                <a:r>
                  <a:rPr lang="en-US" sz="2400" b="1" dirty="0">
                    <a:solidFill>
                      <a:srgbClr val="C00000"/>
                    </a:solidFill>
                    <a:latin typeface="Times New Roman" panose="02020603050405020304" pitchFamily="18" charset="0"/>
                    <a:cs typeface="Times New Roman" panose="02020603050405020304" pitchFamily="18" charset="0"/>
                  </a:rPr>
                  <a:t>steam tables provide the data </a:t>
                </a:r>
                <a:r>
                  <a:rPr lang="en-US" sz="2400" dirty="0">
                    <a:latin typeface="Times New Roman" panose="02020603050405020304" pitchFamily="18" charset="0"/>
                    <a:cs typeface="Times New Roman" panose="02020603050405020304" pitchFamily="18" charset="0"/>
                  </a:rPr>
                  <a:t>of useful thermodynamic properties like </a:t>
                </a:r>
                <a:r>
                  <a:rPr lang="en-US" sz="2400" b="1" dirty="0">
                    <a:latin typeface="Times New Roman" panose="02020603050405020304" pitchFamily="18" charset="0"/>
                    <a:cs typeface="Times New Roman" panose="02020603050405020304" pitchFamily="18" charset="0"/>
                  </a:rPr>
                  <a:t>T, P, </a:t>
                </a:r>
                <a14:m>
                  <m:oMath xmlns:m="http://schemas.openxmlformats.org/officeDocument/2006/math">
                    <m:r>
                      <a:rPr lang="en-US" sz="2400" b="1" i="1" dirty="0">
                        <a:latin typeface="Cambria Math" panose="02040503050406030204" pitchFamily="18" charset="0"/>
                      </a:rPr>
                      <m:t>𝒗</m:t>
                    </m:r>
                  </m:oMath>
                </a14:m>
                <a:r>
                  <a:rPr lang="en-US" sz="2400" b="1" dirty="0">
                    <a:latin typeface="Times New Roman" panose="02020603050405020304" pitchFamily="18" charset="0"/>
                    <a:cs typeface="Times New Roman" panose="02020603050405020304" pitchFamily="18" charset="0"/>
                  </a:rPr>
                  <a:t>, u, h and s </a:t>
                </a:r>
                <a:r>
                  <a:rPr lang="en-US" sz="2400" dirty="0">
                    <a:latin typeface="Times New Roman" panose="02020603050405020304" pitchFamily="18" charset="0"/>
                    <a:cs typeface="Times New Roman" panose="02020603050405020304" pitchFamily="18" charset="0"/>
                  </a:rPr>
                  <a:t>for </a:t>
                </a:r>
                <a:r>
                  <a:rPr lang="en-US" sz="2400" b="1" dirty="0">
                    <a:latin typeface="Times New Roman" panose="02020603050405020304" pitchFamily="18" charset="0"/>
                    <a:cs typeface="Times New Roman" panose="02020603050405020304" pitchFamily="18" charset="0"/>
                  </a:rPr>
                  <a:t>saturated liquid, saturated vapor and superheated vapor.</a:t>
                </a:r>
              </a:p>
              <a:p>
                <a:pPr lvl="1" algn="just"/>
                <a:endParaRPr lang="en-IN" sz="2000" dirty="0">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448972" y="1479390"/>
                <a:ext cx="9973994" cy="4278094"/>
              </a:xfrm>
              <a:prstGeom prst="rect">
                <a:avLst/>
              </a:prstGeom>
              <a:blipFill rotWithShape="1">
                <a:blip r:embed="rId2"/>
                <a:stretch>
                  <a:fillRect l="-856" r="-1773" b="-1712"/>
                </a:stretch>
              </a:blipFill>
            </p:spPr>
            <p:txBody>
              <a:bodyPr/>
              <a:lstStyle/>
              <a:p>
                <a:r>
                  <a:rPr lang="en-US">
                    <a:noFill/>
                  </a:rPr>
                  <a:t> </a:t>
                </a:r>
              </a:p>
            </p:txBody>
          </p:sp>
        </mc:Fallback>
      </mc:AlternateContent>
      <p:sp>
        <p:nvSpPr>
          <p:cNvPr id="2" name="TextBox 1"/>
          <p:cNvSpPr txBox="1"/>
          <p:nvPr/>
        </p:nvSpPr>
        <p:spPr>
          <a:xfrm>
            <a:off x="2024687" y="413723"/>
            <a:ext cx="8455743"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Why Steam Tables?</a:t>
            </a:r>
          </a:p>
        </p:txBody>
      </p:sp>
    </p:spTree>
    <p:extLst>
      <p:ext uri="{BB962C8B-B14F-4D97-AF65-F5344CB8AC3E}">
        <p14:creationId xmlns:p14="http://schemas.microsoft.com/office/powerpoint/2010/main" val="35758734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4566" y="1071427"/>
            <a:ext cx="10086535" cy="6038641"/>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Since the properties like internal energy, enthalpy and entropy of a system</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cannot be directly measured (at a point)</a:t>
            </a:r>
            <a:r>
              <a:rPr lang="en-US" sz="2400" dirty="0">
                <a:latin typeface="Times New Roman" panose="02020603050405020304" pitchFamily="18" charset="0"/>
                <a:cs typeface="Times New Roman" panose="02020603050405020304" pitchFamily="18" charset="0"/>
              </a:rPr>
              <a:t>; they are related to change in the energy of the system.</a:t>
            </a:r>
          </a:p>
          <a:p>
            <a:pPr marL="742950" lvl="1" indent="-285750" algn="just">
              <a:lnSpc>
                <a:spcPct val="15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Hence one can determine </a:t>
            </a:r>
            <a:r>
              <a:rPr lang="en-US" sz="2400" dirty="0" err="1">
                <a:latin typeface="Times New Roman" panose="02020603050405020304" pitchFamily="18" charset="0"/>
                <a:cs typeface="Times New Roman" panose="02020603050405020304" pitchFamily="18" charset="0"/>
              </a:rPr>
              <a:t>Δu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Δh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Δs</a:t>
            </a:r>
            <a:r>
              <a:rPr lang="en-US" sz="2400" dirty="0">
                <a:latin typeface="Times New Roman" panose="02020603050405020304" pitchFamily="18" charset="0"/>
                <a:cs typeface="Times New Roman" panose="02020603050405020304" pitchFamily="18" charset="0"/>
              </a:rPr>
              <a:t>, (for a process) but not the absolute values of these properties </a:t>
            </a:r>
            <a:r>
              <a:rPr lang="en-US" sz="2400" b="1" dirty="0">
                <a:latin typeface="Times New Roman" panose="02020603050405020304" pitchFamily="18" charset="0"/>
                <a:cs typeface="Times New Roman" panose="02020603050405020304" pitchFamily="18" charset="0"/>
              </a:rPr>
              <a:t>(at a point)</a:t>
            </a:r>
            <a:r>
              <a:rPr lang="en-US" sz="2400" dirty="0">
                <a:latin typeface="Times New Roman" panose="02020603050405020304" pitchFamily="18" charset="0"/>
                <a:cs typeface="Times New Roman" panose="02020603050405020304" pitchFamily="18" charset="0"/>
              </a:rPr>
              <a:t>. Therefore, it is </a:t>
            </a:r>
            <a:r>
              <a:rPr lang="en-US" sz="2400" b="1" dirty="0">
                <a:latin typeface="Times New Roman" panose="02020603050405020304" pitchFamily="18" charset="0"/>
                <a:cs typeface="Times New Roman" panose="02020603050405020304" pitchFamily="18" charset="0"/>
              </a:rPr>
              <a:t>necessary to choose a reference state</a:t>
            </a:r>
            <a:r>
              <a:rPr lang="en-US" sz="2400" dirty="0">
                <a:latin typeface="Times New Roman" panose="02020603050405020304" pitchFamily="18" charset="0"/>
                <a:cs typeface="Times New Roman" panose="02020603050405020304" pitchFamily="18" charset="0"/>
              </a:rPr>
              <a:t> to which these properties are arbitrarily assigned some numerical values.</a:t>
            </a:r>
          </a:p>
          <a:p>
            <a:pPr marL="742950" lvl="1" indent="-285750" algn="just">
              <a:lnSpc>
                <a:spcPct val="15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For water, </a:t>
            </a:r>
            <a:r>
              <a:rPr lang="en-US" sz="2400" b="1" dirty="0">
                <a:latin typeface="Times New Roman" panose="02020603050405020304" pitchFamily="18" charset="0"/>
                <a:cs typeface="Times New Roman" panose="02020603050405020304" pitchFamily="18" charset="0"/>
              </a:rPr>
              <a:t>the triple point </a:t>
            </a:r>
            <a:r>
              <a:rPr lang="en-US" sz="2400" dirty="0">
                <a:latin typeface="Times New Roman" panose="02020603050405020304" pitchFamily="18" charset="0"/>
                <a:cs typeface="Times New Roman" panose="02020603050405020304" pitchFamily="18" charset="0"/>
              </a:rPr>
              <a:t>(</a:t>
            </a:r>
            <a:r>
              <a:rPr lang="en-US" sz="2400" dirty="0">
                <a:solidFill>
                  <a:srgbClr val="0070C0"/>
                </a:solidFill>
                <a:latin typeface="Times New Roman" panose="02020603050405020304" pitchFamily="18" charset="0"/>
                <a:cs typeface="Times New Roman" panose="02020603050405020304" pitchFamily="18" charset="0"/>
              </a:rPr>
              <a:t>T = 0.01</a:t>
            </a:r>
            <a:r>
              <a:rPr lang="en-US" sz="2400" baseline="30000" dirty="0">
                <a:solidFill>
                  <a:srgbClr val="0070C0"/>
                </a:solidFill>
                <a:latin typeface="Times New Roman" panose="02020603050405020304" pitchFamily="18" charset="0"/>
                <a:cs typeface="Times New Roman" panose="02020603050405020304" pitchFamily="18" charset="0"/>
              </a:rPr>
              <a:t>o</a:t>
            </a:r>
            <a:r>
              <a:rPr lang="en-US" sz="2400" dirty="0">
                <a:solidFill>
                  <a:srgbClr val="0070C0"/>
                </a:solidFill>
                <a:latin typeface="Times New Roman" panose="02020603050405020304" pitchFamily="18" charset="0"/>
                <a:cs typeface="Times New Roman" panose="02020603050405020304" pitchFamily="18" charset="0"/>
              </a:rPr>
              <a:t> C and P = 0.6113 </a:t>
            </a:r>
            <a:r>
              <a:rPr lang="en-US" sz="2400" dirty="0" err="1">
                <a:solidFill>
                  <a:srgbClr val="0070C0"/>
                </a:solidFill>
                <a:latin typeface="Times New Roman" panose="02020603050405020304" pitchFamily="18" charset="0"/>
                <a:cs typeface="Times New Roman" panose="02020603050405020304" pitchFamily="18" charset="0"/>
              </a:rPr>
              <a:t>kPa</a:t>
            </a:r>
            <a:r>
              <a:rPr lang="en-US" sz="2400" dirty="0">
                <a:latin typeface="Times New Roman" panose="02020603050405020304" pitchFamily="18" charset="0"/>
                <a:cs typeface="Times New Roman" panose="02020603050405020304" pitchFamily="18" charset="0"/>
              </a:rPr>
              <a:t>) is selected as the </a:t>
            </a:r>
            <a:r>
              <a:rPr lang="en-US" sz="2400" b="1" dirty="0">
                <a:latin typeface="Times New Roman" panose="02020603050405020304" pitchFamily="18" charset="0"/>
                <a:cs typeface="Times New Roman" panose="02020603050405020304" pitchFamily="18" charset="0"/>
              </a:rPr>
              <a:t>reference state</a:t>
            </a:r>
            <a:r>
              <a:rPr lang="en-US" sz="2400" dirty="0">
                <a:latin typeface="Times New Roman" panose="02020603050405020304" pitchFamily="18" charset="0"/>
                <a:cs typeface="Times New Roman" panose="02020603050405020304" pitchFamily="18" charset="0"/>
              </a:rPr>
              <a:t>, where the internal energy and entropy of saturated liquid are assigned a </a:t>
            </a:r>
            <a:r>
              <a:rPr lang="en-US" sz="2400" b="1" dirty="0">
                <a:solidFill>
                  <a:srgbClr val="0070C0"/>
                </a:solidFill>
                <a:latin typeface="Times New Roman" panose="02020603050405020304" pitchFamily="18" charset="0"/>
                <a:cs typeface="Times New Roman" panose="02020603050405020304" pitchFamily="18" charset="0"/>
              </a:rPr>
              <a:t>zero value</a:t>
            </a:r>
            <a:r>
              <a:rPr lang="en-US" sz="2400" dirty="0">
                <a:latin typeface="Times New Roman" panose="02020603050405020304" pitchFamily="18" charset="0"/>
                <a:cs typeface="Times New Roman" panose="02020603050405020304" pitchFamily="18" charset="0"/>
              </a:rPr>
              <a:t>.</a:t>
            </a:r>
          </a:p>
          <a:p>
            <a:pPr lvl="1"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207567" y="188640"/>
            <a:ext cx="8455743"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Reference in Steam Tables</a:t>
            </a:r>
          </a:p>
        </p:txBody>
      </p:sp>
    </p:spTree>
    <p:extLst>
      <p:ext uri="{BB962C8B-B14F-4D97-AF65-F5344CB8AC3E}">
        <p14:creationId xmlns:p14="http://schemas.microsoft.com/office/powerpoint/2010/main" val="34365430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F14EEC0-3FF7-4FE4-A726-66D457DC935C}"/>
              </a:ext>
            </a:extLst>
          </p:cNvPr>
          <p:cNvSpPr>
            <a:spLocks noGrp="1"/>
          </p:cNvSpPr>
          <p:nvPr>
            <p:ph idx="1"/>
          </p:nvPr>
        </p:nvSpPr>
        <p:spPr>
          <a:xfrm>
            <a:off x="908538" y="1094105"/>
            <a:ext cx="11049000" cy="5545846"/>
          </a:xfrm>
        </p:spPr>
        <p:txBody>
          <a:bodyPr>
            <a:normAutofit fontScale="85000" lnSpcReduction="20000"/>
          </a:bodyPr>
          <a:lstStyle/>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the saturated steam tables, </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properties of saturated liquid that is in equilibrium with saturated vapor are presented.</a:t>
            </a:r>
          </a:p>
          <a:p>
            <a:pPr>
              <a:lnSpc>
                <a:spcPct val="150000"/>
              </a:lnSpc>
              <a:buFont typeface="Wingdings" panose="05000000000000000000" pitchFamily="2" charset="2"/>
              <a:buChar char="Ø"/>
            </a:pPr>
            <a:r>
              <a:rPr lang="en-US" b="1" dirty="0">
                <a:solidFill>
                  <a:srgbClr val="C00000"/>
                </a:solidFill>
                <a:latin typeface="Times New Roman" panose="02020603050405020304" pitchFamily="18" charset="0"/>
                <a:cs typeface="Times New Roman" panose="02020603050405020304" pitchFamily="18" charset="0"/>
              </a:rPr>
              <a:t>During phase transition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the pressure and temperature are not independent of each other</a:t>
            </a:r>
            <a:r>
              <a:rPr lang="en-US"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If the temperature is specified</a:t>
            </a:r>
            <a:r>
              <a:rPr lang="en-US" dirty="0">
                <a:latin typeface="Times New Roman" panose="02020603050405020304" pitchFamily="18" charset="0"/>
                <a:cs typeface="Times New Roman" panose="02020603050405020304" pitchFamily="18" charset="0"/>
              </a:rPr>
              <a:t>, the pressure at which both phases co-exist in equilibrium is equal to the saturation pressure. </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Hence, it is possible to choose either temperature or pressure as the independent variable, to specify the state of two­ phase system.</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nSpc>
                <a:spcPct val="150000"/>
              </a:lnSpc>
            </a:pPr>
            <a:endParaRPr lang="en-IN" sz="2400" dirty="0"/>
          </a:p>
        </p:txBody>
      </p:sp>
      <p:sp>
        <p:nvSpPr>
          <p:cNvPr id="4" name="TextBox 3">
            <a:extLst>
              <a:ext uri="{FF2B5EF4-FFF2-40B4-BE49-F238E27FC236}">
                <a16:creationId xmlns="" xmlns:a16="http://schemas.microsoft.com/office/drawing/2014/main" id="{C5DC536C-79CB-494D-AF1F-99BEFD0F9E2E}"/>
              </a:ext>
            </a:extLst>
          </p:cNvPr>
          <p:cNvSpPr txBox="1"/>
          <p:nvPr/>
        </p:nvSpPr>
        <p:spPr>
          <a:xfrm>
            <a:off x="1606318" y="188639"/>
            <a:ext cx="9441638"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About saturated steam tables </a:t>
            </a:r>
            <a:r>
              <a:rPr lang="en-IN" sz="3200" b="1" dirty="0">
                <a:latin typeface="Times New Roman" panose="02020603050405020304" pitchFamily="18" charset="0"/>
                <a:cs typeface="Times New Roman" panose="02020603050405020304" pitchFamily="18" charset="0"/>
              </a:rPr>
              <a:t>- Few Important Points</a:t>
            </a:r>
          </a:p>
        </p:txBody>
      </p:sp>
    </p:spTree>
    <p:extLst>
      <p:ext uri="{BB962C8B-B14F-4D97-AF65-F5344CB8AC3E}">
        <p14:creationId xmlns:p14="http://schemas.microsoft.com/office/powerpoint/2010/main" val="3974344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06F969-B7F9-2BAE-AACB-E0150E377C2A}"/>
              </a:ext>
            </a:extLst>
          </p:cNvPr>
          <p:cNvSpPr>
            <a:spLocks noGrp="1"/>
          </p:cNvSpPr>
          <p:nvPr>
            <p:ph type="ctrTitle"/>
          </p:nvPr>
        </p:nvSpPr>
        <p:spPr>
          <a:xfrm>
            <a:off x="1539375" y="0"/>
            <a:ext cx="9144000" cy="1174270"/>
          </a:xfrm>
        </p:spPr>
        <p:txBody>
          <a:bodyPr>
            <a:normAutofit/>
          </a:bodyPr>
          <a:lstStyle/>
          <a:p>
            <a:r>
              <a:rPr lang="en-US" sz="4000" b="1" dirty="0">
                <a:latin typeface="Times New Roman" panose="02020603050405020304" pitchFamily="18" charset="0"/>
                <a:cs typeface="Times New Roman" panose="02020603050405020304" pitchFamily="18" charset="0"/>
              </a:rPr>
              <a:t>Steam Tables (For Saturated fluids)</a:t>
            </a:r>
          </a:p>
        </p:txBody>
      </p:sp>
      <p:sp>
        <p:nvSpPr>
          <p:cNvPr id="3" name="Subtitle 2">
            <a:extLst>
              <a:ext uri="{FF2B5EF4-FFF2-40B4-BE49-F238E27FC236}">
                <a16:creationId xmlns="" xmlns:a16="http://schemas.microsoft.com/office/drawing/2014/main" id="{D93E4942-2DED-5920-1BDD-28042FDECF64}"/>
              </a:ext>
            </a:extLst>
          </p:cNvPr>
          <p:cNvSpPr>
            <a:spLocks noGrp="1"/>
          </p:cNvSpPr>
          <p:nvPr>
            <p:ph type="subTitle" idx="1"/>
          </p:nvPr>
        </p:nvSpPr>
        <p:spPr>
          <a:xfrm>
            <a:off x="779720" y="1310795"/>
            <a:ext cx="10565219" cy="1453670"/>
          </a:xfrm>
        </p:spPr>
        <p:txBody>
          <a:bodyPr>
            <a:normAutofit fontScale="92500"/>
          </a:bodyPr>
          <a:lstStyle/>
          <a:p>
            <a:pPr algn="just">
              <a:lnSpc>
                <a:spcPct val="150000"/>
              </a:lnSpc>
            </a:pPr>
            <a:r>
              <a:rPr lang="en-US" b="1" dirty="0">
                <a:latin typeface="Times New Roman" panose="02020603050405020304" pitchFamily="18" charset="0"/>
                <a:cs typeface="Times New Roman" panose="02020603050405020304" pitchFamily="18" charset="0"/>
              </a:rPr>
              <a:t>Properties of saturated water &amp; saturated steam </a:t>
            </a:r>
            <a:r>
              <a:rPr lang="en-US" b="1" dirty="0">
                <a:solidFill>
                  <a:srgbClr val="00B0F0"/>
                </a:solidFill>
                <a:latin typeface="Times New Roman" panose="02020603050405020304" pitchFamily="18" charset="0"/>
                <a:cs typeface="Times New Roman" panose="02020603050405020304" pitchFamily="18" charset="0"/>
              </a:rPr>
              <a:t>(based on saturation temperature)</a:t>
            </a:r>
          </a:p>
          <a:p>
            <a:pPr marL="342900" indent="-34290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Steam table -1: </a:t>
            </a:r>
            <a:r>
              <a:rPr lang="en-US" b="1" dirty="0">
                <a:solidFill>
                  <a:srgbClr val="C00000"/>
                </a:solidFill>
                <a:latin typeface="Times New Roman" panose="02020603050405020304" pitchFamily="18" charset="0"/>
                <a:cs typeface="Times New Roman" panose="02020603050405020304" pitchFamily="18" charset="0"/>
              </a:rPr>
              <a:t>Independent variable is Saturation temperature</a:t>
            </a:r>
          </a:p>
          <a:p>
            <a:pPr algn="just">
              <a:lnSpc>
                <a:spcPct val="150000"/>
              </a:lnSpc>
            </a:pP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B153230-50BD-3206-7F58-55818EFF0E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B979E-5EEA-4528-B67A-E7E0C41786D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5" name="object 4">
            <a:extLst>
              <a:ext uri="{FF2B5EF4-FFF2-40B4-BE49-F238E27FC236}">
                <a16:creationId xmlns="" xmlns:a16="http://schemas.microsoft.com/office/drawing/2014/main" id="{49E510A8-302B-FEBF-E0D4-D0D933A78F0C}"/>
              </a:ext>
            </a:extLst>
          </p:cNvPr>
          <p:cNvPicPr/>
          <p:nvPr/>
        </p:nvPicPr>
        <p:blipFill>
          <a:blip r:embed="rId2" cstate="print"/>
          <a:stretch>
            <a:fillRect/>
          </a:stretch>
        </p:blipFill>
        <p:spPr>
          <a:xfrm>
            <a:off x="779720" y="2828010"/>
            <a:ext cx="10058399" cy="31187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 xmlns:a16="http://schemas.microsoft.com/office/drawing/2014/main" id="{CFEB2F2E-5D8D-D70A-2612-6D0FD5FA1578}"/>
              </a:ext>
            </a:extLst>
          </p:cNvPr>
          <p:cNvSpPr txBox="1"/>
          <p:nvPr/>
        </p:nvSpPr>
        <p:spPr>
          <a:xfrm>
            <a:off x="2685605" y="6171684"/>
            <a:ext cx="609777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*Linear interpolation may be done for </a:t>
            </a:r>
            <a:r>
              <a:rPr kumimoji="0" lang="en-US" sz="1800" b="0" i="0" u="none" strike="noStrike" kern="1200" cap="none" spc="-58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a:t>
            </a:r>
            <a:r>
              <a:rPr kumimoji="0" lang="en-US" sz="1800" b="0" i="0" u="none" strike="noStrike" kern="1200" cap="none" spc="-2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intermediate</a:t>
            </a:r>
            <a:r>
              <a:rPr kumimoji="0" lang="en-US" sz="1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values</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85711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5B2427E-DF60-1274-D534-B6130C5B8F0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B979E-5EEA-4528-B67A-E7E0C41786D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ubtitle 2">
            <a:extLst>
              <a:ext uri="{FF2B5EF4-FFF2-40B4-BE49-F238E27FC236}">
                <a16:creationId xmlns="" xmlns:a16="http://schemas.microsoft.com/office/drawing/2014/main" id="{1DF26F04-93CB-43F4-081C-2FCFC2DF2CC3}"/>
              </a:ext>
            </a:extLst>
          </p:cNvPr>
          <p:cNvSpPr txBox="1">
            <a:spLocks/>
          </p:cNvSpPr>
          <p:nvPr/>
        </p:nvSpPr>
        <p:spPr>
          <a:xfrm>
            <a:off x="451881" y="837168"/>
            <a:ext cx="10565219" cy="661137"/>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3200" b="1" dirty="0">
                <a:latin typeface="Times New Roman" panose="02020603050405020304" pitchFamily="18" charset="0"/>
                <a:cs typeface="Times New Roman" panose="02020603050405020304" pitchFamily="18" charset="0"/>
              </a:rPr>
              <a:t>Properties of saturated water &amp; saturated steam </a:t>
            </a:r>
            <a:r>
              <a:rPr lang="en-US" sz="3200" b="1" dirty="0">
                <a:solidFill>
                  <a:srgbClr val="00B0F0"/>
                </a:solidFill>
                <a:latin typeface="Times New Roman" panose="02020603050405020304" pitchFamily="18" charset="0"/>
                <a:cs typeface="Times New Roman" panose="02020603050405020304" pitchFamily="18" charset="0"/>
              </a:rPr>
              <a:t>(based on saturation pressure)</a:t>
            </a:r>
          </a:p>
        </p:txBody>
      </p:sp>
      <p:pic>
        <p:nvPicPr>
          <p:cNvPr id="4" name="object 3">
            <a:extLst>
              <a:ext uri="{FF2B5EF4-FFF2-40B4-BE49-F238E27FC236}">
                <a16:creationId xmlns="" xmlns:a16="http://schemas.microsoft.com/office/drawing/2014/main" id="{83986732-51C2-A4D8-350E-E2FF7DD312CB}"/>
              </a:ext>
            </a:extLst>
          </p:cNvPr>
          <p:cNvPicPr/>
          <p:nvPr/>
        </p:nvPicPr>
        <p:blipFill>
          <a:blip r:embed="rId2" cstate="print"/>
          <a:stretch>
            <a:fillRect/>
          </a:stretch>
        </p:blipFill>
        <p:spPr>
          <a:xfrm>
            <a:off x="788581" y="2220288"/>
            <a:ext cx="10047699" cy="34660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 xmlns:a16="http://schemas.microsoft.com/office/drawing/2014/main" id="{7443FC54-D140-B3F6-C2D5-188098B26A6C}"/>
              </a:ext>
            </a:extLst>
          </p:cNvPr>
          <p:cNvSpPr txBox="1"/>
          <p:nvPr/>
        </p:nvSpPr>
        <p:spPr>
          <a:xfrm>
            <a:off x="2685605" y="6171684"/>
            <a:ext cx="609777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*Linear interpolation may be done for </a:t>
            </a:r>
            <a:r>
              <a:rPr kumimoji="0" lang="en-US" sz="1800" b="0" i="0" u="none" strike="noStrike" kern="1200" cap="none" spc="-58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a:t>
            </a:r>
            <a:r>
              <a:rPr kumimoji="0" lang="en-US" sz="1800" b="0" i="0" u="none" strike="noStrike" kern="1200" cap="none" spc="-2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intermediate</a:t>
            </a:r>
            <a:r>
              <a:rPr kumimoji="0" lang="en-US" sz="1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values</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 name="TextBox 6">
            <a:extLst>
              <a:ext uri="{FF2B5EF4-FFF2-40B4-BE49-F238E27FC236}">
                <a16:creationId xmlns="" xmlns:a16="http://schemas.microsoft.com/office/drawing/2014/main" id="{F956296B-E082-4A5D-86C7-79628285C6C7}"/>
              </a:ext>
            </a:extLst>
          </p:cNvPr>
          <p:cNvSpPr txBox="1"/>
          <p:nvPr/>
        </p:nvSpPr>
        <p:spPr>
          <a:xfrm>
            <a:off x="756137" y="1383881"/>
            <a:ext cx="9077179" cy="461665"/>
          </a:xfrm>
          <a:prstGeom prst="rect">
            <a:avLst/>
          </a:prstGeom>
          <a:noFill/>
        </p:spPr>
        <p:txBody>
          <a:bodyPr wrap="square">
            <a:spAutoFit/>
          </a:bodyPr>
          <a:lstStyle/>
          <a:p>
            <a:pPr marL="389255" marR="0" lvl="0" indent="-377190" algn="l" defTabSz="914400" rtl="0" eaLnBrk="1" fontAlgn="auto" latinLnBrk="0" hangingPunct="1">
              <a:lnSpc>
                <a:spcPct val="100000"/>
              </a:lnSpc>
              <a:spcBef>
                <a:spcPts val="1145"/>
              </a:spcBef>
              <a:spcAft>
                <a:spcPts val="0"/>
              </a:spcAft>
              <a:buClrTx/>
              <a:buSzTx/>
              <a:buFont typeface="Calibri"/>
              <a:buChar char="•"/>
              <a:tabLst>
                <a:tab pos="389255" algn="l"/>
                <a:tab pos="389890" algn="l"/>
              </a:tabLst>
              <a:defRPr/>
            </a:pPr>
            <a:r>
              <a:rPr kumimoji="0" lang="en-US" sz="2400" b="1"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Steam</a:t>
            </a:r>
            <a:r>
              <a:rPr kumimoji="0" lang="en-US" sz="2400" b="1" i="0" u="none" strike="noStrike" kern="1200" cap="none" spc="-2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table</a:t>
            </a:r>
            <a:r>
              <a:rPr kumimoji="0" lang="en-US" sz="2400" b="1" i="0" u="none" strike="noStrike" kern="1200" cap="none" spc="-1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 </a:t>
            </a:r>
            <a:r>
              <a:rPr kumimoji="0" lang="en-US" sz="2400" b="1" i="0" u="none" strike="noStrike" kern="1200" cap="none" spc="-1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Independent</a:t>
            </a:r>
            <a:r>
              <a:rPr kumimoji="0" lang="en-US" sz="2400" b="1" i="0" u="none" strike="noStrike" kern="1200" cap="none" spc="5"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1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variable</a:t>
            </a:r>
            <a:r>
              <a:rPr kumimoji="0" lang="en-US" sz="2400" b="1" i="0" u="none" strike="noStrike" kern="1200" cap="none" spc="-5"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 is</a:t>
            </a:r>
            <a:r>
              <a:rPr kumimoji="0" lang="en-US" sz="2400" b="1" i="0" u="none" strike="noStrike" kern="1200" cap="none" spc="-2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1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Saturation</a:t>
            </a:r>
            <a:r>
              <a:rPr kumimoji="0" lang="en-US" sz="2400" b="1" i="0" u="none" strike="noStrike" kern="1200" cap="none" spc="-25"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1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pressure</a:t>
            </a:r>
            <a:endParaRPr kumimoji="0" lang="en-US" sz="2400" b="1"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p:nvSpPr>
        <p:spPr>
          <a:xfrm>
            <a:off x="2334876" y="229490"/>
            <a:ext cx="7989751" cy="707886"/>
          </a:xfrm>
          <a:prstGeom prst="rect">
            <a:avLst/>
          </a:prstGeom>
        </p:spPr>
        <p:txBody>
          <a:bodyPr wrap="none">
            <a:spAutoFit/>
          </a:bodyPr>
          <a:lstStyle/>
          <a:p>
            <a:r>
              <a:rPr lang="en-US" sz="4000" b="1" dirty="0">
                <a:latin typeface="Times New Roman" panose="02020603050405020304" pitchFamily="18" charset="0"/>
                <a:cs typeface="Times New Roman" panose="02020603050405020304" pitchFamily="18" charset="0"/>
              </a:rPr>
              <a:t>Steam Tables (For Saturated fluids)</a:t>
            </a:r>
            <a:endParaRPr lang="en-US" sz="4000" dirty="0"/>
          </a:p>
        </p:txBody>
      </p:sp>
    </p:spTree>
    <p:extLst>
      <p:ext uri="{BB962C8B-B14F-4D97-AF65-F5344CB8AC3E}">
        <p14:creationId xmlns:p14="http://schemas.microsoft.com/office/powerpoint/2010/main" val="149819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F14EEC0-3FF7-4FE4-A726-66D457DC935C}"/>
              </a:ext>
            </a:extLst>
          </p:cNvPr>
          <p:cNvSpPr>
            <a:spLocks noGrp="1"/>
          </p:cNvSpPr>
          <p:nvPr>
            <p:ph idx="1"/>
          </p:nvPr>
        </p:nvSpPr>
        <p:spPr>
          <a:xfrm>
            <a:off x="1021080" y="1055076"/>
            <a:ext cx="10515600" cy="5641145"/>
          </a:xfrm>
        </p:spPr>
        <p:txBody>
          <a:bodyPr>
            <a:normAutofit/>
          </a:bodyPr>
          <a:lstStyle/>
          <a:p>
            <a:pPr algn="just">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Depending on whether the temperature or pressure is used as the independent variable, the steam tables are called saturated </a:t>
            </a:r>
            <a:r>
              <a:rPr lang="en-US" sz="2600" b="1" dirty="0">
                <a:latin typeface="Times New Roman" panose="02020603050405020304" pitchFamily="18" charset="0"/>
                <a:cs typeface="Times New Roman" panose="02020603050405020304" pitchFamily="18" charset="0"/>
              </a:rPr>
              <a:t>temperature or pressure steam tables.</a:t>
            </a:r>
          </a:p>
          <a:p>
            <a:pPr lvl="1" algn="just">
              <a:lnSpc>
                <a:spcPct val="150000"/>
              </a:lnSpc>
            </a:pPr>
            <a:r>
              <a:rPr lang="en-US" sz="2600" dirty="0">
                <a:latin typeface="Times New Roman" panose="02020603050405020304" pitchFamily="18" charset="0"/>
                <a:cs typeface="Times New Roman" panose="02020603050405020304" pitchFamily="18" charset="0"/>
              </a:rPr>
              <a:t>The two phases­ liquid and vapor can coexist in a state of equilibrium </a:t>
            </a:r>
            <a:r>
              <a:rPr lang="en-US" sz="2600" b="1" dirty="0">
                <a:solidFill>
                  <a:srgbClr val="0070C0"/>
                </a:solidFill>
                <a:latin typeface="Times New Roman" panose="02020603050405020304" pitchFamily="18" charset="0"/>
                <a:cs typeface="Times New Roman" panose="02020603050405020304" pitchFamily="18" charset="0"/>
              </a:rPr>
              <a:t>only up to the critical point</a:t>
            </a:r>
            <a:r>
              <a:rPr lang="en-US" sz="2600" dirty="0">
                <a:latin typeface="Times New Roman" panose="02020603050405020304" pitchFamily="18" charset="0"/>
                <a:cs typeface="Times New Roman" panose="02020603050405020304" pitchFamily="18" charset="0"/>
              </a:rPr>
              <a:t>.</a:t>
            </a:r>
          </a:p>
          <a:p>
            <a:pPr lvl="1" algn="just">
              <a:lnSpc>
                <a:spcPct val="150000"/>
              </a:lnSpc>
            </a:pPr>
            <a:r>
              <a:rPr lang="en-US" sz="2600" dirty="0">
                <a:latin typeface="Times New Roman" panose="02020603050405020304" pitchFamily="18" charset="0"/>
                <a:cs typeface="Times New Roman" panose="02020603050405020304" pitchFamily="18" charset="0"/>
              </a:rPr>
              <a:t>Therefore, the listing of the thermodynamic properties of steam in the</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saturated steam tables ends at the </a:t>
            </a:r>
            <a:r>
              <a:rPr lang="en-US" sz="2600" dirty="0">
                <a:solidFill>
                  <a:srgbClr val="0070C0"/>
                </a:solidFill>
                <a:latin typeface="Times New Roman" panose="02020603050405020304" pitchFamily="18" charset="0"/>
                <a:cs typeface="Times New Roman" panose="02020603050405020304" pitchFamily="18" charset="0"/>
              </a:rPr>
              <a:t>critical point (374.15</a:t>
            </a:r>
            <a:r>
              <a:rPr lang="en-US" sz="2600" baseline="30000" dirty="0">
                <a:solidFill>
                  <a:srgbClr val="0070C0"/>
                </a:solidFill>
                <a:latin typeface="Times New Roman" panose="02020603050405020304" pitchFamily="18" charset="0"/>
                <a:cs typeface="Times New Roman" panose="02020603050405020304" pitchFamily="18" charset="0"/>
              </a:rPr>
              <a:t>o</a:t>
            </a:r>
            <a:r>
              <a:rPr lang="en-US" sz="2600" dirty="0">
                <a:solidFill>
                  <a:srgbClr val="0070C0"/>
                </a:solidFill>
                <a:latin typeface="Times New Roman" panose="02020603050405020304" pitchFamily="18" charset="0"/>
                <a:cs typeface="Times New Roman" panose="02020603050405020304" pitchFamily="18" charset="0"/>
              </a:rPr>
              <a:t> C and 220.5 bar).</a:t>
            </a:r>
            <a:endParaRPr lang="en-US" sz="2600" b="1" dirty="0">
              <a:solidFill>
                <a:srgbClr val="0070C0"/>
              </a:solidFill>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TextBox 3">
            <a:extLst>
              <a:ext uri="{FF2B5EF4-FFF2-40B4-BE49-F238E27FC236}">
                <a16:creationId xmlns="" xmlns:a16="http://schemas.microsoft.com/office/drawing/2014/main" id="{BA7B1C7C-0644-4337-B162-B736A5A5330F}"/>
              </a:ext>
            </a:extLst>
          </p:cNvPr>
          <p:cNvSpPr txBox="1"/>
          <p:nvPr/>
        </p:nvSpPr>
        <p:spPr>
          <a:xfrm>
            <a:off x="2179432" y="343385"/>
            <a:ext cx="8455743"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 Steam Table- </a:t>
            </a:r>
            <a:r>
              <a:rPr lang="en-US" sz="3600" b="1" dirty="0">
                <a:latin typeface="Times New Roman" panose="02020603050405020304" pitchFamily="18" charset="0"/>
                <a:cs typeface="Times New Roman" panose="02020603050405020304" pitchFamily="18" charset="0"/>
              </a:rPr>
              <a:t>For Saturated fluids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9747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F14EEC0-3FF7-4FE4-A726-66D457DC935C}"/>
              </a:ext>
            </a:extLst>
          </p:cNvPr>
          <p:cNvSpPr>
            <a:spLocks noGrp="1"/>
          </p:cNvSpPr>
          <p:nvPr>
            <p:ph idx="1"/>
          </p:nvPr>
        </p:nvSpPr>
        <p:spPr>
          <a:xfrm>
            <a:off x="1021080" y="1055076"/>
            <a:ext cx="10515600" cy="5641145"/>
          </a:xfrm>
        </p:spPr>
        <p:txBody>
          <a:bodyPr>
            <a:normAutofit/>
          </a:bodyPr>
          <a:lstStyle/>
          <a:p>
            <a:pPr marL="0" indent="0" algn="just">
              <a:buNone/>
            </a:pPr>
            <a:endParaRPr lang="en-US" sz="33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If the steam exists in </a:t>
            </a:r>
            <a:r>
              <a:rPr lang="en-US" sz="2600" b="1" dirty="0">
                <a:solidFill>
                  <a:srgbClr val="0070C0"/>
                </a:solidFill>
                <a:latin typeface="Times New Roman" panose="02020603050405020304" pitchFamily="18" charset="0"/>
                <a:cs typeface="Times New Roman" panose="02020603050405020304" pitchFamily="18" charset="0"/>
              </a:rPr>
              <a:t>only one phase </a:t>
            </a:r>
            <a:r>
              <a:rPr lang="en-US" sz="2600" dirty="0">
                <a:solidFill>
                  <a:srgbClr val="0070C0"/>
                </a:solidFill>
                <a:latin typeface="Times New Roman" panose="02020603050405020304" pitchFamily="18" charset="0"/>
                <a:cs typeface="Times New Roman" panose="02020603050405020304" pitchFamily="18" charset="0"/>
              </a:rPr>
              <a:t>(sub-cooled water or superheated steam)</a:t>
            </a:r>
            <a:r>
              <a:rPr lang="en-US" sz="2600" dirty="0">
                <a:latin typeface="Times New Roman" panose="02020603050405020304" pitchFamily="18" charset="0"/>
                <a:cs typeface="Times New Roman" panose="02020603050405020304" pitchFamily="18" charset="0"/>
              </a:rPr>
              <a:t>, it is necessary to </a:t>
            </a:r>
            <a:r>
              <a:rPr lang="en-US" sz="2600" dirty="0">
                <a:solidFill>
                  <a:srgbClr val="0070C0"/>
                </a:solidFill>
                <a:latin typeface="Times New Roman" panose="02020603050405020304" pitchFamily="18" charset="0"/>
                <a:cs typeface="Times New Roman" panose="02020603050405020304" pitchFamily="18" charset="0"/>
              </a:rPr>
              <a:t>specify two independent variables</a:t>
            </a:r>
            <a:r>
              <a:rPr lang="en-US" sz="2600" dirty="0">
                <a:latin typeface="Times New Roman" panose="02020603050405020304" pitchFamily="18" charset="0"/>
                <a:cs typeface="Times New Roman" panose="02020603050405020304" pitchFamily="18" charset="0"/>
              </a:rPr>
              <a:t>, pressure and temperature, for the complete specification of the state. </a:t>
            </a:r>
          </a:p>
          <a:p>
            <a:pPr marL="285750" indent="-285750">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Therefore, in the superheated steam tables, the properties­ v, u, h, and s­ are tabulated </a:t>
            </a:r>
            <a:r>
              <a:rPr lang="en-US" sz="2600" dirty="0">
                <a:solidFill>
                  <a:srgbClr val="0070C0"/>
                </a:solidFill>
                <a:latin typeface="Times New Roman" panose="02020603050405020304" pitchFamily="18" charset="0"/>
                <a:cs typeface="Times New Roman" panose="02020603050405020304" pitchFamily="18" charset="0"/>
              </a:rPr>
              <a:t>from the saturation temperature to some superheated temperature for a given pressure.</a:t>
            </a:r>
            <a:endParaRPr lang="en-IN" sz="2000" dirty="0"/>
          </a:p>
          <a:p>
            <a:pPr marL="0" indent="0">
              <a:buNone/>
            </a:pPr>
            <a:endParaRPr lang="en-IN" dirty="0"/>
          </a:p>
        </p:txBody>
      </p:sp>
      <p:sp>
        <p:nvSpPr>
          <p:cNvPr id="4" name="TextBox 3">
            <a:extLst>
              <a:ext uri="{FF2B5EF4-FFF2-40B4-BE49-F238E27FC236}">
                <a16:creationId xmlns="" xmlns:a16="http://schemas.microsoft.com/office/drawing/2014/main" id="{BA7B1C7C-0644-4337-B162-B736A5A5330F}"/>
              </a:ext>
            </a:extLst>
          </p:cNvPr>
          <p:cNvSpPr txBox="1"/>
          <p:nvPr/>
        </p:nvSpPr>
        <p:spPr>
          <a:xfrm>
            <a:off x="2179432" y="343385"/>
            <a:ext cx="8455743"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Superheated Steam Table</a:t>
            </a:r>
          </a:p>
        </p:txBody>
      </p:sp>
    </p:spTree>
    <p:extLst>
      <p:ext uri="{BB962C8B-B14F-4D97-AF65-F5344CB8AC3E}">
        <p14:creationId xmlns:p14="http://schemas.microsoft.com/office/powerpoint/2010/main" val="2961798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5B2427E-DF60-1274-D534-B6130C5B8F0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B979E-5EEA-4528-B67A-E7E0C41786D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ubtitle 2">
            <a:extLst>
              <a:ext uri="{FF2B5EF4-FFF2-40B4-BE49-F238E27FC236}">
                <a16:creationId xmlns="" xmlns:a16="http://schemas.microsoft.com/office/drawing/2014/main" id="{1DF26F04-93CB-43F4-081C-2FCFC2DF2CC3}"/>
              </a:ext>
            </a:extLst>
          </p:cNvPr>
          <p:cNvSpPr txBox="1">
            <a:spLocks/>
          </p:cNvSpPr>
          <p:nvPr/>
        </p:nvSpPr>
        <p:spPr>
          <a:xfrm>
            <a:off x="943327" y="1350543"/>
            <a:ext cx="5027428" cy="42202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9890" marR="128270" lvl="0" indent="-377190" algn="just" defTabSz="914400" rtl="0" eaLnBrk="1" fontAlgn="auto" latinLnBrk="0" hangingPunct="1">
              <a:lnSpc>
                <a:spcPct val="100400"/>
              </a:lnSpc>
              <a:spcBef>
                <a:spcPts val="95"/>
              </a:spcBef>
              <a:spcAft>
                <a:spcPts val="0"/>
              </a:spcAft>
              <a:buClrTx/>
              <a:buSzTx/>
              <a:buFont typeface="Calibri"/>
              <a:buChar char="•"/>
              <a:tabLst>
                <a:tab pos="389890" algn="l"/>
                <a:tab pos="390525" algn="l"/>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Properties of sub-cooled water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depend </a:t>
            </a:r>
            <a:r>
              <a:rPr kumimoji="0" lang="en-US" sz="2400" b="0" i="0" u="none" strike="noStrike" kern="1200" cap="none" spc="-63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not only on the pressure, but also on </a:t>
            </a:r>
            <a:r>
              <a:rPr kumimoji="0" lang="en-US" sz="24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a:t>
            </a:r>
            <a:r>
              <a:rPr kumimoji="0" lang="en-US" sz="2400" b="0" i="0" u="none" strike="noStrike" kern="1200" cap="none" spc="-2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degree</a:t>
            </a:r>
            <a:r>
              <a:rPr kumimoji="0" lang="en-US" sz="24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of sub-cooling</a:t>
            </a:r>
          </a:p>
          <a:p>
            <a:pPr marL="389255" marR="5080" lvl="0" indent="-377190" algn="just" defTabSz="914400" rtl="0" eaLnBrk="1" fontAlgn="auto" latinLnBrk="0" hangingPunct="1">
              <a:lnSpc>
                <a:spcPct val="100400"/>
              </a:lnSpc>
              <a:spcBef>
                <a:spcPts val="1025"/>
              </a:spcBef>
              <a:spcAft>
                <a:spcPts val="0"/>
              </a:spcAft>
              <a:buClrTx/>
              <a:buSzTx/>
              <a:buFont typeface="Arial" panose="020B0604020202020204" pitchFamily="34" charset="0"/>
              <a:buChar char="•"/>
              <a:tabLst>
                <a:tab pos="389255" algn="l"/>
                <a:tab pos="389890" algn="l"/>
              </a:tabLst>
              <a:defRPr/>
            </a:pPr>
            <a:r>
              <a:rPr kumimoji="0" lang="en-US" sz="2400" b="1"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roperties</a:t>
            </a:r>
            <a:r>
              <a:rPr kumimoji="0" lang="en-US" sz="2400" b="1"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of superheated </a:t>
            </a:r>
            <a:r>
              <a:rPr kumimoji="0" lang="en-US" sz="2400" b="1"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steam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depend not only on the pressure, </a:t>
            </a:r>
            <a:r>
              <a:rPr kumimoji="0" lang="en-US" sz="2400" b="0" i="0" u="none" strike="noStrike" kern="1200" cap="none" spc="-63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but</a:t>
            </a:r>
            <a:r>
              <a:rPr kumimoji="0" lang="en-US" sz="2400" b="0" i="0" u="none" strike="noStrike" kern="1200" cap="none" spc="-1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also</a:t>
            </a:r>
            <a:r>
              <a:rPr kumimoji="0" lang="en-US" sz="2400" b="0" i="0" u="none" strike="noStrike" kern="1200" cap="none" spc="1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 the</a:t>
            </a:r>
            <a:r>
              <a:rPr kumimoji="0" lang="en-US" sz="24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degree</a:t>
            </a:r>
            <a:r>
              <a:rPr kumimoji="0" lang="en-US" sz="2400" b="0" i="0" u="none" strike="noStrike" kern="1200" cap="none" spc="-1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of</a:t>
            </a:r>
            <a:r>
              <a:rPr kumimoji="0" lang="en-US" sz="24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superheat</a:t>
            </a:r>
          </a:p>
          <a:p>
            <a:pPr marL="389255" marR="0" lvl="0" indent="-377190" algn="just" defTabSz="914400" rtl="0" eaLnBrk="1" fontAlgn="auto" latinLnBrk="0" hangingPunct="1">
              <a:lnSpc>
                <a:spcPct val="100000"/>
              </a:lnSpc>
              <a:spcBef>
                <a:spcPts val="1145"/>
              </a:spcBef>
              <a:spcAft>
                <a:spcPts val="0"/>
              </a:spcAft>
              <a:buClrTx/>
              <a:buSzTx/>
              <a:buFont typeface="Calibri"/>
              <a:buChar char="•"/>
              <a:tabLst>
                <a:tab pos="389255" algn="l"/>
                <a:tab pos="389890" algn="l"/>
              </a:tabLst>
              <a:defRPr/>
            </a:pPr>
            <a:r>
              <a:rPr kumimoji="0" lang="en-US" sz="2400" b="1"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Steam</a:t>
            </a:r>
            <a:r>
              <a:rPr kumimoji="0" lang="en-US" sz="2400" b="1" i="0" u="none" strike="noStrike" kern="1200" cap="none" spc="-2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table</a:t>
            </a:r>
            <a:r>
              <a:rPr kumimoji="0" lang="en-US" sz="2400" b="1" i="0" u="none" strike="noStrike" kern="1200" cap="none" spc="-1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 </a:t>
            </a:r>
            <a:r>
              <a:rPr kumimoji="0" lang="en-US" sz="24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Gives the variation of  properties of sub-cooled water and  superheated steam</a:t>
            </a:r>
          </a:p>
        </p:txBody>
      </p:sp>
      <p:pic>
        <p:nvPicPr>
          <p:cNvPr id="5" name="object 2">
            <a:extLst>
              <a:ext uri="{FF2B5EF4-FFF2-40B4-BE49-F238E27FC236}">
                <a16:creationId xmlns="" xmlns:a16="http://schemas.microsoft.com/office/drawing/2014/main" id="{4B23BA19-1BEF-4630-7B42-EC825E991B6C}"/>
              </a:ext>
            </a:extLst>
          </p:cNvPr>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6907236" y="844106"/>
            <a:ext cx="4656405" cy="53574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 xmlns:a16="http://schemas.microsoft.com/office/drawing/2014/main" id="{6D6B6837-4725-2291-46CE-4487B786B232}"/>
              </a:ext>
            </a:extLst>
          </p:cNvPr>
          <p:cNvSpPr txBox="1"/>
          <p:nvPr/>
        </p:nvSpPr>
        <p:spPr>
          <a:xfrm>
            <a:off x="866335" y="5730755"/>
            <a:ext cx="609777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*Linear interpolation may be done for </a:t>
            </a:r>
            <a:r>
              <a:rPr kumimoji="0" lang="en-US" sz="1800" b="0" i="0" u="none" strike="noStrike" kern="1200" cap="none" spc="-58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a:t>
            </a:r>
            <a:r>
              <a:rPr kumimoji="0" lang="en-US" sz="1800" b="0" i="0" u="none" strike="noStrike" kern="1200" cap="none" spc="-2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intermediate</a:t>
            </a:r>
            <a:r>
              <a:rPr kumimoji="0" lang="en-US" sz="18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values</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6193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Subtitle 2">
                <a:extLst>
                  <a:ext uri="{FF2B5EF4-FFF2-40B4-BE49-F238E27FC236}">
                    <a16:creationId xmlns="" xmlns:a16="http://schemas.microsoft.com/office/drawing/2014/main" id="{0C7814B5-6BB7-C09F-60EF-92AB9D24DD08}"/>
                  </a:ext>
                </a:extLst>
              </p:cNvPr>
              <p:cNvSpPr txBox="1">
                <a:spLocks/>
              </p:cNvSpPr>
              <p:nvPr/>
            </p:nvSpPr>
            <p:spPr>
              <a:xfrm>
                <a:off x="813390" y="876380"/>
                <a:ext cx="10565219" cy="54180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Font typeface="Arial" panose="020B0604020202020204" pitchFamily="34" charset="0"/>
                  <a:buChar char="•"/>
                </a:pPr>
                <a:r>
                  <a:rPr lang="en-US" b="1" i="0" dirty="0">
                    <a:solidFill>
                      <a:srgbClr val="00B050"/>
                    </a:solidFill>
                    <a:effectLst/>
                    <a:latin typeface="Times New Roman" panose="02020603050405020304" pitchFamily="18" charset="0"/>
                    <a:cs typeface="Times New Roman" panose="02020603050405020304" pitchFamily="18" charset="0"/>
                  </a:rPr>
                  <a:t>Saturated steam </a:t>
                </a:r>
                <a:r>
                  <a:rPr lang="en-US" dirty="0">
                    <a:latin typeface="Times New Roman" panose="02020603050405020304" pitchFamily="18" charset="0"/>
                    <a:cs typeface="Times New Roman" panose="02020603050405020304" pitchFamily="18" charset="0"/>
                  </a:rPr>
                  <a:t>= also known as absolute dry steam, which contains no liquid water and is completely in the vapour phase, </a:t>
                </a:r>
                <a14:m>
                  <m:oMath xmlns:m="http://schemas.openxmlformats.org/officeDocument/2006/math">
                    <m:r>
                      <a:rPr lang="en-US" b="1" i="1">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 1 (steam </a:t>
                </a:r>
                <a:r>
                  <a:rPr lang="en-US" b="0" i="0" dirty="0">
                    <a:effectLst/>
                    <a:latin typeface="Times New Roman" panose="02020603050405020304" pitchFamily="18" charset="0"/>
                    <a:cs typeface="Times New Roman" panose="02020603050405020304" pitchFamily="18" charset="0"/>
                  </a:rPr>
                  <a:t>quality is 100%)</a:t>
                </a:r>
              </a:p>
              <a:p>
                <a:pPr marL="342900" indent="-342900" algn="just">
                  <a:lnSpc>
                    <a:spcPct val="150000"/>
                  </a:lnSpc>
                  <a:buFont typeface="Arial" panose="020B0604020202020204" pitchFamily="34" charset="0"/>
                  <a:buChar char="•"/>
                </a:pPr>
                <a:r>
                  <a:rPr lang="en-US" b="1" i="0" dirty="0">
                    <a:solidFill>
                      <a:srgbClr val="FF0000"/>
                    </a:solidFill>
                    <a:effectLst/>
                    <a:latin typeface="Times New Roman" panose="02020603050405020304" pitchFamily="18" charset="0"/>
                    <a:cs typeface="Times New Roman" panose="02020603050405020304" pitchFamily="18" charset="0"/>
                  </a:rPr>
                  <a:t>Wet steam </a:t>
                </a:r>
                <a:r>
                  <a:rPr lang="en-US" dirty="0">
                    <a:latin typeface="Times New Roman" panose="02020603050405020304" pitchFamily="18" charset="0"/>
                    <a:cs typeface="Times New Roman" panose="02020603050405020304" pitchFamily="18" charset="0"/>
                  </a:rPr>
                  <a:t>= steam contains some amount of liquid water and is a mixture of both vapour and liquid phases,  0 &gt; </a:t>
                </a:r>
                <a14:m>
                  <m:oMath xmlns:m="http://schemas.openxmlformats.org/officeDocument/2006/math">
                    <m:r>
                      <a:rPr lang="en-US" b="1" i="1">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&lt; 1 (</a:t>
                </a:r>
                <a:r>
                  <a:rPr lang="en-US" b="0" i="0" dirty="0">
                    <a:effectLst/>
                    <a:latin typeface="Times New Roman" panose="02020603050405020304" pitchFamily="18" charset="0"/>
                    <a:cs typeface="Times New Roman" panose="02020603050405020304" pitchFamily="18" charset="0"/>
                  </a:rPr>
                  <a:t>steam quality is less than 100%)</a:t>
                </a:r>
              </a:p>
              <a:p>
                <a:pPr marL="342900" indent="-342900" algn="just">
                  <a:lnSpc>
                    <a:spcPct val="150000"/>
                  </a:lnSpc>
                  <a:buFont typeface="Arial" panose="020B0604020202020204" pitchFamily="34" charset="0"/>
                  <a:buChar char="•"/>
                </a:pPr>
                <a:r>
                  <a:rPr lang="en-US" b="1" dirty="0">
                    <a:solidFill>
                      <a:srgbClr val="00B050"/>
                    </a:solidFill>
                    <a:latin typeface="Times New Roman" panose="02020603050405020304" pitchFamily="18" charset="0"/>
                    <a:cs typeface="Times New Roman" panose="02020603050405020304" pitchFamily="18" charset="0"/>
                  </a:rPr>
                  <a:t>Saturated liquid </a:t>
                </a:r>
                <a:r>
                  <a:rPr lang="en-US" dirty="0">
                    <a:latin typeface="Times New Roman" panose="02020603050405020304" pitchFamily="18" charset="0"/>
                    <a:cs typeface="Times New Roman" panose="02020603050405020304" pitchFamily="18" charset="0"/>
                  </a:rPr>
                  <a:t>= which contains 100% liquid water and is completely free from vapour phase, </a:t>
                </a:r>
                <a14:m>
                  <m:oMath xmlns:m="http://schemas.openxmlformats.org/officeDocument/2006/math">
                    <m:r>
                      <a:rPr lang="en-US" b="1" i="1">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  0 (steam quality is 0 %)</a:t>
                </a:r>
              </a:p>
              <a:p>
                <a:pPr marL="342900" indent="-34290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a:t>
                </a:r>
                <a:r>
                  <a:rPr lang="en-US" b="1" i="0" dirty="0">
                    <a:effectLst/>
                    <a:latin typeface="Times New Roman" panose="02020603050405020304" pitchFamily="18" charset="0"/>
                    <a:cs typeface="Times New Roman" panose="02020603050405020304" pitchFamily="18" charset="0"/>
                  </a:rPr>
                  <a:t>quality of steam </a:t>
                </a:r>
                <a:r>
                  <a:rPr lang="en-US" b="0" i="0" dirty="0">
                    <a:effectLst/>
                    <a:latin typeface="Times New Roman" panose="02020603050405020304" pitchFamily="18" charset="0"/>
                    <a:cs typeface="Times New Roman" panose="02020603050405020304" pitchFamily="18" charset="0"/>
                  </a:rPr>
                  <a:t>is an important parameter in thermodynamics and is used to determine the </a:t>
                </a:r>
                <a:r>
                  <a:rPr lang="en-US" b="1" i="0" dirty="0">
                    <a:effectLst/>
                    <a:latin typeface="Times New Roman" panose="02020603050405020304" pitchFamily="18" charset="0"/>
                    <a:cs typeface="Times New Roman" panose="02020603050405020304" pitchFamily="18" charset="0"/>
                  </a:rPr>
                  <a:t>thermodynamic properties of the steam </a:t>
                </a:r>
                <a:r>
                  <a:rPr lang="en-US" b="0" i="0" dirty="0">
                    <a:effectLst/>
                    <a:latin typeface="Times New Roman" panose="02020603050405020304" pitchFamily="18" charset="0"/>
                    <a:cs typeface="Times New Roman" panose="02020603050405020304" pitchFamily="18" charset="0"/>
                  </a:rPr>
                  <a:t>such as its specific volume, enthalpy, and entropy.</a:t>
                </a:r>
                <a:endParaRPr lang="en-US" dirty="0">
                  <a:latin typeface="Times New Roman" panose="02020603050405020304" pitchFamily="18" charset="0"/>
                  <a:cs typeface="Times New Roman" panose="02020603050405020304" pitchFamily="18" charset="0"/>
                </a:endParaRPr>
              </a:p>
            </p:txBody>
          </p:sp>
        </mc:Choice>
        <mc:Fallback xmlns="">
          <p:sp>
            <p:nvSpPr>
              <p:cNvPr id="4" name="Subtitle 2">
                <a:extLst>
                  <a:ext uri="{FF2B5EF4-FFF2-40B4-BE49-F238E27FC236}">
                    <a16:creationId xmlns="" xmlns:a16="http://schemas.microsoft.com/office/drawing/2014/main" xmlns:a14="http://schemas.microsoft.com/office/drawing/2010/main" id="{0C7814B5-6BB7-C09F-60EF-92AB9D24DD08}"/>
                  </a:ext>
                </a:extLst>
              </p:cNvPr>
              <p:cNvSpPr txBox="1">
                <a:spLocks noRot="1" noChangeAspect="1" noMove="1" noResize="1" noEditPoints="1" noAdjustHandles="1" noChangeArrowheads="1" noChangeShapeType="1" noTextEdit="1"/>
              </p:cNvSpPr>
              <p:nvPr/>
            </p:nvSpPr>
            <p:spPr>
              <a:xfrm>
                <a:off x="813390" y="876380"/>
                <a:ext cx="10565219" cy="5418094"/>
              </a:xfrm>
              <a:prstGeom prst="rect">
                <a:avLst/>
              </a:prstGeom>
              <a:blipFill rotWithShape="1">
                <a:blip r:embed="rId2"/>
                <a:stretch>
                  <a:fillRect l="-750" r="-1672" b="-1237"/>
                </a:stretch>
              </a:blipFill>
            </p:spPr>
            <p:txBody>
              <a:bodyPr/>
              <a:lstStyle/>
              <a:p>
                <a:r>
                  <a:rPr lang="en-US">
                    <a:noFill/>
                  </a:rPr>
                  <a:t> </a:t>
                </a:r>
              </a:p>
            </p:txBody>
          </p:sp>
        </mc:Fallback>
      </mc:AlternateContent>
      <p:sp>
        <p:nvSpPr>
          <p:cNvPr id="2" name="Slide Number Placeholder 1">
            <a:extLst>
              <a:ext uri="{FF2B5EF4-FFF2-40B4-BE49-F238E27FC236}">
                <a16:creationId xmlns="" xmlns:a16="http://schemas.microsoft.com/office/drawing/2014/main" id="{F7089BD9-3DF2-C45A-D514-37CA365B62CC}"/>
              </a:ext>
            </a:extLst>
          </p:cNvPr>
          <p:cNvSpPr>
            <a:spLocks noGrp="1"/>
          </p:cNvSpPr>
          <p:nvPr>
            <p:ph type="sldNum" sz="quarter" idx="12"/>
          </p:nvPr>
        </p:nvSpPr>
        <p:spPr/>
        <p:txBody>
          <a:bodyPr/>
          <a:lstStyle/>
          <a:p>
            <a:fld id="{BAD7B0B6-75D0-4BC9-B42B-C5D5E43E44BA}" type="slidenum">
              <a:rPr lang="en-US" smtClean="0"/>
              <a:t>4</a:t>
            </a:fld>
            <a:endParaRPr lang="en-US"/>
          </a:p>
        </p:txBody>
      </p:sp>
      <p:sp>
        <p:nvSpPr>
          <p:cNvPr id="3" name="Rectangle 2"/>
          <p:cNvSpPr/>
          <p:nvPr/>
        </p:nvSpPr>
        <p:spPr>
          <a:xfrm>
            <a:off x="3262521" y="-266690"/>
            <a:ext cx="4940455" cy="865301"/>
          </a:xfrm>
          <a:prstGeom prst="rect">
            <a:avLst/>
          </a:prstGeom>
        </p:spPr>
        <p:txBody>
          <a:bodyPr wrap="none">
            <a:spAutoFit/>
          </a:bodyPr>
          <a:lstStyle/>
          <a:p>
            <a:pPr algn="just">
              <a:lnSpc>
                <a:spcPct val="160000"/>
              </a:lnSpc>
            </a:pPr>
            <a:r>
              <a:rPr lang="en-US" dirty="0">
                <a:latin typeface="Times New Roman" panose="02020603050405020304" pitchFamily="18" charset="0"/>
                <a:cs typeface="Times New Roman" panose="02020603050405020304" pitchFamily="18" charset="0"/>
              </a:rPr>
              <a:t> </a:t>
            </a:r>
            <a:r>
              <a:rPr lang="en-US" sz="3600" b="1" dirty="0">
                <a:solidFill>
                  <a:srgbClr val="FF0000"/>
                </a:solidFill>
                <a:latin typeface="Times New Roman" panose="02020603050405020304" pitchFamily="18" charset="0"/>
                <a:cs typeface="Times New Roman" panose="02020603050405020304" pitchFamily="18" charset="0"/>
              </a:rPr>
              <a:t>Different types of steam</a:t>
            </a:r>
          </a:p>
        </p:txBody>
      </p:sp>
    </p:spTree>
    <p:extLst>
      <p:ext uri="{BB962C8B-B14F-4D97-AF65-F5344CB8AC3E}">
        <p14:creationId xmlns:p14="http://schemas.microsoft.com/office/powerpoint/2010/main" val="3930217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654" y="685800"/>
            <a:ext cx="11658600" cy="6047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65509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06F969-B7F9-2BAE-AACB-E0150E377C2A}"/>
              </a:ext>
            </a:extLst>
          </p:cNvPr>
          <p:cNvSpPr>
            <a:spLocks noGrp="1"/>
          </p:cNvSpPr>
          <p:nvPr>
            <p:ph type="ctrTitle"/>
          </p:nvPr>
        </p:nvSpPr>
        <p:spPr>
          <a:xfrm>
            <a:off x="1314292" y="0"/>
            <a:ext cx="9144000" cy="1174270"/>
          </a:xfrm>
        </p:spPr>
        <p:txBody>
          <a:bodyPr>
            <a:normAutofit/>
          </a:bodyPr>
          <a:lstStyle/>
          <a:p>
            <a:r>
              <a:rPr lang="en-US" sz="4000" b="1" dirty="0" err="1">
                <a:latin typeface="Times New Roman" panose="02020603050405020304" pitchFamily="18" charset="0"/>
                <a:cs typeface="Times New Roman" panose="02020603050405020304" pitchFamily="18" charset="0"/>
              </a:rPr>
              <a:t>Mollier</a:t>
            </a:r>
            <a:r>
              <a:rPr lang="en-US" sz="4000" b="1" dirty="0">
                <a:latin typeface="Times New Roman" panose="02020603050405020304" pitchFamily="18" charset="0"/>
                <a:cs typeface="Times New Roman" panose="02020603050405020304" pitchFamily="18" charset="0"/>
              </a:rPr>
              <a:t> Diagram</a:t>
            </a:r>
          </a:p>
        </p:txBody>
      </p:sp>
      <p:sp>
        <p:nvSpPr>
          <p:cNvPr id="3" name="Subtitle 2">
            <a:extLst>
              <a:ext uri="{FF2B5EF4-FFF2-40B4-BE49-F238E27FC236}">
                <a16:creationId xmlns="" xmlns:a16="http://schemas.microsoft.com/office/drawing/2014/main" id="{D93E4942-2DED-5920-1BDD-28042FDECF64}"/>
              </a:ext>
            </a:extLst>
          </p:cNvPr>
          <p:cNvSpPr>
            <a:spLocks noGrp="1"/>
          </p:cNvSpPr>
          <p:nvPr>
            <p:ph type="subTitle" idx="1"/>
          </p:nvPr>
        </p:nvSpPr>
        <p:spPr>
          <a:xfrm>
            <a:off x="779720" y="1666689"/>
            <a:ext cx="10565219" cy="4563989"/>
          </a:xfrm>
        </p:spPr>
        <p:txBody>
          <a:bodyPr>
            <a:normAutofit lnSpcReduction="10000"/>
          </a:bodyPr>
          <a:lstStyle/>
          <a:p>
            <a:pPr marL="389255" indent="-377190" algn="just">
              <a:lnSpc>
                <a:spcPct val="100000"/>
              </a:lnSpc>
              <a:spcBef>
                <a:spcPts val="1145"/>
              </a:spcBef>
              <a:buChar char="•"/>
              <a:tabLst>
                <a:tab pos="389255" algn="l"/>
                <a:tab pos="389890" algn="l"/>
              </a:tabLst>
            </a:pPr>
            <a:r>
              <a:rPr lang="en-US" b="1" dirty="0" err="1">
                <a:solidFill>
                  <a:srgbClr val="00B050"/>
                </a:solidFill>
                <a:latin typeface="Times New Roman" panose="02020603050405020304" pitchFamily="18" charset="0"/>
                <a:cs typeface="Times New Roman" panose="02020603050405020304" pitchFamily="18" charset="0"/>
              </a:rPr>
              <a:t>Mollier</a:t>
            </a:r>
            <a:r>
              <a:rPr lang="en-US" b="1" dirty="0">
                <a:solidFill>
                  <a:srgbClr val="00B050"/>
                </a:solidFill>
                <a:latin typeface="Times New Roman" panose="02020603050405020304" pitchFamily="18" charset="0"/>
                <a:cs typeface="Times New Roman" panose="02020603050405020304" pitchFamily="18" charset="0"/>
              </a:rPr>
              <a:t> chart is a graphical representation of steam table data </a:t>
            </a:r>
            <a:r>
              <a:rPr lang="en-US" dirty="0">
                <a:latin typeface="Times New Roman" panose="02020603050405020304" pitchFamily="18" charset="0"/>
                <a:cs typeface="Times New Roman" panose="02020603050405020304" pitchFamily="18" charset="0"/>
              </a:rPr>
              <a:t>in which y axis represents specific enthalpy ‘h’ (kJ/kg) and x axis represents specific entropy ‘s’ (kJ/kg).</a:t>
            </a:r>
          </a:p>
          <a:p>
            <a:pPr marL="389255" indent="-377190" algn="just">
              <a:lnSpc>
                <a:spcPct val="100000"/>
              </a:lnSpc>
              <a:spcBef>
                <a:spcPts val="1145"/>
              </a:spcBef>
              <a:buChar char="•"/>
              <a:tabLst>
                <a:tab pos="389255" algn="l"/>
                <a:tab pos="389890" algn="l"/>
              </a:tabLst>
            </a:pPr>
            <a:r>
              <a:rPr lang="en-US" b="1" dirty="0">
                <a:latin typeface="Times New Roman" panose="02020603050405020304" pitchFamily="18" charset="0"/>
                <a:cs typeface="Times New Roman" panose="02020603050405020304" pitchFamily="18" charset="0"/>
              </a:rPr>
              <a:t>State is defined</a:t>
            </a:r>
            <a:r>
              <a:rPr lang="en-US" dirty="0">
                <a:latin typeface="Times New Roman" panose="02020603050405020304" pitchFamily="18" charset="0"/>
                <a:cs typeface="Times New Roman" panose="02020603050405020304" pitchFamily="18" charset="0"/>
              </a:rPr>
              <a:t> </a:t>
            </a:r>
            <a:r>
              <a:rPr lang="en-US" dirty="0">
                <a:solidFill>
                  <a:srgbClr val="00B0F0"/>
                </a:solidFill>
                <a:latin typeface="Times New Roman" panose="02020603050405020304" pitchFamily="18" charset="0"/>
                <a:cs typeface="Times New Roman" panose="02020603050405020304" pitchFamily="18" charset="0"/>
              </a:rPr>
              <a:t>by specifying any two intensive properties.</a:t>
            </a:r>
          </a:p>
          <a:p>
            <a:pPr marL="389255" indent="-377190" algn="just">
              <a:lnSpc>
                <a:spcPct val="100000"/>
              </a:lnSpc>
              <a:spcBef>
                <a:spcPts val="1145"/>
              </a:spcBef>
              <a:buChar char="•"/>
              <a:tabLst>
                <a:tab pos="389255" algn="l"/>
                <a:tab pos="389890" algn="l"/>
              </a:tabLst>
            </a:pPr>
            <a:r>
              <a:rPr lang="en-US" b="1" dirty="0">
                <a:solidFill>
                  <a:srgbClr val="FF0000"/>
                </a:solidFill>
                <a:latin typeface="Times New Roman" panose="02020603050405020304" pitchFamily="18" charset="0"/>
                <a:cs typeface="Times New Roman" panose="02020603050405020304" pitchFamily="18" charset="0"/>
              </a:rPr>
              <a:t>Observe: They have following lines:</a:t>
            </a:r>
          </a:p>
          <a:p>
            <a:pPr marL="846455" lvl="1" indent="-377190" algn="just">
              <a:lnSpc>
                <a:spcPct val="100000"/>
              </a:lnSpc>
              <a:spcBef>
                <a:spcPts val="1145"/>
              </a:spcBef>
              <a:buChar char="•"/>
              <a:tabLst>
                <a:tab pos="389255" algn="l"/>
                <a:tab pos="389890" algn="l"/>
              </a:tabLst>
            </a:pPr>
            <a:r>
              <a:rPr lang="en-US" dirty="0">
                <a:latin typeface="Times New Roman" panose="02020603050405020304" pitchFamily="18" charset="0"/>
                <a:cs typeface="Times New Roman" panose="02020603050405020304" pitchFamily="18" charset="0"/>
              </a:rPr>
              <a:t>Constant Enthalpy (Isenthalpic)</a:t>
            </a:r>
          </a:p>
          <a:p>
            <a:pPr marL="846455" lvl="1" indent="-377190" algn="just">
              <a:lnSpc>
                <a:spcPct val="100000"/>
              </a:lnSpc>
              <a:spcBef>
                <a:spcPts val="1145"/>
              </a:spcBef>
              <a:buChar char="•"/>
              <a:tabLst>
                <a:tab pos="389255" algn="l"/>
                <a:tab pos="389890" algn="l"/>
              </a:tabLst>
            </a:pPr>
            <a:r>
              <a:rPr lang="en-US" dirty="0">
                <a:latin typeface="Times New Roman" panose="02020603050405020304" pitchFamily="18" charset="0"/>
                <a:cs typeface="Times New Roman" panose="02020603050405020304" pitchFamily="18" charset="0"/>
              </a:rPr>
              <a:t>Constant Entropy (Isentropic)</a:t>
            </a:r>
          </a:p>
          <a:p>
            <a:pPr marL="846455" lvl="1" indent="-377190" algn="just">
              <a:lnSpc>
                <a:spcPct val="100000"/>
              </a:lnSpc>
              <a:spcBef>
                <a:spcPts val="1145"/>
              </a:spcBef>
              <a:buChar char="•"/>
              <a:tabLst>
                <a:tab pos="389255" algn="l"/>
                <a:tab pos="389890" algn="l"/>
              </a:tabLst>
            </a:pPr>
            <a:r>
              <a:rPr lang="en-US" dirty="0">
                <a:latin typeface="Times New Roman" panose="02020603050405020304" pitchFamily="18" charset="0"/>
                <a:cs typeface="Times New Roman" panose="02020603050405020304" pitchFamily="18" charset="0"/>
              </a:rPr>
              <a:t>Constant Pressure (Isobaric)</a:t>
            </a:r>
          </a:p>
          <a:p>
            <a:pPr marL="846455" lvl="1" indent="-377190" algn="just">
              <a:lnSpc>
                <a:spcPct val="100000"/>
              </a:lnSpc>
              <a:spcBef>
                <a:spcPts val="1145"/>
              </a:spcBef>
              <a:buChar char="•"/>
              <a:tabLst>
                <a:tab pos="389255" algn="l"/>
                <a:tab pos="389890" algn="l"/>
              </a:tabLst>
            </a:pPr>
            <a:r>
              <a:rPr lang="en-US" dirty="0">
                <a:latin typeface="Times New Roman" panose="02020603050405020304" pitchFamily="18" charset="0"/>
                <a:cs typeface="Times New Roman" panose="02020603050405020304" pitchFamily="18" charset="0"/>
              </a:rPr>
              <a:t>Constant Volume (Isochoric)</a:t>
            </a:r>
          </a:p>
          <a:p>
            <a:pPr marL="846455" lvl="1" indent="-377190" algn="just">
              <a:lnSpc>
                <a:spcPct val="100000"/>
              </a:lnSpc>
              <a:spcBef>
                <a:spcPts val="1145"/>
              </a:spcBef>
              <a:buChar char="•"/>
              <a:tabLst>
                <a:tab pos="389255" algn="l"/>
                <a:tab pos="389890" algn="l"/>
              </a:tabLst>
            </a:pPr>
            <a:r>
              <a:rPr lang="en-US" dirty="0">
                <a:latin typeface="Times New Roman" panose="02020603050405020304" pitchFamily="18" charset="0"/>
                <a:cs typeface="Times New Roman" panose="02020603050405020304" pitchFamily="18" charset="0"/>
              </a:rPr>
              <a:t>Constant Temperature (Isothermal)</a:t>
            </a:r>
          </a:p>
          <a:p>
            <a:pPr marL="846455" lvl="1" indent="-377190" algn="just">
              <a:lnSpc>
                <a:spcPct val="100000"/>
              </a:lnSpc>
              <a:spcBef>
                <a:spcPts val="1145"/>
              </a:spcBef>
              <a:buChar char="•"/>
              <a:tabLst>
                <a:tab pos="389255" algn="l"/>
                <a:tab pos="389890" algn="l"/>
              </a:tabLst>
            </a:pPr>
            <a:r>
              <a:rPr lang="en-US" dirty="0">
                <a:latin typeface="Times New Roman" panose="02020603050405020304" pitchFamily="18" charset="0"/>
                <a:cs typeface="Times New Roman" panose="02020603050405020304" pitchFamily="18" charset="0"/>
              </a:rPr>
              <a:t>Constant Dryness Fraction</a:t>
            </a:r>
          </a:p>
        </p:txBody>
      </p:sp>
      <p:sp>
        <p:nvSpPr>
          <p:cNvPr id="4" name="Slide Number Placeholder 3">
            <a:extLst>
              <a:ext uri="{FF2B5EF4-FFF2-40B4-BE49-F238E27FC236}">
                <a16:creationId xmlns="" xmlns:a16="http://schemas.microsoft.com/office/drawing/2014/main" id="{CB153230-50BD-3206-7F58-55818EFF0E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B979E-5EEA-4528-B67A-E7E0C41786D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47500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B5BA8AC-6F4B-315D-BE44-162C4118E26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B979E-5EEA-4528-B67A-E7E0C41786D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object 20">
            <a:extLst>
              <a:ext uri="{FF2B5EF4-FFF2-40B4-BE49-F238E27FC236}">
                <a16:creationId xmlns="" xmlns:a16="http://schemas.microsoft.com/office/drawing/2014/main" id="{3B67214C-DC19-2C02-9EAD-72EA7F1E677C}"/>
              </a:ext>
            </a:extLst>
          </p:cNvPr>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951830" y="1063255"/>
            <a:ext cx="6822830" cy="5112461"/>
          </a:xfrm>
          <a:prstGeom prst="rect">
            <a:avLst/>
          </a:prstGeom>
        </p:spPr>
      </p:pic>
      <p:sp>
        <p:nvSpPr>
          <p:cNvPr id="5" name="TextBox 4">
            <a:extLst>
              <a:ext uri="{FF2B5EF4-FFF2-40B4-BE49-F238E27FC236}">
                <a16:creationId xmlns="" xmlns:a16="http://schemas.microsoft.com/office/drawing/2014/main" id="{4BC9A18E-1AAD-9348-8B49-BD95F9AE1FE5}"/>
              </a:ext>
            </a:extLst>
          </p:cNvPr>
          <p:cNvSpPr txBox="1"/>
          <p:nvPr/>
        </p:nvSpPr>
        <p:spPr>
          <a:xfrm>
            <a:off x="497073" y="1792331"/>
            <a:ext cx="4340741" cy="2959785"/>
          </a:xfrm>
          <a:prstGeom prst="rect">
            <a:avLst/>
          </a:prstGeom>
          <a:noFill/>
        </p:spPr>
        <p:txBody>
          <a:bodyPr wrap="square">
            <a:spAutoFit/>
          </a:bodyPr>
          <a:lstStyle/>
          <a:p>
            <a:pPr marL="354965" marR="0" lvl="0" indent="-342900" algn="just" defTabSz="914400" rtl="0" eaLnBrk="1" fontAlgn="auto" latinLnBrk="0" hangingPunct="1">
              <a:lnSpc>
                <a:spcPct val="100000"/>
              </a:lnSpc>
              <a:spcBef>
                <a:spcPts val="1145"/>
              </a:spcBef>
              <a:spcAft>
                <a:spcPts val="0"/>
              </a:spcAft>
              <a:buClrTx/>
              <a:buSzTx/>
              <a:buFont typeface="Arial" panose="020B0604020202020204" pitchFamily="34" charset="0"/>
              <a:buChar char="•"/>
              <a:tabLst>
                <a:tab pos="389255" algn="l"/>
                <a:tab pos="389890" algn="l"/>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Saturated</a:t>
            </a:r>
            <a:r>
              <a:rPr kumimoji="0" lang="en-US" sz="2400" b="0" i="0" u="none" strike="noStrike" kern="1200" cap="none" spc="2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vapour</a:t>
            </a:r>
            <a:r>
              <a:rPr kumimoji="0" lang="en-US" sz="2400" b="0" i="0" u="none" strike="noStrike" kern="1200" cap="none" spc="1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line</a:t>
            </a:r>
            <a:r>
              <a:rPr kumimoji="0" lang="en-US" sz="24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(BCD)</a:t>
            </a:r>
            <a:r>
              <a:rPr kumimoji="0" lang="en-US" sz="24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divides</a:t>
            </a:r>
            <a:r>
              <a:rPr kumimoji="0" lang="en-US" sz="24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chart</a:t>
            </a:r>
            <a:r>
              <a:rPr kumimoji="0" lang="en-US" sz="2400" b="0" i="0" u="none" strike="noStrike" kern="1200" cap="none" spc="1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into</a:t>
            </a:r>
            <a:r>
              <a:rPr kumimoji="0" lang="en-US" sz="24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two</a:t>
            </a:r>
            <a:r>
              <a:rPr kumimoji="0" lang="en-US" sz="2400" b="0" i="0" u="none" strike="noStrike" kern="1200" cap="none" spc="2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regions</a:t>
            </a:r>
          </a:p>
          <a:p>
            <a:pPr marL="354965" marR="0" lvl="0" indent="-342900" algn="just" defTabSz="914400" rtl="0" eaLnBrk="1" fontAlgn="auto" latinLnBrk="0" hangingPunct="1">
              <a:lnSpc>
                <a:spcPct val="100000"/>
              </a:lnSpc>
              <a:spcBef>
                <a:spcPts val="1145"/>
              </a:spcBef>
              <a:spcAft>
                <a:spcPts val="0"/>
              </a:spcAft>
              <a:buClrTx/>
              <a:buSzTx/>
              <a:buFont typeface="Arial" panose="020B0604020202020204" pitchFamily="34" charset="0"/>
              <a:buChar char="•"/>
              <a:tabLst>
                <a:tab pos="389255" algn="l"/>
                <a:tab pos="389890" algn="l"/>
              </a:tabLst>
              <a:defRPr/>
            </a:pPr>
            <a:r>
              <a:rPr kumimoji="0" lang="en-US" sz="2400" b="1"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Wet </a:t>
            </a:r>
            <a:r>
              <a:rPr kumimoji="0" lang="en-US" sz="2400" b="1" i="0" u="none" strike="noStrike" kern="1200" cap="none" spc="-1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vapour</a:t>
            </a:r>
            <a:r>
              <a:rPr kumimoji="0" lang="en-US" sz="2400" b="1"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region</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a:t>
            </a:r>
            <a:r>
              <a:rPr kumimoji="0" lang="en-US" sz="2400" b="0" i="0" u="none" strike="noStrike" kern="1200" cap="none" spc="-2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below</a:t>
            </a:r>
            <a:r>
              <a:rPr kumimoji="0" lang="en-US" sz="24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saturated </a:t>
            </a:r>
            <a:r>
              <a:rPr kumimoji="0" lang="en-US" sz="2400" b="0" i="0" u="none" strike="noStrike" kern="1200" cap="none" spc="-1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vapour</a:t>
            </a:r>
            <a:r>
              <a:rPr kumimoji="0" lang="en-US" sz="2400" b="0" i="0" u="none" strike="noStrike" kern="1200" cap="none" spc="-1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line</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54965" marR="0" lvl="0" indent="-342900" algn="just" defTabSz="914400" rtl="0" eaLnBrk="1" fontAlgn="auto" latinLnBrk="0" hangingPunct="1">
              <a:lnSpc>
                <a:spcPct val="100000"/>
              </a:lnSpc>
              <a:spcBef>
                <a:spcPts val="1145"/>
              </a:spcBef>
              <a:spcAft>
                <a:spcPts val="0"/>
              </a:spcAft>
              <a:buClrTx/>
              <a:buSzTx/>
              <a:buFont typeface="Arial" panose="020B0604020202020204" pitchFamily="34" charset="0"/>
              <a:buChar char="•"/>
              <a:tabLst>
                <a:tab pos="389255" algn="l"/>
                <a:tab pos="389890" algn="l"/>
              </a:tabLst>
              <a:defRPr/>
            </a:pPr>
            <a:r>
              <a:rPr kumimoji="0" lang="en-US" sz="2400" b="1"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Superheated</a:t>
            </a:r>
            <a:r>
              <a:rPr kumimoji="0" lang="en-US" sz="2400" b="1"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1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vapour</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region</a:t>
            </a:r>
            <a:r>
              <a:rPr kumimoji="0" lang="en-US" sz="2400" b="1"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a:t>
            </a:r>
            <a:r>
              <a:rPr kumimoji="0" lang="en-US" sz="2400" b="0" i="0" u="none" strike="noStrike" kern="1200" cap="none" spc="-1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above</a:t>
            </a:r>
            <a:r>
              <a:rPr kumimoji="0" lang="en-US" sz="24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saturated</a:t>
            </a:r>
            <a:r>
              <a:rPr kumimoji="0" lang="en-US" sz="2400" b="0" i="0" u="none" strike="noStrike" kern="1200" cap="none" spc="-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1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vapour</a:t>
            </a:r>
            <a:r>
              <a:rPr kumimoji="0" lang="en-US" sz="2400" b="0" i="0" u="none" strike="noStrike" kern="1200" cap="none" spc="-15"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line</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 name="Title 1">
            <a:extLst>
              <a:ext uri="{FF2B5EF4-FFF2-40B4-BE49-F238E27FC236}">
                <a16:creationId xmlns="" xmlns:a16="http://schemas.microsoft.com/office/drawing/2014/main" id="{14CFF6D4-4014-4ACA-BB52-CADAD030F969}"/>
              </a:ext>
            </a:extLst>
          </p:cNvPr>
          <p:cNvSpPr txBox="1">
            <a:spLocks/>
          </p:cNvSpPr>
          <p:nvPr/>
        </p:nvSpPr>
        <p:spPr>
          <a:xfrm>
            <a:off x="1398698" y="253219"/>
            <a:ext cx="9144000" cy="95660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err="1">
                <a:latin typeface="Times New Roman" panose="02020603050405020304" pitchFamily="18" charset="0"/>
                <a:cs typeface="Times New Roman" panose="02020603050405020304" pitchFamily="18" charset="0"/>
              </a:rPr>
              <a:t>Mollier</a:t>
            </a:r>
            <a:r>
              <a:rPr lang="en-US" sz="4000" b="1" dirty="0">
                <a:latin typeface="Times New Roman" panose="02020603050405020304" pitchFamily="18" charset="0"/>
                <a:cs typeface="Times New Roman" panose="02020603050405020304" pitchFamily="18" charset="0"/>
              </a:rPr>
              <a:t> Diagram</a:t>
            </a:r>
          </a:p>
        </p:txBody>
      </p:sp>
    </p:spTree>
    <p:extLst>
      <p:ext uri="{BB962C8B-B14F-4D97-AF65-F5344CB8AC3E}">
        <p14:creationId xmlns:p14="http://schemas.microsoft.com/office/powerpoint/2010/main" val="18518945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50" y="1109939"/>
            <a:ext cx="11906250" cy="4962384"/>
          </a:xfrm>
          <a:prstGeom prst="rect">
            <a:avLst/>
          </a:prstGeom>
        </p:spPr>
        <p:txBody>
          <a:bodyPr wrap="square">
            <a:spAutoFit/>
          </a:bodyPr>
          <a:lstStyle/>
          <a:p>
            <a:pPr marL="12065" lvl="0" algn="just">
              <a:lnSpc>
                <a:spcPct val="150000"/>
              </a:lnSpc>
              <a:spcBef>
                <a:spcPts val="1145"/>
              </a:spcBef>
              <a:tabLst>
                <a:tab pos="389255" algn="l"/>
                <a:tab pos="389890" algn="l"/>
              </a:tabLst>
              <a:defRPr/>
            </a:pPr>
            <a:r>
              <a:rPr lang="en-US" sz="2800" dirty="0">
                <a:solidFill>
                  <a:prstClr val="black"/>
                </a:solidFill>
                <a:latin typeface="Times New Roman" panose="02020603050405020304" pitchFamily="18" charset="0"/>
                <a:cs typeface="Times New Roman" panose="02020603050405020304" pitchFamily="18" charset="0"/>
              </a:rPr>
              <a:t>Prob.1	Find the saturation temperature, the changes in specific volume and  entropy change and the latent heat of vaporization of steam at 1 </a:t>
            </a:r>
            <a:r>
              <a:rPr lang="en-US" sz="2800" dirty="0" err="1">
                <a:solidFill>
                  <a:prstClr val="black"/>
                </a:solidFill>
                <a:latin typeface="Times New Roman" panose="02020603050405020304" pitchFamily="18" charset="0"/>
                <a:cs typeface="Times New Roman" panose="02020603050405020304" pitchFamily="18" charset="0"/>
              </a:rPr>
              <a:t>MPa</a:t>
            </a:r>
            <a:r>
              <a:rPr lang="en-US" sz="2800" dirty="0">
                <a:solidFill>
                  <a:prstClr val="black"/>
                </a:solidFill>
                <a:latin typeface="Times New Roman" panose="02020603050405020304" pitchFamily="18" charset="0"/>
                <a:cs typeface="Times New Roman" panose="02020603050405020304" pitchFamily="18" charset="0"/>
              </a:rPr>
              <a:t>.</a:t>
            </a:r>
          </a:p>
          <a:p>
            <a:pPr marL="12065" algn="just">
              <a:lnSpc>
                <a:spcPct val="150000"/>
              </a:lnSpc>
              <a:spcBef>
                <a:spcPts val="1145"/>
              </a:spcBef>
              <a:tabLst>
                <a:tab pos="389255" algn="l"/>
                <a:tab pos="389890" algn="l"/>
              </a:tabLst>
              <a:defRPr/>
            </a:pPr>
            <a:r>
              <a:rPr lang="en-US" sz="2800" dirty="0">
                <a:solidFill>
                  <a:prstClr val="black"/>
                </a:solidFill>
                <a:latin typeface="Times New Roman" panose="02020603050405020304" pitchFamily="18" charset="0"/>
                <a:cs typeface="Times New Roman" panose="02020603050405020304" pitchFamily="18" charset="0"/>
              </a:rPr>
              <a:t> Prob. 2	Saturated steam has an entropy of 6.76 kJ/kg-K. What are its pressure, temperature, specific volume and enthalpy?</a:t>
            </a:r>
          </a:p>
          <a:p>
            <a:pPr marL="12065" algn="just">
              <a:lnSpc>
                <a:spcPct val="150000"/>
              </a:lnSpc>
              <a:spcBef>
                <a:spcPts val="1145"/>
              </a:spcBef>
              <a:tabLst>
                <a:tab pos="389255" algn="l"/>
                <a:tab pos="389890" algn="l"/>
              </a:tabLst>
              <a:defRPr/>
            </a:pPr>
            <a:r>
              <a:rPr lang="en-US" sz="2800" dirty="0">
                <a:solidFill>
                  <a:prstClr val="black"/>
                </a:solidFill>
                <a:latin typeface="Times New Roman" panose="02020603050405020304" pitchFamily="18" charset="0"/>
                <a:cs typeface="Times New Roman" panose="02020603050405020304" pitchFamily="18" charset="0"/>
              </a:rPr>
              <a:t>Prob.3	Find  the enthalpy and entropy of </a:t>
            </a:r>
            <a:r>
              <a:rPr lang="en-US" sz="2800" dirty="0" err="1">
                <a:solidFill>
                  <a:prstClr val="black"/>
                </a:solidFill>
                <a:latin typeface="Times New Roman" panose="02020603050405020304" pitchFamily="18" charset="0"/>
                <a:cs typeface="Times New Roman" panose="02020603050405020304" pitchFamily="18" charset="0"/>
              </a:rPr>
              <a:t>ateam</a:t>
            </a:r>
            <a:r>
              <a:rPr lang="en-US" sz="2800" dirty="0">
                <a:solidFill>
                  <a:prstClr val="black"/>
                </a:solidFill>
                <a:latin typeface="Times New Roman" panose="02020603050405020304" pitchFamily="18" charset="0"/>
                <a:cs typeface="Times New Roman" panose="02020603050405020304" pitchFamily="18" charset="0"/>
              </a:rPr>
              <a:t> when the pressure is 2 </a:t>
            </a:r>
            <a:r>
              <a:rPr lang="en-US" sz="2800" dirty="0" err="1">
                <a:solidFill>
                  <a:prstClr val="black"/>
                </a:solidFill>
                <a:latin typeface="Times New Roman" panose="02020603050405020304" pitchFamily="18" charset="0"/>
                <a:cs typeface="Times New Roman" panose="02020603050405020304" pitchFamily="18" charset="0"/>
              </a:rPr>
              <a:t>MPa</a:t>
            </a:r>
            <a:r>
              <a:rPr lang="en-US" sz="2800" dirty="0">
                <a:solidFill>
                  <a:prstClr val="black"/>
                </a:solidFill>
                <a:latin typeface="Times New Roman" panose="02020603050405020304" pitchFamily="18" charset="0"/>
                <a:cs typeface="Times New Roman" panose="02020603050405020304" pitchFamily="18" charset="0"/>
              </a:rPr>
              <a:t> and the specific volume is 0.09 m</a:t>
            </a:r>
            <a:r>
              <a:rPr lang="en-US" sz="2800" baseline="30000" dirty="0">
                <a:solidFill>
                  <a:prstClr val="black"/>
                </a:solidFill>
                <a:latin typeface="Times New Roman" panose="02020603050405020304" pitchFamily="18" charset="0"/>
                <a:cs typeface="Times New Roman" panose="02020603050405020304" pitchFamily="18" charset="0"/>
              </a:rPr>
              <a:t>3</a:t>
            </a:r>
            <a:r>
              <a:rPr lang="en-US" sz="2800" dirty="0">
                <a:solidFill>
                  <a:prstClr val="black"/>
                </a:solidFill>
                <a:latin typeface="Times New Roman" panose="02020603050405020304" pitchFamily="18" charset="0"/>
                <a:cs typeface="Times New Roman" panose="02020603050405020304" pitchFamily="18" charset="0"/>
              </a:rPr>
              <a:t>/ kg.</a:t>
            </a:r>
          </a:p>
          <a:p>
            <a:pPr marL="12065" algn="just">
              <a:lnSpc>
                <a:spcPct val="150000"/>
              </a:lnSpc>
              <a:spcBef>
                <a:spcPts val="1145"/>
              </a:spcBef>
              <a:tabLst>
                <a:tab pos="389255" algn="l"/>
                <a:tab pos="389890" algn="l"/>
              </a:tabLst>
              <a:defRPr/>
            </a:pPr>
            <a:r>
              <a:rPr lang="en-US" sz="2800" dirty="0">
                <a:solidFill>
                  <a:prstClr val="black"/>
                </a:solidFill>
                <a:latin typeface="Times New Roman" panose="02020603050405020304" pitchFamily="18" charset="0"/>
                <a:cs typeface="Times New Roman" panose="02020603050405020304" pitchFamily="18" charset="0"/>
              </a:rPr>
              <a:t>Prob.4	Find the enthalpy, entropy and volume of steam at 1.4 </a:t>
            </a:r>
            <a:r>
              <a:rPr lang="en-US" sz="2800" dirty="0" err="1">
                <a:solidFill>
                  <a:prstClr val="black"/>
                </a:solidFill>
                <a:latin typeface="Times New Roman" panose="02020603050405020304" pitchFamily="18" charset="0"/>
                <a:cs typeface="Times New Roman" panose="02020603050405020304" pitchFamily="18" charset="0"/>
              </a:rPr>
              <a:t>MPa</a:t>
            </a:r>
            <a:r>
              <a:rPr lang="en-US" sz="2800" dirty="0">
                <a:solidFill>
                  <a:prstClr val="black"/>
                </a:solidFill>
                <a:latin typeface="Times New Roman" panose="02020603050405020304" pitchFamily="18" charset="0"/>
                <a:cs typeface="Times New Roman" panose="02020603050405020304" pitchFamily="18" charset="0"/>
              </a:rPr>
              <a:t>, 380</a:t>
            </a:r>
            <a:r>
              <a:rPr lang="en-US" sz="2800" baseline="30000" dirty="0">
                <a:solidFill>
                  <a:prstClr val="black"/>
                </a:solidFill>
                <a:latin typeface="Times New Roman" panose="02020603050405020304" pitchFamily="18" charset="0"/>
                <a:cs typeface="Times New Roman" panose="02020603050405020304" pitchFamily="18" charset="0"/>
              </a:rPr>
              <a:t>o</a:t>
            </a:r>
            <a:r>
              <a:rPr lang="en-US" sz="2800" dirty="0">
                <a:solidFill>
                  <a:prstClr val="black"/>
                </a:solidFill>
                <a:latin typeface="Times New Roman" panose="02020603050405020304" pitchFamily="18" charset="0"/>
                <a:cs typeface="Times New Roman" panose="02020603050405020304" pitchFamily="18" charset="0"/>
              </a:rPr>
              <a:t>C.</a:t>
            </a:r>
          </a:p>
        </p:txBody>
      </p:sp>
    </p:spTree>
    <p:extLst>
      <p:ext uri="{BB962C8B-B14F-4D97-AF65-F5344CB8AC3E}">
        <p14:creationId xmlns:p14="http://schemas.microsoft.com/office/powerpoint/2010/main" val="35242448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B698E21-42A1-43CA-B3A8-697EB4EF8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09489"/>
            <a:ext cx="10972800" cy="6302326"/>
          </a:xfrm>
          <a:prstGeom prst="rect">
            <a:avLst/>
          </a:prstGeom>
        </p:spPr>
      </p:pic>
    </p:spTree>
    <p:extLst>
      <p:ext uri="{BB962C8B-B14F-4D97-AF65-F5344CB8AC3E}">
        <p14:creationId xmlns:p14="http://schemas.microsoft.com/office/powerpoint/2010/main" val="34748542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B0DCD081-921C-4928-9DE0-4C546E1FE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19" y="337625"/>
            <a:ext cx="11313213" cy="6231988"/>
          </a:xfrm>
          <a:prstGeom prst="rect">
            <a:avLst/>
          </a:prstGeom>
        </p:spPr>
      </p:pic>
    </p:spTree>
    <p:extLst>
      <p:ext uri="{BB962C8B-B14F-4D97-AF65-F5344CB8AC3E}">
        <p14:creationId xmlns:p14="http://schemas.microsoft.com/office/powerpoint/2010/main" val="5723996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16E78402-A31A-4FA3-94ED-ABA9E96EE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41" y="285750"/>
            <a:ext cx="10205745" cy="6572250"/>
          </a:xfrm>
          <a:prstGeom prst="rect">
            <a:avLst/>
          </a:prstGeom>
        </p:spPr>
      </p:pic>
    </p:spTree>
    <p:extLst>
      <p:ext uri="{BB962C8B-B14F-4D97-AF65-F5344CB8AC3E}">
        <p14:creationId xmlns:p14="http://schemas.microsoft.com/office/powerpoint/2010/main" val="26820137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E297130-6BF7-4DB0-BF48-DB4BA0025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841" y="259153"/>
            <a:ext cx="9677400" cy="6086475"/>
          </a:xfrm>
          <a:prstGeom prst="rect">
            <a:avLst/>
          </a:prstGeom>
        </p:spPr>
      </p:pic>
    </p:spTree>
    <p:extLst>
      <p:ext uri="{BB962C8B-B14F-4D97-AF65-F5344CB8AC3E}">
        <p14:creationId xmlns:p14="http://schemas.microsoft.com/office/powerpoint/2010/main" val="13867974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5F0E491C-2FAC-471F-91C2-41A46F26B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75" y="295275"/>
            <a:ext cx="11068050" cy="6267450"/>
          </a:xfrm>
          <a:prstGeom prst="rect">
            <a:avLst/>
          </a:prstGeom>
        </p:spPr>
      </p:pic>
    </p:spTree>
    <p:extLst>
      <p:ext uri="{BB962C8B-B14F-4D97-AF65-F5344CB8AC3E}">
        <p14:creationId xmlns:p14="http://schemas.microsoft.com/office/powerpoint/2010/main" val="17783833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4E70465-5FD7-4090-88DB-CC52C140A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775" y="638175"/>
            <a:ext cx="10458450" cy="5581650"/>
          </a:xfrm>
          <a:prstGeom prst="rect">
            <a:avLst/>
          </a:prstGeom>
        </p:spPr>
      </p:pic>
    </p:spTree>
    <p:extLst>
      <p:ext uri="{BB962C8B-B14F-4D97-AF65-F5344CB8AC3E}">
        <p14:creationId xmlns:p14="http://schemas.microsoft.com/office/powerpoint/2010/main" val="1342723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06F969-B7F9-2BAE-AACB-E0150E377C2A}"/>
              </a:ext>
            </a:extLst>
          </p:cNvPr>
          <p:cNvSpPr>
            <a:spLocks noGrp="1"/>
          </p:cNvSpPr>
          <p:nvPr>
            <p:ph type="ctrTitle"/>
          </p:nvPr>
        </p:nvSpPr>
        <p:spPr>
          <a:xfrm>
            <a:off x="1587113" y="182879"/>
            <a:ext cx="9144000" cy="525003"/>
          </a:xfrm>
        </p:spPr>
        <p:txBody>
          <a:bodyPr>
            <a:normAutofit fontScale="90000"/>
          </a:bodyPr>
          <a:lstStyle/>
          <a:p>
            <a:r>
              <a:rPr lang="en-US" sz="4000" b="1" dirty="0">
                <a:latin typeface="Times New Roman" panose="02020603050405020304" pitchFamily="18" charset="0"/>
                <a:cs typeface="Times New Roman" panose="02020603050405020304" pitchFamily="18" charset="0"/>
              </a:rPr>
              <a:t>Types of Steam</a:t>
            </a:r>
          </a:p>
        </p:txBody>
      </p:sp>
      <mc:AlternateContent xmlns:mc="http://schemas.openxmlformats.org/markup-compatibility/2006" xmlns:a14="http://schemas.microsoft.com/office/drawing/2010/main">
        <mc:Choice Requires="a14">
          <p:sp>
            <p:nvSpPr>
              <p:cNvPr id="3" name="Subtitle 2">
                <a:extLst>
                  <a:ext uri="{FF2B5EF4-FFF2-40B4-BE49-F238E27FC236}">
                    <a16:creationId xmlns="" xmlns:a16="http://schemas.microsoft.com/office/drawing/2014/main" id="{D93E4942-2DED-5920-1BDD-28042FDECF64}"/>
                  </a:ext>
                </a:extLst>
              </p:cNvPr>
              <p:cNvSpPr>
                <a:spLocks noGrp="1"/>
              </p:cNvSpPr>
              <p:nvPr>
                <p:ph type="subTitle" idx="1"/>
              </p:nvPr>
            </p:nvSpPr>
            <p:spPr>
              <a:xfrm>
                <a:off x="135062" y="772187"/>
                <a:ext cx="5803051" cy="5840420"/>
              </a:xfrm>
            </p:spPr>
            <p:txBody>
              <a:bodyPr>
                <a:normAutofit fontScale="92500"/>
              </a:bodyPr>
              <a:lstStyle/>
              <a:p>
                <a:pPr marL="457200" indent="-4572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Wet Steam:</a:t>
                </a:r>
              </a:p>
              <a:p>
                <a:pPr marL="800100" lvl="1" indent="-342900" algn="just">
                  <a:lnSpc>
                    <a:spcPct val="150000"/>
                  </a:lnSpc>
                  <a:buFont typeface="Arial" panose="020B0604020202020204" pitchFamily="34" charset="0"/>
                  <a:buChar char="•"/>
                </a:pPr>
                <a:r>
                  <a:rPr lang="en-US" b="1" dirty="0">
                    <a:solidFill>
                      <a:srgbClr val="FF0000"/>
                    </a:solidFill>
                    <a:latin typeface="Times New Roman" panose="02020603050405020304" pitchFamily="18" charset="0"/>
                    <a:cs typeface="Times New Roman" panose="02020603050405020304" pitchFamily="18" charset="0"/>
                  </a:rPr>
                  <a:t>Wet steam </a:t>
                </a:r>
                <a:r>
                  <a:rPr lang="en-US" dirty="0">
                    <a:latin typeface="Times New Roman" panose="02020603050405020304" pitchFamily="18" charset="0"/>
                    <a:cs typeface="Times New Roman" panose="02020603050405020304" pitchFamily="18" charset="0"/>
                  </a:rPr>
                  <a:t>= contains some amount of liquid water in vapour phase of steam and is a mixture of both vapour and liquid phases,  0 &gt; </a:t>
                </a:r>
                <a14:m>
                  <m:oMath xmlns:m="http://schemas.openxmlformats.org/officeDocument/2006/math">
                    <m:r>
                      <a:rPr lang="en-US" b="1" i="1">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&lt; 1 (steam quality is less than 100%)</a:t>
                </a:r>
              </a:p>
              <a:p>
                <a:pPr marL="800100" lvl="1"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Wet steam contains small droplets of liquid water. </a:t>
                </a:r>
              </a:p>
              <a:p>
                <a:pPr marL="800100" lvl="1" indent="-34290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quality (dryness fraction) </a:t>
                </a:r>
                <a:r>
                  <a:rPr lang="en-US" dirty="0">
                    <a:latin typeface="Times New Roman" panose="02020603050405020304" pitchFamily="18" charset="0"/>
                    <a:cs typeface="Times New Roman" panose="02020603050405020304" pitchFamily="18" charset="0"/>
                  </a:rPr>
                  <a:t>of wet steam is less than 100%, means steam is not completely dry. </a:t>
                </a:r>
              </a:p>
              <a:p>
                <a:pPr marL="800100" lvl="1" indent="-34290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Wet steam is </a:t>
                </a:r>
                <a:r>
                  <a:rPr lang="en-US" b="1" dirty="0">
                    <a:solidFill>
                      <a:srgbClr val="FF0000"/>
                    </a:solidFill>
                    <a:latin typeface="Times New Roman" panose="02020603050405020304" pitchFamily="18" charset="0"/>
                    <a:cs typeface="Times New Roman" panose="02020603050405020304" pitchFamily="18" charset="0"/>
                  </a:rPr>
                  <a:t>commonly used </a:t>
                </a:r>
                <a:r>
                  <a:rPr lang="en-US" dirty="0">
                    <a:solidFill>
                      <a:srgbClr val="FF0000"/>
                    </a:solidFill>
                    <a:latin typeface="Times New Roman" panose="02020603050405020304" pitchFamily="18" charset="0"/>
                    <a:cs typeface="Times New Roman" panose="02020603050405020304" pitchFamily="18" charset="0"/>
                  </a:rPr>
                  <a:t>in textile manufacturing and in leather industries</a:t>
                </a:r>
                <a:r>
                  <a:rPr lang="en-US" dirty="0">
                    <a:latin typeface="Times New Roman" panose="02020603050405020304" pitchFamily="18" charset="0"/>
                    <a:cs typeface="Times New Roman" panose="02020603050405020304" pitchFamily="18" charset="0"/>
                  </a:rPr>
                  <a:t>, where moisture content is important.</a:t>
                </a:r>
              </a:p>
            </p:txBody>
          </p:sp>
        </mc:Choice>
        <mc:Fallback xmlns="">
          <p:sp>
            <p:nvSpPr>
              <p:cNvPr id="3" name="Subtitle 2">
                <a:extLst>
                  <a:ext uri="{FF2B5EF4-FFF2-40B4-BE49-F238E27FC236}">
                    <a16:creationId xmlns="" xmlns:a16="http://schemas.microsoft.com/office/drawing/2014/main" xmlns:a14="http://schemas.microsoft.com/office/drawing/2010/main" id="{D93E4942-2DED-5920-1BDD-28042FDECF64}"/>
                  </a:ext>
                </a:extLst>
              </p:cNvPr>
              <p:cNvSpPr>
                <a:spLocks noGrp="1" noRot="1" noChangeAspect="1" noMove="1" noResize="1" noEditPoints="1" noAdjustHandles="1" noChangeArrowheads="1" noChangeShapeType="1" noTextEdit="1"/>
              </p:cNvSpPr>
              <p:nvPr>
                <p:ph type="subTitle" idx="1"/>
              </p:nvPr>
            </p:nvSpPr>
            <p:spPr>
              <a:xfrm>
                <a:off x="135062" y="772187"/>
                <a:ext cx="5803051" cy="5840420"/>
              </a:xfrm>
              <a:blipFill rotWithShape="1">
                <a:blip r:embed="rId2"/>
                <a:stretch>
                  <a:fillRect l="-1050" r="-2941"/>
                </a:stretch>
              </a:blipFill>
            </p:spPr>
            <p:txBody>
              <a:bodyPr/>
              <a:lstStyle/>
              <a:p>
                <a:r>
                  <a:rPr lang="en-US">
                    <a:noFill/>
                  </a:rPr>
                  <a:t> </a:t>
                </a:r>
              </a:p>
            </p:txBody>
          </p:sp>
        </mc:Fallback>
      </mc:AlternateContent>
      <p:grpSp>
        <p:nvGrpSpPr>
          <p:cNvPr id="13" name="Group 12">
            <a:extLst>
              <a:ext uri="{FF2B5EF4-FFF2-40B4-BE49-F238E27FC236}">
                <a16:creationId xmlns="" xmlns:a16="http://schemas.microsoft.com/office/drawing/2014/main" id="{33C5552C-4498-7CE2-F5D3-42CCE3260CEA}"/>
              </a:ext>
            </a:extLst>
          </p:cNvPr>
          <p:cNvGrpSpPr/>
          <p:nvPr/>
        </p:nvGrpSpPr>
        <p:grpSpPr>
          <a:xfrm>
            <a:off x="7263587" y="2089299"/>
            <a:ext cx="4818322" cy="3206196"/>
            <a:chOff x="7263587" y="2089299"/>
            <a:chExt cx="4818322" cy="3206196"/>
          </a:xfrm>
        </p:grpSpPr>
        <p:pic>
          <p:nvPicPr>
            <p:cNvPr id="4" name="Picture 3">
              <a:extLst>
                <a:ext uri="{FF2B5EF4-FFF2-40B4-BE49-F238E27FC236}">
                  <a16:creationId xmlns="" xmlns:a16="http://schemas.microsoft.com/office/drawing/2014/main" id="{D9E5557C-7D46-A01F-B3C1-211ED73FA1D2}"/>
                </a:ext>
              </a:extLst>
            </p:cNvPr>
            <p:cNvPicPr>
              <a:picLocks noChangeAspect="1"/>
            </p:cNvPicPr>
            <p:nvPr/>
          </p:nvPicPr>
          <p:blipFill>
            <a:blip r:embed="rId3"/>
            <a:stretch>
              <a:fillRect/>
            </a:stretch>
          </p:blipFill>
          <p:spPr>
            <a:xfrm>
              <a:off x="7263587" y="2089299"/>
              <a:ext cx="3847435" cy="3206196"/>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 xmlns:a16="http://schemas.microsoft.com/office/drawing/2014/main" id="{4A4D0782-339B-C24B-9779-34A50C785723}"/>
                    </a:ext>
                  </a:extLst>
                </p:cNvPr>
                <p:cNvSpPr/>
                <p:nvPr/>
              </p:nvSpPr>
              <p:spPr>
                <a:xfrm>
                  <a:off x="8410353" y="3692396"/>
                  <a:ext cx="1446028" cy="6791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imes New Roman" panose="02020603050405020304" pitchFamily="18" charset="0"/>
                      <a:cs typeface="Times New Roman" panose="02020603050405020304" pitchFamily="18" charset="0"/>
                    </a:rPr>
                    <a:t>Wet Steam</a:t>
                  </a:r>
                </a:p>
                <a:p>
                  <a:pPr algn="ctr"/>
                  <a:r>
                    <a:rPr lang="en-US" dirty="0">
                      <a:latin typeface="Times New Roman" panose="02020603050405020304" pitchFamily="18" charset="0"/>
                      <a:cs typeface="Times New Roman" panose="02020603050405020304" pitchFamily="18" charset="0"/>
                    </a:rPr>
                    <a:t>0 &gt; </a:t>
                  </a:r>
                  <a14:m>
                    <m:oMath xmlns:m="http://schemas.openxmlformats.org/officeDocument/2006/math">
                      <m:r>
                        <a:rPr lang="en-US" b="1" i="1">
                          <a:latin typeface="Cambria Math" panose="02040503050406030204" pitchFamily="18" charset="0"/>
                        </a:rPr>
                        <m:t>𝒙</m:t>
                      </m:r>
                    </m:oMath>
                  </a14:m>
                  <a:r>
                    <a:rPr lang="en-US" dirty="0">
                      <a:latin typeface="Times New Roman" panose="02020603050405020304" pitchFamily="18" charset="0"/>
                      <a:cs typeface="Times New Roman" panose="02020603050405020304" pitchFamily="18" charset="0"/>
                    </a:rPr>
                    <a:t> &lt; 1</a:t>
                  </a:r>
                  <a:endParaRPr lang="en-US" dirty="0">
                    <a:solidFill>
                      <a:sysClr val="windowText" lastClr="000000"/>
                    </a:solidFill>
                    <a:latin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xmlns="" id="{4A4D0782-339B-C24B-9779-34A50C785723}"/>
                    </a:ext>
                  </a:extLst>
                </p:cNvPr>
                <p:cNvSpPr>
                  <a:spLocks noRot="1" noChangeAspect="1" noMove="1" noResize="1" noEditPoints="1" noAdjustHandles="1" noChangeArrowheads="1" noChangeShapeType="1" noTextEdit="1"/>
                </p:cNvSpPr>
                <p:nvPr/>
              </p:nvSpPr>
              <p:spPr>
                <a:xfrm>
                  <a:off x="8410353" y="3692396"/>
                  <a:ext cx="1446028" cy="679187"/>
                </a:xfrm>
                <a:prstGeom prst="rect">
                  <a:avLst/>
                </a:prstGeom>
                <a:blipFill rotWithShape="1">
                  <a:blip r:embed="rId4"/>
                  <a:stretch>
                    <a:fillRect t="-885" b="-10619"/>
                  </a:stretch>
                </a:blipFill>
                <a:ln>
                  <a:solidFill>
                    <a:schemeClr val="tx1"/>
                  </a:solidFill>
                </a:ln>
              </p:spPr>
              <p:txBody>
                <a:bodyPr/>
                <a:lstStyle/>
                <a:p>
                  <a:r>
                    <a:rPr lang="en-US">
                      <a:noFill/>
                    </a:rPr>
                    <a:t> </a:t>
                  </a:r>
                </a:p>
              </p:txBody>
            </p:sp>
          </mc:Fallback>
        </mc:AlternateContent>
        <p:sp>
          <p:nvSpPr>
            <p:cNvPr id="6" name="Rectangle 5">
              <a:extLst>
                <a:ext uri="{FF2B5EF4-FFF2-40B4-BE49-F238E27FC236}">
                  <a16:creationId xmlns="" xmlns:a16="http://schemas.microsoft.com/office/drawing/2014/main" id="{65ABAAD2-5948-F7FD-F008-FD3B3E748A17}"/>
                </a:ext>
              </a:extLst>
            </p:cNvPr>
            <p:cNvSpPr/>
            <p:nvPr/>
          </p:nvSpPr>
          <p:spPr>
            <a:xfrm>
              <a:off x="10497656" y="3238741"/>
              <a:ext cx="1446028" cy="7484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imes New Roman" panose="02020603050405020304" pitchFamily="18" charset="0"/>
                  <a:cs typeface="Times New Roman" panose="02020603050405020304" pitchFamily="18" charset="0"/>
                </a:rPr>
                <a:t>Superheated Steam</a:t>
              </a:r>
            </a:p>
          </p:txBody>
        </p:sp>
        <p:sp>
          <p:nvSpPr>
            <p:cNvPr id="7" name="Oval 6">
              <a:extLst>
                <a:ext uri="{FF2B5EF4-FFF2-40B4-BE49-F238E27FC236}">
                  <a16:creationId xmlns="" xmlns:a16="http://schemas.microsoft.com/office/drawing/2014/main" id="{7BA49265-BD8A-04AE-4623-91DBE99A6251}"/>
                </a:ext>
              </a:extLst>
            </p:cNvPr>
            <p:cNvSpPr/>
            <p:nvPr/>
          </p:nvSpPr>
          <p:spPr>
            <a:xfrm flipV="1">
              <a:off x="8771861" y="2743199"/>
              <a:ext cx="74428" cy="53163"/>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1" name="TextBox 10">
              <a:extLst>
                <a:ext uri="{FF2B5EF4-FFF2-40B4-BE49-F238E27FC236}">
                  <a16:creationId xmlns="" xmlns:a16="http://schemas.microsoft.com/office/drawing/2014/main" id="{7128D41E-D592-E79A-3DC1-A68929F45311}"/>
                </a:ext>
              </a:extLst>
            </p:cNvPr>
            <p:cNvSpPr txBox="1"/>
            <p:nvPr/>
          </p:nvSpPr>
          <p:spPr>
            <a:xfrm>
              <a:off x="8059479" y="2392326"/>
              <a:ext cx="144602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Critical Point</a:t>
              </a:r>
            </a:p>
          </p:txBody>
        </p:sp>
        <p:sp>
          <p:nvSpPr>
            <p:cNvPr id="12" name="Callout: Line 11">
              <a:extLst>
                <a:ext uri="{FF2B5EF4-FFF2-40B4-BE49-F238E27FC236}">
                  <a16:creationId xmlns="" xmlns:a16="http://schemas.microsoft.com/office/drawing/2014/main" id="{98C7020B-4C6B-65D7-F3CF-0B7450E0ABCF}"/>
                </a:ext>
              </a:extLst>
            </p:cNvPr>
            <p:cNvSpPr/>
            <p:nvPr/>
          </p:nvSpPr>
          <p:spPr>
            <a:xfrm>
              <a:off x="10217889" y="2317899"/>
              <a:ext cx="1864020" cy="542259"/>
            </a:xfrm>
            <a:prstGeom prst="borderCallout1">
              <a:avLst>
                <a:gd name="adj1" fmla="val 97182"/>
                <a:gd name="adj2" fmla="val -585"/>
                <a:gd name="adj3" fmla="val 197935"/>
                <a:gd name="adj4" fmla="val -2858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imes New Roman" panose="02020603050405020304" pitchFamily="18" charset="0"/>
                  <a:cs typeface="Times New Roman" panose="02020603050405020304" pitchFamily="18" charset="0"/>
                </a:rPr>
                <a:t>Saturated </a:t>
              </a:r>
              <a:r>
                <a:rPr lang="en-US" dirty="0" err="1">
                  <a:solidFill>
                    <a:sysClr val="windowText" lastClr="000000"/>
                  </a:solidFill>
                  <a:latin typeface="Times New Roman" panose="02020603050405020304" pitchFamily="18" charset="0"/>
                  <a:cs typeface="Times New Roman" panose="02020603050405020304" pitchFamily="18" charset="0"/>
                </a:rPr>
                <a:t>Vapour</a:t>
              </a:r>
              <a:r>
                <a:rPr lang="en-US" dirty="0">
                  <a:solidFill>
                    <a:sysClr val="windowText" lastClr="000000"/>
                  </a:solidFill>
                  <a:latin typeface="Times New Roman" panose="02020603050405020304" pitchFamily="18" charset="0"/>
                  <a:cs typeface="Times New Roman" panose="02020603050405020304" pitchFamily="18" charset="0"/>
                </a:rPr>
                <a:t> Line</a:t>
              </a:r>
            </a:p>
          </p:txBody>
        </p:sp>
      </p:grpSp>
      <p:sp>
        <p:nvSpPr>
          <p:cNvPr id="14" name="TextBox 13">
            <a:extLst>
              <a:ext uri="{FF2B5EF4-FFF2-40B4-BE49-F238E27FC236}">
                <a16:creationId xmlns="" xmlns:a16="http://schemas.microsoft.com/office/drawing/2014/main" id="{8B24F7AC-6FF3-63E3-FCCE-592E43F2CD15}"/>
              </a:ext>
            </a:extLst>
          </p:cNvPr>
          <p:cNvSpPr txBox="1"/>
          <p:nvPr/>
        </p:nvSpPr>
        <p:spPr>
          <a:xfrm>
            <a:off x="7559749" y="5359199"/>
            <a:ext cx="4178595"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Different Types of Steam</a:t>
            </a:r>
          </a:p>
        </p:txBody>
      </p:sp>
      <p:sp>
        <p:nvSpPr>
          <p:cNvPr id="8" name="Rectangle 7">
            <a:extLst>
              <a:ext uri="{FF2B5EF4-FFF2-40B4-BE49-F238E27FC236}">
                <a16:creationId xmlns="" xmlns:a16="http://schemas.microsoft.com/office/drawing/2014/main" id="{7FE53FB9-9BEC-BACB-06E2-FD710C606AC2}"/>
              </a:ext>
            </a:extLst>
          </p:cNvPr>
          <p:cNvSpPr/>
          <p:nvPr/>
        </p:nvSpPr>
        <p:spPr>
          <a:xfrm>
            <a:off x="6711580" y="2905874"/>
            <a:ext cx="1446028" cy="7484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imes New Roman" panose="02020603050405020304" pitchFamily="18" charset="0"/>
                <a:cs typeface="Times New Roman" panose="02020603050405020304" pitchFamily="18" charset="0"/>
              </a:rPr>
              <a:t>Sub-cooled Liquid</a:t>
            </a:r>
          </a:p>
        </p:txBody>
      </p:sp>
      <p:sp>
        <p:nvSpPr>
          <p:cNvPr id="9" name="Callout: Line 8">
            <a:extLst>
              <a:ext uri="{FF2B5EF4-FFF2-40B4-BE49-F238E27FC236}">
                <a16:creationId xmlns="" xmlns:a16="http://schemas.microsoft.com/office/drawing/2014/main" id="{DB248EEF-A9E8-2E6F-40F5-DE6399F8761A}"/>
              </a:ext>
            </a:extLst>
          </p:cNvPr>
          <p:cNvSpPr/>
          <p:nvPr/>
        </p:nvSpPr>
        <p:spPr>
          <a:xfrm>
            <a:off x="6138530" y="1283668"/>
            <a:ext cx="1864020" cy="542259"/>
          </a:xfrm>
          <a:prstGeom prst="borderCallout1">
            <a:avLst>
              <a:gd name="adj1" fmla="val 99142"/>
              <a:gd name="adj2" fmla="val 100378"/>
              <a:gd name="adj3" fmla="val 370485"/>
              <a:gd name="adj4" fmla="val 11801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imes New Roman" panose="02020603050405020304" pitchFamily="18" charset="0"/>
                <a:cs typeface="Times New Roman" panose="02020603050405020304" pitchFamily="18" charset="0"/>
              </a:rPr>
              <a:t>Saturated Liquid Line</a:t>
            </a:r>
          </a:p>
        </p:txBody>
      </p:sp>
      <p:sp>
        <p:nvSpPr>
          <p:cNvPr id="10" name="Slide Number Placeholder 9">
            <a:extLst>
              <a:ext uri="{FF2B5EF4-FFF2-40B4-BE49-F238E27FC236}">
                <a16:creationId xmlns="" xmlns:a16="http://schemas.microsoft.com/office/drawing/2014/main" id="{7E24828A-3529-1530-ED66-D7738642C44B}"/>
              </a:ext>
            </a:extLst>
          </p:cNvPr>
          <p:cNvSpPr>
            <a:spLocks noGrp="1"/>
          </p:cNvSpPr>
          <p:nvPr>
            <p:ph type="sldNum" sz="quarter" idx="12"/>
          </p:nvPr>
        </p:nvSpPr>
        <p:spPr/>
        <p:txBody>
          <a:bodyPr/>
          <a:lstStyle/>
          <a:p>
            <a:fld id="{BAD7B0B6-75D0-4BC9-B42B-C5D5E43E44BA}" type="slidenum">
              <a:rPr lang="en-US" smtClean="0"/>
              <a:t>5</a:t>
            </a:fld>
            <a:endParaRPr lang="en-US"/>
          </a:p>
        </p:txBody>
      </p:sp>
    </p:spTree>
    <p:extLst>
      <p:ext uri="{BB962C8B-B14F-4D97-AF65-F5344CB8AC3E}">
        <p14:creationId xmlns:p14="http://schemas.microsoft.com/office/powerpoint/2010/main" val="5554341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7A8FD18-A1E3-46FC-8513-A3CA9745A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33387"/>
            <a:ext cx="10515600" cy="5991225"/>
          </a:xfrm>
          <a:prstGeom prst="rect">
            <a:avLst/>
          </a:prstGeom>
        </p:spPr>
      </p:pic>
    </p:spTree>
    <p:extLst>
      <p:ext uri="{BB962C8B-B14F-4D97-AF65-F5344CB8AC3E}">
        <p14:creationId xmlns:p14="http://schemas.microsoft.com/office/powerpoint/2010/main" val="36446654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26FAC708-7DD1-4905-B48E-94F950BCA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212" y="295275"/>
            <a:ext cx="9812915" cy="6515540"/>
          </a:xfrm>
          <a:prstGeom prst="rect">
            <a:avLst/>
          </a:prstGeom>
        </p:spPr>
      </p:pic>
    </p:spTree>
    <p:extLst>
      <p:ext uri="{BB962C8B-B14F-4D97-AF65-F5344CB8AC3E}">
        <p14:creationId xmlns:p14="http://schemas.microsoft.com/office/powerpoint/2010/main" val="1979548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7"/>
          </p:nvPr>
        </p:nvSpPr>
        <p:spPr/>
        <p:txBody>
          <a:bodyPr/>
          <a:lstStyle/>
          <a:p>
            <a:pPr marL="25400">
              <a:lnSpc>
                <a:spcPts val="1240"/>
              </a:lnSpc>
            </a:pPr>
            <a:fld id="{81D60167-4931-47E6-BA6A-407CBD079E47}" type="slidenum">
              <a:rPr lang="en-US" smtClean="0"/>
              <a:t>52</a:t>
            </a:fld>
            <a:endParaRPr lang="en-US" dirty="0"/>
          </a:p>
        </p:txBody>
      </p:sp>
      <p:sp>
        <p:nvSpPr>
          <p:cNvPr id="4" name="Rectangle 3"/>
          <p:cNvSpPr/>
          <p:nvPr/>
        </p:nvSpPr>
        <p:spPr>
          <a:xfrm>
            <a:off x="400833" y="1851764"/>
            <a:ext cx="11480800" cy="4278094"/>
          </a:xfrm>
          <a:prstGeom prst="rect">
            <a:avLst/>
          </a:prstGeom>
        </p:spPr>
        <p:txBody>
          <a:bodyPr wrap="square">
            <a:spAutoFit/>
          </a:bodyPr>
          <a:lstStyle/>
          <a:p>
            <a:pPr marL="457200" indent="-457200">
              <a:lnSpc>
                <a:spcPct val="200000"/>
              </a:lnSpc>
              <a:buFont typeface="Wingdings" pitchFamily="2" charset="2"/>
              <a:buChar char="ü"/>
            </a:pPr>
            <a:r>
              <a:rPr lang="en-US" sz="3200" b="1" spc="-50" dirty="0">
                <a:solidFill>
                  <a:srgbClr val="00B050"/>
                </a:solidFill>
                <a:latin typeface="Times New Roman" pitchFamily="18" charset="0"/>
                <a:cs typeface="Times New Roman" pitchFamily="18" charset="0"/>
              </a:rPr>
              <a:t>Doing the efforts at 30 to 50% level of our capacity and</a:t>
            </a:r>
          </a:p>
          <a:p>
            <a:pPr marL="457200" indent="-457200">
              <a:lnSpc>
                <a:spcPct val="200000"/>
              </a:lnSpc>
              <a:buFont typeface="Wingdings" pitchFamily="2" charset="2"/>
              <a:buChar char="ü"/>
            </a:pPr>
            <a:r>
              <a:rPr lang="en-US" sz="3200" b="1" spc="-50" dirty="0">
                <a:solidFill>
                  <a:srgbClr val="FF0000"/>
                </a:solidFill>
                <a:latin typeface="Times New Roman" pitchFamily="18" charset="0"/>
                <a:cs typeface="Times New Roman" pitchFamily="18" charset="0"/>
              </a:rPr>
              <a:t>Expecting 100% of Results </a:t>
            </a:r>
          </a:p>
          <a:p>
            <a:pPr marL="457200" indent="-457200">
              <a:lnSpc>
                <a:spcPct val="200000"/>
              </a:lnSpc>
              <a:buFont typeface="Wingdings" pitchFamily="2" charset="2"/>
              <a:buChar char="ü"/>
            </a:pPr>
            <a:r>
              <a:rPr lang="en-US" sz="3200" b="1" spc="-50" dirty="0">
                <a:solidFill>
                  <a:srgbClr val="C00000"/>
                </a:solidFill>
                <a:latin typeface="Times New Roman" pitchFamily="18" charset="0"/>
                <a:cs typeface="Times New Roman" pitchFamily="18" charset="0"/>
              </a:rPr>
              <a:t>Is against the law of Justice or Nature</a:t>
            </a:r>
          </a:p>
          <a:p>
            <a:endParaRPr lang="en-US" sz="3200" b="1" spc="-50" dirty="0">
              <a:solidFill>
                <a:srgbClr val="C00000"/>
              </a:solidFill>
              <a:latin typeface="Times New Roman" pitchFamily="18" charset="0"/>
              <a:cs typeface="Times New Roman" pitchFamily="18" charset="0"/>
            </a:endParaRPr>
          </a:p>
          <a:p>
            <a:pPr>
              <a:lnSpc>
                <a:spcPct val="150000"/>
              </a:lnSpc>
            </a:pPr>
            <a:r>
              <a:rPr lang="en-US" sz="3200" b="1" spc="-50" dirty="0">
                <a:solidFill>
                  <a:srgbClr val="00B0F0"/>
                </a:solidFill>
                <a:latin typeface="Times New Roman" pitchFamily="18" charset="0"/>
                <a:cs typeface="Times New Roman" pitchFamily="18" charset="0"/>
              </a:rPr>
              <a:t>			</a:t>
            </a:r>
            <a:endParaRPr lang="en-US" sz="3200" b="1" spc="-50" dirty="0">
              <a:latin typeface="Times New Roman" pitchFamily="18" charset="0"/>
              <a:cs typeface="Times New Roman" pitchFamily="18" charset="0"/>
            </a:endParaRPr>
          </a:p>
        </p:txBody>
      </p:sp>
      <p:cxnSp>
        <p:nvCxnSpPr>
          <p:cNvPr id="6" name="Straight Connector 5"/>
          <p:cNvCxnSpPr/>
          <p:nvPr/>
        </p:nvCxnSpPr>
        <p:spPr>
          <a:xfrm>
            <a:off x="13817600" y="1295400"/>
            <a:ext cx="12192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59485" y="148979"/>
            <a:ext cx="7561546" cy="1477328"/>
          </a:xfrm>
          <a:prstGeom prst="rect">
            <a:avLst/>
          </a:prstGeom>
        </p:spPr>
        <p:txBody>
          <a:bodyPr wrap="square">
            <a:spAutoFit/>
          </a:bodyPr>
          <a:lstStyle/>
          <a:p>
            <a:pPr>
              <a:lnSpc>
                <a:spcPct val="200000"/>
              </a:lnSpc>
            </a:pPr>
            <a:r>
              <a:rPr lang="en-US" sz="3600" b="1" spc="-50">
                <a:solidFill>
                  <a:srgbClr val="00B0F0"/>
                </a:solidFill>
                <a:latin typeface="Times New Roman" pitchFamily="18" charset="0"/>
                <a:cs typeface="Times New Roman" pitchFamily="18" charset="0"/>
              </a:rPr>
              <a:t>     It </a:t>
            </a:r>
            <a:r>
              <a:rPr lang="en-US" sz="3600" b="1" spc="-50" dirty="0">
                <a:solidFill>
                  <a:srgbClr val="00B0F0"/>
                </a:solidFill>
                <a:latin typeface="Times New Roman" pitchFamily="18" charset="0"/>
                <a:cs typeface="Times New Roman" pitchFamily="18" charset="0"/>
              </a:rPr>
              <a:t>is against the law of Nature</a:t>
            </a:r>
          </a:p>
          <a:p>
            <a:endParaRPr lang="en-US" b="1" spc="-5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5964868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0"/>
          <p:cNvSpPr txBox="1"/>
          <p:nvPr/>
        </p:nvSpPr>
        <p:spPr>
          <a:xfrm>
            <a:off x="2752437" y="2503054"/>
            <a:ext cx="6289964" cy="14465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800" b="1" i="1">
                <a:solidFill>
                  <a:srgbClr val="C00000"/>
                </a:solidFill>
                <a:latin typeface="Calibri"/>
                <a:ea typeface="Calibri"/>
                <a:cs typeface="Calibri"/>
                <a:sym typeface="Calibri"/>
              </a:rPr>
              <a:t>THANK YOU</a:t>
            </a:r>
            <a:endParaRPr sz="8800" b="1" i="1">
              <a:solidFill>
                <a:srgbClr val="C00000"/>
              </a:solidFill>
              <a:latin typeface="Calibri"/>
              <a:ea typeface="Calibri"/>
              <a:cs typeface="Calibri"/>
              <a:sym typeface="Calibri"/>
            </a:endParaRPr>
          </a:p>
        </p:txBody>
      </p:sp>
      <p:sp>
        <p:nvSpPr>
          <p:cNvPr id="493" name="Google Shape;493;p60"/>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53</a:t>
            </a:fld>
            <a:endParaRPr/>
          </a:p>
        </p:txBody>
      </p:sp>
    </p:spTree>
    <p:extLst>
      <p:ext uri="{BB962C8B-B14F-4D97-AF65-F5344CB8AC3E}">
        <p14:creationId xmlns:p14="http://schemas.microsoft.com/office/powerpoint/2010/main" val="88111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26EEE3AB-DD39-5666-CC83-908D94CC664E}"/>
                  </a:ext>
                </a:extLst>
              </p:cNvPr>
              <p:cNvSpPr txBox="1"/>
              <p:nvPr/>
            </p:nvSpPr>
            <p:spPr>
              <a:xfrm>
                <a:off x="584498" y="784170"/>
                <a:ext cx="11390384" cy="5470215"/>
              </a:xfrm>
              <a:prstGeom prst="rect">
                <a:avLst/>
              </a:prstGeom>
              <a:noFill/>
            </p:spPr>
            <p:txBody>
              <a:bodyPr wrap="square">
                <a:spAutoFit/>
              </a:bodyPr>
              <a:lstStyle/>
              <a:p>
                <a:pPr marL="457200" marR="0" lvl="0" indent="-457200" algn="just" defTabSz="914400" rtl="0" eaLnBrk="1" fontAlgn="auto" latinLnBrk="0" hangingPunct="1">
                  <a:lnSpc>
                    <a:spcPct val="150000"/>
                  </a:lnSpc>
                  <a:spcBef>
                    <a:spcPts val="1000"/>
                  </a:spcBef>
                  <a:spcAft>
                    <a:spcPts val="0"/>
                  </a:spcAft>
                  <a:buClrTx/>
                  <a:buSzTx/>
                  <a:buFont typeface="+mj-lt"/>
                  <a:buAutoNum type="arabicPeriod" startAt="2"/>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Saturated Steam:</a:t>
                </a:r>
              </a:p>
              <a:p>
                <a:pPr marL="914400" lvl="1" indent="-457200" algn="just">
                  <a:lnSpc>
                    <a:spcPct val="150000"/>
                  </a:lnSpc>
                  <a:spcBef>
                    <a:spcPts val="500"/>
                  </a:spcBef>
                  <a:buFont typeface="Arial" panose="020B0604020202020204" pitchFamily="34" charset="0"/>
                  <a:buChar char="•"/>
                  <a:defRPr/>
                </a:pPr>
                <a:r>
                  <a:rPr lang="en-US" sz="2800" b="1" dirty="0">
                    <a:solidFill>
                      <a:srgbClr val="00B050"/>
                    </a:solidFill>
                    <a:latin typeface="Times New Roman" panose="02020603050405020304" pitchFamily="18" charset="0"/>
                    <a:cs typeface="Times New Roman" panose="02020603050405020304" pitchFamily="18" charset="0"/>
                  </a:rPr>
                  <a:t>Saturated steam </a:t>
                </a:r>
                <a:r>
                  <a:rPr lang="en-US" sz="2800" dirty="0">
                    <a:latin typeface="Times New Roman" panose="02020603050405020304" pitchFamily="18" charset="0"/>
                    <a:cs typeface="Times New Roman" panose="02020603050405020304" pitchFamily="18" charset="0"/>
                  </a:rPr>
                  <a:t>= also known as absolutely dry steam, which contains no liquid water and is completely in the vapour phase, </a:t>
                </a:r>
                <a14:m>
                  <m:oMath xmlns:m="http://schemas.openxmlformats.org/officeDocument/2006/math">
                    <m:r>
                      <a:rPr lang="en-US" sz="2800" b="1" i="1">
                        <a:latin typeface="Cambria Math" panose="02040503050406030204" pitchFamily="18" charset="0"/>
                      </a:rPr>
                      <m:t>𝒙</m:t>
                    </m:r>
                  </m:oMath>
                </a14:m>
                <a:r>
                  <a:rPr lang="en-US" sz="2800" dirty="0">
                    <a:latin typeface="Times New Roman" panose="02020603050405020304" pitchFamily="18" charset="0"/>
                    <a:cs typeface="Times New Roman" panose="02020603050405020304" pitchFamily="18" charset="0"/>
                  </a:rPr>
                  <a:t> = 1 (steam quality = dryness fraction is 100%)</a:t>
                </a:r>
              </a:p>
              <a:p>
                <a:pPr marL="914400" marR="0" lvl="1" indent="-457200" algn="just" defTabSz="914400" rtl="0" eaLnBrk="1" fontAlgn="auto" latinLnBrk="0" hangingPunct="1">
                  <a:lnSpc>
                    <a:spcPct val="150000"/>
                  </a:lnSpc>
                  <a:spcBef>
                    <a:spcPts val="5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enthalpy of saturated steam is dependent on its temperature and pressure. </a:t>
                </a:r>
              </a:p>
              <a:p>
                <a:pPr marL="914400" marR="0" lvl="1" indent="-457200" algn="just" defTabSz="914400" rtl="0" eaLnBrk="1" fontAlgn="auto" latinLnBrk="0" hangingPunct="1">
                  <a:lnSpc>
                    <a:spcPct val="150000"/>
                  </a:lnSpc>
                  <a:spcBef>
                    <a:spcPts val="5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Saturated steam is commonly used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for heating processes in </a:t>
                </a:r>
                <a:r>
                  <a:rPr kumimoji="0" lang="en-US" sz="2800" b="1" i="0" u="none" strike="noStrike" kern="1200" cap="none" spc="0" normalizeH="0" baseline="0" noProof="0" dirty="0">
                    <a:ln>
                      <a:noFill/>
                    </a:ln>
                    <a:solidFill>
                      <a:srgbClr val="00B0F0"/>
                    </a:solidFill>
                    <a:effectLst/>
                    <a:uLnTx/>
                    <a:uFillTx/>
                    <a:latin typeface="Times New Roman" panose="02020603050405020304" pitchFamily="18" charset="0"/>
                    <a:cs typeface="Times New Roman" panose="02020603050405020304" pitchFamily="18" charset="0"/>
                  </a:rPr>
                  <a:t>chemical and pharmaceutical industries and for steam power generation.</a:t>
                </a:r>
              </a:p>
            </p:txBody>
          </p:sp>
        </mc:Choice>
        <mc:Fallback xmlns="">
          <p:sp>
            <p:nvSpPr>
              <p:cNvPr id="3" name="TextBox 2">
                <a:extLst>
                  <a:ext uri="{FF2B5EF4-FFF2-40B4-BE49-F238E27FC236}">
                    <a16:creationId xmlns="" xmlns:a16="http://schemas.microsoft.com/office/drawing/2014/main" xmlns:a14="http://schemas.microsoft.com/office/drawing/2010/main" id="{26EEE3AB-DD39-5666-CC83-908D94CC664E}"/>
                  </a:ext>
                </a:extLst>
              </p:cNvPr>
              <p:cNvSpPr txBox="1">
                <a:spLocks noRot="1" noChangeAspect="1" noMove="1" noResize="1" noEditPoints="1" noAdjustHandles="1" noChangeArrowheads="1" noChangeShapeType="1" noTextEdit="1"/>
              </p:cNvSpPr>
              <p:nvPr/>
            </p:nvSpPr>
            <p:spPr>
              <a:xfrm>
                <a:off x="584498" y="784170"/>
                <a:ext cx="11390384" cy="5470215"/>
              </a:xfrm>
              <a:prstGeom prst="rect">
                <a:avLst/>
              </a:prstGeom>
              <a:blipFill rotWithShape="1">
                <a:blip r:embed="rId2"/>
                <a:stretch>
                  <a:fillRect l="-1231" r="-1927" b="-2230"/>
                </a:stretch>
              </a:blipFill>
            </p:spPr>
            <p:txBody>
              <a:bodyPr/>
              <a:lstStyle/>
              <a:p>
                <a:r>
                  <a:rPr lang="en-US">
                    <a:noFill/>
                  </a:rPr>
                  <a:t> </a:t>
                </a:r>
              </a:p>
            </p:txBody>
          </p:sp>
        </mc:Fallback>
      </mc:AlternateContent>
      <p:sp>
        <p:nvSpPr>
          <p:cNvPr id="2" name="Slide Number Placeholder 1">
            <a:extLst>
              <a:ext uri="{FF2B5EF4-FFF2-40B4-BE49-F238E27FC236}">
                <a16:creationId xmlns="" xmlns:a16="http://schemas.microsoft.com/office/drawing/2014/main" id="{86EA609E-3A74-4052-FA19-47834C19F4F3}"/>
              </a:ext>
            </a:extLst>
          </p:cNvPr>
          <p:cNvSpPr>
            <a:spLocks noGrp="1"/>
          </p:cNvSpPr>
          <p:nvPr>
            <p:ph type="sldNum" sz="quarter" idx="12"/>
          </p:nvPr>
        </p:nvSpPr>
        <p:spPr/>
        <p:txBody>
          <a:bodyPr/>
          <a:lstStyle/>
          <a:p>
            <a:fld id="{BAD7B0B6-75D0-4BC9-B42B-C5D5E43E44BA}" type="slidenum">
              <a:rPr lang="en-US" smtClean="0"/>
              <a:t>6</a:t>
            </a:fld>
            <a:endParaRPr lang="en-US"/>
          </a:p>
        </p:txBody>
      </p:sp>
      <p:sp>
        <p:nvSpPr>
          <p:cNvPr id="4" name="Rectangle 3"/>
          <p:cNvSpPr/>
          <p:nvPr/>
        </p:nvSpPr>
        <p:spPr>
          <a:xfrm>
            <a:off x="5015459" y="-39582"/>
            <a:ext cx="3480440" cy="823752"/>
          </a:xfrm>
          <a:prstGeom prst="rect">
            <a:avLst/>
          </a:prstGeom>
        </p:spPr>
        <p:txBody>
          <a:bodyPr wrap="none">
            <a:spAutoFit/>
          </a:bodyPr>
          <a:lstStyle/>
          <a:p>
            <a:pPr lvl="0" algn="just">
              <a:lnSpc>
                <a:spcPct val="150000"/>
              </a:lnSpc>
              <a:spcBef>
                <a:spcPts val="1000"/>
              </a:spcBef>
              <a:defRPr/>
            </a:pPr>
            <a:r>
              <a:rPr lang="en-US" sz="3600" b="1" dirty="0">
                <a:solidFill>
                  <a:srgbClr val="FF0000"/>
                </a:solidFill>
                <a:latin typeface="Times New Roman" panose="02020603050405020304" pitchFamily="18" charset="0"/>
                <a:cs typeface="Times New Roman" panose="02020603050405020304" pitchFamily="18" charset="0"/>
              </a:rPr>
              <a:t>Saturated Steam</a:t>
            </a:r>
            <a:endParaRPr lang="en-US" sz="28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04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6EEE3AB-DD39-5666-CC83-908D94CC664E}"/>
              </a:ext>
            </a:extLst>
          </p:cNvPr>
          <p:cNvSpPr txBox="1"/>
          <p:nvPr/>
        </p:nvSpPr>
        <p:spPr>
          <a:xfrm>
            <a:off x="584498" y="998595"/>
            <a:ext cx="11390384" cy="5647700"/>
          </a:xfrm>
          <a:prstGeom prst="rect">
            <a:avLst/>
          </a:prstGeom>
          <a:noFill/>
        </p:spPr>
        <p:txBody>
          <a:bodyPr wrap="square">
            <a:spAutoFit/>
          </a:bodyPr>
          <a:lstStyle/>
          <a:p>
            <a:pPr marL="457200" marR="0" lvl="0" indent="-457200" algn="just" defTabSz="914400" rtl="0" eaLnBrk="1" fontAlgn="auto" latinLnBrk="0" hangingPunct="1">
              <a:lnSpc>
                <a:spcPct val="150000"/>
              </a:lnSpc>
              <a:spcBef>
                <a:spcPts val="1000"/>
              </a:spcBef>
              <a:spcAft>
                <a:spcPts val="0"/>
              </a:spcAft>
              <a:buClrTx/>
              <a:buSzTx/>
              <a:buFont typeface="+mj-lt"/>
              <a:buAutoNum type="arabicPeriod" startAt="2"/>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Superheated Steam:</a:t>
            </a:r>
          </a:p>
          <a:p>
            <a:pPr marL="914400" lvl="1" indent="-457200" algn="just">
              <a:lnSpc>
                <a:spcPct val="150000"/>
              </a:lnSpc>
              <a:spcBef>
                <a:spcPts val="1000"/>
              </a:spcBef>
              <a:buFont typeface="Arial" panose="020B0604020202020204" pitchFamily="34" charset="0"/>
              <a:buChar char="•"/>
              <a:defRPr/>
            </a:pPr>
            <a:r>
              <a:rPr lang="en-US" sz="2800" b="1" dirty="0">
                <a:solidFill>
                  <a:srgbClr val="00B050"/>
                </a:solidFill>
                <a:latin typeface="Times New Roman" panose="02020603050405020304" pitchFamily="18" charset="0"/>
                <a:cs typeface="Times New Roman" panose="02020603050405020304" pitchFamily="18" charset="0"/>
              </a:rPr>
              <a:t>Superheated steam </a:t>
            </a:r>
            <a:r>
              <a:rPr lang="en-US" sz="2800" dirty="0">
                <a:solidFill>
                  <a:srgbClr val="00B0F0"/>
                </a:solidFill>
                <a:latin typeface="Times New Roman" panose="02020603050405020304" pitchFamily="18" charset="0"/>
                <a:cs typeface="Times New Roman" panose="02020603050405020304" pitchFamily="18" charset="0"/>
              </a:rPr>
              <a:t>contains no liquid water droplets </a:t>
            </a:r>
            <a:r>
              <a:rPr lang="en-US" sz="2800" dirty="0">
                <a:latin typeface="Times New Roman" panose="02020603050405020304" pitchFamily="18" charset="0"/>
                <a:cs typeface="Times New Roman" panose="02020603050405020304" pitchFamily="18" charset="0"/>
              </a:rPr>
              <a:t>and steam is completely in the vapour phase.</a:t>
            </a:r>
          </a:p>
          <a:p>
            <a:pPr marL="914400" lvl="1" indent="-457200" algn="just">
              <a:lnSpc>
                <a:spcPct val="150000"/>
              </a:lnSpc>
              <a:spcBef>
                <a:spcPts val="1000"/>
              </a:spcBef>
              <a:buFont typeface="Arial" panose="020B0604020202020204" pitchFamily="34" charset="0"/>
              <a:buChar char="•"/>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Superheated steam is </a:t>
            </a: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obtained when it is heated above its </a:t>
            </a:r>
            <a:r>
              <a:rPr lang="en-US" sz="2800" b="1" dirty="0">
                <a:solidFill>
                  <a:prstClr val="black"/>
                </a:solidFill>
                <a:latin typeface="Times New Roman" panose="02020603050405020304" pitchFamily="18" charset="0"/>
                <a:cs typeface="Times New Roman" panose="02020603050405020304" pitchFamily="18" charset="0"/>
              </a:rPr>
              <a:t>saturation point temperature </a:t>
            </a: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constant pressure. </a:t>
            </a:r>
          </a:p>
          <a:p>
            <a:pPr marL="914400" lvl="1" indent="-457200" algn="just">
              <a:lnSpc>
                <a:spcPct val="150000"/>
              </a:lnSpc>
              <a:spcBef>
                <a:spcPts val="1000"/>
              </a:spcBef>
              <a:buFont typeface="Arial" panose="020B0604020202020204" pitchFamily="34" charset="0"/>
              <a:buChar char="•"/>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Superheated steam has a higher energy content than saturated steam and is </a:t>
            </a:r>
            <a:r>
              <a:rPr kumimoji="0" lang="en-US" sz="2800" b="1" i="0" u="none" strike="noStrike" kern="1200" cap="none" spc="0" normalizeH="0" baseline="0" noProof="0" dirty="0">
                <a:ln>
                  <a:noFill/>
                </a:ln>
                <a:solidFill>
                  <a:srgbClr val="00B0F0"/>
                </a:solidFill>
                <a:effectLst/>
                <a:uLnTx/>
                <a:uFillTx/>
                <a:latin typeface="Times New Roman" panose="02020603050405020304" pitchFamily="18" charset="0"/>
                <a:cs typeface="Times New Roman" panose="02020603050405020304" pitchFamily="18" charset="0"/>
              </a:rPr>
              <a:t>commonly used in steam based power plants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and in many industrial processes.</a:t>
            </a:r>
          </a:p>
        </p:txBody>
      </p:sp>
      <p:sp>
        <p:nvSpPr>
          <p:cNvPr id="2" name="Slide Number Placeholder 1">
            <a:extLst>
              <a:ext uri="{FF2B5EF4-FFF2-40B4-BE49-F238E27FC236}">
                <a16:creationId xmlns="" xmlns:a16="http://schemas.microsoft.com/office/drawing/2014/main" id="{86EA609E-3A74-4052-FA19-47834C19F4F3}"/>
              </a:ext>
            </a:extLst>
          </p:cNvPr>
          <p:cNvSpPr>
            <a:spLocks noGrp="1"/>
          </p:cNvSpPr>
          <p:nvPr>
            <p:ph type="sldNum" sz="quarter" idx="12"/>
          </p:nvPr>
        </p:nvSpPr>
        <p:spPr/>
        <p:txBody>
          <a:bodyPr/>
          <a:lstStyle/>
          <a:p>
            <a:fld id="{BAD7B0B6-75D0-4BC9-B42B-C5D5E43E44BA}" type="slidenum">
              <a:rPr lang="en-US" smtClean="0"/>
              <a:t>7</a:t>
            </a:fld>
            <a:endParaRPr lang="en-US"/>
          </a:p>
        </p:txBody>
      </p:sp>
      <p:sp>
        <p:nvSpPr>
          <p:cNvPr id="4" name="Rectangle 3"/>
          <p:cNvSpPr/>
          <p:nvPr/>
        </p:nvSpPr>
        <p:spPr>
          <a:xfrm>
            <a:off x="4188748" y="82310"/>
            <a:ext cx="4019049" cy="823752"/>
          </a:xfrm>
          <a:prstGeom prst="rect">
            <a:avLst/>
          </a:prstGeom>
        </p:spPr>
        <p:txBody>
          <a:bodyPr wrap="none">
            <a:spAutoFit/>
          </a:bodyPr>
          <a:lstStyle/>
          <a:p>
            <a:pPr lvl="0" algn="just">
              <a:lnSpc>
                <a:spcPct val="150000"/>
              </a:lnSpc>
              <a:spcBef>
                <a:spcPts val="1000"/>
              </a:spcBef>
              <a:defRPr/>
            </a:pPr>
            <a:r>
              <a:rPr lang="en-US" sz="3600" b="1" dirty="0">
                <a:solidFill>
                  <a:srgbClr val="FF0000"/>
                </a:solidFill>
                <a:latin typeface="Times New Roman" panose="02020603050405020304" pitchFamily="18" charset="0"/>
                <a:cs typeface="Times New Roman" panose="02020603050405020304" pitchFamily="18" charset="0"/>
              </a:rPr>
              <a:t>Superheated Steam</a:t>
            </a:r>
            <a:endParaRPr lang="en-US" sz="28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844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06F969-B7F9-2BAE-AACB-E0150E377C2A}"/>
              </a:ext>
            </a:extLst>
          </p:cNvPr>
          <p:cNvSpPr>
            <a:spLocks noGrp="1"/>
          </p:cNvSpPr>
          <p:nvPr>
            <p:ph type="ctrTitle"/>
          </p:nvPr>
        </p:nvSpPr>
        <p:spPr>
          <a:xfrm>
            <a:off x="870293" y="-117745"/>
            <a:ext cx="10565219" cy="1092372"/>
          </a:xfrm>
        </p:spPr>
        <p:txBody>
          <a:bodyPr>
            <a:normAutofit/>
          </a:bodyPr>
          <a:lstStyle/>
          <a:p>
            <a:r>
              <a:rPr lang="en-US" sz="4000" b="1" dirty="0">
                <a:latin typeface="Times New Roman" panose="02020603050405020304" pitchFamily="18" charset="0"/>
                <a:cs typeface="Times New Roman" panose="02020603050405020304" pitchFamily="18" charset="0"/>
              </a:rPr>
              <a:t>How Steam is Generated From </a:t>
            </a:r>
            <a:r>
              <a:rPr lang="en-US" sz="4000" b="1" dirty="0" smtClean="0">
                <a:latin typeface="Times New Roman" panose="02020603050405020304" pitchFamily="18" charset="0"/>
                <a:cs typeface="Times New Roman" panose="02020603050405020304" pitchFamily="18" charset="0"/>
              </a:rPr>
              <a:t>Water?</a:t>
            </a:r>
            <a:endParaRPr lang="en-US"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D93E4942-2DED-5920-1BDD-28042FDECF64}"/>
              </a:ext>
            </a:extLst>
          </p:cNvPr>
          <p:cNvSpPr>
            <a:spLocks noGrp="1"/>
          </p:cNvSpPr>
          <p:nvPr>
            <p:ph type="subTitle" idx="1"/>
          </p:nvPr>
        </p:nvSpPr>
        <p:spPr>
          <a:xfrm>
            <a:off x="1003328" y="1249275"/>
            <a:ext cx="10122551" cy="1456347"/>
          </a:xfrm>
        </p:spPr>
        <p:txBody>
          <a:bodyPr>
            <a:normAutofit fontScale="92500"/>
          </a:bodyPr>
          <a:lstStyle/>
          <a:p>
            <a:pPr marL="342900" indent="-34290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Steam is generated from water through a process called </a:t>
            </a:r>
            <a:r>
              <a:rPr lang="en-US" b="0" i="0" dirty="0" smtClean="0">
                <a:effectLst/>
                <a:latin typeface="Times New Roman" panose="02020603050405020304" pitchFamily="18" charset="0"/>
                <a:cs typeface="Times New Roman" panose="02020603050405020304" pitchFamily="18" charset="0"/>
              </a:rPr>
              <a:t>vaporization or boiling, </a:t>
            </a:r>
            <a:r>
              <a:rPr lang="en-US" b="0" i="0" dirty="0">
                <a:effectLst/>
                <a:latin typeface="Times New Roman" panose="02020603050405020304" pitchFamily="18" charset="0"/>
                <a:cs typeface="Times New Roman" panose="02020603050405020304" pitchFamily="18" charset="0"/>
              </a:rPr>
              <a:t>in which water is heated to </a:t>
            </a:r>
            <a:r>
              <a:rPr lang="en-US" b="0" i="0" dirty="0" smtClean="0">
                <a:effectLst/>
                <a:latin typeface="Times New Roman" panose="02020603050405020304" pitchFamily="18" charset="0"/>
                <a:cs typeface="Times New Roman" panose="02020603050405020304" pitchFamily="18" charset="0"/>
              </a:rPr>
              <a:t>boiling point </a:t>
            </a:r>
            <a:r>
              <a:rPr lang="en-US" b="0" i="0" dirty="0">
                <a:effectLst/>
                <a:latin typeface="Times New Roman" panose="02020603050405020304" pitchFamily="18" charset="0"/>
                <a:cs typeface="Times New Roman" panose="02020603050405020304" pitchFamily="18" charset="0"/>
              </a:rPr>
              <a:t>temperature and converted into </a:t>
            </a:r>
            <a:r>
              <a:rPr lang="en-US" b="0" i="0" dirty="0" smtClean="0">
                <a:effectLst/>
                <a:latin typeface="Times New Roman" panose="02020603050405020304" pitchFamily="18" charset="0"/>
                <a:cs typeface="Times New Roman" panose="02020603050405020304" pitchFamily="18" charset="0"/>
              </a:rPr>
              <a:t>steam. </a:t>
            </a:r>
            <a:endParaRPr lang="en-US" b="0" i="0" dirty="0">
              <a:effectLst/>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09C6036C-96FB-79A2-F7B5-298E4B80811F}"/>
              </a:ext>
            </a:extLst>
          </p:cNvPr>
          <p:cNvSpPr txBox="1"/>
          <p:nvPr/>
        </p:nvSpPr>
        <p:spPr>
          <a:xfrm>
            <a:off x="522514" y="2450142"/>
            <a:ext cx="11564983" cy="4070345"/>
          </a:xfrm>
          <a:prstGeom prst="rect">
            <a:avLst/>
          </a:prstGeom>
          <a:noFill/>
          <a:ln w="19050">
            <a:solidFill>
              <a:schemeClr val="tx1"/>
            </a:solidFill>
          </a:ln>
        </p:spPr>
        <p:txBody>
          <a:bodyPr wrap="square">
            <a:spAutoFit/>
          </a:bodyPr>
          <a:lstStyle/>
          <a:p>
            <a:pPr marL="389255" indent="-377190">
              <a:lnSpc>
                <a:spcPct val="150000"/>
              </a:lnSpc>
              <a:spcBef>
                <a:spcPts val="1025"/>
              </a:spcBef>
              <a:buFont typeface="Calibri"/>
              <a:buChar char="•"/>
              <a:tabLst>
                <a:tab pos="389255" algn="l"/>
                <a:tab pos="389890" algn="l"/>
              </a:tabLst>
            </a:pPr>
            <a:r>
              <a:rPr lang="en-US" sz="2400" b="1" dirty="0">
                <a:latin typeface="Times New Roman" panose="02020603050405020304" pitchFamily="18" charset="0"/>
                <a:cs typeface="Times New Roman" panose="02020603050405020304" pitchFamily="18" charset="0"/>
              </a:rPr>
              <a:t>Stages</a:t>
            </a:r>
            <a:r>
              <a:rPr lang="en-US" sz="2400" b="1" spc="-5"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of</a:t>
            </a:r>
            <a:r>
              <a:rPr lang="en-US" sz="2400" b="1" spc="-1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steam</a:t>
            </a:r>
            <a:r>
              <a:rPr lang="en-US" sz="2400" b="1" spc="5"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generation</a:t>
            </a:r>
            <a:r>
              <a:rPr lang="en-US" sz="2400" b="1" spc="15"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process at 1 atmospheric pressure (1.01325 Bar)</a:t>
            </a:r>
            <a:endParaRPr lang="en-US" sz="2400" dirty="0">
              <a:latin typeface="Times New Roman" panose="02020603050405020304" pitchFamily="18" charset="0"/>
              <a:cs typeface="Times New Roman" panose="02020603050405020304" pitchFamily="18" charset="0"/>
            </a:endParaRPr>
          </a:p>
          <a:p>
            <a:pPr marL="578485" indent="-566420">
              <a:lnSpc>
                <a:spcPct val="150000"/>
              </a:lnSpc>
              <a:spcBef>
                <a:spcPts val="1045"/>
              </a:spcBef>
              <a:buAutoNum type="arabicPeriod"/>
              <a:tabLst>
                <a:tab pos="577850" algn="l"/>
                <a:tab pos="579120" algn="l"/>
              </a:tabLst>
            </a:pPr>
            <a:r>
              <a:rPr lang="en-US" sz="2400" spc="-5" dirty="0" smtClean="0">
                <a:solidFill>
                  <a:srgbClr val="00B050"/>
                </a:solidFill>
                <a:latin typeface="Times New Roman" panose="02020603050405020304" pitchFamily="18" charset="0"/>
                <a:cs typeface="Times New Roman" panose="02020603050405020304" pitchFamily="18" charset="0"/>
              </a:rPr>
              <a:t>Sensible heating </a:t>
            </a:r>
            <a:r>
              <a:rPr lang="en-US" sz="2400" spc="-5" dirty="0" smtClean="0">
                <a:latin typeface="Times New Roman" panose="02020603050405020304" pitchFamily="18" charset="0"/>
                <a:cs typeface="Times New Roman" panose="02020603050405020304" pitchFamily="18" charset="0"/>
              </a:rPr>
              <a:t>of ice from </a:t>
            </a:r>
            <a:r>
              <a:rPr lang="en-US" sz="2400" dirty="0">
                <a:latin typeface="Times New Roman" panose="02020603050405020304" pitchFamily="18" charset="0"/>
                <a:cs typeface="Times New Roman" panose="02020603050405020304" pitchFamily="18" charset="0"/>
              </a:rPr>
              <a:t>-10</a:t>
            </a:r>
            <a:r>
              <a:rPr lang="en-US" sz="2400" baseline="300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C to 0</a:t>
            </a:r>
            <a:r>
              <a:rPr lang="en-US" sz="2400" baseline="300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C </a:t>
            </a:r>
            <a:endParaRPr lang="en-US" sz="2400" dirty="0" smtClean="0">
              <a:latin typeface="Times New Roman" panose="02020603050405020304" pitchFamily="18" charset="0"/>
              <a:cs typeface="Times New Roman" panose="02020603050405020304" pitchFamily="18" charset="0"/>
            </a:endParaRPr>
          </a:p>
          <a:p>
            <a:pPr marL="578485" indent="-566420">
              <a:lnSpc>
                <a:spcPct val="150000"/>
              </a:lnSpc>
              <a:spcBef>
                <a:spcPts val="1045"/>
              </a:spcBef>
              <a:buAutoNum type="arabicPeriod"/>
              <a:tabLst>
                <a:tab pos="577850" algn="l"/>
                <a:tab pos="579120" algn="l"/>
              </a:tabLst>
            </a:pPr>
            <a:r>
              <a:rPr lang="en-US" sz="2400" spc="-5" dirty="0" smtClean="0">
                <a:solidFill>
                  <a:srgbClr val="FF0000"/>
                </a:solidFill>
                <a:latin typeface="Times New Roman" panose="02020603050405020304" pitchFamily="18" charset="0"/>
                <a:cs typeface="Times New Roman" panose="02020603050405020304" pitchFamily="18" charset="0"/>
              </a:rPr>
              <a:t>Melting</a:t>
            </a:r>
            <a:r>
              <a:rPr lang="en-US" sz="2400" spc="-10" dirty="0" smtClean="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of</a:t>
            </a:r>
            <a:r>
              <a:rPr lang="en-US" sz="2400" spc="-10" dirty="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ice </a:t>
            </a:r>
            <a:r>
              <a:rPr lang="en-US" sz="2400" dirty="0" smtClean="0">
                <a:latin typeface="Times New Roman" panose="02020603050405020304" pitchFamily="18" charset="0"/>
                <a:cs typeface="Times New Roman" panose="02020603050405020304" pitchFamily="18" charset="0"/>
              </a:rPr>
              <a:t>(say from 0</a:t>
            </a:r>
            <a:r>
              <a:rPr lang="en-US" sz="2400" baseline="30000" dirty="0" smtClean="0">
                <a:latin typeface="Times New Roman" panose="02020603050405020304" pitchFamily="18" charset="0"/>
                <a:cs typeface="Times New Roman" panose="02020603050405020304" pitchFamily="18" charset="0"/>
              </a:rPr>
              <a:t>o</a:t>
            </a:r>
            <a:r>
              <a:rPr lang="en-US" sz="2400" dirty="0" smtClean="0">
                <a:latin typeface="Times New Roman" panose="02020603050405020304" pitchFamily="18" charset="0"/>
                <a:cs typeface="Times New Roman" panose="02020603050405020304" pitchFamily="18" charset="0"/>
              </a:rPr>
              <a:t>C to 0</a:t>
            </a:r>
            <a:r>
              <a:rPr lang="en-US" sz="2400" baseline="30000" dirty="0" smtClean="0">
                <a:latin typeface="Times New Roman" panose="02020603050405020304" pitchFamily="18" charset="0"/>
                <a:cs typeface="Times New Roman" panose="02020603050405020304" pitchFamily="18" charset="0"/>
              </a:rPr>
              <a:t>o</a:t>
            </a:r>
            <a:r>
              <a:rPr lang="en-US" sz="2400" dirty="0" smtClean="0">
                <a:latin typeface="Times New Roman" panose="02020603050405020304" pitchFamily="18" charset="0"/>
                <a:cs typeface="Times New Roman" panose="02020603050405020304" pitchFamily="18" charset="0"/>
              </a:rPr>
              <a:t>C)</a:t>
            </a:r>
            <a:endParaRPr lang="en-US" sz="2400" dirty="0">
              <a:latin typeface="Times New Roman" panose="02020603050405020304" pitchFamily="18" charset="0"/>
              <a:cs typeface="Times New Roman" panose="02020603050405020304" pitchFamily="18" charset="0"/>
            </a:endParaRPr>
          </a:p>
          <a:p>
            <a:pPr marL="578485" indent="-566420">
              <a:lnSpc>
                <a:spcPct val="150000"/>
              </a:lnSpc>
              <a:spcBef>
                <a:spcPts val="1040"/>
              </a:spcBef>
              <a:buAutoNum type="arabicPeriod"/>
              <a:tabLst>
                <a:tab pos="577850" algn="l"/>
                <a:tab pos="579120" algn="l"/>
              </a:tabLst>
            </a:pPr>
            <a:r>
              <a:rPr lang="en-US" sz="2400" dirty="0">
                <a:solidFill>
                  <a:srgbClr val="00B050"/>
                </a:solidFill>
                <a:latin typeface="Times New Roman" panose="02020603050405020304" pitchFamily="18" charset="0"/>
                <a:cs typeface="Times New Roman" panose="02020603050405020304" pitchFamily="18" charset="0"/>
              </a:rPr>
              <a:t>Sensible</a:t>
            </a:r>
            <a:r>
              <a:rPr lang="en-US" sz="2400" spc="-20"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heati</a:t>
            </a:r>
            <a:r>
              <a:rPr lang="en-US" sz="2400" dirty="0">
                <a:latin typeface="Times New Roman" panose="02020603050405020304" pitchFamily="18" charset="0"/>
                <a:cs typeface="Times New Roman" panose="02020603050405020304" pitchFamily="18" charset="0"/>
              </a:rPr>
              <a:t>ng of</a:t>
            </a:r>
            <a:r>
              <a:rPr lang="en-US" sz="2400" spc="-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water</a:t>
            </a:r>
            <a:r>
              <a:rPr lang="en-US" sz="2400" spc="10" dirty="0">
                <a:latin typeface="Times New Roman" panose="02020603050405020304" pitchFamily="18" charset="0"/>
                <a:cs typeface="Times New Roman" panose="02020603050405020304" pitchFamily="18" charset="0"/>
              </a:rPr>
              <a:t> </a:t>
            </a:r>
            <a:r>
              <a:rPr lang="en-US" sz="2400" spc="10" dirty="0" smtClean="0">
                <a:latin typeface="Times New Roman" panose="02020603050405020304" pitchFamily="18" charset="0"/>
                <a:cs typeface="Times New Roman" panose="02020603050405020304" pitchFamily="18" charset="0"/>
              </a:rPr>
              <a:t>from 0</a:t>
            </a:r>
            <a:r>
              <a:rPr lang="en-US" sz="2400" spc="10" baseline="30000" dirty="0" smtClean="0">
                <a:latin typeface="Times New Roman" panose="02020603050405020304" pitchFamily="18" charset="0"/>
                <a:cs typeface="Times New Roman" panose="02020603050405020304" pitchFamily="18" charset="0"/>
              </a:rPr>
              <a:t>o</a:t>
            </a:r>
            <a:r>
              <a:rPr lang="en-US" sz="2400" spc="10" dirty="0" smtClean="0">
                <a:latin typeface="Times New Roman" panose="02020603050405020304" pitchFamily="18" charset="0"/>
                <a:cs typeface="Times New Roman" panose="02020603050405020304" pitchFamily="18" charset="0"/>
              </a:rPr>
              <a:t>C </a:t>
            </a:r>
            <a:r>
              <a:rPr lang="en-US" sz="2400" dirty="0" smtClean="0">
                <a:latin typeface="Times New Roman" panose="02020603050405020304" pitchFamily="18" charset="0"/>
                <a:cs typeface="Times New Roman" panose="02020603050405020304" pitchFamily="18" charset="0"/>
              </a:rPr>
              <a:t>up </a:t>
            </a:r>
            <a:r>
              <a:rPr lang="en-US" sz="2400" dirty="0">
                <a:latin typeface="Times New Roman" panose="02020603050405020304" pitchFamily="18" charset="0"/>
                <a:cs typeface="Times New Roman" panose="02020603050405020304" pitchFamily="18" charset="0"/>
              </a:rPr>
              <a:t>to</a:t>
            </a:r>
            <a:r>
              <a:rPr lang="en-US" sz="2400" spc="-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boiling</a:t>
            </a:r>
            <a:r>
              <a:rPr lang="en-US" sz="2400" spc="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point </a:t>
            </a:r>
            <a:r>
              <a:rPr lang="en-US" sz="2400" dirty="0" smtClean="0">
                <a:latin typeface="Times New Roman" panose="02020603050405020304" pitchFamily="18" charset="0"/>
                <a:cs typeface="Times New Roman" panose="02020603050405020304" pitchFamily="18" charset="0"/>
              </a:rPr>
              <a:t>(100</a:t>
            </a:r>
            <a:r>
              <a:rPr lang="en-US" sz="2400" baseline="30000" dirty="0" smtClean="0">
                <a:latin typeface="Times New Roman" panose="02020603050405020304" pitchFamily="18" charset="0"/>
                <a:cs typeface="Times New Roman" panose="02020603050405020304" pitchFamily="18" charset="0"/>
              </a:rPr>
              <a:t>o</a:t>
            </a:r>
            <a:r>
              <a:rPr lang="en-US" sz="2400" dirty="0" smtClean="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a:t>
            </a:r>
          </a:p>
          <a:p>
            <a:pPr marL="578485" indent="-566420">
              <a:lnSpc>
                <a:spcPct val="150000"/>
              </a:lnSpc>
              <a:spcBef>
                <a:spcPts val="1040"/>
              </a:spcBef>
              <a:buFontTx/>
              <a:buAutoNum type="arabicPeriod"/>
              <a:tabLst>
                <a:tab pos="577850" algn="l"/>
                <a:tab pos="579120" algn="l"/>
              </a:tabLst>
            </a:pPr>
            <a:r>
              <a:rPr lang="en-US" sz="2400" dirty="0">
                <a:solidFill>
                  <a:srgbClr val="FF0000"/>
                </a:solidFill>
                <a:latin typeface="Times New Roman" panose="02020603050405020304" pitchFamily="18" charset="0"/>
                <a:cs typeface="Times New Roman" panose="02020603050405020304" pitchFamily="18" charset="0"/>
              </a:rPr>
              <a:t>Latent</a:t>
            </a:r>
            <a:r>
              <a:rPr lang="en-US" sz="2400" spc="-5" dirty="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heating</a:t>
            </a:r>
            <a:r>
              <a:rPr lang="en-US" sz="2400" spc="5" dirty="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of </a:t>
            </a:r>
            <a:r>
              <a:rPr lang="en-US" sz="2400" dirty="0" smtClean="0">
                <a:solidFill>
                  <a:srgbClr val="FF0000"/>
                </a:solidFill>
                <a:latin typeface="Times New Roman" panose="02020603050405020304" pitchFamily="18" charset="0"/>
                <a:cs typeface="Times New Roman" panose="02020603050405020304" pitchFamily="18" charset="0"/>
              </a:rPr>
              <a:t>water</a:t>
            </a:r>
            <a:r>
              <a:rPr lang="en-US" sz="2400" spc="20" dirty="0" smtClean="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to</a:t>
            </a:r>
            <a:r>
              <a:rPr lang="en-US" sz="2400" spc="5" dirty="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form</a:t>
            </a:r>
            <a:r>
              <a:rPr lang="en-US" sz="2400" spc="10" dirty="0">
                <a:solidFill>
                  <a:srgbClr val="FF0000"/>
                </a:solidFill>
                <a:latin typeface="Times New Roman" panose="02020603050405020304" pitchFamily="18" charset="0"/>
                <a:cs typeface="Times New Roman" panose="02020603050405020304" pitchFamily="18" charset="0"/>
              </a:rPr>
              <a:t> </a:t>
            </a:r>
            <a:r>
              <a:rPr lang="en-US" sz="2400" spc="-5" dirty="0" smtClean="0">
                <a:solidFill>
                  <a:srgbClr val="FF0000"/>
                </a:solidFill>
                <a:latin typeface="Times New Roman" panose="02020603050405020304" pitchFamily="18" charset="0"/>
                <a:cs typeface="Times New Roman" panose="02020603050405020304" pitchFamily="18" charset="0"/>
              </a:rPr>
              <a:t>steam </a:t>
            </a:r>
            <a:r>
              <a:rPr lang="en-US" sz="2400" spc="-5" dirty="0" smtClean="0">
                <a:latin typeface="Times New Roman" panose="02020603050405020304" pitchFamily="18" charset="0"/>
                <a:cs typeface="Times New Roman" panose="02020603050405020304" pitchFamily="18" charset="0"/>
              </a:rPr>
              <a:t>at saturation temp i.e. at </a:t>
            </a:r>
            <a:r>
              <a:rPr lang="en-US" sz="2400" dirty="0" smtClean="0">
                <a:latin typeface="Times New Roman" panose="02020603050405020304" pitchFamily="18" charset="0"/>
                <a:cs typeface="Times New Roman" panose="02020603050405020304" pitchFamily="18" charset="0"/>
              </a:rPr>
              <a:t>boiling</a:t>
            </a:r>
            <a:r>
              <a:rPr lang="en-US" sz="2400" spc="5"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point (100</a:t>
            </a:r>
            <a:r>
              <a:rPr lang="en-US" sz="2400" baseline="300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C)</a:t>
            </a:r>
          </a:p>
          <a:p>
            <a:pPr marL="578485" indent="-566420">
              <a:lnSpc>
                <a:spcPct val="150000"/>
              </a:lnSpc>
              <a:spcBef>
                <a:spcPts val="1055"/>
              </a:spcBef>
              <a:buFontTx/>
              <a:buAutoNum type="arabicPeriod"/>
              <a:tabLst>
                <a:tab pos="577850" algn="l"/>
                <a:tab pos="579120" algn="l"/>
              </a:tabLst>
            </a:pPr>
            <a:r>
              <a:rPr lang="en-US" sz="2400" dirty="0" smtClean="0">
                <a:solidFill>
                  <a:srgbClr val="00B050"/>
                </a:solidFill>
                <a:latin typeface="Times New Roman" panose="02020603050405020304" pitchFamily="18" charset="0"/>
                <a:cs typeface="Times New Roman" panose="02020603050405020304" pitchFamily="18" charset="0"/>
              </a:rPr>
              <a:t>Super</a:t>
            </a:r>
            <a:r>
              <a:rPr lang="en-US" sz="2400" spc="-20" dirty="0" smtClean="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heating</a:t>
            </a:r>
            <a:r>
              <a:rPr lang="en-US" sz="2400" spc="-5" dirty="0">
                <a:solidFill>
                  <a:srgbClr val="00B05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a:t>
            </a:r>
            <a:r>
              <a:rPr lang="en-US" sz="2400" spc="-10" dirty="0">
                <a:latin typeface="Times New Roman" panose="02020603050405020304" pitchFamily="18" charset="0"/>
                <a:cs typeface="Times New Roman" panose="02020603050405020304" pitchFamily="18" charset="0"/>
              </a:rPr>
              <a:t> </a:t>
            </a:r>
            <a:r>
              <a:rPr lang="en-US" sz="2400" spc="-5" dirty="0" smtClean="0">
                <a:latin typeface="Times New Roman" panose="02020603050405020304" pitchFamily="18" charset="0"/>
                <a:cs typeface="Times New Roman" panose="02020603050405020304" pitchFamily="18" charset="0"/>
              </a:rPr>
              <a:t>steam </a:t>
            </a:r>
            <a:r>
              <a:rPr lang="en-US" sz="2400" dirty="0" smtClean="0">
                <a:latin typeface="Times New Roman" panose="02020603050405020304" pitchFamily="18" charset="0"/>
                <a:cs typeface="Times New Roman" panose="02020603050405020304" pitchFamily="18" charset="0"/>
              </a:rPr>
              <a:t>(from 100</a:t>
            </a:r>
            <a:r>
              <a:rPr lang="en-US" sz="2400" baseline="30000" dirty="0" smtClean="0">
                <a:latin typeface="Times New Roman" panose="02020603050405020304" pitchFamily="18" charset="0"/>
                <a:cs typeface="Times New Roman" panose="02020603050405020304" pitchFamily="18" charset="0"/>
              </a:rPr>
              <a:t>o</a:t>
            </a:r>
            <a:r>
              <a:rPr lang="en-US" sz="2400" dirty="0" smtClean="0">
                <a:latin typeface="Times New Roman" panose="02020603050405020304" pitchFamily="18" charset="0"/>
                <a:cs typeface="Times New Roman" panose="02020603050405020304" pitchFamily="18" charset="0"/>
              </a:rPr>
              <a:t>C up to 250</a:t>
            </a:r>
            <a:r>
              <a:rPr lang="en-US" sz="2400" baseline="30000" dirty="0" smtClean="0">
                <a:latin typeface="Times New Roman" panose="02020603050405020304" pitchFamily="18" charset="0"/>
                <a:cs typeface="Times New Roman" panose="02020603050405020304" pitchFamily="18" charset="0"/>
              </a:rPr>
              <a:t>o</a:t>
            </a:r>
            <a:r>
              <a:rPr lang="en-US" sz="2400" dirty="0" smtClean="0">
                <a:latin typeface="Times New Roman" panose="02020603050405020304" pitchFamily="18" charset="0"/>
                <a:cs typeface="Times New Roman" panose="02020603050405020304" pitchFamily="18" charset="0"/>
              </a:rPr>
              <a:t>C) </a:t>
            </a:r>
            <a:r>
              <a:rPr lang="en-US" sz="2400" spc="-5" dirty="0" smtClean="0">
                <a:latin typeface="Times New Roman" panose="02020603050405020304" pitchFamily="18" charset="0"/>
                <a:cs typeface="Times New Roman" panose="02020603050405020304" pitchFamily="18" charset="0"/>
              </a:rPr>
              <a:t> at constant pressure of 1.01325 Bar</a:t>
            </a:r>
            <a:endParaRPr lang="en-US"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3769F4ED-5FD4-5057-18AE-2FB552D55A16}"/>
              </a:ext>
            </a:extLst>
          </p:cNvPr>
          <p:cNvSpPr>
            <a:spLocks noGrp="1"/>
          </p:cNvSpPr>
          <p:nvPr>
            <p:ph type="sldNum" sz="quarter" idx="12"/>
          </p:nvPr>
        </p:nvSpPr>
        <p:spPr/>
        <p:txBody>
          <a:bodyPr/>
          <a:lstStyle/>
          <a:p>
            <a:fld id="{BAD7B0B6-75D0-4BC9-B42B-C5D5E43E44BA}" type="slidenum">
              <a:rPr lang="en-US" smtClean="0"/>
              <a:t>8</a:t>
            </a:fld>
            <a:endParaRPr lang="en-US"/>
          </a:p>
        </p:txBody>
      </p:sp>
    </p:spTree>
    <p:extLst>
      <p:ext uri="{BB962C8B-B14F-4D97-AF65-F5344CB8AC3E}">
        <p14:creationId xmlns:p14="http://schemas.microsoft.com/office/powerpoint/2010/main" val="3536146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06F969-B7F9-2BAE-AACB-E0150E377C2A}"/>
              </a:ext>
            </a:extLst>
          </p:cNvPr>
          <p:cNvSpPr>
            <a:spLocks noGrp="1"/>
          </p:cNvSpPr>
          <p:nvPr>
            <p:ph type="ctrTitle"/>
          </p:nvPr>
        </p:nvSpPr>
        <p:spPr>
          <a:xfrm>
            <a:off x="723449" y="0"/>
            <a:ext cx="10033591" cy="1174270"/>
          </a:xfrm>
        </p:spPr>
        <p:txBody>
          <a:bodyPr>
            <a:normAutofit/>
          </a:bodyPr>
          <a:lstStyle/>
          <a:p>
            <a:r>
              <a:rPr lang="en-US" sz="4000" b="1" dirty="0">
                <a:latin typeface="Times New Roman" panose="02020603050405020304" pitchFamily="18" charset="0"/>
                <a:cs typeface="Times New Roman" panose="02020603050405020304" pitchFamily="18" charset="0"/>
              </a:rPr>
              <a:t>Experiment to Generate Steam</a:t>
            </a:r>
          </a:p>
        </p:txBody>
      </p:sp>
      <p:sp>
        <p:nvSpPr>
          <p:cNvPr id="3" name="Subtitle 2">
            <a:extLst>
              <a:ext uri="{FF2B5EF4-FFF2-40B4-BE49-F238E27FC236}">
                <a16:creationId xmlns="" xmlns:a16="http://schemas.microsoft.com/office/drawing/2014/main" id="{D93E4942-2DED-5920-1BDD-28042FDECF64}"/>
              </a:ext>
            </a:extLst>
          </p:cNvPr>
          <p:cNvSpPr>
            <a:spLocks noGrp="1"/>
          </p:cNvSpPr>
          <p:nvPr>
            <p:ph type="subTitle" idx="1"/>
          </p:nvPr>
        </p:nvSpPr>
        <p:spPr>
          <a:xfrm>
            <a:off x="662763" y="1646074"/>
            <a:ext cx="8205664" cy="4395935"/>
          </a:xfrm>
        </p:spPr>
        <p:txBody>
          <a:bodyPr>
            <a:normAutofit fontScale="92500"/>
          </a:bodyPr>
          <a:lstStyle/>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Consider 1 kg of ice, in a piston-cylinder, </a:t>
            </a:r>
            <a:r>
              <a:rPr lang="en-US" dirty="0">
                <a:solidFill>
                  <a:srgbClr val="FF0000"/>
                </a:solidFill>
                <a:latin typeface="Times New Roman" panose="02020603050405020304" pitchFamily="18" charset="0"/>
                <a:cs typeface="Times New Roman" panose="02020603050405020304" pitchFamily="18" charset="0"/>
              </a:rPr>
              <a:t>at 1 standard  </a:t>
            </a:r>
            <a:r>
              <a:rPr lang="en-US" dirty="0" err="1">
                <a:solidFill>
                  <a:srgbClr val="FF0000"/>
                </a:solidFill>
                <a:latin typeface="Times New Roman" panose="02020603050405020304" pitchFamily="18" charset="0"/>
                <a:cs typeface="Times New Roman" panose="02020603050405020304" pitchFamily="18" charset="0"/>
              </a:rPr>
              <a:t>atm</a:t>
            </a:r>
            <a:r>
              <a:rPr lang="en-US" dirty="0">
                <a:solidFill>
                  <a:srgbClr val="FF0000"/>
                </a:solidFill>
                <a:latin typeface="Times New Roman" panose="02020603050405020304" pitchFamily="18" charset="0"/>
                <a:cs typeface="Times New Roman" panose="02020603050405020304" pitchFamily="18" charset="0"/>
              </a:rPr>
              <a:t> pressure (which is kept constant) </a:t>
            </a:r>
            <a:r>
              <a:rPr lang="en-US" dirty="0">
                <a:latin typeface="Times New Roman" panose="02020603050405020304" pitchFamily="18" charset="0"/>
                <a:cs typeface="Times New Roman" panose="02020603050405020304" pitchFamily="18" charset="0"/>
              </a:rPr>
              <a:t>and at -10</a:t>
            </a:r>
            <a:r>
              <a:rPr lang="en-US" baseline="30000"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C temperature. Water exists in solid phase (i.e. ice of -10</a:t>
            </a:r>
            <a:r>
              <a:rPr lang="en-US" baseline="30000"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C ).  Water is in </a:t>
            </a:r>
            <a:r>
              <a:rPr lang="en-US" b="1" dirty="0">
                <a:latin typeface="Times New Roman" panose="02020603050405020304" pitchFamily="18" charset="0"/>
                <a:cs typeface="Times New Roman" panose="02020603050405020304" pitchFamily="18" charset="0"/>
              </a:rPr>
              <a:t>state 1</a:t>
            </a:r>
            <a:r>
              <a:rPr lang="en-US" dirty="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Now, supply heat ‘Q’ </a:t>
            </a:r>
            <a:r>
              <a:rPr lang="en-US" b="1" dirty="0">
                <a:latin typeface="Times New Roman" panose="02020603050405020304" pitchFamily="18" charset="0"/>
                <a:cs typeface="Times New Roman" panose="02020603050405020304" pitchFamily="18" charset="0"/>
              </a:rPr>
              <a:t>while pressure remains constant</a:t>
            </a:r>
          </a:p>
          <a:p>
            <a:pPr marL="342900" indent="-342900" algn="just">
              <a:lnSpc>
                <a:spcPct val="150000"/>
              </a:lnSpc>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Sensible heating Process 1-2: </a:t>
            </a:r>
            <a:r>
              <a:rPr lang="en-US" dirty="0">
                <a:solidFill>
                  <a:srgbClr val="00B050"/>
                </a:solidFill>
                <a:latin typeface="Times New Roman" panose="02020603050405020304" pitchFamily="18" charset="0"/>
                <a:cs typeface="Times New Roman" panose="02020603050405020304" pitchFamily="18" charset="0"/>
              </a:rPr>
              <a:t>Sensible heating of ice  </a:t>
            </a:r>
            <a:r>
              <a:rPr lang="en-US" dirty="0">
                <a:latin typeface="Times New Roman" panose="02020603050405020304" pitchFamily="18" charset="0"/>
                <a:cs typeface="Times New Roman" panose="02020603050405020304" pitchFamily="18" charset="0"/>
              </a:rPr>
              <a:t>from </a:t>
            </a:r>
          </a:p>
          <a:p>
            <a:pPr algn="just">
              <a:lnSpc>
                <a:spcPct val="150000"/>
              </a:lnSpc>
            </a:pPr>
            <a:r>
              <a:rPr lang="en-US" dirty="0">
                <a:latin typeface="Times New Roman" panose="02020603050405020304" pitchFamily="18" charset="0"/>
                <a:cs typeface="Times New Roman" panose="02020603050405020304" pitchFamily="18" charset="0"/>
              </a:rPr>
              <a:t>    </a:t>
            </a:r>
            <a:r>
              <a:rPr lang="en-US" b="1" dirty="0">
                <a:solidFill>
                  <a:srgbClr val="00B0F0"/>
                </a:solidFill>
                <a:latin typeface="Times New Roman" panose="02020603050405020304" pitchFamily="18" charset="0"/>
                <a:cs typeface="Times New Roman" panose="02020603050405020304" pitchFamily="18" charset="0"/>
              </a:rPr>
              <a:t>-10</a:t>
            </a:r>
            <a:r>
              <a:rPr lang="en-US" b="1" baseline="30000" dirty="0">
                <a:solidFill>
                  <a:srgbClr val="00B0F0"/>
                </a:solidFill>
                <a:latin typeface="Times New Roman" panose="02020603050405020304" pitchFamily="18" charset="0"/>
                <a:cs typeface="Times New Roman" panose="02020603050405020304" pitchFamily="18" charset="0"/>
              </a:rPr>
              <a:t>o</a:t>
            </a:r>
            <a:r>
              <a:rPr lang="en-US" b="1" dirty="0">
                <a:solidFill>
                  <a:srgbClr val="00B0F0"/>
                </a:solidFill>
                <a:latin typeface="Times New Roman" panose="02020603050405020304" pitchFamily="18" charset="0"/>
                <a:cs typeface="Times New Roman" panose="02020603050405020304" pitchFamily="18" charset="0"/>
              </a:rPr>
              <a:t>C (state 1) temperature to 0</a:t>
            </a:r>
            <a:r>
              <a:rPr lang="en-US" b="1" baseline="30000" dirty="0">
                <a:solidFill>
                  <a:srgbClr val="00B0F0"/>
                </a:solidFill>
                <a:latin typeface="Times New Roman" panose="02020603050405020304" pitchFamily="18" charset="0"/>
                <a:cs typeface="Times New Roman" panose="02020603050405020304" pitchFamily="18" charset="0"/>
              </a:rPr>
              <a:t>o</a:t>
            </a:r>
            <a:r>
              <a:rPr lang="en-US" b="1" dirty="0">
                <a:solidFill>
                  <a:srgbClr val="00B0F0"/>
                </a:solidFill>
                <a:latin typeface="Times New Roman" panose="02020603050405020304" pitchFamily="18" charset="0"/>
                <a:cs typeface="Times New Roman" panose="02020603050405020304" pitchFamily="18" charset="0"/>
              </a:rPr>
              <a:t> C (state 2). </a:t>
            </a:r>
          </a:p>
          <a:p>
            <a:pPr algn="just">
              <a:lnSpc>
                <a:spcPct val="150000"/>
              </a:lnSpc>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 this process v</a:t>
            </a:r>
            <a:r>
              <a:rPr lang="en-US" sz="2400" b="1" dirty="0">
                <a:latin typeface="Times New Roman" panose="02020603050405020304" pitchFamily="18" charset="0"/>
                <a:cs typeface="Times New Roman" panose="02020603050405020304" pitchFamily="18" charset="0"/>
              </a:rPr>
              <a:t>olume of Ice Increases</a:t>
            </a:r>
            <a:r>
              <a:rPr lang="en-US" sz="2400" dirty="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5" name="object 2">
            <a:extLst>
              <a:ext uri="{FF2B5EF4-FFF2-40B4-BE49-F238E27FC236}">
                <a16:creationId xmlns="" xmlns:a16="http://schemas.microsoft.com/office/drawing/2014/main" id="{C4C0A8F0-32B5-7B15-1E28-0383113B275F}"/>
              </a:ext>
            </a:extLst>
          </p:cNvPr>
          <p:cNvPicPr/>
          <p:nvPr/>
        </p:nvPicPr>
        <p:blipFill>
          <a:blip r:embed="rId2" cstate="print"/>
          <a:stretch>
            <a:fillRect/>
          </a:stretch>
        </p:blipFill>
        <p:spPr>
          <a:xfrm>
            <a:off x="10128159" y="1029642"/>
            <a:ext cx="1833441" cy="2663084"/>
          </a:xfrm>
          <a:prstGeom prst="rect">
            <a:avLst/>
          </a:prstGeom>
        </p:spPr>
      </p:pic>
      <p:pic>
        <p:nvPicPr>
          <p:cNvPr id="6" name="object 6">
            <a:extLst>
              <a:ext uri="{FF2B5EF4-FFF2-40B4-BE49-F238E27FC236}">
                <a16:creationId xmlns="" xmlns:a16="http://schemas.microsoft.com/office/drawing/2014/main" id="{6C2A267C-DD62-3F0D-9041-33554B642277}"/>
              </a:ext>
            </a:extLst>
          </p:cNvPr>
          <p:cNvPicPr/>
          <p:nvPr/>
        </p:nvPicPr>
        <p:blipFill>
          <a:blip r:embed="rId3" cstate="print"/>
          <a:stretch>
            <a:fillRect/>
          </a:stretch>
        </p:blipFill>
        <p:spPr>
          <a:xfrm>
            <a:off x="10128159" y="3844042"/>
            <a:ext cx="1833579" cy="2663084"/>
          </a:xfrm>
          <a:prstGeom prst="rect">
            <a:avLst/>
          </a:prstGeom>
        </p:spPr>
      </p:pic>
      <p:sp>
        <p:nvSpPr>
          <p:cNvPr id="4" name="Slide Number Placeholder 3">
            <a:extLst>
              <a:ext uri="{FF2B5EF4-FFF2-40B4-BE49-F238E27FC236}">
                <a16:creationId xmlns="" xmlns:a16="http://schemas.microsoft.com/office/drawing/2014/main" id="{3DC4A134-9475-6CEC-F75D-7764F0CD9ED7}"/>
              </a:ext>
            </a:extLst>
          </p:cNvPr>
          <p:cNvSpPr>
            <a:spLocks noGrp="1"/>
          </p:cNvSpPr>
          <p:nvPr>
            <p:ph type="sldNum" sz="quarter" idx="12"/>
          </p:nvPr>
        </p:nvSpPr>
        <p:spPr/>
        <p:txBody>
          <a:bodyPr/>
          <a:lstStyle/>
          <a:p>
            <a:fld id="{BAD7B0B6-75D0-4BC9-B42B-C5D5E43E44BA}" type="slidenum">
              <a:rPr lang="en-US" smtClean="0"/>
              <a:t>9</a:t>
            </a:fld>
            <a:endParaRPr lang="en-US"/>
          </a:p>
        </p:txBody>
      </p:sp>
    </p:spTree>
    <p:extLst>
      <p:ext uri="{BB962C8B-B14F-4D97-AF65-F5344CB8AC3E}">
        <p14:creationId xmlns:p14="http://schemas.microsoft.com/office/powerpoint/2010/main" val="72077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TotalTime>
  <Words>2803</Words>
  <Application>Microsoft Office PowerPoint</Application>
  <PresentationFormat>Custom</PresentationFormat>
  <Paragraphs>317</Paragraphs>
  <Slides>53</Slides>
  <Notes>4</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Steam</vt:lpstr>
      <vt:lpstr>Contents</vt:lpstr>
      <vt:lpstr>What is Steam?</vt:lpstr>
      <vt:lpstr>PowerPoint Presentation</vt:lpstr>
      <vt:lpstr>Types of Steam</vt:lpstr>
      <vt:lpstr>PowerPoint Presentation</vt:lpstr>
      <vt:lpstr>PowerPoint Presentation</vt:lpstr>
      <vt:lpstr>How Steam is Generated From Water?</vt:lpstr>
      <vt:lpstr>Experiment to Generate Steam</vt:lpstr>
      <vt:lpstr>PowerPoint Presentation</vt:lpstr>
      <vt:lpstr>PowerPoint Presentation</vt:lpstr>
      <vt:lpstr>PowerPoint Presentation</vt:lpstr>
      <vt:lpstr>PowerPoint Presentation</vt:lpstr>
      <vt:lpstr>Pressure Volume (P-V) Diagram</vt:lpstr>
      <vt:lpstr>PowerPoint Presentation</vt:lpstr>
      <vt:lpstr>PowerPoint Presentation</vt:lpstr>
      <vt:lpstr>PowerPoint Presentation</vt:lpstr>
      <vt:lpstr>Temperature Entropy Diagram</vt:lpstr>
      <vt:lpstr>PowerPoint Presentation</vt:lpstr>
      <vt:lpstr>PowerPoint Presentation</vt:lpstr>
      <vt:lpstr>PowerPoint Presentation</vt:lpstr>
      <vt:lpstr>Properties of Steam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Steam Tables (For Saturated fluids)</vt:lpstr>
      <vt:lpstr>PowerPoint Presentation</vt:lpstr>
      <vt:lpstr>PowerPoint Presentation</vt:lpstr>
      <vt:lpstr>PowerPoint Presentation</vt:lpstr>
      <vt:lpstr>PowerPoint Presentation</vt:lpstr>
      <vt:lpstr>PowerPoint Presentation</vt:lpstr>
      <vt:lpstr>Mollier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Steam</dc:title>
  <dc:creator>PRABUDH</dc:creator>
  <cp:lastModifiedBy>Valued Customer</cp:lastModifiedBy>
  <cp:revision>135</cp:revision>
  <dcterms:created xsi:type="dcterms:W3CDTF">2023-03-22T11:01:25Z</dcterms:created>
  <dcterms:modified xsi:type="dcterms:W3CDTF">2023-04-27T00:40:40Z</dcterms:modified>
</cp:coreProperties>
</file>