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57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7594B-FE36-4140-A3A4-321FC2F57104}" type="datetimeFigureOut">
              <a:rPr lang="en-IN" smtClean="0"/>
              <a:pPr/>
              <a:t>20-09-2010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BCB4-8BF7-49BD-A86C-4D24D876B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BCB4-8BF7-49BD-A86C-4D24D876BDB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604670-9B3B-4D23-BAA0-20155007F074}" type="datetimeFigureOut">
              <a:rPr lang="en-US" smtClean="0"/>
              <a:pPr/>
              <a:t>20-Sep-10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23A913-2263-4EF4-8EB3-DF8DFC7740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CITY TOUR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Apurv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Ashish</a:t>
            </a:r>
            <a:r>
              <a:rPr lang="en-US" dirty="0" smtClean="0"/>
              <a:t> Prasad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Priyanshu</a:t>
            </a:r>
            <a:r>
              <a:rPr lang="en-US" dirty="0" smtClean="0"/>
              <a:t> Raj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 smtClean="0"/>
              <a:t>	GUI PROSPECT (contd..)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00200"/>
          <a:ext cx="3733800" cy="5120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</a:tblGrid>
              <a:tr h="314325">
                <a:tc>
                  <a:txBody>
                    <a:bodyPr/>
                    <a:lstStyle/>
                    <a:p>
                      <a:r>
                        <a:rPr lang="en-US" sz="1800" b="1" u="sng" dirty="0" smtClean="0"/>
                        <a:t>Category of tourist destination</a:t>
                      </a:r>
                      <a:endParaRPr lang="en-IN" sz="1800" b="1" u="sng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Adventure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Art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Cultural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Educational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Fair &amp; Festival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Heritage /Historic Monuments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Hill station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Honeymoon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Sea</a:t>
                      </a:r>
                      <a:r>
                        <a:rPr lang="en-US" baseline="0" dirty="0" smtClean="0"/>
                        <a:t> Beaches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Shopping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Wildlife</a:t>
                      </a:r>
                      <a:endParaRPr lang="en-IN" dirty="0"/>
                    </a:p>
                  </a:txBody>
                  <a:tcPr/>
                </a:tc>
              </a:tr>
              <a:tr h="314325"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Menu-based tourist spot selection.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4419600" y="28194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4495800" y="4191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ggestion_bo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6019800" cy="601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1143000"/>
          </a:xfrm>
        </p:spPr>
        <p:txBody>
          <a:bodyPr/>
          <a:lstStyle/>
          <a:p>
            <a:r>
              <a:rPr lang="en-US" dirty="0" smtClean="0"/>
              <a:t>					SUGGESTIONS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305800" cy="1143000"/>
          </a:xfrm>
        </p:spPr>
        <p:txBody>
          <a:bodyPr/>
          <a:lstStyle/>
          <a:p>
            <a:r>
              <a:rPr lang="en-US" dirty="0" smtClean="0"/>
              <a:t>			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AIM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fi-FI" sz="2400" dirty="0" smtClean="0"/>
              <a:t>City Guide is a project to create a free, complete, up-to-date and reliable worldwide travel guide.</a:t>
            </a:r>
          </a:p>
          <a:p>
            <a:pPr lvl="0"/>
            <a:endParaRPr lang="fi-FI" sz="2400" dirty="0" smtClean="0"/>
          </a:p>
          <a:p>
            <a:pPr lvl="0">
              <a:buFont typeface="Arial" pitchFamily="34" charset="0"/>
              <a:buChar char="•"/>
            </a:pPr>
            <a:r>
              <a:rPr lang="fi-FI" sz="2400" dirty="0" smtClean="0"/>
              <a:t>In our database we aim to provide virtual tours of major destination cities from around the globe.</a:t>
            </a:r>
          </a:p>
          <a:p>
            <a:pPr lvl="0"/>
            <a:endParaRPr lang="fi-FI" sz="2400" dirty="0" smtClean="0"/>
          </a:p>
          <a:p>
            <a:pPr lvl="0">
              <a:buFont typeface="Arial" pitchFamily="34" charset="0"/>
              <a:buChar char="•"/>
            </a:pPr>
            <a:r>
              <a:rPr lang="fi-FI" sz="2400" dirty="0" smtClean="0"/>
              <a:t>Along with the images and comments left by other tourists, the system would be able to suggest a suitable travel spot to a customer based on his taste and preferences.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RATIONALE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fi-FI" sz="2400" dirty="0" smtClean="0"/>
              <a:t>Tourism forms an integral part of any economy.  It promotes development of an area.</a:t>
            </a:r>
          </a:p>
          <a:p>
            <a:pPr lvl="0"/>
            <a:endParaRPr lang="fi-FI" sz="2400" dirty="0" smtClean="0"/>
          </a:p>
          <a:p>
            <a:pPr lvl="0">
              <a:buFont typeface="Wingdings" pitchFamily="2" charset="2"/>
              <a:buChar char="Ø"/>
            </a:pPr>
            <a:r>
              <a:rPr lang="fi-FI" sz="2400" dirty="0" smtClean="0"/>
              <a:t>The potential problems that a tourist may face include:</a:t>
            </a:r>
          </a:p>
          <a:p>
            <a:pPr lvl="1">
              <a:buFont typeface="Arial" pitchFamily="34" charset="0"/>
              <a:buChar char="•"/>
            </a:pPr>
            <a:r>
              <a:rPr lang="fi-FI" sz="2000" dirty="0" smtClean="0"/>
              <a:t>Lack of information about the destination places according to his/her interest.</a:t>
            </a:r>
          </a:p>
          <a:p>
            <a:pPr lvl="1"/>
            <a:endParaRPr lang="fi-FI" sz="2000" dirty="0" smtClean="0"/>
          </a:p>
          <a:p>
            <a:pPr lvl="1">
              <a:buFont typeface="Arial" pitchFamily="34" charset="0"/>
              <a:buChar char="•"/>
            </a:pPr>
            <a:r>
              <a:rPr lang="fi-FI" sz="2000" dirty="0" smtClean="0"/>
              <a:t>Lack of information about how to reach that destination, its landmarks, places to visit, hotels, restaurants, places of historic relevance, arts and museums, etc.</a:t>
            </a:r>
          </a:p>
          <a:p>
            <a:pPr lvl="1"/>
            <a:endParaRPr lang="fi-FI" sz="2000" dirty="0" smtClean="0"/>
          </a:p>
          <a:p>
            <a:pPr lvl="1">
              <a:buFont typeface="Arial" pitchFamily="34" charset="0"/>
              <a:buChar char="•"/>
            </a:pPr>
            <a:r>
              <a:rPr lang="fi-FI" sz="2000" dirty="0" smtClean="0"/>
              <a:t>Reviews of other tourists for further assistance.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IMPLEMENTATION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438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fi-FI" sz="2400" dirty="0" smtClean="0"/>
              <a:t>The City Guide Project will group Cities and their Tourist_Attractive_Spots and their Events_of_Interest as per different categories.</a:t>
            </a:r>
          </a:p>
          <a:p>
            <a:pPr lvl="0"/>
            <a:endParaRPr lang="fi-FI" sz="2400" dirty="0" smtClean="0"/>
          </a:p>
          <a:p>
            <a:pPr lvl="0">
              <a:buFont typeface="Wingdings" pitchFamily="2" charset="2"/>
              <a:buChar char="Ø"/>
            </a:pPr>
            <a:r>
              <a:rPr lang="fi-FI" sz="2400" dirty="0" smtClean="0"/>
              <a:t>Events_of_interest includes various types of fairs/ festivals, carnivals, exhibitions, etc...</a:t>
            </a:r>
          </a:p>
          <a:p>
            <a:pPr lvl="0"/>
            <a:endParaRPr lang="fi-FI" sz="2400" dirty="0" smtClean="0"/>
          </a:p>
          <a:p>
            <a:pPr lvl="0">
              <a:buFont typeface="Wingdings" pitchFamily="2" charset="2"/>
              <a:buChar char="Ø"/>
            </a:pPr>
            <a:r>
              <a:rPr lang="fi-FI" sz="2400" dirty="0" smtClean="0"/>
              <a:t>Various categories include hill stations, pilgrimage, sea beaches, historical monuments,  amusements, etc...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SCHEMA DIAGRAM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GUIDE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TOURIST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362200"/>
          <a:ext cx="8534400" cy="82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745672"/>
                <a:gridCol w="778328"/>
                <a:gridCol w="838200"/>
                <a:gridCol w="990600"/>
                <a:gridCol w="838200"/>
                <a:gridCol w="914400"/>
                <a:gridCol w="990600"/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State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Zone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Country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Weather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 smtClean="0"/>
                        <a:t>Best_Visit_Time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How_to</a:t>
                      </a:r>
                      <a:r>
                        <a:rPr lang="en-IN" sz="1200" dirty="0" smtClean="0"/>
                        <a:t> _Reach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Railway_Station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Airport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Description</a:t>
                      </a:r>
                      <a:endParaRPr lang="en-IN" sz="10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886200"/>
          <a:ext cx="4800600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745672"/>
                <a:gridCol w="778328"/>
                <a:gridCol w="838200"/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G_ID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Zone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Ph.no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Address</a:t>
                      </a:r>
                      <a:endParaRPr lang="en-IN" sz="12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5334000"/>
          <a:ext cx="4191000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762000"/>
                <a:gridCol w="685800"/>
                <a:gridCol w="685800"/>
                <a:gridCol w="838200"/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Name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Gender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Email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Ph.no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Address</a:t>
                      </a:r>
                      <a:endParaRPr lang="en-IN" sz="1200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Char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Text</a:t>
                      </a:r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dirty="0" smtClean="0"/>
              <a:t>SCHEMA (Continued...)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TOURIST_SPOTS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EVENTS_OF_INTEREST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CATEGORY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962400"/>
          <a:ext cx="6324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109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EOI_ID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Name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Image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Date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CAT_ID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Description</a:t>
                      </a:r>
                      <a:endParaRPr 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Image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Date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438400"/>
          <a:ext cx="66294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49"/>
                <a:gridCol w="881349"/>
                <a:gridCol w="881349"/>
                <a:gridCol w="881349"/>
                <a:gridCol w="881349"/>
                <a:gridCol w="1079655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ES_ID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Name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Image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CAT_ID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Best_Time_of_Visit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Description</a:t>
                      </a:r>
                      <a:endParaRPr 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Image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334000"/>
          <a:ext cx="198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CAT_ID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Name</a:t>
                      </a:r>
                      <a:endParaRPr 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Char</a:t>
                      </a:r>
                      <a:endParaRPr lang="en-US" sz="1200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Schema (Continued...)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HOTELS/RESORTS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RESTAURANTS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TOURIST_COMMENTS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38400"/>
          <a:ext cx="624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728135"/>
                <a:gridCol w="626531"/>
                <a:gridCol w="677333"/>
                <a:gridCol w="829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Name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Star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Resort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Rate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Ph.no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Address</a:t>
                      </a:r>
                      <a:endParaRPr 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(1-5)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Boolean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886200"/>
          <a:ext cx="556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9906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R_ID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Name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Specialty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Cuisine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Ph.no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Address</a:t>
                      </a:r>
                      <a:endParaRPr 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5257800"/>
          <a:ext cx="7162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838200"/>
                <a:gridCol w="1143000"/>
                <a:gridCol w="762000"/>
                <a:gridCol w="990600"/>
                <a:gridCol w="11430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TC_ID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T_ID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Time_of_Visit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Expected_</a:t>
                      </a:r>
                    </a:p>
                    <a:p>
                      <a:r>
                        <a:rPr lang="en-US" sz="1200" baseline="0" dirty="0" smtClean="0"/>
                        <a:t>Expenditure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Ratings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Comments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Suggestions</a:t>
                      </a:r>
                      <a:endParaRPr lang="en-US" sz="12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Char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(1-10)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Text</a:t>
                      </a:r>
                      <a:endParaRPr lang="en-US" sz="1200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600200"/>
            <a:ext cx="914400" cy="4572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 rot="19277284">
            <a:off x="1873079" y="2220938"/>
            <a:ext cx="751009" cy="6491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GUIDE IN CITY</a:t>
            </a:r>
            <a:endParaRPr lang="en-US" sz="500" dirty="0"/>
          </a:p>
        </p:txBody>
      </p:sp>
      <p:sp>
        <p:nvSpPr>
          <p:cNvPr id="7" name="Rectangle 6"/>
          <p:cNvSpPr/>
          <p:nvPr/>
        </p:nvSpPr>
        <p:spPr>
          <a:xfrm>
            <a:off x="838200" y="51054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HOTELS/ RESORTS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14800" y="14478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TOURIST_ SPOTS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2209800" y="32004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34200" y="51054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6600" y="22860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TOURIST_ COMMENT</a:t>
            </a:r>
            <a:endParaRPr lang="en-US" sz="1300" dirty="0"/>
          </a:p>
        </p:txBody>
      </p:sp>
      <p:sp>
        <p:nvSpPr>
          <p:cNvPr id="15" name="Flowchart: Decision 14"/>
          <p:cNvSpPr/>
          <p:nvPr/>
        </p:nvSpPr>
        <p:spPr>
          <a:xfrm rot="1789547">
            <a:off x="1329186" y="4144375"/>
            <a:ext cx="9144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HOTEL IN CITY</a:t>
            </a:r>
            <a:endParaRPr lang="en-US" sz="8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362200" y="4267200"/>
            <a:ext cx="838200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REST. IN CITY</a:t>
            </a:r>
            <a:endParaRPr lang="en-US" sz="800" dirty="0"/>
          </a:p>
        </p:txBody>
      </p:sp>
      <p:sp>
        <p:nvSpPr>
          <p:cNvPr id="18" name="Flowchart: Decision 17"/>
          <p:cNvSpPr/>
          <p:nvPr/>
        </p:nvSpPr>
        <p:spPr>
          <a:xfrm rot="19236922">
            <a:off x="3425111" y="4036441"/>
            <a:ext cx="735274" cy="7312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EVENTS IN CITY</a:t>
            </a:r>
            <a:endParaRPr lang="en-US" sz="400" dirty="0"/>
          </a:p>
        </p:txBody>
      </p:sp>
      <p:sp>
        <p:nvSpPr>
          <p:cNvPr id="19" name="Flowchart: Decision 18"/>
          <p:cNvSpPr/>
          <p:nvPr/>
        </p:nvSpPr>
        <p:spPr>
          <a:xfrm rot="19951283">
            <a:off x="4679550" y="2225957"/>
            <a:ext cx="898283" cy="685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CAT. OF SPOTS</a:t>
            </a:r>
            <a:endParaRPr lang="en-US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4858623" y="4199440"/>
            <a:ext cx="822083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CAT. OF EVENTS</a:t>
            </a:r>
            <a:endParaRPr lang="en-US" sz="500" dirty="0"/>
          </a:p>
        </p:txBody>
      </p:sp>
      <p:sp>
        <p:nvSpPr>
          <p:cNvPr id="21" name="Flowchart: Decision 20"/>
          <p:cNvSpPr/>
          <p:nvPr/>
        </p:nvSpPr>
        <p:spPr>
          <a:xfrm rot="2417714">
            <a:off x="3215986" y="2242410"/>
            <a:ext cx="767015" cy="6095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SPOTS IN CITY</a:t>
            </a:r>
            <a:endParaRPr lang="en-US" sz="600" dirty="0"/>
          </a:p>
        </p:txBody>
      </p:sp>
      <p:sp>
        <p:nvSpPr>
          <p:cNvPr id="22" name="Flowchart: Decision 21"/>
          <p:cNvSpPr/>
          <p:nvPr/>
        </p:nvSpPr>
        <p:spPr>
          <a:xfrm rot="17625584">
            <a:off x="5665920" y="1742421"/>
            <a:ext cx="898283" cy="6452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REVIEWS</a:t>
            </a:r>
            <a:endParaRPr lang="en-US" sz="500" dirty="0"/>
          </a:p>
        </p:txBody>
      </p:sp>
      <p:sp>
        <p:nvSpPr>
          <p:cNvPr id="23" name="Flowchart: Decision 22"/>
          <p:cNvSpPr/>
          <p:nvPr/>
        </p:nvSpPr>
        <p:spPr>
          <a:xfrm rot="1910295">
            <a:off x="6291243" y="3822841"/>
            <a:ext cx="822083" cy="6857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 EVENT REVIEWS</a:t>
            </a:r>
            <a:endParaRPr lang="en-US" sz="400" dirty="0"/>
          </a:p>
        </p:txBody>
      </p:sp>
      <p:sp>
        <p:nvSpPr>
          <p:cNvPr id="24" name="Flowchart: Decision 23"/>
          <p:cNvSpPr/>
          <p:nvPr/>
        </p:nvSpPr>
        <p:spPr>
          <a:xfrm>
            <a:off x="7239000" y="3886200"/>
            <a:ext cx="914400" cy="6095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GIVEN BY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209800" y="51816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RESTAURANTS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876800" y="51816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EVENTS_OF_INTEREST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200400"/>
            <a:ext cx="1066800" cy="53340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CATEGORY</a:t>
            </a:r>
            <a:endParaRPr lang="en-US" sz="1500" dirty="0"/>
          </a:p>
        </p:txBody>
      </p:sp>
      <p:sp>
        <p:nvSpPr>
          <p:cNvPr id="30" name="Oval 29"/>
          <p:cNvSpPr/>
          <p:nvPr/>
        </p:nvSpPr>
        <p:spPr>
          <a:xfrm>
            <a:off x="0" y="1676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35" name="Oval 34"/>
          <p:cNvSpPr/>
          <p:nvPr/>
        </p:nvSpPr>
        <p:spPr>
          <a:xfrm>
            <a:off x="228600" y="1981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G_ID</a:t>
            </a:r>
            <a:endParaRPr lang="en-US" sz="800" b="1" dirty="0"/>
          </a:p>
        </p:txBody>
      </p:sp>
      <p:sp>
        <p:nvSpPr>
          <p:cNvPr id="36" name="Oval 35"/>
          <p:cNvSpPr/>
          <p:nvPr/>
        </p:nvSpPr>
        <p:spPr>
          <a:xfrm>
            <a:off x="228600" y="1371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C_ID</a:t>
            </a:r>
            <a:endParaRPr lang="en-US" sz="800" dirty="0"/>
          </a:p>
        </p:txBody>
      </p:sp>
      <p:sp>
        <p:nvSpPr>
          <p:cNvPr id="37" name="Oval 36"/>
          <p:cNvSpPr/>
          <p:nvPr/>
        </p:nvSpPr>
        <p:spPr>
          <a:xfrm>
            <a:off x="457200" y="1066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20" dirty="0" smtClean="0"/>
              <a:t>Gender</a:t>
            </a:r>
            <a:endParaRPr lang="en-US" sz="620" dirty="0"/>
          </a:p>
        </p:txBody>
      </p:sp>
      <p:sp>
        <p:nvSpPr>
          <p:cNvPr id="38" name="Oval 37"/>
          <p:cNvSpPr/>
          <p:nvPr/>
        </p:nvSpPr>
        <p:spPr>
          <a:xfrm>
            <a:off x="1143000" y="990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Ph.no</a:t>
            </a:r>
            <a:endParaRPr lang="en-US" sz="800" dirty="0"/>
          </a:p>
        </p:txBody>
      </p:sp>
      <p:sp>
        <p:nvSpPr>
          <p:cNvPr id="39" name="Oval 38"/>
          <p:cNvSpPr/>
          <p:nvPr/>
        </p:nvSpPr>
        <p:spPr>
          <a:xfrm>
            <a:off x="1752600" y="1219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Addr</a:t>
            </a:r>
            <a:endParaRPr lang="en-US" sz="800" dirty="0"/>
          </a:p>
        </p:txBody>
      </p:sp>
      <p:sp>
        <p:nvSpPr>
          <p:cNvPr id="40" name="Oval 39"/>
          <p:cNvSpPr/>
          <p:nvPr/>
        </p:nvSpPr>
        <p:spPr>
          <a:xfrm>
            <a:off x="533400" y="4419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H_ID</a:t>
            </a:r>
            <a:endParaRPr lang="en-US" sz="800" dirty="0"/>
          </a:p>
        </p:txBody>
      </p:sp>
      <p:sp>
        <p:nvSpPr>
          <p:cNvPr id="41" name="Oval 40"/>
          <p:cNvSpPr/>
          <p:nvPr/>
        </p:nvSpPr>
        <p:spPr>
          <a:xfrm>
            <a:off x="0" y="4648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42" name="Oval 41"/>
          <p:cNvSpPr/>
          <p:nvPr/>
        </p:nvSpPr>
        <p:spPr>
          <a:xfrm>
            <a:off x="0" y="4953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C_ID</a:t>
            </a:r>
            <a:endParaRPr lang="en-US" sz="800" dirty="0"/>
          </a:p>
        </p:txBody>
      </p:sp>
      <p:sp>
        <p:nvSpPr>
          <p:cNvPr id="43" name="Oval 42"/>
          <p:cNvSpPr/>
          <p:nvPr/>
        </p:nvSpPr>
        <p:spPr>
          <a:xfrm>
            <a:off x="0" y="5257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Stars</a:t>
            </a:r>
            <a:endParaRPr lang="en-US" sz="800" dirty="0"/>
          </a:p>
        </p:txBody>
      </p:sp>
      <p:sp>
        <p:nvSpPr>
          <p:cNvPr id="44" name="Oval 43"/>
          <p:cNvSpPr/>
          <p:nvPr/>
        </p:nvSpPr>
        <p:spPr>
          <a:xfrm>
            <a:off x="0" y="5562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Resort</a:t>
            </a:r>
            <a:endParaRPr lang="en-US" sz="600" dirty="0"/>
          </a:p>
        </p:txBody>
      </p:sp>
      <p:sp>
        <p:nvSpPr>
          <p:cNvPr id="45" name="Oval 44"/>
          <p:cNvSpPr/>
          <p:nvPr/>
        </p:nvSpPr>
        <p:spPr>
          <a:xfrm>
            <a:off x="228600" y="5867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Rate</a:t>
            </a:r>
            <a:endParaRPr lang="en-US" sz="800" dirty="0"/>
          </a:p>
        </p:txBody>
      </p:sp>
      <p:sp>
        <p:nvSpPr>
          <p:cNvPr id="46" name="Oval 45"/>
          <p:cNvSpPr/>
          <p:nvPr/>
        </p:nvSpPr>
        <p:spPr>
          <a:xfrm>
            <a:off x="838200" y="6400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Addr</a:t>
            </a:r>
            <a:endParaRPr lang="en-US" sz="800" dirty="0"/>
          </a:p>
        </p:txBody>
      </p:sp>
      <p:sp>
        <p:nvSpPr>
          <p:cNvPr id="47" name="Oval 46"/>
          <p:cNvSpPr/>
          <p:nvPr/>
        </p:nvSpPr>
        <p:spPr>
          <a:xfrm>
            <a:off x="381000" y="6172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Ph.no</a:t>
            </a:r>
            <a:endParaRPr lang="en-US" sz="800" dirty="0"/>
          </a:p>
        </p:txBody>
      </p:sp>
      <p:sp>
        <p:nvSpPr>
          <p:cNvPr id="48" name="Oval 47"/>
          <p:cNvSpPr/>
          <p:nvPr/>
        </p:nvSpPr>
        <p:spPr>
          <a:xfrm>
            <a:off x="1524000" y="5943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R_ID</a:t>
            </a:r>
            <a:endParaRPr lang="en-US" sz="800" dirty="0"/>
          </a:p>
        </p:txBody>
      </p:sp>
      <p:sp>
        <p:nvSpPr>
          <p:cNvPr id="49" name="Oval 48"/>
          <p:cNvSpPr/>
          <p:nvPr/>
        </p:nvSpPr>
        <p:spPr>
          <a:xfrm>
            <a:off x="1676400" y="6248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50" name="Oval 49"/>
          <p:cNvSpPr/>
          <p:nvPr/>
        </p:nvSpPr>
        <p:spPr>
          <a:xfrm>
            <a:off x="2057400" y="6477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C_ID</a:t>
            </a:r>
            <a:endParaRPr lang="en-US" sz="800" dirty="0"/>
          </a:p>
        </p:txBody>
      </p:sp>
      <p:sp>
        <p:nvSpPr>
          <p:cNvPr id="51" name="Oval 50"/>
          <p:cNvSpPr/>
          <p:nvPr/>
        </p:nvSpPr>
        <p:spPr>
          <a:xfrm>
            <a:off x="3581400" y="5943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Addr</a:t>
            </a:r>
            <a:endParaRPr lang="en-US" sz="800" dirty="0"/>
          </a:p>
        </p:txBody>
      </p:sp>
      <p:sp>
        <p:nvSpPr>
          <p:cNvPr id="52" name="Oval 51"/>
          <p:cNvSpPr/>
          <p:nvPr/>
        </p:nvSpPr>
        <p:spPr>
          <a:xfrm>
            <a:off x="3505200" y="6248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Ph.no</a:t>
            </a:r>
            <a:endParaRPr lang="en-US" sz="800" dirty="0"/>
          </a:p>
        </p:txBody>
      </p:sp>
      <p:sp>
        <p:nvSpPr>
          <p:cNvPr id="55" name="Oval 54"/>
          <p:cNvSpPr/>
          <p:nvPr/>
        </p:nvSpPr>
        <p:spPr>
          <a:xfrm>
            <a:off x="2590800" y="6629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Specialty</a:t>
            </a:r>
            <a:endParaRPr lang="en-US" sz="500" dirty="0"/>
          </a:p>
        </p:txBody>
      </p:sp>
      <p:sp>
        <p:nvSpPr>
          <p:cNvPr id="56" name="Oval 55"/>
          <p:cNvSpPr/>
          <p:nvPr/>
        </p:nvSpPr>
        <p:spPr>
          <a:xfrm>
            <a:off x="3200400" y="6477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Cuisine</a:t>
            </a:r>
            <a:endParaRPr lang="en-US" sz="500" dirty="0"/>
          </a:p>
        </p:txBody>
      </p:sp>
      <p:sp>
        <p:nvSpPr>
          <p:cNvPr id="57" name="Oval 56"/>
          <p:cNvSpPr/>
          <p:nvPr/>
        </p:nvSpPr>
        <p:spPr>
          <a:xfrm>
            <a:off x="4267200" y="6172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EOI_ Id</a:t>
            </a:r>
            <a:endParaRPr lang="en-US" sz="800" dirty="0"/>
          </a:p>
        </p:txBody>
      </p:sp>
      <p:sp>
        <p:nvSpPr>
          <p:cNvPr id="58" name="Oval 57"/>
          <p:cNvSpPr/>
          <p:nvPr/>
        </p:nvSpPr>
        <p:spPr>
          <a:xfrm>
            <a:off x="4572000" y="6400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59" name="Oval 58"/>
          <p:cNvSpPr/>
          <p:nvPr/>
        </p:nvSpPr>
        <p:spPr>
          <a:xfrm>
            <a:off x="5181600" y="6477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Image</a:t>
            </a:r>
            <a:endParaRPr lang="en-US" sz="600" dirty="0"/>
          </a:p>
        </p:txBody>
      </p:sp>
      <p:sp>
        <p:nvSpPr>
          <p:cNvPr id="60" name="Oval 59"/>
          <p:cNvSpPr/>
          <p:nvPr/>
        </p:nvSpPr>
        <p:spPr>
          <a:xfrm>
            <a:off x="5562600" y="6248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Date</a:t>
            </a:r>
            <a:endParaRPr lang="en-US" sz="800" dirty="0"/>
          </a:p>
        </p:txBody>
      </p:sp>
      <p:sp>
        <p:nvSpPr>
          <p:cNvPr id="61" name="Oval 60"/>
          <p:cNvSpPr/>
          <p:nvPr/>
        </p:nvSpPr>
        <p:spPr>
          <a:xfrm>
            <a:off x="5867400" y="6019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C_ID</a:t>
            </a:r>
            <a:endParaRPr lang="en-US" sz="800" dirty="0"/>
          </a:p>
        </p:txBody>
      </p:sp>
      <p:sp>
        <p:nvSpPr>
          <p:cNvPr id="62" name="Oval 61"/>
          <p:cNvSpPr/>
          <p:nvPr/>
        </p:nvSpPr>
        <p:spPr>
          <a:xfrm>
            <a:off x="6477000" y="5867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T_ID</a:t>
            </a:r>
            <a:endParaRPr lang="en-US" sz="800" dirty="0"/>
          </a:p>
        </p:txBody>
      </p:sp>
      <p:sp>
        <p:nvSpPr>
          <p:cNvPr id="63" name="Oval 62"/>
          <p:cNvSpPr/>
          <p:nvPr/>
        </p:nvSpPr>
        <p:spPr>
          <a:xfrm>
            <a:off x="6858000" y="6172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64" name="Oval 63"/>
          <p:cNvSpPr/>
          <p:nvPr/>
        </p:nvSpPr>
        <p:spPr>
          <a:xfrm>
            <a:off x="7315200" y="6477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20" dirty="0" smtClean="0"/>
              <a:t>Gender</a:t>
            </a:r>
            <a:endParaRPr lang="en-US" sz="620" dirty="0"/>
          </a:p>
        </p:txBody>
      </p:sp>
      <p:sp>
        <p:nvSpPr>
          <p:cNvPr id="65" name="Oval 64"/>
          <p:cNvSpPr/>
          <p:nvPr/>
        </p:nvSpPr>
        <p:spPr>
          <a:xfrm>
            <a:off x="7924800" y="6324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Ph.no</a:t>
            </a:r>
            <a:endParaRPr lang="en-US" sz="800" dirty="0"/>
          </a:p>
        </p:txBody>
      </p:sp>
      <p:sp>
        <p:nvSpPr>
          <p:cNvPr id="66" name="Oval 65"/>
          <p:cNvSpPr/>
          <p:nvPr/>
        </p:nvSpPr>
        <p:spPr>
          <a:xfrm>
            <a:off x="8229600" y="6096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Email</a:t>
            </a:r>
            <a:endParaRPr lang="en-US" sz="800" dirty="0"/>
          </a:p>
        </p:txBody>
      </p:sp>
      <p:sp>
        <p:nvSpPr>
          <p:cNvPr id="67" name="Oval 66"/>
          <p:cNvSpPr/>
          <p:nvPr/>
        </p:nvSpPr>
        <p:spPr>
          <a:xfrm>
            <a:off x="8382000" y="5791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Addr</a:t>
            </a:r>
            <a:endParaRPr lang="en-US" sz="800" dirty="0"/>
          </a:p>
        </p:txBody>
      </p:sp>
      <p:sp>
        <p:nvSpPr>
          <p:cNvPr id="68" name="Oval 67"/>
          <p:cNvSpPr/>
          <p:nvPr/>
        </p:nvSpPr>
        <p:spPr>
          <a:xfrm>
            <a:off x="3276600" y="1524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TS_Id</a:t>
            </a:r>
            <a:endParaRPr lang="en-US" sz="800" dirty="0"/>
          </a:p>
        </p:txBody>
      </p:sp>
      <p:sp>
        <p:nvSpPr>
          <p:cNvPr id="69" name="Oval 68"/>
          <p:cNvSpPr/>
          <p:nvPr/>
        </p:nvSpPr>
        <p:spPr>
          <a:xfrm>
            <a:off x="3429000" y="1219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70" name="Oval 69"/>
          <p:cNvSpPr/>
          <p:nvPr/>
        </p:nvSpPr>
        <p:spPr>
          <a:xfrm>
            <a:off x="3657600" y="914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C_ID</a:t>
            </a:r>
            <a:endParaRPr lang="en-US" sz="800" dirty="0"/>
          </a:p>
        </p:txBody>
      </p:sp>
      <p:sp>
        <p:nvSpPr>
          <p:cNvPr id="71" name="Oval 70"/>
          <p:cNvSpPr/>
          <p:nvPr/>
        </p:nvSpPr>
        <p:spPr>
          <a:xfrm>
            <a:off x="4191000" y="762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Image</a:t>
            </a:r>
            <a:endParaRPr lang="en-US" sz="600" dirty="0"/>
          </a:p>
        </p:txBody>
      </p:sp>
      <p:sp>
        <p:nvSpPr>
          <p:cNvPr id="72" name="Oval 71"/>
          <p:cNvSpPr/>
          <p:nvPr/>
        </p:nvSpPr>
        <p:spPr>
          <a:xfrm>
            <a:off x="4724400" y="914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Cat_ ID</a:t>
            </a:r>
            <a:endParaRPr lang="en-US" sz="800" dirty="0"/>
          </a:p>
        </p:txBody>
      </p:sp>
      <p:sp>
        <p:nvSpPr>
          <p:cNvPr id="73" name="Oval 72"/>
          <p:cNvSpPr/>
          <p:nvPr/>
        </p:nvSpPr>
        <p:spPr>
          <a:xfrm>
            <a:off x="3733800" y="3886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Desc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74" name="Oval 73"/>
          <p:cNvSpPr/>
          <p:nvPr/>
        </p:nvSpPr>
        <p:spPr>
          <a:xfrm>
            <a:off x="5410200" y="1371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Best</a:t>
            </a:r>
          </a:p>
          <a:p>
            <a:pPr algn="ctr"/>
            <a:r>
              <a:rPr lang="en-US" sz="500" dirty="0" smtClean="0"/>
              <a:t>Time of Visit</a:t>
            </a:r>
            <a:endParaRPr lang="en-US" sz="500" dirty="0"/>
          </a:p>
        </p:txBody>
      </p:sp>
      <p:sp>
        <p:nvSpPr>
          <p:cNvPr id="75" name="Oval 74"/>
          <p:cNvSpPr/>
          <p:nvPr/>
        </p:nvSpPr>
        <p:spPr>
          <a:xfrm>
            <a:off x="6553200" y="1905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TC_ID</a:t>
            </a:r>
          </a:p>
        </p:txBody>
      </p:sp>
      <p:sp>
        <p:nvSpPr>
          <p:cNvPr id="76" name="Oval 75"/>
          <p:cNvSpPr/>
          <p:nvPr/>
        </p:nvSpPr>
        <p:spPr>
          <a:xfrm>
            <a:off x="6705600" y="1600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C_ID</a:t>
            </a:r>
            <a:endParaRPr lang="en-US" sz="800" dirty="0"/>
          </a:p>
        </p:txBody>
      </p:sp>
      <p:sp>
        <p:nvSpPr>
          <p:cNvPr id="77" name="Oval 76"/>
          <p:cNvSpPr/>
          <p:nvPr/>
        </p:nvSpPr>
        <p:spPr>
          <a:xfrm>
            <a:off x="7162800" y="1371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T_ID</a:t>
            </a:r>
            <a:endParaRPr lang="en-US" sz="800" dirty="0"/>
          </a:p>
        </p:txBody>
      </p:sp>
      <p:sp>
        <p:nvSpPr>
          <p:cNvPr id="78" name="Oval 77"/>
          <p:cNvSpPr/>
          <p:nvPr/>
        </p:nvSpPr>
        <p:spPr>
          <a:xfrm>
            <a:off x="7696200" y="1219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Time of  Visit</a:t>
            </a:r>
            <a:endParaRPr lang="en-US" sz="500" dirty="0"/>
          </a:p>
        </p:txBody>
      </p:sp>
      <p:sp>
        <p:nvSpPr>
          <p:cNvPr id="79" name="Oval 78"/>
          <p:cNvSpPr/>
          <p:nvPr/>
        </p:nvSpPr>
        <p:spPr>
          <a:xfrm>
            <a:off x="8229600" y="1371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Expenses</a:t>
            </a:r>
            <a:endParaRPr lang="en-US" sz="500" dirty="0"/>
          </a:p>
        </p:txBody>
      </p:sp>
      <p:sp>
        <p:nvSpPr>
          <p:cNvPr id="80" name="Oval 79"/>
          <p:cNvSpPr/>
          <p:nvPr/>
        </p:nvSpPr>
        <p:spPr>
          <a:xfrm>
            <a:off x="8534400" y="1600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Rating</a:t>
            </a:r>
            <a:endParaRPr lang="en-US" sz="600" dirty="0"/>
          </a:p>
        </p:txBody>
      </p:sp>
      <p:sp>
        <p:nvSpPr>
          <p:cNvPr id="81" name="Oval 80"/>
          <p:cNvSpPr/>
          <p:nvPr/>
        </p:nvSpPr>
        <p:spPr>
          <a:xfrm>
            <a:off x="8534400" y="1905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Comment</a:t>
            </a:r>
            <a:endParaRPr lang="en-US" sz="400" dirty="0"/>
          </a:p>
        </p:txBody>
      </p:sp>
      <p:sp>
        <p:nvSpPr>
          <p:cNvPr id="82" name="Oval 81"/>
          <p:cNvSpPr/>
          <p:nvPr/>
        </p:nvSpPr>
        <p:spPr>
          <a:xfrm>
            <a:off x="8534400" y="2209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smtClean="0"/>
              <a:t>Suggestion</a:t>
            </a:r>
            <a:endParaRPr lang="en-US" sz="400" dirty="0"/>
          </a:p>
        </p:txBody>
      </p:sp>
      <p:sp>
        <p:nvSpPr>
          <p:cNvPr id="83" name="Oval 82"/>
          <p:cNvSpPr/>
          <p:nvPr/>
        </p:nvSpPr>
        <p:spPr>
          <a:xfrm>
            <a:off x="6172200" y="3200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Cat_ID</a:t>
            </a:r>
            <a:endParaRPr lang="en-US" sz="600" dirty="0"/>
          </a:p>
        </p:txBody>
      </p:sp>
      <p:sp>
        <p:nvSpPr>
          <p:cNvPr id="84" name="Oval 83"/>
          <p:cNvSpPr/>
          <p:nvPr/>
        </p:nvSpPr>
        <p:spPr>
          <a:xfrm>
            <a:off x="6172200" y="3505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85" name="Oval 84"/>
          <p:cNvSpPr/>
          <p:nvPr/>
        </p:nvSpPr>
        <p:spPr>
          <a:xfrm>
            <a:off x="1295400" y="2743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C_ID</a:t>
            </a:r>
            <a:endParaRPr lang="en-US" sz="800" b="1" dirty="0"/>
          </a:p>
        </p:txBody>
      </p:sp>
      <p:sp>
        <p:nvSpPr>
          <p:cNvPr id="86" name="Oval 85"/>
          <p:cNvSpPr/>
          <p:nvPr/>
        </p:nvSpPr>
        <p:spPr>
          <a:xfrm>
            <a:off x="762000" y="2895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87" name="Oval 86"/>
          <p:cNvSpPr/>
          <p:nvPr/>
        </p:nvSpPr>
        <p:spPr>
          <a:xfrm>
            <a:off x="381000" y="3124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State</a:t>
            </a:r>
            <a:endParaRPr lang="en-US" sz="800" dirty="0"/>
          </a:p>
        </p:txBody>
      </p:sp>
      <p:sp>
        <p:nvSpPr>
          <p:cNvPr id="88" name="Oval 87"/>
          <p:cNvSpPr/>
          <p:nvPr/>
        </p:nvSpPr>
        <p:spPr>
          <a:xfrm>
            <a:off x="0" y="3352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Zone</a:t>
            </a:r>
            <a:endParaRPr lang="en-US" sz="800" dirty="0"/>
          </a:p>
        </p:txBody>
      </p:sp>
      <p:sp>
        <p:nvSpPr>
          <p:cNvPr id="89" name="Oval 88"/>
          <p:cNvSpPr/>
          <p:nvPr/>
        </p:nvSpPr>
        <p:spPr>
          <a:xfrm>
            <a:off x="228600" y="3581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Country</a:t>
            </a:r>
            <a:endParaRPr lang="en-US" sz="600" dirty="0"/>
          </a:p>
        </p:txBody>
      </p:sp>
      <p:sp>
        <p:nvSpPr>
          <p:cNvPr id="91" name="Oval 90"/>
          <p:cNvSpPr/>
          <p:nvPr/>
        </p:nvSpPr>
        <p:spPr>
          <a:xfrm>
            <a:off x="533400" y="38100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Weather</a:t>
            </a:r>
            <a:endParaRPr lang="en-US" sz="500" dirty="0"/>
          </a:p>
        </p:txBody>
      </p:sp>
      <p:sp>
        <p:nvSpPr>
          <p:cNvPr id="92" name="Oval 91"/>
          <p:cNvSpPr/>
          <p:nvPr/>
        </p:nvSpPr>
        <p:spPr>
          <a:xfrm>
            <a:off x="1066800" y="39624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Best time of  Visit</a:t>
            </a:r>
            <a:endParaRPr lang="en-US" sz="500" dirty="0"/>
          </a:p>
        </p:txBody>
      </p:sp>
      <p:sp>
        <p:nvSpPr>
          <p:cNvPr id="93" name="Oval 92"/>
          <p:cNvSpPr/>
          <p:nvPr/>
        </p:nvSpPr>
        <p:spPr>
          <a:xfrm>
            <a:off x="3810000" y="31242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How to reach</a:t>
            </a:r>
            <a:endParaRPr lang="en-US" sz="500" dirty="0"/>
          </a:p>
        </p:txBody>
      </p:sp>
      <p:sp>
        <p:nvSpPr>
          <p:cNvPr id="94" name="Oval 93"/>
          <p:cNvSpPr/>
          <p:nvPr/>
        </p:nvSpPr>
        <p:spPr>
          <a:xfrm>
            <a:off x="3505200" y="2895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Best time of  Visit</a:t>
            </a:r>
            <a:endParaRPr lang="en-US" sz="500" dirty="0"/>
          </a:p>
        </p:txBody>
      </p:sp>
      <p:sp>
        <p:nvSpPr>
          <p:cNvPr id="95" name="Oval 94"/>
          <p:cNvSpPr/>
          <p:nvPr/>
        </p:nvSpPr>
        <p:spPr>
          <a:xfrm>
            <a:off x="4114800" y="3352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Railway </a:t>
            </a:r>
            <a:r>
              <a:rPr lang="en-US" sz="500" dirty="0" err="1" smtClean="0"/>
              <a:t>SStation</a:t>
            </a:r>
            <a:endParaRPr lang="en-US" sz="500" dirty="0"/>
          </a:p>
        </p:txBody>
      </p:sp>
      <p:sp>
        <p:nvSpPr>
          <p:cNvPr id="96" name="Oval 95"/>
          <p:cNvSpPr/>
          <p:nvPr/>
        </p:nvSpPr>
        <p:spPr>
          <a:xfrm>
            <a:off x="4114800" y="36576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Airport</a:t>
            </a:r>
            <a:endParaRPr lang="en-US" sz="600" dirty="0"/>
          </a:p>
        </p:txBody>
      </p:sp>
      <p:sp>
        <p:nvSpPr>
          <p:cNvPr id="97" name="Oval 96"/>
          <p:cNvSpPr/>
          <p:nvPr/>
        </p:nvSpPr>
        <p:spPr>
          <a:xfrm>
            <a:off x="5257800" y="1066800"/>
            <a:ext cx="609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Desc</a:t>
            </a:r>
            <a:r>
              <a:rPr lang="en-US" sz="800" dirty="0" smtClean="0"/>
              <a:t>.</a:t>
            </a:r>
            <a:endParaRPr lang="en-US" sz="800" dirty="0"/>
          </a:p>
        </p:txBody>
      </p:sp>
      <p:cxnSp>
        <p:nvCxnSpPr>
          <p:cNvPr id="109" name="Straight Connector 108"/>
          <p:cNvCxnSpPr>
            <a:endCxn id="37" idx="5"/>
          </p:cNvCxnSpPr>
          <p:nvPr/>
        </p:nvCxnSpPr>
        <p:spPr>
          <a:xfrm rot="16200000" flipV="1">
            <a:off x="929224" y="1310224"/>
            <a:ext cx="338278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" idx="0"/>
            <a:endCxn id="38" idx="4"/>
          </p:cNvCxnSpPr>
          <p:nvPr/>
        </p:nvCxnSpPr>
        <p:spPr>
          <a:xfrm rot="5400000" flipH="1" flipV="1">
            <a:off x="1257300" y="14097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39" idx="3"/>
          </p:cNvCxnSpPr>
          <p:nvPr/>
        </p:nvCxnSpPr>
        <p:spPr>
          <a:xfrm rot="5400000" flipH="1" flipV="1">
            <a:off x="1704298" y="1462624"/>
            <a:ext cx="185878" cy="8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6" idx="6"/>
          </p:cNvCxnSpPr>
          <p:nvPr/>
        </p:nvCxnSpPr>
        <p:spPr>
          <a:xfrm>
            <a:off x="838200" y="1485900"/>
            <a:ext cx="228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0" idx="6"/>
            <a:endCxn id="4" idx="1"/>
          </p:cNvCxnSpPr>
          <p:nvPr/>
        </p:nvCxnSpPr>
        <p:spPr>
          <a:xfrm>
            <a:off x="609600" y="179070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5" idx="6"/>
          </p:cNvCxnSpPr>
          <p:nvPr/>
        </p:nvCxnSpPr>
        <p:spPr>
          <a:xfrm flipV="1">
            <a:off x="838200" y="1981200"/>
            <a:ext cx="228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5" idx="5"/>
          </p:cNvCxnSpPr>
          <p:nvPr/>
        </p:nvCxnSpPr>
        <p:spPr>
          <a:xfrm rot="16200000" flipH="1">
            <a:off x="1919824" y="2834224"/>
            <a:ext cx="262078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86" idx="6"/>
          </p:cNvCxnSpPr>
          <p:nvPr/>
        </p:nvCxnSpPr>
        <p:spPr>
          <a:xfrm>
            <a:off x="1371600" y="3009900"/>
            <a:ext cx="990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88" idx="6"/>
            <a:endCxn id="11" idx="1"/>
          </p:cNvCxnSpPr>
          <p:nvPr/>
        </p:nvCxnSpPr>
        <p:spPr>
          <a:xfrm>
            <a:off x="609600" y="34671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7" idx="6"/>
          </p:cNvCxnSpPr>
          <p:nvPr/>
        </p:nvCxnSpPr>
        <p:spPr>
          <a:xfrm>
            <a:off x="990600" y="3238500"/>
            <a:ext cx="1219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2" idx="7"/>
          </p:cNvCxnSpPr>
          <p:nvPr/>
        </p:nvCxnSpPr>
        <p:spPr>
          <a:xfrm rot="5400000" flipH="1" flipV="1">
            <a:off x="1767424" y="3553502"/>
            <a:ext cx="262078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89" idx="6"/>
          </p:cNvCxnSpPr>
          <p:nvPr/>
        </p:nvCxnSpPr>
        <p:spPr>
          <a:xfrm flipV="1">
            <a:off x="838200" y="3581400"/>
            <a:ext cx="1371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91" idx="6"/>
          </p:cNvCxnSpPr>
          <p:nvPr/>
        </p:nvCxnSpPr>
        <p:spPr>
          <a:xfrm flipV="1">
            <a:off x="1143000" y="3657600"/>
            <a:ext cx="10668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94" idx="3"/>
          </p:cNvCxnSpPr>
          <p:nvPr/>
        </p:nvCxnSpPr>
        <p:spPr>
          <a:xfrm rot="5400000">
            <a:off x="3380698" y="2986624"/>
            <a:ext cx="109678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93" idx="2"/>
          </p:cNvCxnSpPr>
          <p:nvPr/>
        </p:nvCxnSpPr>
        <p:spPr>
          <a:xfrm flipV="1">
            <a:off x="3276600" y="3238500"/>
            <a:ext cx="533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1" idx="3"/>
            <a:endCxn id="95" idx="2"/>
          </p:cNvCxnSpPr>
          <p:nvPr/>
        </p:nvCxnSpPr>
        <p:spPr>
          <a:xfrm>
            <a:off x="3276600" y="34671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96" idx="1"/>
          </p:cNvCxnSpPr>
          <p:nvPr/>
        </p:nvCxnSpPr>
        <p:spPr>
          <a:xfrm>
            <a:off x="3276600" y="3581400"/>
            <a:ext cx="927474" cy="10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73" idx="1"/>
          </p:cNvCxnSpPr>
          <p:nvPr/>
        </p:nvCxnSpPr>
        <p:spPr>
          <a:xfrm rot="16200000" flipV="1">
            <a:off x="3418798" y="3515402"/>
            <a:ext cx="262078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40" idx="4"/>
          </p:cNvCxnSpPr>
          <p:nvPr/>
        </p:nvCxnSpPr>
        <p:spPr>
          <a:xfrm rot="16200000" flipH="1">
            <a:off x="800100" y="46863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41" idx="6"/>
          </p:cNvCxnSpPr>
          <p:nvPr/>
        </p:nvCxnSpPr>
        <p:spPr>
          <a:xfrm>
            <a:off x="609600" y="47625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42" idx="6"/>
          </p:cNvCxnSpPr>
          <p:nvPr/>
        </p:nvCxnSpPr>
        <p:spPr>
          <a:xfrm>
            <a:off x="609600" y="5067300"/>
            <a:ext cx="304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43" idx="6"/>
            <a:endCxn id="7" idx="1"/>
          </p:cNvCxnSpPr>
          <p:nvPr/>
        </p:nvCxnSpPr>
        <p:spPr>
          <a:xfrm>
            <a:off x="609600" y="53721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44" idx="6"/>
          </p:cNvCxnSpPr>
          <p:nvPr/>
        </p:nvCxnSpPr>
        <p:spPr>
          <a:xfrm flipV="1">
            <a:off x="609600" y="5486400"/>
            <a:ext cx="228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45" idx="0"/>
          </p:cNvCxnSpPr>
          <p:nvPr/>
        </p:nvCxnSpPr>
        <p:spPr>
          <a:xfrm rot="5400000" flipH="1" flipV="1">
            <a:off x="571500" y="5600700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47" idx="7"/>
          </p:cNvCxnSpPr>
          <p:nvPr/>
        </p:nvCxnSpPr>
        <p:spPr>
          <a:xfrm rot="5400000" flipH="1" flipV="1">
            <a:off x="662524" y="5801402"/>
            <a:ext cx="643078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46" idx="0"/>
          </p:cNvCxnSpPr>
          <p:nvPr/>
        </p:nvCxnSpPr>
        <p:spPr>
          <a:xfrm rot="5400000" flipH="1" flipV="1">
            <a:off x="762000" y="59436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48" idx="0"/>
          </p:cNvCxnSpPr>
          <p:nvPr/>
        </p:nvCxnSpPr>
        <p:spPr>
          <a:xfrm rot="5400000" flipH="1" flipV="1">
            <a:off x="1905000" y="5638800"/>
            <a:ext cx="228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49" idx="7"/>
          </p:cNvCxnSpPr>
          <p:nvPr/>
        </p:nvCxnSpPr>
        <p:spPr>
          <a:xfrm rot="5400000" flipH="1" flipV="1">
            <a:off x="1957924" y="5953802"/>
            <a:ext cx="566878" cy="8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50" idx="0"/>
          </p:cNvCxnSpPr>
          <p:nvPr/>
        </p:nvCxnSpPr>
        <p:spPr>
          <a:xfrm rot="5400000" flipH="1" flipV="1">
            <a:off x="1981200" y="601980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55" idx="0"/>
          </p:cNvCxnSpPr>
          <p:nvPr/>
        </p:nvCxnSpPr>
        <p:spPr>
          <a:xfrm rot="16200000" flipV="1">
            <a:off x="2324100" y="60579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6" idx="1"/>
          </p:cNvCxnSpPr>
          <p:nvPr/>
        </p:nvCxnSpPr>
        <p:spPr>
          <a:xfrm rot="16200000" flipH="1">
            <a:off x="2694898" y="5915702"/>
            <a:ext cx="795478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52" idx="1"/>
          </p:cNvCxnSpPr>
          <p:nvPr/>
        </p:nvCxnSpPr>
        <p:spPr>
          <a:xfrm rot="16200000" flipH="1">
            <a:off x="2961598" y="5649002"/>
            <a:ext cx="643078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51" idx="1"/>
          </p:cNvCxnSpPr>
          <p:nvPr/>
        </p:nvCxnSpPr>
        <p:spPr>
          <a:xfrm rot="16200000" flipV="1">
            <a:off x="3342598" y="5649002"/>
            <a:ext cx="262078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8" idx="6"/>
            <a:endCxn id="8" idx="1"/>
          </p:cNvCxnSpPr>
          <p:nvPr/>
        </p:nvCxnSpPr>
        <p:spPr>
          <a:xfrm>
            <a:off x="3886200" y="1638300"/>
            <a:ext cx="22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69" idx="6"/>
          </p:cNvCxnSpPr>
          <p:nvPr/>
        </p:nvCxnSpPr>
        <p:spPr>
          <a:xfrm>
            <a:off x="4038600" y="1333500"/>
            <a:ext cx="2286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70" idx="5"/>
          </p:cNvCxnSpPr>
          <p:nvPr/>
        </p:nvCxnSpPr>
        <p:spPr>
          <a:xfrm rot="16200000" flipH="1">
            <a:off x="4129624" y="1157824"/>
            <a:ext cx="338278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71" idx="4"/>
          </p:cNvCxnSpPr>
          <p:nvPr/>
        </p:nvCxnSpPr>
        <p:spPr>
          <a:xfrm rot="16200000" flipH="1">
            <a:off x="4267200" y="1219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2" idx="4"/>
          </p:cNvCxnSpPr>
          <p:nvPr/>
        </p:nvCxnSpPr>
        <p:spPr>
          <a:xfrm rot="5400000">
            <a:off x="4762500" y="11811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97" idx="3"/>
          </p:cNvCxnSpPr>
          <p:nvPr/>
        </p:nvCxnSpPr>
        <p:spPr>
          <a:xfrm rot="5400000" flipH="1" flipV="1">
            <a:off x="5171398" y="1272124"/>
            <a:ext cx="185878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8" idx="3"/>
            <a:endCxn id="74" idx="2"/>
          </p:cNvCxnSpPr>
          <p:nvPr/>
        </p:nvCxnSpPr>
        <p:spPr>
          <a:xfrm flipV="1">
            <a:off x="5181600" y="14859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75" idx="5"/>
          </p:cNvCxnSpPr>
          <p:nvPr/>
        </p:nvCxnSpPr>
        <p:spPr>
          <a:xfrm rot="16200000" flipH="1">
            <a:off x="7063324" y="2110324"/>
            <a:ext cx="185878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6" idx="5"/>
          </p:cNvCxnSpPr>
          <p:nvPr/>
        </p:nvCxnSpPr>
        <p:spPr>
          <a:xfrm rot="16200000" flipH="1">
            <a:off x="7101424" y="1919824"/>
            <a:ext cx="490678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77" idx="4"/>
          </p:cNvCxnSpPr>
          <p:nvPr/>
        </p:nvCxnSpPr>
        <p:spPr>
          <a:xfrm rot="16200000" flipH="1">
            <a:off x="7124700" y="19431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78" idx="4"/>
          </p:cNvCxnSpPr>
          <p:nvPr/>
        </p:nvCxnSpPr>
        <p:spPr>
          <a:xfrm rot="5400000">
            <a:off x="7391400" y="1752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79" idx="2"/>
          </p:cNvCxnSpPr>
          <p:nvPr/>
        </p:nvCxnSpPr>
        <p:spPr>
          <a:xfrm rot="10800000" flipV="1">
            <a:off x="7772400" y="1485900"/>
            <a:ext cx="4572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80" idx="2"/>
          </p:cNvCxnSpPr>
          <p:nvPr/>
        </p:nvCxnSpPr>
        <p:spPr>
          <a:xfrm rot="10800000" flipV="1">
            <a:off x="7924800" y="1714500"/>
            <a:ext cx="6096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81" idx="2"/>
          </p:cNvCxnSpPr>
          <p:nvPr/>
        </p:nvCxnSpPr>
        <p:spPr>
          <a:xfrm rot="10800000" flipV="1">
            <a:off x="8077200" y="2019300"/>
            <a:ext cx="457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82" idx="2"/>
          </p:cNvCxnSpPr>
          <p:nvPr/>
        </p:nvCxnSpPr>
        <p:spPr>
          <a:xfrm rot="10800000" flipV="1">
            <a:off x="8077200" y="2324100"/>
            <a:ext cx="457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57" idx="7"/>
          </p:cNvCxnSpPr>
          <p:nvPr/>
        </p:nvCxnSpPr>
        <p:spPr>
          <a:xfrm rot="5400000">
            <a:off x="4586824" y="5839502"/>
            <a:ext cx="566878" cy="16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58" idx="7"/>
          </p:cNvCxnSpPr>
          <p:nvPr/>
        </p:nvCxnSpPr>
        <p:spPr>
          <a:xfrm rot="5400000">
            <a:off x="4739224" y="6068102"/>
            <a:ext cx="719278" cy="1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26" idx="2"/>
            <a:endCxn id="59" idx="0"/>
          </p:cNvCxnSpPr>
          <p:nvPr/>
        </p:nvCxnSpPr>
        <p:spPr>
          <a:xfrm rot="16200000" flipH="1">
            <a:off x="5067300" y="60579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60" idx="0"/>
          </p:cNvCxnSpPr>
          <p:nvPr/>
        </p:nvCxnSpPr>
        <p:spPr>
          <a:xfrm rot="16200000" flipH="1">
            <a:off x="5410200" y="5791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61" idx="1"/>
          </p:cNvCxnSpPr>
          <p:nvPr/>
        </p:nvCxnSpPr>
        <p:spPr>
          <a:xfrm rot="16200000" flipH="1">
            <a:off x="5590498" y="5687102"/>
            <a:ext cx="414478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62" idx="0"/>
          </p:cNvCxnSpPr>
          <p:nvPr/>
        </p:nvCxnSpPr>
        <p:spPr>
          <a:xfrm rot="5400000">
            <a:off x="6705600" y="5562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endCxn id="63" idx="0"/>
          </p:cNvCxnSpPr>
          <p:nvPr/>
        </p:nvCxnSpPr>
        <p:spPr>
          <a:xfrm rot="5400000">
            <a:off x="6858000" y="57912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3" idx="2"/>
            <a:endCxn id="64" idx="0"/>
          </p:cNvCxnSpPr>
          <p:nvPr/>
        </p:nvCxnSpPr>
        <p:spPr>
          <a:xfrm rot="16200000" flipH="1">
            <a:off x="7124700" y="59817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65" idx="1"/>
          </p:cNvCxnSpPr>
          <p:nvPr/>
        </p:nvCxnSpPr>
        <p:spPr>
          <a:xfrm rot="16200000" flipH="1">
            <a:off x="7533598" y="5877602"/>
            <a:ext cx="719278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endCxn id="66" idx="1"/>
          </p:cNvCxnSpPr>
          <p:nvPr/>
        </p:nvCxnSpPr>
        <p:spPr>
          <a:xfrm rot="16200000" flipH="1">
            <a:off x="7914598" y="5725202"/>
            <a:ext cx="490678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3" idx="3"/>
            <a:endCxn id="67" idx="1"/>
          </p:cNvCxnSpPr>
          <p:nvPr/>
        </p:nvCxnSpPr>
        <p:spPr>
          <a:xfrm>
            <a:off x="8001000" y="5372100"/>
            <a:ext cx="470274" cy="4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83" idx="2"/>
          </p:cNvCxnSpPr>
          <p:nvPr/>
        </p:nvCxnSpPr>
        <p:spPr>
          <a:xfrm flipV="1">
            <a:off x="6019800" y="331470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84" idx="2"/>
          </p:cNvCxnSpPr>
          <p:nvPr/>
        </p:nvCxnSpPr>
        <p:spPr>
          <a:xfrm>
            <a:off x="6019800" y="3581400"/>
            <a:ext cx="152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6200000" flipH="1">
            <a:off x="1819783" y="2066417"/>
            <a:ext cx="234841" cy="21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5" idx="2"/>
            <a:endCxn id="11" idx="0"/>
          </p:cNvCxnSpPr>
          <p:nvPr/>
        </p:nvCxnSpPr>
        <p:spPr>
          <a:xfrm rot="16200000" flipH="1">
            <a:off x="2396550" y="2853749"/>
            <a:ext cx="401661" cy="29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16200000" flipH="1">
            <a:off x="1905000" y="20574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" idx="2"/>
          </p:cNvCxnSpPr>
          <p:nvPr/>
        </p:nvCxnSpPr>
        <p:spPr>
          <a:xfrm rot="5400000">
            <a:off x="2938630" y="2736657"/>
            <a:ext cx="420713" cy="50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21" idx="0"/>
          </p:cNvCxnSpPr>
          <p:nvPr/>
        </p:nvCxnSpPr>
        <p:spPr>
          <a:xfrm rot="10800000" flipV="1">
            <a:off x="3796616" y="1981200"/>
            <a:ext cx="394384" cy="333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10800000" flipV="1">
            <a:off x="3733800" y="1905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1" idx="2"/>
            <a:endCxn id="16" idx="0"/>
          </p:cNvCxnSpPr>
          <p:nvPr/>
        </p:nvCxnSpPr>
        <p:spPr>
          <a:xfrm rot="16200000" flipH="1">
            <a:off x="2495550" y="39814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5400000">
            <a:off x="2476500" y="49911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5400000">
            <a:off x="2552700" y="51435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18" idx="0"/>
          </p:cNvCxnSpPr>
          <p:nvPr/>
        </p:nvCxnSpPr>
        <p:spPr>
          <a:xfrm>
            <a:off x="3048000" y="3733800"/>
            <a:ext cx="512747" cy="38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18" idx="2"/>
            <a:endCxn id="26" idx="1"/>
          </p:cNvCxnSpPr>
          <p:nvPr/>
        </p:nvCxnSpPr>
        <p:spPr>
          <a:xfrm rot="16200000" flipH="1">
            <a:off x="4068958" y="4640458"/>
            <a:ext cx="763632" cy="85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886200" y="44958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19" idx="0"/>
          </p:cNvCxnSpPr>
          <p:nvPr/>
        </p:nvCxnSpPr>
        <p:spPr>
          <a:xfrm rot="16200000" flipH="1">
            <a:off x="4743815" y="2037985"/>
            <a:ext cx="283442" cy="16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rot="16200000" flipH="1">
            <a:off x="4610100" y="18669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19" idx="2"/>
          </p:cNvCxnSpPr>
          <p:nvPr/>
        </p:nvCxnSpPr>
        <p:spPr>
          <a:xfrm rot="16200000" flipH="1">
            <a:off x="5222992" y="2936992"/>
            <a:ext cx="327328" cy="1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6200000" flipH="1">
            <a:off x="5143500" y="28575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16200000" flipH="1">
            <a:off x="4953001" y="5029200"/>
            <a:ext cx="6095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20" idx="0"/>
          </p:cNvCxnSpPr>
          <p:nvPr/>
        </p:nvCxnSpPr>
        <p:spPr>
          <a:xfrm rot="16200000" flipH="1">
            <a:off x="5030912" y="3960687"/>
            <a:ext cx="465640" cy="1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14" idx="2"/>
          </p:cNvCxnSpPr>
          <p:nvPr/>
        </p:nvCxnSpPr>
        <p:spPr>
          <a:xfrm rot="5400000">
            <a:off x="7048500" y="33909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24" idx="0"/>
          </p:cNvCxnSpPr>
          <p:nvPr/>
        </p:nvCxnSpPr>
        <p:spPr>
          <a:xfrm rot="5400000">
            <a:off x="7162800" y="3352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4" idx="2"/>
          </p:cNvCxnSpPr>
          <p:nvPr/>
        </p:nvCxnSpPr>
        <p:spPr>
          <a:xfrm rot="5400000">
            <a:off x="7315200" y="4876799"/>
            <a:ext cx="76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3" idx="2"/>
          </p:cNvCxnSpPr>
          <p:nvPr/>
        </p:nvCxnSpPr>
        <p:spPr>
          <a:xfrm rot="5400000">
            <a:off x="5717823" y="4454225"/>
            <a:ext cx="800752" cy="80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endCxn id="23" idx="0"/>
          </p:cNvCxnSpPr>
          <p:nvPr/>
        </p:nvCxnSpPr>
        <p:spPr>
          <a:xfrm rot="5400000">
            <a:off x="6647869" y="3054703"/>
            <a:ext cx="1055034" cy="58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endCxn id="22" idx="0"/>
          </p:cNvCxnSpPr>
          <p:nvPr/>
        </p:nvCxnSpPr>
        <p:spPr>
          <a:xfrm>
            <a:off x="5181600" y="1828800"/>
            <a:ext cx="638161" cy="10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2" idx="2"/>
          </p:cNvCxnSpPr>
          <p:nvPr/>
        </p:nvCxnSpPr>
        <p:spPr>
          <a:xfrm>
            <a:off x="6410363" y="2195063"/>
            <a:ext cx="676237" cy="24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5" idx="0"/>
          </p:cNvCxnSpPr>
          <p:nvPr/>
        </p:nvCxnSpPr>
        <p:spPr>
          <a:xfrm rot="5400000" flipH="1" flipV="1">
            <a:off x="2045869" y="3644864"/>
            <a:ext cx="455995" cy="63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5" idx="2"/>
            <a:endCxn id="7" idx="0"/>
          </p:cNvCxnSpPr>
          <p:nvPr/>
        </p:nvCxnSpPr>
        <p:spPr>
          <a:xfrm rot="5400000">
            <a:off x="1333398" y="4822957"/>
            <a:ext cx="320645" cy="24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0" idx="2"/>
            <a:endCxn id="20" idx="2"/>
          </p:cNvCxnSpPr>
          <p:nvPr/>
        </p:nvCxnSpPr>
        <p:spPr>
          <a:xfrm rot="5400000">
            <a:off x="5269665" y="48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0" idx="2"/>
            <a:endCxn id="20" idx="2"/>
          </p:cNvCxnSpPr>
          <p:nvPr/>
        </p:nvCxnSpPr>
        <p:spPr>
          <a:xfrm rot="5400000">
            <a:off x="5269665" y="480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6" idx="0"/>
          </p:cNvCxnSpPr>
          <p:nvPr/>
        </p:nvCxnSpPr>
        <p:spPr>
          <a:xfrm rot="5400000" flipH="1" flipV="1">
            <a:off x="5181600" y="4953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4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2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 smtClean="0"/>
              <a:t> 		GUI PROSPECT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28600" y="1676400"/>
            <a:ext cx="4419600" cy="140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28600" y="3048000"/>
            <a:ext cx="4419600" cy="3603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876800" y="19812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i-FI" sz="2400" dirty="0" smtClean="0"/>
              <a:t>We plan to provide you with an interface that will group the cities and tourist attractions similar to as given by the image alongside.</a:t>
            </a:r>
            <a:endParaRPr lang="fi-FI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</TotalTime>
  <Words>547</Words>
  <Application>Microsoft Office PowerPoint</Application>
  <PresentationFormat>On-screen Show (4:3)</PresentationFormat>
  <Paragraphs>292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CITY TOUR GUIDE</vt:lpstr>
      <vt:lpstr>    AIM</vt:lpstr>
      <vt:lpstr>   RATIONALE</vt:lpstr>
      <vt:lpstr>  IMPLEMENTATION</vt:lpstr>
      <vt:lpstr>  SCHEMA DIAGRAM</vt:lpstr>
      <vt:lpstr>SCHEMA (Continued...)</vt:lpstr>
      <vt:lpstr>Schema (Continued...)</vt:lpstr>
      <vt:lpstr>ER Diagram</vt:lpstr>
      <vt:lpstr>   GUI PROSPECT</vt:lpstr>
      <vt:lpstr> GUI PROSPECT (contd..)</vt:lpstr>
      <vt:lpstr>     SUGGESTIONS</vt:lpstr>
      <vt:lpstr>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TOUR GUIDE</dc:title>
  <dc:creator>Ashish Prasad</dc:creator>
  <cp:lastModifiedBy>Ashish Prasad</cp:lastModifiedBy>
  <cp:revision>91</cp:revision>
  <dcterms:created xsi:type="dcterms:W3CDTF">2010-09-19T15:15:54Z</dcterms:created>
  <dcterms:modified xsi:type="dcterms:W3CDTF">2010-09-20T17:58:37Z</dcterms:modified>
</cp:coreProperties>
</file>