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2" r:id="rId7"/>
    <p:sldId id="263" r:id="rId8"/>
    <p:sldId id="266" r:id="rId9"/>
    <p:sldId id="265" r:id="rId10"/>
    <p:sldId id="267" r:id="rId11"/>
    <p:sldId id="268" r:id="rId12"/>
    <p:sldId id="261"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2A719A-3375-4142-9D25-7A6558B3521B}" type="doc">
      <dgm:prSet loTypeId="urn:microsoft.com/office/officeart/2005/8/layout/process1" loCatId="process" qsTypeId="urn:microsoft.com/office/officeart/2005/8/quickstyle/simple1" qsCatId="simple" csTypeId="urn:microsoft.com/office/officeart/2005/8/colors/accent1_2" csCatId="accent1" phldr="1"/>
      <dgm:spPr/>
    </dgm:pt>
    <dgm:pt modelId="{CDC22D1B-A44B-48E4-B9D0-3858DC506574}">
      <dgm:prSet phldrT="[Text]"/>
      <dgm:spPr/>
      <dgm:t>
        <a:bodyPr/>
        <a:lstStyle/>
        <a:p>
          <a:r>
            <a:rPr lang="en-IN" b="1" dirty="0"/>
            <a:t>Abstraction</a:t>
          </a:r>
        </a:p>
      </dgm:t>
    </dgm:pt>
    <dgm:pt modelId="{CC18C66C-E1AC-45F7-8E9F-76330EE4F8B1}" type="parTrans" cxnId="{980D7981-674C-4B55-B52C-06B79FCA11A5}">
      <dgm:prSet/>
      <dgm:spPr/>
      <dgm:t>
        <a:bodyPr/>
        <a:lstStyle/>
        <a:p>
          <a:endParaRPr lang="en-IN"/>
        </a:p>
      </dgm:t>
    </dgm:pt>
    <dgm:pt modelId="{E6066ADA-93BF-4612-965E-A3F058166C49}" type="sibTrans" cxnId="{980D7981-674C-4B55-B52C-06B79FCA11A5}">
      <dgm:prSet/>
      <dgm:spPr/>
      <dgm:t>
        <a:bodyPr/>
        <a:lstStyle/>
        <a:p>
          <a:endParaRPr lang="en-IN" b="1"/>
        </a:p>
      </dgm:t>
    </dgm:pt>
    <dgm:pt modelId="{ED60C588-6AE2-4687-BB4C-962936E1F639}">
      <dgm:prSet phldrT="[Text]"/>
      <dgm:spPr/>
      <dgm:t>
        <a:bodyPr/>
        <a:lstStyle/>
        <a:p>
          <a:r>
            <a:rPr lang="en-IN" b="1" dirty="0"/>
            <a:t>Element Uniqueness</a:t>
          </a:r>
        </a:p>
      </dgm:t>
    </dgm:pt>
    <dgm:pt modelId="{C7841C01-6448-457A-B593-F708DD183FE6}" type="parTrans" cxnId="{AC0B0710-95AA-4987-A441-BF086C713AC8}">
      <dgm:prSet/>
      <dgm:spPr/>
      <dgm:t>
        <a:bodyPr/>
        <a:lstStyle/>
        <a:p>
          <a:endParaRPr lang="en-IN"/>
        </a:p>
      </dgm:t>
    </dgm:pt>
    <dgm:pt modelId="{FA27584E-50DF-4570-9037-331F7A8113DC}" type="sibTrans" cxnId="{AC0B0710-95AA-4987-A441-BF086C713AC8}">
      <dgm:prSet/>
      <dgm:spPr/>
      <dgm:t>
        <a:bodyPr/>
        <a:lstStyle/>
        <a:p>
          <a:endParaRPr lang="en-IN" b="1"/>
        </a:p>
      </dgm:t>
    </dgm:pt>
    <dgm:pt modelId="{18860C3B-36F4-4A0A-B661-794F4FA938FA}">
      <dgm:prSet phldrT="[Text]"/>
      <dgm:spPr/>
      <dgm:t>
        <a:bodyPr/>
        <a:lstStyle/>
        <a:p>
          <a:r>
            <a:rPr lang="en-IN" b="1" dirty="0"/>
            <a:t>Element Distribution</a:t>
          </a:r>
        </a:p>
      </dgm:t>
    </dgm:pt>
    <dgm:pt modelId="{10888230-0B17-4CE6-9750-4B766FE9C835}" type="parTrans" cxnId="{48A4176E-97D8-4A3B-AD20-DB0707A40DCD}">
      <dgm:prSet/>
      <dgm:spPr/>
      <dgm:t>
        <a:bodyPr/>
        <a:lstStyle/>
        <a:p>
          <a:endParaRPr lang="en-IN"/>
        </a:p>
      </dgm:t>
    </dgm:pt>
    <dgm:pt modelId="{03363BCB-53DA-4996-B2EB-AE1BDB463917}" type="sibTrans" cxnId="{48A4176E-97D8-4A3B-AD20-DB0707A40DCD}">
      <dgm:prSet/>
      <dgm:spPr/>
      <dgm:t>
        <a:bodyPr/>
        <a:lstStyle/>
        <a:p>
          <a:endParaRPr lang="en-IN" b="1"/>
        </a:p>
      </dgm:t>
    </dgm:pt>
    <dgm:pt modelId="{1B62D97C-062A-45CD-8B04-E1CB64236EE4}">
      <dgm:prSet phldrT="[Text]"/>
      <dgm:spPr/>
      <dgm:t>
        <a:bodyPr/>
        <a:lstStyle/>
        <a:p>
          <a:r>
            <a:rPr lang="en-IN" b="1" dirty="0"/>
            <a:t>Saliency Assignment</a:t>
          </a:r>
        </a:p>
      </dgm:t>
    </dgm:pt>
    <dgm:pt modelId="{9410E167-EF6C-41A3-973F-BFC72AA4D493}" type="parTrans" cxnId="{58CD1956-6E53-407F-A222-357151AF0C08}">
      <dgm:prSet/>
      <dgm:spPr/>
      <dgm:t>
        <a:bodyPr/>
        <a:lstStyle/>
        <a:p>
          <a:endParaRPr lang="en-IN"/>
        </a:p>
      </dgm:t>
    </dgm:pt>
    <dgm:pt modelId="{2E6B40D6-708D-4C4F-9853-B7158D4A6BFE}" type="sibTrans" cxnId="{58CD1956-6E53-407F-A222-357151AF0C08}">
      <dgm:prSet/>
      <dgm:spPr/>
      <dgm:t>
        <a:bodyPr/>
        <a:lstStyle/>
        <a:p>
          <a:endParaRPr lang="en-IN"/>
        </a:p>
      </dgm:t>
    </dgm:pt>
    <dgm:pt modelId="{B9830128-F661-41FB-A09B-23AFD432C690}" type="pres">
      <dgm:prSet presAssocID="{962A719A-3375-4142-9D25-7A6558B3521B}" presName="Name0" presStyleCnt="0">
        <dgm:presLayoutVars>
          <dgm:dir/>
          <dgm:resizeHandles val="exact"/>
        </dgm:presLayoutVars>
      </dgm:prSet>
      <dgm:spPr/>
    </dgm:pt>
    <dgm:pt modelId="{481D168B-7B63-4C24-8E28-0831F78A39A2}" type="pres">
      <dgm:prSet presAssocID="{CDC22D1B-A44B-48E4-B9D0-3858DC506574}" presName="node" presStyleLbl="node1" presStyleIdx="0" presStyleCnt="4">
        <dgm:presLayoutVars>
          <dgm:bulletEnabled val="1"/>
        </dgm:presLayoutVars>
      </dgm:prSet>
      <dgm:spPr/>
    </dgm:pt>
    <dgm:pt modelId="{C9F384E5-F421-45BA-A7CD-E5CBE5614C23}" type="pres">
      <dgm:prSet presAssocID="{E6066ADA-93BF-4612-965E-A3F058166C49}" presName="sibTrans" presStyleLbl="sibTrans2D1" presStyleIdx="0" presStyleCnt="3"/>
      <dgm:spPr/>
    </dgm:pt>
    <dgm:pt modelId="{51557102-E847-46EC-8963-D731685317D2}" type="pres">
      <dgm:prSet presAssocID="{E6066ADA-93BF-4612-965E-A3F058166C49}" presName="connectorText" presStyleLbl="sibTrans2D1" presStyleIdx="0" presStyleCnt="3"/>
      <dgm:spPr/>
    </dgm:pt>
    <dgm:pt modelId="{45930231-C7C8-4B0B-9D56-F7DBDCBAC2D6}" type="pres">
      <dgm:prSet presAssocID="{ED60C588-6AE2-4687-BB4C-962936E1F639}" presName="node" presStyleLbl="node1" presStyleIdx="1" presStyleCnt="4">
        <dgm:presLayoutVars>
          <dgm:bulletEnabled val="1"/>
        </dgm:presLayoutVars>
      </dgm:prSet>
      <dgm:spPr/>
    </dgm:pt>
    <dgm:pt modelId="{FC318790-8EA3-4341-A9FD-9284FAAD5BEC}" type="pres">
      <dgm:prSet presAssocID="{FA27584E-50DF-4570-9037-331F7A8113DC}" presName="sibTrans" presStyleLbl="sibTrans2D1" presStyleIdx="1" presStyleCnt="3"/>
      <dgm:spPr/>
    </dgm:pt>
    <dgm:pt modelId="{E9ABA85D-86D8-4D25-94FA-CA4C9697E32C}" type="pres">
      <dgm:prSet presAssocID="{FA27584E-50DF-4570-9037-331F7A8113DC}" presName="connectorText" presStyleLbl="sibTrans2D1" presStyleIdx="1" presStyleCnt="3"/>
      <dgm:spPr/>
    </dgm:pt>
    <dgm:pt modelId="{A7B05A39-6AC5-4D60-A651-1032A41D86E5}" type="pres">
      <dgm:prSet presAssocID="{18860C3B-36F4-4A0A-B661-794F4FA938FA}" presName="node" presStyleLbl="node1" presStyleIdx="2" presStyleCnt="4">
        <dgm:presLayoutVars>
          <dgm:bulletEnabled val="1"/>
        </dgm:presLayoutVars>
      </dgm:prSet>
      <dgm:spPr/>
    </dgm:pt>
    <dgm:pt modelId="{28D37EFF-F660-412A-AC2C-C92F6467360E}" type="pres">
      <dgm:prSet presAssocID="{03363BCB-53DA-4996-B2EB-AE1BDB463917}" presName="sibTrans" presStyleLbl="sibTrans2D1" presStyleIdx="2" presStyleCnt="3"/>
      <dgm:spPr/>
    </dgm:pt>
    <dgm:pt modelId="{C36E195C-4004-46E3-8ABB-03B4D49FC117}" type="pres">
      <dgm:prSet presAssocID="{03363BCB-53DA-4996-B2EB-AE1BDB463917}" presName="connectorText" presStyleLbl="sibTrans2D1" presStyleIdx="2" presStyleCnt="3"/>
      <dgm:spPr/>
    </dgm:pt>
    <dgm:pt modelId="{8A145207-3BE4-4D52-9648-3296946A36DA}" type="pres">
      <dgm:prSet presAssocID="{1B62D97C-062A-45CD-8B04-E1CB64236EE4}" presName="node" presStyleLbl="node1" presStyleIdx="3" presStyleCnt="4">
        <dgm:presLayoutVars>
          <dgm:bulletEnabled val="1"/>
        </dgm:presLayoutVars>
      </dgm:prSet>
      <dgm:spPr/>
    </dgm:pt>
  </dgm:ptLst>
  <dgm:cxnLst>
    <dgm:cxn modelId="{AC0B0710-95AA-4987-A441-BF086C713AC8}" srcId="{962A719A-3375-4142-9D25-7A6558B3521B}" destId="{ED60C588-6AE2-4687-BB4C-962936E1F639}" srcOrd="1" destOrd="0" parTransId="{C7841C01-6448-457A-B593-F708DD183FE6}" sibTransId="{FA27584E-50DF-4570-9037-331F7A8113DC}"/>
    <dgm:cxn modelId="{5A603A3C-D85C-40AF-92A7-7AFA645CFA61}" type="presOf" srcId="{ED60C588-6AE2-4687-BB4C-962936E1F639}" destId="{45930231-C7C8-4B0B-9D56-F7DBDCBAC2D6}" srcOrd="0" destOrd="0" presId="urn:microsoft.com/office/officeart/2005/8/layout/process1"/>
    <dgm:cxn modelId="{2FBEAF3C-984A-47BB-89FE-2EC0322F8033}" type="presOf" srcId="{FA27584E-50DF-4570-9037-331F7A8113DC}" destId="{FC318790-8EA3-4341-A9FD-9284FAAD5BEC}" srcOrd="0" destOrd="0" presId="urn:microsoft.com/office/officeart/2005/8/layout/process1"/>
    <dgm:cxn modelId="{B714915C-33CB-4181-A627-16DF158A85E5}" type="presOf" srcId="{FA27584E-50DF-4570-9037-331F7A8113DC}" destId="{E9ABA85D-86D8-4D25-94FA-CA4C9697E32C}" srcOrd="1" destOrd="0" presId="urn:microsoft.com/office/officeart/2005/8/layout/process1"/>
    <dgm:cxn modelId="{9720B34A-53E9-496D-A199-FB4CB0AFCE87}" type="presOf" srcId="{E6066ADA-93BF-4612-965E-A3F058166C49}" destId="{C9F384E5-F421-45BA-A7CD-E5CBE5614C23}" srcOrd="0" destOrd="0" presId="urn:microsoft.com/office/officeart/2005/8/layout/process1"/>
    <dgm:cxn modelId="{48A4176E-97D8-4A3B-AD20-DB0707A40DCD}" srcId="{962A719A-3375-4142-9D25-7A6558B3521B}" destId="{18860C3B-36F4-4A0A-B661-794F4FA938FA}" srcOrd="2" destOrd="0" parTransId="{10888230-0B17-4CE6-9750-4B766FE9C835}" sibTransId="{03363BCB-53DA-4996-B2EB-AE1BDB463917}"/>
    <dgm:cxn modelId="{F3E87053-D856-4FB7-A222-34B9640A8988}" type="presOf" srcId="{962A719A-3375-4142-9D25-7A6558B3521B}" destId="{B9830128-F661-41FB-A09B-23AFD432C690}" srcOrd="0" destOrd="0" presId="urn:microsoft.com/office/officeart/2005/8/layout/process1"/>
    <dgm:cxn modelId="{58CD1956-6E53-407F-A222-357151AF0C08}" srcId="{962A719A-3375-4142-9D25-7A6558B3521B}" destId="{1B62D97C-062A-45CD-8B04-E1CB64236EE4}" srcOrd="3" destOrd="0" parTransId="{9410E167-EF6C-41A3-973F-BFC72AA4D493}" sibTransId="{2E6B40D6-708D-4C4F-9853-B7158D4A6BFE}"/>
    <dgm:cxn modelId="{980D7981-674C-4B55-B52C-06B79FCA11A5}" srcId="{962A719A-3375-4142-9D25-7A6558B3521B}" destId="{CDC22D1B-A44B-48E4-B9D0-3858DC506574}" srcOrd="0" destOrd="0" parTransId="{CC18C66C-E1AC-45F7-8E9F-76330EE4F8B1}" sibTransId="{E6066ADA-93BF-4612-965E-A3F058166C49}"/>
    <dgm:cxn modelId="{14A06293-4D73-42A3-9161-CEC385B3E5A1}" type="presOf" srcId="{1B62D97C-062A-45CD-8B04-E1CB64236EE4}" destId="{8A145207-3BE4-4D52-9648-3296946A36DA}" srcOrd="0" destOrd="0" presId="urn:microsoft.com/office/officeart/2005/8/layout/process1"/>
    <dgm:cxn modelId="{20F1F19E-D4FF-438E-A0F0-441ECED30EC9}" type="presOf" srcId="{18860C3B-36F4-4A0A-B661-794F4FA938FA}" destId="{A7B05A39-6AC5-4D60-A651-1032A41D86E5}" srcOrd="0" destOrd="0" presId="urn:microsoft.com/office/officeart/2005/8/layout/process1"/>
    <dgm:cxn modelId="{F9FE21C0-E0EF-476D-A0BE-6BDD9EA59315}" type="presOf" srcId="{03363BCB-53DA-4996-B2EB-AE1BDB463917}" destId="{28D37EFF-F660-412A-AC2C-C92F6467360E}" srcOrd="0" destOrd="0" presId="urn:microsoft.com/office/officeart/2005/8/layout/process1"/>
    <dgm:cxn modelId="{55F19FCB-9123-4190-BB26-212312035B65}" type="presOf" srcId="{E6066ADA-93BF-4612-965E-A3F058166C49}" destId="{51557102-E847-46EC-8963-D731685317D2}" srcOrd="1" destOrd="0" presId="urn:microsoft.com/office/officeart/2005/8/layout/process1"/>
    <dgm:cxn modelId="{4CD5ADCD-47DB-4A9C-A6F0-9A9EBAD4722B}" type="presOf" srcId="{03363BCB-53DA-4996-B2EB-AE1BDB463917}" destId="{C36E195C-4004-46E3-8ABB-03B4D49FC117}" srcOrd="1" destOrd="0" presId="urn:microsoft.com/office/officeart/2005/8/layout/process1"/>
    <dgm:cxn modelId="{FF3891CE-6665-4303-9890-F5DF73E4D2E5}" type="presOf" srcId="{CDC22D1B-A44B-48E4-B9D0-3858DC506574}" destId="{481D168B-7B63-4C24-8E28-0831F78A39A2}" srcOrd="0" destOrd="0" presId="urn:microsoft.com/office/officeart/2005/8/layout/process1"/>
    <dgm:cxn modelId="{F0DAA8B3-67D4-4DEB-BA38-FCFD50C9500B}" type="presParOf" srcId="{B9830128-F661-41FB-A09B-23AFD432C690}" destId="{481D168B-7B63-4C24-8E28-0831F78A39A2}" srcOrd="0" destOrd="0" presId="urn:microsoft.com/office/officeart/2005/8/layout/process1"/>
    <dgm:cxn modelId="{FE286B3E-9411-4024-B130-53D0CA050E70}" type="presParOf" srcId="{B9830128-F661-41FB-A09B-23AFD432C690}" destId="{C9F384E5-F421-45BA-A7CD-E5CBE5614C23}" srcOrd="1" destOrd="0" presId="urn:microsoft.com/office/officeart/2005/8/layout/process1"/>
    <dgm:cxn modelId="{A92705A5-9A0D-40C6-B684-A286286A8F34}" type="presParOf" srcId="{C9F384E5-F421-45BA-A7CD-E5CBE5614C23}" destId="{51557102-E847-46EC-8963-D731685317D2}" srcOrd="0" destOrd="0" presId="urn:microsoft.com/office/officeart/2005/8/layout/process1"/>
    <dgm:cxn modelId="{D0BBD460-5E27-4DBF-A790-193ABB0B1D12}" type="presParOf" srcId="{B9830128-F661-41FB-A09B-23AFD432C690}" destId="{45930231-C7C8-4B0B-9D56-F7DBDCBAC2D6}" srcOrd="2" destOrd="0" presId="urn:microsoft.com/office/officeart/2005/8/layout/process1"/>
    <dgm:cxn modelId="{A8DA1D32-D299-4959-A6D2-D2637B4ADAF7}" type="presParOf" srcId="{B9830128-F661-41FB-A09B-23AFD432C690}" destId="{FC318790-8EA3-4341-A9FD-9284FAAD5BEC}" srcOrd="3" destOrd="0" presId="urn:microsoft.com/office/officeart/2005/8/layout/process1"/>
    <dgm:cxn modelId="{292617E4-9179-4678-BD9B-903A561CF189}" type="presParOf" srcId="{FC318790-8EA3-4341-A9FD-9284FAAD5BEC}" destId="{E9ABA85D-86D8-4D25-94FA-CA4C9697E32C}" srcOrd="0" destOrd="0" presId="urn:microsoft.com/office/officeart/2005/8/layout/process1"/>
    <dgm:cxn modelId="{5A29C85A-70B6-4544-9108-657C1E60F86E}" type="presParOf" srcId="{B9830128-F661-41FB-A09B-23AFD432C690}" destId="{A7B05A39-6AC5-4D60-A651-1032A41D86E5}" srcOrd="4" destOrd="0" presId="urn:microsoft.com/office/officeart/2005/8/layout/process1"/>
    <dgm:cxn modelId="{66591C00-9180-4601-805D-066ACE141476}" type="presParOf" srcId="{B9830128-F661-41FB-A09B-23AFD432C690}" destId="{28D37EFF-F660-412A-AC2C-C92F6467360E}" srcOrd="5" destOrd="0" presId="urn:microsoft.com/office/officeart/2005/8/layout/process1"/>
    <dgm:cxn modelId="{DB452760-63AE-44EF-B9E2-54DD4FD68936}" type="presParOf" srcId="{28D37EFF-F660-412A-AC2C-C92F6467360E}" destId="{C36E195C-4004-46E3-8ABB-03B4D49FC117}" srcOrd="0" destOrd="0" presId="urn:microsoft.com/office/officeart/2005/8/layout/process1"/>
    <dgm:cxn modelId="{E1F4CC66-7C4F-4FD2-B27D-A4B6C76309EB}" type="presParOf" srcId="{B9830128-F661-41FB-A09B-23AFD432C690}" destId="{8A145207-3BE4-4D52-9648-3296946A36DA}"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1D168B-7B63-4C24-8E28-0831F78A39A2}">
      <dsp:nvSpPr>
        <dsp:cNvPr id="0" name=""/>
        <dsp:cNvSpPr/>
      </dsp:nvSpPr>
      <dsp:spPr>
        <a:xfrm>
          <a:off x="3917" y="1374913"/>
          <a:ext cx="1712993" cy="102779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t>Abstraction</a:t>
          </a:r>
        </a:p>
      </dsp:txBody>
      <dsp:txXfrm>
        <a:off x="34020" y="1405016"/>
        <a:ext cx="1652787" cy="967589"/>
      </dsp:txXfrm>
    </dsp:sp>
    <dsp:sp modelId="{C9F384E5-F421-45BA-A7CD-E5CBE5614C23}">
      <dsp:nvSpPr>
        <dsp:cNvPr id="0" name=""/>
        <dsp:cNvSpPr/>
      </dsp:nvSpPr>
      <dsp:spPr>
        <a:xfrm>
          <a:off x="1888210" y="1676399"/>
          <a:ext cx="363154" cy="4248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b="1" kern="1200"/>
        </a:p>
      </dsp:txBody>
      <dsp:txXfrm>
        <a:off x="1888210" y="1761363"/>
        <a:ext cx="254208" cy="254894"/>
      </dsp:txXfrm>
    </dsp:sp>
    <dsp:sp modelId="{45930231-C7C8-4B0B-9D56-F7DBDCBAC2D6}">
      <dsp:nvSpPr>
        <dsp:cNvPr id="0" name=""/>
        <dsp:cNvSpPr/>
      </dsp:nvSpPr>
      <dsp:spPr>
        <a:xfrm>
          <a:off x="2402108" y="1374913"/>
          <a:ext cx="1712993" cy="102779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t>Element Uniqueness</a:t>
          </a:r>
        </a:p>
      </dsp:txBody>
      <dsp:txXfrm>
        <a:off x="2432211" y="1405016"/>
        <a:ext cx="1652787" cy="967589"/>
      </dsp:txXfrm>
    </dsp:sp>
    <dsp:sp modelId="{FC318790-8EA3-4341-A9FD-9284FAAD5BEC}">
      <dsp:nvSpPr>
        <dsp:cNvPr id="0" name=""/>
        <dsp:cNvSpPr/>
      </dsp:nvSpPr>
      <dsp:spPr>
        <a:xfrm>
          <a:off x="4286400" y="1676399"/>
          <a:ext cx="363154" cy="4248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b="1" kern="1200"/>
        </a:p>
      </dsp:txBody>
      <dsp:txXfrm>
        <a:off x="4286400" y="1761363"/>
        <a:ext cx="254208" cy="254894"/>
      </dsp:txXfrm>
    </dsp:sp>
    <dsp:sp modelId="{A7B05A39-6AC5-4D60-A651-1032A41D86E5}">
      <dsp:nvSpPr>
        <dsp:cNvPr id="0" name=""/>
        <dsp:cNvSpPr/>
      </dsp:nvSpPr>
      <dsp:spPr>
        <a:xfrm>
          <a:off x="4800298" y="1374913"/>
          <a:ext cx="1712993" cy="102779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t>Element Distribution</a:t>
          </a:r>
        </a:p>
      </dsp:txBody>
      <dsp:txXfrm>
        <a:off x="4830401" y="1405016"/>
        <a:ext cx="1652787" cy="967589"/>
      </dsp:txXfrm>
    </dsp:sp>
    <dsp:sp modelId="{28D37EFF-F660-412A-AC2C-C92F6467360E}">
      <dsp:nvSpPr>
        <dsp:cNvPr id="0" name=""/>
        <dsp:cNvSpPr/>
      </dsp:nvSpPr>
      <dsp:spPr>
        <a:xfrm>
          <a:off x="6684591" y="1676399"/>
          <a:ext cx="363154" cy="4248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b="1" kern="1200"/>
        </a:p>
      </dsp:txBody>
      <dsp:txXfrm>
        <a:off x="6684591" y="1761363"/>
        <a:ext cx="254208" cy="254894"/>
      </dsp:txXfrm>
    </dsp:sp>
    <dsp:sp modelId="{8A145207-3BE4-4D52-9648-3296946A36DA}">
      <dsp:nvSpPr>
        <dsp:cNvPr id="0" name=""/>
        <dsp:cNvSpPr/>
      </dsp:nvSpPr>
      <dsp:spPr>
        <a:xfrm>
          <a:off x="7198488" y="1374913"/>
          <a:ext cx="1712993" cy="102779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t>Saliency Assignment</a:t>
          </a:r>
        </a:p>
      </dsp:txBody>
      <dsp:txXfrm>
        <a:off x="7228591" y="1405016"/>
        <a:ext cx="1652787" cy="96758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65527D-5543-4986-9A59-010AD63228F1}" type="datetimeFigureOut">
              <a:rPr lang="en-IN" smtClean="0"/>
              <a:t>01-11-2018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4B367-696C-4FD2-BEE3-8F485AD3FAB5}" type="slidenum">
              <a:rPr lang="en-IN" smtClean="0"/>
              <a:t>‹#›</a:t>
            </a:fld>
            <a:endParaRPr lang="en-IN"/>
          </a:p>
        </p:txBody>
      </p:sp>
    </p:spTree>
    <p:extLst>
      <p:ext uri="{BB962C8B-B14F-4D97-AF65-F5344CB8AC3E}">
        <p14:creationId xmlns:p14="http://schemas.microsoft.com/office/powerpoint/2010/main" val="1899494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F303-EDEB-4B36-8BF9-DAAECCC995D8}"/>
              </a:ext>
            </a:extLst>
          </p:cNvPr>
          <p:cNvSpPr>
            <a:spLocks noGrp="1"/>
          </p:cNvSpPr>
          <p:nvPr>
            <p:ph type="ctrTitle"/>
          </p:nvPr>
        </p:nvSpPr>
        <p:spPr>
          <a:xfrm>
            <a:off x="3463856" y="-308113"/>
            <a:ext cx="8915399" cy="2262781"/>
          </a:xfrm>
        </p:spPr>
        <p:txBody>
          <a:bodyPr/>
          <a:lstStyle/>
          <a:p>
            <a:r>
              <a:rPr lang="en-IN" b="1" dirty="0"/>
              <a:t>Saliency Filters</a:t>
            </a:r>
          </a:p>
        </p:txBody>
      </p:sp>
      <p:sp>
        <p:nvSpPr>
          <p:cNvPr id="3" name="Subtitle 2">
            <a:extLst>
              <a:ext uri="{FF2B5EF4-FFF2-40B4-BE49-F238E27FC236}">
                <a16:creationId xmlns:a16="http://schemas.microsoft.com/office/drawing/2014/main" id="{97374C96-5548-4DE5-B620-C72007B25844}"/>
              </a:ext>
            </a:extLst>
          </p:cNvPr>
          <p:cNvSpPr>
            <a:spLocks noGrp="1"/>
          </p:cNvSpPr>
          <p:nvPr>
            <p:ph type="subTitle" idx="1"/>
          </p:nvPr>
        </p:nvSpPr>
        <p:spPr>
          <a:xfrm>
            <a:off x="1893337" y="2302717"/>
            <a:ext cx="10817224" cy="1126283"/>
          </a:xfrm>
        </p:spPr>
        <p:txBody>
          <a:bodyPr>
            <a:normAutofit/>
          </a:bodyPr>
          <a:lstStyle/>
          <a:p>
            <a:r>
              <a:rPr lang="en-IN" sz="2400" dirty="0"/>
              <a:t>Contrast Based Filtering for Salient Region Detection</a:t>
            </a:r>
          </a:p>
        </p:txBody>
      </p:sp>
    </p:spTree>
    <p:extLst>
      <p:ext uri="{BB962C8B-B14F-4D97-AF65-F5344CB8AC3E}">
        <p14:creationId xmlns:p14="http://schemas.microsoft.com/office/powerpoint/2010/main" val="869000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3F569-FBCE-49D2-9441-DEE7C45F8B4A}"/>
              </a:ext>
            </a:extLst>
          </p:cNvPr>
          <p:cNvSpPr>
            <a:spLocks noGrp="1"/>
          </p:cNvSpPr>
          <p:nvPr>
            <p:ph type="title"/>
          </p:nvPr>
        </p:nvSpPr>
        <p:spPr/>
        <p:txBody>
          <a:bodyPr/>
          <a:lstStyle/>
          <a:p>
            <a:r>
              <a:rPr lang="en-IN" dirty="0"/>
              <a:t>Element Uniqueness</a:t>
            </a:r>
          </a:p>
        </p:txBody>
      </p:sp>
      <p:pic>
        <p:nvPicPr>
          <p:cNvPr id="5" name="Content Placeholder 4">
            <a:extLst>
              <a:ext uri="{FF2B5EF4-FFF2-40B4-BE49-F238E27FC236}">
                <a16:creationId xmlns:a16="http://schemas.microsoft.com/office/drawing/2014/main" id="{B394E833-9B9E-4ADD-8FD9-2CDBC52DFF04}"/>
              </a:ext>
            </a:extLst>
          </p:cNvPr>
          <p:cNvPicPr>
            <a:picLocks noGrp="1" noChangeAspect="1"/>
          </p:cNvPicPr>
          <p:nvPr>
            <p:ph idx="1"/>
          </p:nvPr>
        </p:nvPicPr>
        <p:blipFill>
          <a:blip r:embed="rId2"/>
          <a:stretch>
            <a:fillRect/>
          </a:stretch>
        </p:blipFill>
        <p:spPr>
          <a:xfrm>
            <a:off x="4267200" y="2146853"/>
            <a:ext cx="4744278" cy="3405808"/>
          </a:xfrm>
        </p:spPr>
      </p:pic>
    </p:spTree>
    <p:extLst>
      <p:ext uri="{BB962C8B-B14F-4D97-AF65-F5344CB8AC3E}">
        <p14:creationId xmlns:p14="http://schemas.microsoft.com/office/powerpoint/2010/main" val="2429273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50720-CE77-45FD-9071-4C7E1F2EF1E2}"/>
              </a:ext>
            </a:extLst>
          </p:cNvPr>
          <p:cNvSpPr>
            <a:spLocks noGrp="1"/>
          </p:cNvSpPr>
          <p:nvPr>
            <p:ph type="title"/>
          </p:nvPr>
        </p:nvSpPr>
        <p:spPr/>
        <p:txBody>
          <a:bodyPr/>
          <a:lstStyle/>
          <a:p>
            <a:r>
              <a:rPr lang="en-IN" dirty="0"/>
              <a:t>Element Distribution</a:t>
            </a:r>
          </a:p>
        </p:txBody>
      </p:sp>
      <p:pic>
        <p:nvPicPr>
          <p:cNvPr id="5" name="Content Placeholder 4">
            <a:extLst>
              <a:ext uri="{FF2B5EF4-FFF2-40B4-BE49-F238E27FC236}">
                <a16:creationId xmlns:a16="http://schemas.microsoft.com/office/drawing/2014/main" id="{B6AD0C64-2BCD-4540-A0C1-2C9D0ABFD386}"/>
              </a:ext>
            </a:extLst>
          </p:cNvPr>
          <p:cNvPicPr>
            <a:picLocks noGrp="1" noChangeAspect="1"/>
          </p:cNvPicPr>
          <p:nvPr>
            <p:ph idx="1"/>
          </p:nvPr>
        </p:nvPicPr>
        <p:blipFill>
          <a:blip r:embed="rId2"/>
          <a:stretch>
            <a:fillRect/>
          </a:stretch>
        </p:blipFill>
        <p:spPr>
          <a:xfrm>
            <a:off x="3988904" y="1904999"/>
            <a:ext cx="4678018" cy="3382617"/>
          </a:xfrm>
        </p:spPr>
      </p:pic>
    </p:spTree>
    <p:extLst>
      <p:ext uri="{BB962C8B-B14F-4D97-AF65-F5344CB8AC3E}">
        <p14:creationId xmlns:p14="http://schemas.microsoft.com/office/powerpoint/2010/main" val="748275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0E731-ACA3-4279-8F98-477F38C6C7FB}"/>
              </a:ext>
            </a:extLst>
          </p:cNvPr>
          <p:cNvSpPr>
            <a:spLocks noGrp="1"/>
          </p:cNvSpPr>
          <p:nvPr>
            <p:ph type="title"/>
          </p:nvPr>
        </p:nvSpPr>
        <p:spPr>
          <a:xfrm>
            <a:off x="2327881" y="597605"/>
            <a:ext cx="8911687" cy="1280890"/>
          </a:xfrm>
        </p:spPr>
        <p:txBody>
          <a:bodyPr/>
          <a:lstStyle/>
          <a:p>
            <a:r>
              <a:rPr lang="en-IN" b="1" dirty="0"/>
              <a:t>Project Milestones Achieved</a:t>
            </a:r>
          </a:p>
        </p:txBody>
      </p:sp>
      <p:sp>
        <p:nvSpPr>
          <p:cNvPr id="3" name="Content Placeholder 2">
            <a:extLst>
              <a:ext uri="{FF2B5EF4-FFF2-40B4-BE49-F238E27FC236}">
                <a16:creationId xmlns:a16="http://schemas.microsoft.com/office/drawing/2014/main" id="{AD9E592D-7C01-4C5B-8032-64976742E5AF}"/>
              </a:ext>
            </a:extLst>
          </p:cNvPr>
          <p:cNvSpPr>
            <a:spLocks noGrp="1"/>
          </p:cNvSpPr>
          <p:nvPr>
            <p:ph idx="1"/>
          </p:nvPr>
        </p:nvSpPr>
        <p:spPr>
          <a:xfrm>
            <a:off x="1113183" y="2133600"/>
            <a:ext cx="10391429" cy="3777622"/>
          </a:xfrm>
        </p:spPr>
        <p:txBody>
          <a:bodyPr>
            <a:normAutofit/>
          </a:bodyPr>
          <a:lstStyle/>
          <a:p>
            <a:r>
              <a:rPr lang="en-IN" sz="2400" b="1" dirty="0"/>
              <a:t>Getting Accustomed To GitHub Environment</a:t>
            </a:r>
          </a:p>
          <a:p>
            <a:endParaRPr lang="en-IN" sz="2400" b="1" dirty="0"/>
          </a:p>
          <a:p>
            <a:r>
              <a:rPr lang="en-IN" sz="2400" b="1" dirty="0"/>
              <a:t>Understanding the concept of Contrast Based Filters</a:t>
            </a:r>
          </a:p>
          <a:p>
            <a:endParaRPr lang="en-IN" sz="2400" b="1" dirty="0"/>
          </a:p>
          <a:p>
            <a:r>
              <a:rPr lang="en-IN" sz="2400" b="1" dirty="0"/>
              <a:t>Implementing Abstraction</a:t>
            </a:r>
          </a:p>
          <a:p>
            <a:endParaRPr lang="en-IN" sz="2400" b="1" dirty="0"/>
          </a:p>
          <a:p>
            <a:r>
              <a:rPr lang="en-IN" sz="2400" b="1" dirty="0"/>
              <a:t>Implementing Element Uniqueness and Element Distribution</a:t>
            </a:r>
          </a:p>
          <a:p>
            <a:pPr marL="0" indent="0">
              <a:buNone/>
            </a:pPr>
            <a:endParaRPr lang="en-IN" sz="2400" b="1" dirty="0"/>
          </a:p>
        </p:txBody>
      </p:sp>
    </p:spTree>
    <p:extLst>
      <p:ext uri="{BB962C8B-B14F-4D97-AF65-F5344CB8AC3E}">
        <p14:creationId xmlns:p14="http://schemas.microsoft.com/office/powerpoint/2010/main" val="1680901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8A267-C11A-427C-8DD7-1126E7CF5DC8}"/>
              </a:ext>
            </a:extLst>
          </p:cNvPr>
          <p:cNvSpPr>
            <a:spLocks noGrp="1"/>
          </p:cNvSpPr>
          <p:nvPr>
            <p:ph type="title"/>
          </p:nvPr>
        </p:nvSpPr>
        <p:spPr>
          <a:xfrm>
            <a:off x="1877308" y="852710"/>
            <a:ext cx="8911687" cy="1280890"/>
          </a:xfrm>
        </p:spPr>
        <p:txBody>
          <a:bodyPr/>
          <a:lstStyle/>
          <a:p>
            <a:r>
              <a:rPr lang="en-IN" b="1" dirty="0"/>
              <a:t>Milestones to be Achieved</a:t>
            </a:r>
          </a:p>
        </p:txBody>
      </p:sp>
      <p:sp>
        <p:nvSpPr>
          <p:cNvPr id="3" name="Content Placeholder 2">
            <a:extLst>
              <a:ext uri="{FF2B5EF4-FFF2-40B4-BE49-F238E27FC236}">
                <a16:creationId xmlns:a16="http://schemas.microsoft.com/office/drawing/2014/main" id="{EB97A8B9-EA3B-43CF-8C95-36F917226AA7}"/>
              </a:ext>
            </a:extLst>
          </p:cNvPr>
          <p:cNvSpPr>
            <a:spLocks noGrp="1"/>
          </p:cNvSpPr>
          <p:nvPr>
            <p:ph idx="1"/>
          </p:nvPr>
        </p:nvSpPr>
        <p:spPr>
          <a:xfrm>
            <a:off x="1603513" y="2133600"/>
            <a:ext cx="9901099" cy="3498574"/>
          </a:xfrm>
        </p:spPr>
        <p:txBody>
          <a:bodyPr>
            <a:normAutofit/>
          </a:bodyPr>
          <a:lstStyle/>
          <a:p>
            <a:r>
              <a:rPr lang="en-IN" sz="2400" b="1" dirty="0"/>
              <a:t>Improving the result of “Element Distribution” by using the concept of  Permutohedral Lattice</a:t>
            </a:r>
          </a:p>
          <a:p>
            <a:endParaRPr lang="en-IN" sz="2400" b="1" dirty="0"/>
          </a:p>
          <a:p>
            <a:r>
              <a:rPr lang="en-IN" sz="2400" b="1" dirty="0"/>
              <a:t>Implementing Saliency Assignment</a:t>
            </a:r>
          </a:p>
          <a:p>
            <a:endParaRPr lang="en-IN" sz="2400" b="1" dirty="0"/>
          </a:p>
          <a:p>
            <a:r>
              <a:rPr lang="en-IN" sz="2400" b="1" dirty="0"/>
              <a:t>Testing , Improvement, and running the algorithm on multiple images</a:t>
            </a:r>
          </a:p>
        </p:txBody>
      </p:sp>
    </p:spTree>
    <p:extLst>
      <p:ext uri="{BB962C8B-B14F-4D97-AF65-F5344CB8AC3E}">
        <p14:creationId xmlns:p14="http://schemas.microsoft.com/office/powerpoint/2010/main" val="969745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DE0BF-588A-422F-81A2-E4366FC42AAB}"/>
              </a:ext>
            </a:extLst>
          </p:cNvPr>
          <p:cNvSpPr>
            <a:spLocks noGrp="1"/>
          </p:cNvSpPr>
          <p:nvPr>
            <p:ph type="title"/>
          </p:nvPr>
        </p:nvSpPr>
        <p:spPr>
          <a:xfrm>
            <a:off x="1669775" y="624110"/>
            <a:ext cx="9834838" cy="1280890"/>
          </a:xfrm>
        </p:spPr>
        <p:txBody>
          <a:bodyPr/>
          <a:lstStyle/>
          <a:p>
            <a:r>
              <a:rPr lang="en-IN" b="1" dirty="0"/>
              <a:t>Introduction</a:t>
            </a:r>
          </a:p>
        </p:txBody>
      </p:sp>
      <p:sp>
        <p:nvSpPr>
          <p:cNvPr id="3" name="Content Placeholder 2">
            <a:extLst>
              <a:ext uri="{FF2B5EF4-FFF2-40B4-BE49-F238E27FC236}">
                <a16:creationId xmlns:a16="http://schemas.microsoft.com/office/drawing/2014/main" id="{F379DEC5-2EFD-49BD-8852-58F88D072903}"/>
              </a:ext>
            </a:extLst>
          </p:cNvPr>
          <p:cNvSpPr>
            <a:spLocks noGrp="1"/>
          </p:cNvSpPr>
          <p:nvPr>
            <p:ph idx="1"/>
          </p:nvPr>
        </p:nvSpPr>
        <p:spPr>
          <a:xfrm>
            <a:off x="1311966" y="1540189"/>
            <a:ext cx="10192648" cy="4966628"/>
          </a:xfrm>
        </p:spPr>
        <p:txBody>
          <a:bodyPr>
            <a:normAutofit/>
          </a:bodyPr>
          <a:lstStyle/>
          <a:p>
            <a:r>
              <a:rPr lang="en-IN" sz="2400" b="1" dirty="0"/>
              <a:t>The computational identification that are likely to catch the attention of a human observer is a typical perceptual research problem.</a:t>
            </a:r>
          </a:p>
          <a:p>
            <a:endParaRPr lang="en-IN" sz="2400" b="1" dirty="0"/>
          </a:p>
          <a:p>
            <a:r>
              <a:rPr lang="en-IN" sz="2400" b="1" dirty="0"/>
              <a:t>The research indicate that the most influential factor in low level visual saliency is contrast</a:t>
            </a:r>
          </a:p>
          <a:p>
            <a:pPr marL="0" indent="0">
              <a:buNone/>
            </a:pPr>
            <a:endParaRPr lang="en-IN" sz="2400" b="1" dirty="0"/>
          </a:p>
          <a:p>
            <a:r>
              <a:rPr lang="en-IN" sz="2400" b="1" dirty="0"/>
              <a:t>This project is based on the observation that an image can be decomposed into basic, structurally representative elements that abstract away unnecessary detail and  at the same time allow for very clear and intuitive definition of contrast based saliency.</a:t>
            </a:r>
          </a:p>
          <a:p>
            <a:endParaRPr lang="en-IN" sz="2400" b="1" dirty="0"/>
          </a:p>
        </p:txBody>
      </p:sp>
    </p:spTree>
    <p:extLst>
      <p:ext uri="{BB962C8B-B14F-4D97-AF65-F5344CB8AC3E}">
        <p14:creationId xmlns:p14="http://schemas.microsoft.com/office/powerpoint/2010/main" val="1386496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2CCC4-4339-4ADF-B06F-900FD8E42FE3}"/>
              </a:ext>
            </a:extLst>
          </p:cNvPr>
          <p:cNvSpPr>
            <a:spLocks noGrp="1"/>
          </p:cNvSpPr>
          <p:nvPr>
            <p:ph type="title"/>
          </p:nvPr>
        </p:nvSpPr>
        <p:spPr>
          <a:xfrm>
            <a:off x="1638300" y="571101"/>
            <a:ext cx="8911687" cy="1280890"/>
          </a:xfrm>
        </p:spPr>
        <p:txBody>
          <a:bodyPr/>
          <a:lstStyle/>
          <a:p>
            <a:r>
              <a:rPr lang="en-IN" b="1" dirty="0"/>
              <a:t>Processing Pipeline</a:t>
            </a:r>
          </a:p>
        </p:txBody>
      </p:sp>
      <p:graphicFrame>
        <p:nvGraphicFramePr>
          <p:cNvPr id="4" name="Content Placeholder 3">
            <a:extLst>
              <a:ext uri="{FF2B5EF4-FFF2-40B4-BE49-F238E27FC236}">
                <a16:creationId xmlns:a16="http://schemas.microsoft.com/office/drawing/2014/main" id="{9014003B-92B0-4A33-B2F6-4691FB22D370}"/>
              </a:ext>
            </a:extLst>
          </p:cNvPr>
          <p:cNvGraphicFramePr>
            <a:graphicFrameLocks noGrp="1"/>
          </p:cNvGraphicFramePr>
          <p:nvPr>
            <p:ph idx="1"/>
            <p:extLst>
              <p:ext uri="{D42A27DB-BD31-4B8C-83A1-F6EECF244321}">
                <p14:modId xmlns:p14="http://schemas.microsoft.com/office/powerpoint/2010/main" val="2789171106"/>
              </p:ext>
            </p:extLst>
          </p:nvPr>
        </p:nvGraphicFramePr>
        <p:xfrm>
          <a:off x="1638300" y="1540189"/>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9510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1DBF6-AF13-4FB2-BA85-7321123F0470}"/>
              </a:ext>
            </a:extLst>
          </p:cNvPr>
          <p:cNvSpPr>
            <a:spLocks noGrp="1"/>
          </p:cNvSpPr>
          <p:nvPr>
            <p:ph type="title"/>
          </p:nvPr>
        </p:nvSpPr>
        <p:spPr>
          <a:xfrm>
            <a:off x="1640156" y="624110"/>
            <a:ext cx="8911687" cy="1280890"/>
          </a:xfrm>
        </p:spPr>
        <p:txBody>
          <a:bodyPr/>
          <a:lstStyle/>
          <a:p>
            <a:r>
              <a:rPr lang="en-IN" b="1" dirty="0"/>
              <a:t>Abstraction</a:t>
            </a:r>
          </a:p>
        </p:txBody>
      </p:sp>
      <p:sp>
        <p:nvSpPr>
          <p:cNvPr id="3" name="Content Placeholder 2">
            <a:extLst>
              <a:ext uri="{FF2B5EF4-FFF2-40B4-BE49-F238E27FC236}">
                <a16:creationId xmlns:a16="http://schemas.microsoft.com/office/drawing/2014/main" id="{71AA705B-962F-47C4-85C3-6931EC772043}"/>
              </a:ext>
            </a:extLst>
          </p:cNvPr>
          <p:cNvSpPr>
            <a:spLocks noGrp="1"/>
          </p:cNvSpPr>
          <p:nvPr>
            <p:ph idx="1"/>
          </p:nvPr>
        </p:nvSpPr>
        <p:spPr>
          <a:xfrm>
            <a:off x="1351722" y="1391478"/>
            <a:ext cx="10086629" cy="3777622"/>
          </a:xfrm>
        </p:spPr>
        <p:txBody>
          <a:bodyPr>
            <a:normAutofit/>
          </a:bodyPr>
          <a:lstStyle/>
          <a:p>
            <a:r>
              <a:rPr lang="en-IN" sz="2400" b="1" dirty="0"/>
              <a:t>Decompose images into “elements” (</a:t>
            </a:r>
            <a:r>
              <a:rPr lang="en-IN" sz="2400" b="1" dirty="0" err="1"/>
              <a:t>superpixels</a:t>
            </a:r>
            <a:r>
              <a:rPr lang="en-IN" sz="2400" b="1" dirty="0"/>
              <a:t>) which represent relevant features of the image by abstracting unnecessary detail and clustering pixels.</a:t>
            </a:r>
          </a:p>
          <a:p>
            <a:endParaRPr lang="en-IN" sz="2400" b="1" dirty="0"/>
          </a:p>
          <a:p>
            <a:endParaRPr lang="en-IN" sz="2400" b="1" dirty="0"/>
          </a:p>
          <a:p>
            <a:r>
              <a:rPr lang="en-IN" sz="2400" b="1" dirty="0"/>
              <a:t>These elements are perceptually homogeneous.</a:t>
            </a:r>
          </a:p>
          <a:p>
            <a:pPr marL="0" indent="0">
              <a:buNone/>
            </a:pPr>
            <a:endParaRPr lang="en-IN" sz="2400" b="1" dirty="0"/>
          </a:p>
        </p:txBody>
      </p:sp>
    </p:spTree>
    <p:extLst>
      <p:ext uri="{BB962C8B-B14F-4D97-AF65-F5344CB8AC3E}">
        <p14:creationId xmlns:p14="http://schemas.microsoft.com/office/powerpoint/2010/main" val="1156741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9515C-A526-4CA6-8E19-18D387819F85}"/>
              </a:ext>
            </a:extLst>
          </p:cNvPr>
          <p:cNvSpPr>
            <a:spLocks noGrp="1"/>
          </p:cNvSpPr>
          <p:nvPr>
            <p:ph type="title"/>
          </p:nvPr>
        </p:nvSpPr>
        <p:spPr>
          <a:xfrm>
            <a:off x="1683027" y="624110"/>
            <a:ext cx="9821586" cy="1280890"/>
          </a:xfrm>
        </p:spPr>
        <p:txBody>
          <a:bodyPr/>
          <a:lstStyle/>
          <a:p>
            <a:r>
              <a:rPr lang="en-IN" b="1" dirty="0"/>
              <a:t>Element Uniqueness</a:t>
            </a:r>
          </a:p>
        </p:txBody>
      </p:sp>
      <p:sp>
        <p:nvSpPr>
          <p:cNvPr id="3" name="Content Placeholder 2">
            <a:extLst>
              <a:ext uri="{FF2B5EF4-FFF2-40B4-BE49-F238E27FC236}">
                <a16:creationId xmlns:a16="http://schemas.microsoft.com/office/drawing/2014/main" id="{B6061D99-FF78-4E6D-90C6-354CF15D32CC}"/>
              </a:ext>
            </a:extLst>
          </p:cNvPr>
          <p:cNvSpPr>
            <a:spLocks noGrp="1"/>
          </p:cNvSpPr>
          <p:nvPr>
            <p:ph idx="1"/>
          </p:nvPr>
        </p:nvSpPr>
        <p:spPr>
          <a:xfrm>
            <a:off x="1378226" y="1497496"/>
            <a:ext cx="10126386" cy="4413726"/>
          </a:xfrm>
        </p:spPr>
        <p:txBody>
          <a:bodyPr>
            <a:normAutofit/>
          </a:bodyPr>
          <a:lstStyle/>
          <a:p>
            <a:r>
              <a:rPr lang="en-IN" sz="2400" b="1" dirty="0"/>
              <a:t>Evaluate how different each respective element is from all the other elements that constitute the image by essentially measuring the “rarity” of each element.</a:t>
            </a:r>
          </a:p>
          <a:p>
            <a:endParaRPr lang="en-IN" sz="2400" b="1" dirty="0"/>
          </a:p>
          <a:p>
            <a:r>
              <a:rPr lang="en-IN" sz="2400" b="1" dirty="0"/>
              <a:t>This is the first contrast measures used to calculate saliency.</a:t>
            </a:r>
          </a:p>
          <a:p>
            <a:endParaRPr lang="en-IN" sz="2400" b="1" dirty="0"/>
          </a:p>
        </p:txBody>
      </p:sp>
      <p:pic>
        <p:nvPicPr>
          <p:cNvPr id="5" name="Picture 4">
            <a:extLst>
              <a:ext uri="{FF2B5EF4-FFF2-40B4-BE49-F238E27FC236}">
                <a16:creationId xmlns:a16="http://schemas.microsoft.com/office/drawing/2014/main" id="{A205BE5B-648D-469C-8AC3-F47A1367D5F6}"/>
              </a:ext>
            </a:extLst>
          </p:cNvPr>
          <p:cNvPicPr>
            <a:picLocks noChangeAspect="1"/>
          </p:cNvPicPr>
          <p:nvPr/>
        </p:nvPicPr>
        <p:blipFill>
          <a:blip r:embed="rId2"/>
          <a:stretch>
            <a:fillRect/>
          </a:stretch>
        </p:blipFill>
        <p:spPr>
          <a:xfrm>
            <a:off x="2756452" y="3756992"/>
            <a:ext cx="6442279" cy="2392017"/>
          </a:xfrm>
          <a:prstGeom prst="rect">
            <a:avLst/>
          </a:prstGeom>
        </p:spPr>
      </p:pic>
    </p:spTree>
    <p:extLst>
      <p:ext uri="{BB962C8B-B14F-4D97-AF65-F5344CB8AC3E}">
        <p14:creationId xmlns:p14="http://schemas.microsoft.com/office/powerpoint/2010/main" val="4176432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9515C-A526-4CA6-8E19-18D387819F85}"/>
              </a:ext>
            </a:extLst>
          </p:cNvPr>
          <p:cNvSpPr>
            <a:spLocks noGrp="1"/>
          </p:cNvSpPr>
          <p:nvPr>
            <p:ph type="title"/>
          </p:nvPr>
        </p:nvSpPr>
        <p:spPr>
          <a:xfrm>
            <a:off x="1683027" y="624110"/>
            <a:ext cx="9821586" cy="1280890"/>
          </a:xfrm>
        </p:spPr>
        <p:txBody>
          <a:bodyPr/>
          <a:lstStyle/>
          <a:p>
            <a:r>
              <a:rPr lang="en-IN" b="1" dirty="0"/>
              <a:t>Element Distribution</a:t>
            </a:r>
          </a:p>
        </p:txBody>
      </p:sp>
      <p:sp>
        <p:nvSpPr>
          <p:cNvPr id="3" name="Content Placeholder 2">
            <a:extLst>
              <a:ext uri="{FF2B5EF4-FFF2-40B4-BE49-F238E27FC236}">
                <a16:creationId xmlns:a16="http://schemas.microsoft.com/office/drawing/2014/main" id="{B6061D99-FF78-4E6D-90C6-354CF15D32CC}"/>
              </a:ext>
            </a:extLst>
          </p:cNvPr>
          <p:cNvSpPr>
            <a:spLocks noGrp="1"/>
          </p:cNvSpPr>
          <p:nvPr>
            <p:ph idx="1"/>
          </p:nvPr>
        </p:nvSpPr>
        <p:spPr>
          <a:xfrm>
            <a:off x="1378226" y="1497496"/>
            <a:ext cx="10126386" cy="4413726"/>
          </a:xfrm>
        </p:spPr>
        <p:txBody>
          <a:bodyPr>
            <a:normAutofit/>
          </a:bodyPr>
          <a:lstStyle/>
          <a:p>
            <a:r>
              <a:rPr lang="en-IN" sz="2400" b="1" dirty="0"/>
              <a:t>It renders unique elements more salient when they are grouped in a particular region of the image rather than evenly distributed across the whole image.</a:t>
            </a:r>
          </a:p>
          <a:p>
            <a:endParaRPr lang="en-IN" sz="2400" b="1" dirty="0"/>
          </a:p>
          <a:p>
            <a:r>
              <a:rPr lang="en-IN" sz="2400" b="1" dirty="0"/>
              <a:t>This is the second contrast measure used to find saliency.</a:t>
            </a:r>
          </a:p>
          <a:p>
            <a:endParaRPr lang="en-IN" sz="2400" b="1" dirty="0"/>
          </a:p>
        </p:txBody>
      </p:sp>
      <p:pic>
        <p:nvPicPr>
          <p:cNvPr id="5" name="Picture 4">
            <a:extLst>
              <a:ext uri="{FF2B5EF4-FFF2-40B4-BE49-F238E27FC236}">
                <a16:creationId xmlns:a16="http://schemas.microsoft.com/office/drawing/2014/main" id="{0C2E3A3B-4B49-4D03-BB9D-8FD2F4FFC34A}"/>
              </a:ext>
            </a:extLst>
          </p:cNvPr>
          <p:cNvPicPr>
            <a:picLocks noChangeAspect="1"/>
          </p:cNvPicPr>
          <p:nvPr/>
        </p:nvPicPr>
        <p:blipFill>
          <a:blip r:embed="rId2"/>
          <a:stretch>
            <a:fillRect/>
          </a:stretch>
        </p:blipFill>
        <p:spPr>
          <a:xfrm>
            <a:off x="2829339" y="3882887"/>
            <a:ext cx="6533322" cy="1818167"/>
          </a:xfrm>
          <a:prstGeom prst="rect">
            <a:avLst/>
          </a:prstGeom>
        </p:spPr>
      </p:pic>
    </p:spTree>
    <p:extLst>
      <p:ext uri="{BB962C8B-B14F-4D97-AF65-F5344CB8AC3E}">
        <p14:creationId xmlns:p14="http://schemas.microsoft.com/office/powerpoint/2010/main" val="287349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9515C-A526-4CA6-8E19-18D387819F85}"/>
              </a:ext>
            </a:extLst>
          </p:cNvPr>
          <p:cNvSpPr>
            <a:spLocks noGrp="1"/>
          </p:cNvSpPr>
          <p:nvPr>
            <p:ph type="title"/>
          </p:nvPr>
        </p:nvSpPr>
        <p:spPr>
          <a:xfrm>
            <a:off x="1683027" y="624110"/>
            <a:ext cx="9821586" cy="1280890"/>
          </a:xfrm>
        </p:spPr>
        <p:txBody>
          <a:bodyPr/>
          <a:lstStyle/>
          <a:p>
            <a:r>
              <a:rPr lang="en-IN" b="1" dirty="0"/>
              <a:t>Saliency Assignment</a:t>
            </a:r>
          </a:p>
        </p:txBody>
      </p:sp>
      <p:sp>
        <p:nvSpPr>
          <p:cNvPr id="3" name="Content Placeholder 2">
            <a:extLst>
              <a:ext uri="{FF2B5EF4-FFF2-40B4-BE49-F238E27FC236}">
                <a16:creationId xmlns:a16="http://schemas.microsoft.com/office/drawing/2014/main" id="{B6061D99-FF78-4E6D-90C6-354CF15D32CC}"/>
              </a:ext>
            </a:extLst>
          </p:cNvPr>
          <p:cNvSpPr>
            <a:spLocks noGrp="1"/>
          </p:cNvSpPr>
          <p:nvPr>
            <p:ph idx="1"/>
          </p:nvPr>
        </p:nvSpPr>
        <p:spPr>
          <a:xfrm>
            <a:off x="1378226" y="1497496"/>
            <a:ext cx="10126386" cy="4413726"/>
          </a:xfrm>
        </p:spPr>
        <p:txBody>
          <a:bodyPr>
            <a:normAutofit/>
          </a:bodyPr>
          <a:lstStyle/>
          <a:p>
            <a:r>
              <a:rPr lang="en-IN" sz="2400" b="1" dirty="0"/>
              <a:t>The 2 contrast measures namely “Element Uniqueness” and “Element Distribution” are defined on a per element level.</a:t>
            </a:r>
          </a:p>
          <a:p>
            <a:endParaRPr lang="en-IN" sz="2400" b="1" dirty="0"/>
          </a:p>
          <a:p>
            <a:r>
              <a:rPr lang="en-IN" sz="2400" b="1" dirty="0"/>
              <a:t>Saliency Assignment as a final step of the pipeline assigns the actual saliency values to the input image to get a pixel accurate “Saliency Map” using the following equation.</a:t>
            </a:r>
          </a:p>
          <a:p>
            <a:endParaRPr lang="en-IN" sz="2400" b="1" dirty="0"/>
          </a:p>
        </p:txBody>
      </p:sp>
      <p:pic>
        <p:nvPicPr>
          <p:cNvPr id="5" name="Picture 4">
            <a:extLst>
              <a:ext uri="{FF2B5EF4-FFF2-40B4-BE49-F238E27FC236}">
                <a16:creationId xmlns:a16="http://schemas.microsoft.com/office/drawing/2014/main" id="{0834FCD9-1C7C-4C9A-AFCA-9364A6B064A9}"/>
              </a:ext>
            </a:extLst>
          </p:cNvPr>
          <p:cNvPicPr>
            <a:picLocks noChangeAspect="1"/>
          </p:cNvPicPr>
          <p:nvPr/>
        </p:nvPicPr>
        <p:blipFill>
          <a:blip r:embed="rId2"/>
          <a:stretch>
            <a:fillRect/>
          </a:stretch>
        </p:blipFill>
        <p:spPr>
          <a:xfrm>
            <a:off x="3559072" y="4524559"/>
            <a:ext cx="6069496" cy="1671890"/>
          </a:xfrm>
          <a:prstGeom prst="rect">
            <a:avLst/>
          </a:prstGeom>
        </p:spPr>
      </p:pic>
    </p:spTree>
    <p:extLst>
      <p:ext uri="{BB962C8B-B14F-4D97-AF65-F5344CB8AC3E}">
        <p14:creationId xmlns:p14="http://schemas.microsoft.com/office/powerpoint/2010/main" val="3689494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3DABC-9F2C-4AA9-887D-361A024F819B}"/>
              </a:ext>
            </a:extLst>
          </p:cNvPr>
          <p:cNvSpPr>
            <a:spLocks noGrp="1"/>
          </p:cNvSpPr>
          <p:nvPr>
            <p:ph type="title"/>
          </p:nvPr>
        </p:nvSpPr>
        <p:spPr/>
        <p:txBody>
          <a:bodyPr/>
          <a:lstStyle/>
          <a:p>
            <a:r>
              <a:rPr lang="en-IN" dirty="0"/>
              <a:t>Input image used</a:t>
            </a:r>
          </a:p>
        </p:txBody>
      </p:sp>
      <p:pic>
        <p:nvPicPr>
          <p:cNvPr id="9" name="Content Placeholder 8">
            <a:extLst>
              <a:ext uri="{FF2B5EF4-FFF2-40B4-BE49-F238E27FC236}">
                <a16:creationId xmlns:a16="http://schemas.microsoft.com/office/drawing/2014/main" id="{757B3985-2E4F-4CF8-A447-F473CFDF3028}"/>
              </a:ext>
            </a:extLst>
          </p:cNvPr>
          <p:cNvPicPr>
            <a:picLocks noGrp="1" noChangeAspect="1"/>
          </p:cNvPicPr>
          <p:nvPr>
            <p:ph idx="1"/>
          </p:nvPr>
        </p:nvPicPr>
        <p:blipFill>
          <a:blip r:embed="rId2"/>
          <a:stretch>
            <a:fillRect/>
          </a:stretch>
        </p:blipFill>
        <p:spPr>
          <a:xfrm>
            <a:off x="4954924" y="2093843"/>
            <a:ext cx="4467372" cy="3432313"/>
          </a:xfrm>
        </p:spPr>
      </p:pic>
    </p:spTree>
    <p:extLst>
      <p:ext uri="{BB962C8B-B14F-4D97-AF65-F5344CB8AC3E}">
        <p14:creationId xmlns:p14="http://schemas.microsoft.com/office/powerpoint/2010/main" val="1356356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BDC25-F142-4ADE-A448-C0D17CCEAB7B}"/>
              </a:ext>
            </a:extLst>
          </p:cNvPr>
          <p:cNvSpPr>
            <a:spLocks noGrp="1"/>
          </p:cNvSpPr>
          <p:nvPr>
            <p:ph type="title"/>
          </p:nvPr>
        </p:nvSpPr>
        <p:spPr/>
        <p:txBody>
          <a:bodyPr/>
          <a:lstStyle/>
          <a:p>
            <a:r>
              <a:rPr lang="en-IN" dirty="0"/>
              <a:t>Abstraction</a:t>
            </a:r>
            <a:br>
              <a:rPr lang="en-IN" dirty="0"/>
            </a:br>
            <a:endParaRPr lang="en-IN" dirty="0"/>
          </a:p>
        </p:txBody>
      </p:sp>
      <p:pic>
        <p:nvPicPr>
          <p:cNvPr id="5" name="Content Placeholder 4">
            <a:extLst>
              <a:ext uri="{FF2B5EF4-FFF2-40B4-BE49-F238E27FC236}">
                <a16:creationId xmlns:a16="http://schemas.microsoft.com/office/drawing/2014/main" id="{F9E76F3F-35AA-456D-A3C1-8CBCCF66CA22}"/>
              </a:ext>
            </a:extLst>
          </p:cNvPr>
          <p:cNvPicPr>
            <a:picLocks noGrp="1" noChangeAspect="1"/>
          </p:cNvPicPr>
          <p:nvPr>
            <p:ph idx="1"/>
          </p:nvPr>
        </p:nvPicPr>
        <p:blipFill>
          <a:blip r:embed="rId2"/>
          <a:stretch>
            <a:fillRect/>
          </a:stretch>
        </p:blipFill>
        <p:spPr>
          <a:xfrm>
            <a:off x="4709759" y="2196548"/>
            <a:ext cx="4678017" cy="3647661"/>
          </a:xfrm>
        </p:spPr>
      </p:pic>
    </p:spTree>
    <p:extLst>
      <p:ext uri="{BB962C8B-B14F-4D97-AF65-F5344CB8AC3E}">
        <p14:creationId xmlns:p14="http://schemas.microsoft.com/office/powerpoint/2010/main" val="39779165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90</TotalTime>
  <Words>326</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Wisp</vt:lpstr>
      <vt:lpstr>Saliency Filters</vt:lpstr>
      <vt:lpstr>Introduction</vt:lpstr>
      <vt:lpstr>Processing Pipeline</vt:lpstr>
      <vt:lpstr>Abstraction</vt:lpstr>
      <vt:lpstr>Element Uniqueness</vt:lpstr>
      <vt:lpstr>Element Distribution</vt:lpstr>
      <vt:lpstr>Saliency Assignment</vt:lpstr>
      <vt:lpstr>Input image used</vt:lpstr>
      <vt:lpstr>Abstraction </vt:lpstr>
      <vt:lpstr>Element Uniqueness</vt:lpstr>
      <vt:lpstr>Element Distribution</vt:lpstr>
      <vt:lpstr>Project Milestones Achieved</vt:lpstr>
      <vt:lpstr>Milestones to be Achieved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Saliency Filters</dc:title>
  <dc:creator>ASHISH MENON</dc:creator>
  <cp:lastModifiedBy>ASHISH MENON</cp:lastModifiedBy>
  <cp:revision>9</cp:revision>
  <dcterms:created xsi:type="dcterms:W3CDTF">2018-11-01T06:11:11Z</dcterms:created>
  <dcterms:modified xsi:type="dcterms:W3CDTF">2018-11-01T07:43:32Z</dcterms:modified>
</cp:coreProperties>
</file>