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GoogleSlidesCustomDataVersion2">
      <go:slidesCustomData xmlns:go="http://customooxmlschemas.google.com/" r:id="rId15" roundtripDataSignature="AMtx7mhsbx+WFUJEtCaoWCvKBrCxp4wf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92" orient="horz"/>
        <p:guide pos="192"/>
        <p:guide pos="108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5fab98468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g5fab984687_2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65409ad47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g65409ad471_0_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644e195a0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644e195a04_0_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72786c5f26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72786c5f2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2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sign&#10;&#10;Description automatically generated" id="6" name="Google Shape;6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5"/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 cap="flat" cmpd="sng" w="25400">
            <a:solidFill>
              <a:srgbClr val="2132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5"/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blue and white background&#10;&#10;Description automatically generated with medium confidence" id="9" name="Google Shape;9;p5"/>
          <p:cNvPicPr preferRelativeResize="0"/>
          <p:nvPr/>
        </p:nvPicPr>
        <p:blipFill rotWithShape="1">
          <a:blip r:embed="rId2">
            <a:alphaModFix amt="16000"/>
          </a:blip>
          <a:srcRect b="63695" l="0" r="1618" t="24724"/>
          <a:stretch/>
        </p:blipFill>
        <p:spPr>
          <a:xfrm>
            <a:off x="0" y="-1"/>
            <a:ext cx="9839325" cy="7239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5"/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com/" TargetMode="External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AshishRaj97/Greenhouse-Gas-Emission-Predictio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sitting at a desk with a computer&#10;&#10;Description automatically generated" id="19" name="Google Shape;1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/>
          <p:nvPr/>
        </p:nvSpPr>
        <p:spPr>
          <a:xfrm>
            <a:off x="5873750" y="584200"/>
            <a:ext cx="4673600" cy="977900"/>
          </a:xfrm>
          <a:prstGeom prst="roundRect">
            <a:avLst>
              <a:gd fmla="val 16667" name="adj"/>
            </a:avLst>
          </a:prstGeom>
          <a:solidFill>
            <a:srgbClr val="EBEEF9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 txBox="1"/>
          <p:nvPr/>
        </p:nvSpPr>
        <p:spPr>
          <a:xfrm>
            <a:off x="4608311" y="3262250"/>
            <a:ext cx="6870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Greenhouse Gas Emission Prediction using Machine Learning</a:t>
            </a:r>
            <a:r>
              <a:rPr b="1" i="0" lang="en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1"/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descr="A close up of a logo&#10;&#10;Description automatically generated" id="23" name="Google Shape;23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yellow and red shell logo&#10;&#10;Description automatically generated" id="24" name="Google Shape;24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5fab984687_2_0"/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Learning Objectives</a:t>
            </a:r>
            <a:endParaRPr b="0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g5fab984687_2_0"/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: </a:t>
            </a:r>
            <a:endParaRPr/>
          </a:p>
        </p:txBody>
      </p:sp>
      <p:sp>
        <p:nvSpPr>
          <p:cNvPr id="31" name="Google Shape;31;g5fab984687_2_0"/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www.freepik.com/</a:t>
            </a:r>
            <a:endParaRPr b="0" i="0" sz="12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Google Shape;32;g5fab984687_2_0"/>
          <p:cNvCxnSpPr/>
          <p:nvPr/>
        </p:nvCxnSpPr>
        <p:spPr>
          <a:xfrm>
            <a:off x="0" y="6055360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 ladder leading to a large yellow circle&#10;&#10;Description automatically generated" id="33" name="Google Shape;33;g5fab984687_2_0"/>
          <p:cNvPicPr preferRelativeResize="0"/>
          <p:nvPr/>
        </p:nvPicPr>
        <p:blipFill rotWithShape="1">
          <a:blip r:embed="rId4">
            <a:alphaModFix amt="85000"/>
          </a:blip>
          <a:srcRect b="0" l="13763" r="13650" t="6135"/>
          <a:stretch/>
        </p:blipFill>
        <p:spPr>
          <a:xfrm>
            <a:off x="7345680" y="1442720"/>
            <a:ext cx="4500880" cy="463295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g5fab984687_2_0"/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endParaRPr/>
          </a:p>
        </p:txBody>
      </p:sp>
      <p:sp>
        <p:nvSpPr>
          <p:cNvPr id="35" name="Google Shape;35;g5fab984687_2_0"/>
          <p:cNvSpPr txBox="1"/>
          <p:nvPr/>
        </p:nvSpPr>
        <p:spPr>
          <a:xfrm>
            <a:off x="90350" y="1714500"/>
            <a:ext cx="7255200" cy="20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Understand the role of machine learning in predicting greenhouse gas emissions.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Perform data cleaning, exploratory data analysis (EDA), and feature engineering.</a:t>
            </a:r>
            <a:br>
              <a:rPr lang="en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Apply regression models to predict CO₂ emissions.</a:t>
            </a:r>
            <a:br>
              <a:rPr lang="en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Evaluate model performance using appropriate metrics.</a:t>
            </a:r>
            <a:br>
              <a:rPr lang="en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Gain insights into factors influencing emission levels.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i="0" lang="en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ools and Technology used </a:t>
            </a:r>
            <a:endParaRPr/>
          </a:p>
        </p:txBody>
      </p:sp>
      <p:sp>
        <p:nvSpPr>
          <p:cNvPr id="41" name="Google Shape;41;p2"/>
          <p:cNvSpPr txBox="1"/>
          <p:nvPr/>
        </p:nvSpPr>
        <p:spPr>
          <a:xfrm>
            <a:off x="277925" y="1785725"/>
            <a:ext cx="11423100" cy="4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➔"/>
            </a:pPr>
            <a:r>
              <a:rPr b="1" lang="en" sz="2200">
                <a:solidFill>
                  <a:schemeClr val="dk1"/>
                </a:solidFill>
              </a:rPr>
              <a:t>Programming Language:</a:t>
            </a:r>
            <a:r>
              <a:rPr lang="en" sz="2200">
                <a:solidFill>
                  <a:schemeClr val="dk1"/>
                </a:solidFill>
              </a:rPr>
              <a:t> Python</a:t>
            </a:r>
            <a:br>
              <a:rPr lang="en" sz="2200">
                <a:solidFill>
                  <a:schemeClr val="dk1"/>
                </a:solidFill>
              </a:rPr>
            </a:b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➔"/>
            </a:pPr>
            <a:r>
              <a:rPr b="1" lang="en" sz="2200">
                <a:solidFill>
                  <a:schemeClr val="dk1"/>
                </a:solidFill>
              </a:rPr>
              <a:t>Libraries:</a:t>
            </a:r>
            <a:r>
              <a:rPr lang="en" sz="2200">
                <a:solidFill>
                  <a:schemeClr val="dk1"/>
                </a:solidFill>
              </a:rPr>
              <a:t> Pandas, NumPy, Matplotlib, Seaborn, Scikit-learn</a:t>
            </a:r>
            <a:br>
              <a:rPr lang="en" sz="2200">
                <a:solidFill>
                  <a:schemeClr val="dk1"/>
                </a:solidFill>
              </a:rPr>
            </a:b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➔"/>
            </a:pPr>
            <a:r>
              <a:rPr b="1" lang="en" sz="2200">
                <a:solidFill>
                  <a:schemeClr val="dk1"/>
                </a:solidFill>
              </a:rPr>
              <a:t>IDE:</a:t>
            </a:r>
            <a:r>
              <a:rPr lang="en" sz="2200">
                <a:solidFill>
                  <a:schemeClr val="dk1"/>
                </a:solidFill>
              </a:rPr>
              <a:t> Jupyter Notebook</a:t>
            </a:r>
            <a:br>
              <a:rPr lang="en" sz="2200">
                <a:solidFill>
                  <a:schemeClr val="dk1"/>
                </a:solidFill>
              </a:rPr>
            </a:b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➔"/>
            </a:pPr>
            <a:r>
              <a:rPr b="1" lang="en" sz="2200">
                <a:solidFill>
                  <a:schemeClr val="dk1"/>
                </a:solidFill>
              </a:rPr>
              <a:t>Modeling Techniques:</a:t>
            </a:r>
            <a:r>
              <a:rPr lang="en" sz="2200">
                <a:solidFill>
                  <a:schemeClr val="dk1"/>
                </a:solidFill>
              </a:rPr>
              <a:t> Linear Regression, Random Forest Regressor</a:t>
            </a:r>
            <a:br>
              <a:rPr lang="en" sz="2200">
                <a:solidFill>
                  <a:schemeClr val="dk1"/>
                </a:solidFill>
              </a:rPr>
            </a:b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➔"/>
            </a:pPr>
            <a:r>
              <a:rPr b="1" lang="en" sz="2200">
                <a:solidFill>
                  <a:schemeClr val="dk1"/>
                </a:solidFill>
              </a:rPr>
              <a:t>Visualization:</a:t>
            </a:r>
            <a:r>
              <a:rPr lang="en" sz="2200">
                <a:solidFill>
                  <a:schemeClr val="dk1"/>
                </a:solidFill>
              </a:rPr>
              <a:t> Seaborn, Matplotlib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42" name="Google Shape;4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4225" y="5139163"/>
            <a:ext cx="1620250" cy="162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2" title="596835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035" y="534280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2" title="images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71485" y="5247550"/>
            <a:ext cx="257175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2" title="download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79485" y="5247550"/>
            <a:ext cx="152400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2" title="images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30235" y="5247538"/>
            <a:ext cx="171450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r>
              <a:rPr b="1" i="0" lang="en" sz="18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"/>
          <p:cNvSpPr txBox="1"/>
          <p:nvPr/>
        </p:nvSpPr>
        <p:spPr>
          <a:xfrm>
            <a:off x="379625" y="1753150"/>
            <a:ext cx="113265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➔"/>
            </a:pPr>
            <a:r>
              <a:rPr b="1" lang="en" sz="2000">
                <a:solidFill>
                  <a:schemeClr val="dk1"/>
                </a:solidFill>
              </a:rPr>
              <a:t>Data Collection:</a:t>
            </a:r>
            <a:r>
              <a:rPr lang="en" sz="2000">
                <a:solidFill>
                  <a:schemeClr val="dk1"/>
                </a:solidFill>
              </a:rPr>
              <a:t> Loaded dataset with CO₂ emission indicators.</a:t>
            </a:r>
            <a:br>
              <a:rPr lang="en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➔"/>
            </a:pPr>
            <a:r>
              <a:rPr b="1" lang="en" sz="2000">
                <a:solidFill>
                  <a:schemeClr val="dk1"/>
                </a:solidFill>
              </a:rPr>
              <a:t>Data Cleaning:</a:t>
            </a:r>
            <a:r>
              <a:rPr lang="en" sz="2000">
                <a:solidFill>
                  <a:schemeClr val="dk1"/>
                </a:solidFill>
              </a:rPr>
              <a:t> Handled missing values and removed irrelevant columns.</a:t>
            </a:r>
            <a:br>
              <a:rPr lang="en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➔"/>
            </a:pPr>
            <a:r>
              <a:rPr b="1" lang="en" sz="2000">
                <a:solidFill>
                  <a:schemeClr val="dk1"/>
                </a:solidFill>
              </a:rPr>
              <a:t>EDA:</a:t>
            </a:r>
            <a:r>
              <a:rPr lang="en" sz="2000">
                <a:solidFill>
                  <a:schemeClr val="dk1"/>
                </a:solidFill>
              </a:rPr>
              <a:t> Visualized correlation between variables and identified trends.</a:t>
            </a:r>
            <a:br>
              <a:rPr lang="en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➔"/>
            </a:pPr>
            <a:r>
              <a:rPr b="1" lang="en" sz="2000">
                <a:solidFill>
                  <a:schemeClr val="dk1"/>
                </a:solidFill>
              </a:rPr>
              <a:t>Feature Engineering:</a:t>
            </a:r>
            <a:r>
              <a:rPr lang="en" sz="2000">
                <a:solidFill>
                  <a:schemeClr val="dk1"/>
                </a:solidFill>
              </a:rPr>
              <a:t> Selected key features influencing emissions.</a:t>
            </a:r>
            <a:br>
              <a:rPr lang="en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➔"/>
            </a:pPr>
            <a:r>
              <a:rPr b="1" lang="en" sz="2000">
                <a:solidFill>
                  <a:schemeClr val="dk1"/>
                </a:solidFill>
              </a:rPr>
              <a:t>Modeling:</a:t>
            </a:r>
            <a:r>
              <a:rPr lang="en" sz="2000">
                <a:solidFill>
                  <a:schemeClr val="dk1"/>
                </a:solidFill>
              </a:rPr>
              <a:t> Applied Linear Regression and Random Forest algorithms.</a:t>
            </a:r>
            <a:br>
              <a:rPr lang="en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➔"/>
            </a:pPr>
            <a:r>
              <a:rPr b="1" lang="en" sz="2000">
                <a:solidFill>
                  <a:schemeClr val="dk1"/>
                </a:solidFill>
              </a:rPr>
              <a:t>Evaluation:</a:t>
            </a:r>
            <a:r>
              <a:rPr lang="en" sz="2000">
                <a:solidFill>
                  <a:schemeClr val="dk1"/>
                </a:solidFill>
              </a:rPr>
              <a:t> Compared models using R² Score and RMSE.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➔"/>
            </a:pPr>
            <a:r>
              <a:rPr b="1" lang="en" sz="2000">
                <a:solidFill>
                  <a:schemeClr val="dk1"/>
                </a:solidFill>
              </a:rPr>
              <a:t>Prediction:</a:t>
            </a:r>
            <a:r>
              <a:rPr lang="en" sz="2000">
                <a:solidFill>
                  <a:schemeClr val="dk1"/>
                </a:solidFill>
              </a:rPr>
              <a:t> Deployed best model to predict emissions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5409ad471_0_2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Problem Statement:  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65409ad471_0_2"/>
          <p:cNvSpPr txBox="1"/>
          <p:nvPr/>
        </p:nvSpPr>
        <p:spPr>
          <a:xfrm>
            <a:off x="358925" y="1711750"/>
            <a:ext cx="11347200" cy="45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  <a:buChar char="➔"/>
            </a:pPr>
            <a:r>
              <a:rPr lang="en" sz="2100"/>
              <a:t>Climate change is largely driven by rising greenhouse gas emissions, especially carbon dioxide (CO₂), which results from industrialization, transportation, and energy use.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Char char="➔"/>
            </a:pPr>
            <a:r>
              <a:rPr lang="en" sz="2100"/>
              <a:t>Existing analytical models often struggle to capture the complex, non-linear relationships among economic indicators, energy consumption, and emission levels.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Char char="➔"/>
            </a:pPr>
            <a:r>
              <a:rPr lang="en" sz="2100"/>
              <a:t>As a result, predicting future emissions accurately becomes challenging, limiting the ability to take proactive policy actions.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Char char="➔"/>
            </a:pPr>
            <a:r>
              <a:rPr lang="en" sz="2100"/>
              <a:t>Machine learning offers a powerful alternative by identifying hidden patterns in historical data and producing more reliable forecasts.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  <a:buChar char="➔"/>
            </a:pPr>
            <a:r>
              <a:rPr lang="en" sz="2100"/>
              <a:t>Developing such predictive models is essential to support data-driven environmental planning, regulation, and global climate goals.</a:t>
            </a:r>
            <a:endParaRPr sz="21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4e195a04_0_7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Solution:  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644e195a04_0_7"/>
          <p:cNvSpPr txBox="1"/>
          <p:nvPr/>
        </p:nvSpPr>
        <p:spPr>
          <a:xfrm>
            <a:off x="361325" y="1681500"/>
            <a:ext cx="11318700" cy="4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To address the limitations of traditional forecasting methods, a machine learning-based approach was implemented for predicting greenhouse gas emissions.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The dataset was cleaned and analyzed to identify the most relevant features impacting CO₂ levels, such as GDP, energy use, and industrial output.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Multiple regression models were trained and tested, including Linear Regression and Random Forest Regressor, to find the most accurate predictor.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Among these, the Random Forest model showed superior performance by capturing non-linear patterns and reducing prediction errors.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This predictive system can assist policymakers, researchers, and environmental agencies in understanding emission drivers and planning targeted interventions.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🔗 </a:t>
            </a:r>
            <a:r>
              <a:rPr b="1" lang="en" sz="1600">
                <a:solidFill>
                  <a:schemeClr val="dk1"/>
                </a:solidFill>
              </a:rPr>
              <a:t>GitHub Repository: </a:t>
            </a:r>
            <a:r>
              <a:rPr lang="en" sz="1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github.com/AshishRaj97/Greenhouse-Gas-Emission-Prediction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Screenshot of Output:  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6" title="cdc3c253-62dd-4f51-a388-030906efd8e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7725" y="1627775"/>
            <a:ext cx="4655374" cy="317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6" title="82450d7e-02f8-4144-b1b2-03a0eb47ca9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100" y="1638300"/>
            <a:ext cx="5361270" cy="299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313" y="4880625"/>
            <a:ext cx="11173375" cy="175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72786c5f26_0_6"/>
          <p:cNvSpPr txBox="1"/>
          <p:nvPr/>
        </p:nvSpPr>
        <p:spPr>
          <a:xfrm>
            <a:off x="255104" y="1054412"/>
            <a:ext cx="61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Screenshot of Output:  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g372786c5f26_0_6" title="1186a3ff-d491-439a-85dc-0dcd05abc8d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7012"/>
            <a:ext cx="6000750" cy="447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g372786c5f26_0_6" title="a47a595e-b6c6-4985-804f-61ed54730567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5550" y="1607012"/>
            <a:ext cx="5734049" cy="4282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Conclusion:</a:t>
            </a:r>
            <a:r>
              <a:rPr b="1" i="0" lang="en" sz="18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8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 txBox="1"/>
          <p:nvPr/>
        </p:nvSpPr>
        <p:spPr>
          <a:xfrm>
            <a:off x="436650" y="1473050"/>
            <a:ext cx="11318700" cy="49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Char char="➔"/>
            </a:pPr>
            <a:r>
              <a:rPr lang="en" sz="2000">
                <a:solidFill>
                  <a:schemeClr val="dk1"/>
                </a:solidFill>
              </a:rPr>
              <a:t>Developed a machine learning model to predict greenhouse gas emissions using environmental and supply chain-related features.</a:t>
            </a:r>
            <a:endParaRPr sz="2000">
              <a:solidFill>
                <a:schemeClr val="dk1"/>
              </a:solidFill>
            </a:endParaRPr>
          </a:p>
          <a:p>
            <a:pPr indent="-425450" lvl="0" marL="457200" rtl="0" algn="l">
              <a:spcBef>
                <a:spcPts val="1000"/>
              </a:spcBef>
              <a:spcAft>
                <a:spcPts val="0"/>
              </a:spcAft>
              <a:buSzPts val="3100"/>
              <a:buChar char="➔"/>
            </a:pPr>
            <a:r>
              <a:rPr lang="en" sz="2000">
                <a:solidFill>
                  <a:schemeClr val="dk1"/>
                </a:solidFill>
              </a:rPr>
              <a:t>Linear Regression outperformed Random Forest in prediction accuracy, achieving the highest R² score and the lowest error.</a:t>
            </a:r>
            <a:endParaRPr sz="2000">
              <a:solidFill>
                <a:schemeClr val="dk1"/>
              </a:solidFill>
            </a:endParaRPr>
          </a:p>
          <a:p>
            <a:pPr indent="-425450" lvl="0" marL="457200" rtl="0" algn="l">
              <a:spcBef>
                <a:spcPts val="1000"/>
              </a:spcBef>
              <a:spcAft>
                <a:spcPts val="0"/>
              </a:spcAft>
              <a:buSzPts val="3100"/>
              <a:buChar char="➔"/>
            </a:pPr>
            <a:r>
              <a:rPr lang="en" sz="2000">
                <a:solidFill>
                  <a:schemeClr val="dk1"/>
                </a:solidFill>
              </a:rPr>
              <a:t>Strong correlations were observed between margin-adjusted and unadjusted emission factors, guiding effective feature selection.</a:t>
            </a:r>
            <a:endParaRPr sz="2000">
              <a:solidFill>
                <a:schemeClr val="dk1"/>
              </a:solidFill>
            </a:endParaRPr>
          </a:p>
          <a:p>
            <a:pPr indent="-425450" lvl="0" marL="457200" rtl="0" algn="l">
              <a:spcBef>
                <a:spcPts val="1000"/>
              </a:spcBef>
              <a:spcAft>
                <a:spcPts val="0"/>
              </a:spcAft>
              <a:buSzPts val="3100"/>
              <a:buChar char="➔"/>
            </a:pPr>
            <a:r>
              <a:rPr lang="en" sz="2000">
                <a:solidFill>
                  <a:schemeClr val="dk1"/>
                </a:solidFill>
              </a:rPr>
              <a:t>Data quality indicators, though weakly correlated with emissions, added valuable context for data interpretation and model reliability.</a:t>
            </a:r>
            <a:endParaRPr sz="2000">
              <a:solidFill>
                <a:schemeClr val="dk1"/>
              </a:solidFill>
            </a:endParaRPr>
          </a:p>
          <a:p>
            <a:pPr indent="-425450" lvl="0" marL="457200" rtl="0" algn="l">
              <a:spcBef>
                <a:spcPts val="1000"/>
              </a:spcBef>
              <a:spcAft>
                <a:spcPts val="1000"/>
              </a:spcAft>
              <a:buSzPts val="3100"/>
              <a:buChar char="➔"/>
            </a:pPr>
            <a:r>
              <a:rPr lang="en" sz="2000">
                <a:solidFill>
                  <a:schemeClr val="dk1"/>
                </a:solidFill>
              </a:rPr>
              <a:t>The model provides a reliable tool for forecasting emissions and supporting informed decisions in climate policy and planning.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2024-12-31T09:40:01Z</dcterms:created>
  <dc:creator>Mahesh Kurhe</dc:creator>
</cp:coreProperties>
</file>