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6" r:id="rId5"/>
    <p:sldId id="270" r:id="rId6"/>
    <p:sldId id="259" r:id="rId7"/>
    <p:sldId id="260" r:id="rId8"/>
    <p:sldId id="261" r:id="rId9"/>
    <p:sldId id="262" r:id="rId10"/>
    <p:sldId id="263" r:id="rId11"/>
    <p:sldId id="264" r:id="rId12"/>
    <p:sldId id="265"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8/4/2021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8/4/2021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15" y="2447979"/>
            <a:ext cx="7315200" cy="1192203"/>
          </a:xfrm>
        </p:spPr>
        <p:txBody>
          <a:bodyPr/>
          <a:lstStyle/>
          <a:p>
            <a:r>
              <a:rPr lang="en-IN" dirty="0" smtClean="0">
                <a:latin typeface="Verdana" panose="020B0604030504040204" pitchFamily="34" charset="0"/>
                <a:ea typeface="Verdana" panose="020B0604030504040204" pitchFamily="34" charset="0"/>
              </a:rPr>
              <a:t>INFINITY REMOTE</a:t>
            </a:r>
            <a:endParaRPr lang="en-IN"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p:txBody>
          <a:bodyPr/>
          <a:lstStyle/>
          <a:p>
            <a:pPr algn="r"/>
            <a:r>
              <a:rPr lang="en-IN" dirty="0" smtClean="0">
                <a:solidFill>
                  <a:schemeClr val="bg1"/>
                </a:solidFill>
                <a:latin typeface="Verdana" panose="020B0604030504040204" pitchFamily="34" charset="0"/>
                <a:ea typeface="Verdana" panose="020B0604030504040204" pitchFamily="34" charset="0"/>
              </a:rPr>
              <a:t>Sit back and Relax</a:t>
            </a:r>
            <a:endParaRPr lang="en-IN" dirty="0">
              <a:solidFill>
                <a:schemeClr val="bg1"/>
              </a:solidFill>
              <a:latin typeface="Verdana" panose="020B0604030504040204" pitchFamily="34" charset="0"/>
              <a:ea typeface="Verdana" panose="020B0604030504040204" pitchFamily="34" charset="0"/>
            </a:endParaRPr>
          </a:p>
        </p:txBody>
      </p:sp>
      <p:pic>
        <p:nvPicPr>
          <p:cNvPr id="6146" name="Picture 2" descr="https://lh5.googleusercontent.com/BGCKl5oehwlfnYnFgkCEonP2I0303Lf4pvqhrBAVGMrZlLVwyHoaFNCF4iIbDWXdeeOUKUQCdfKNYmZh0uU7k5JTtB8hWZOUfMDm_UiO7X-jH3mnVwEHzq57_cDvFuRJ-EutgpUhy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8912" y="1758204"/>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68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66354"/>
            <a:ext cx="7315200" cy="4818292"/>
          </a:xfrm>
        </p:spPr>
        <p:txBody>
          <a:bodyPr/>
          <a:lstStyle/>
          <a:p>
            <a:endParaRPr lang="en-IN" sz="2400" u="sng" dirty="0" smtClean="0">
              <a:solidFill>
                <a:schemeClr val="bg1"/>
              </a:solidFill>
              <a:latin typeface="Verdana" panose="020B0604030504040204" pitchFamily="34" charset="0"/>
              <a:ea typeface="Verdana" panose="020B0604030504040204" pitchFamily="34" charset="0"/>
            </a:endParaRPr>
          </a:p>
          <a:p>
            <a:r>
              <a:rPr lang="en-IN" sz="2400" u="sng" dirty="0" smtClean="0">
                <a:solidFill>
                  <a:schemeClr val="bg1"/>
                </a:solidFill>
                <a:latin typeface="Verdana" panose="020B0604030504040204" pitchFamily="34" charset="0"/>
                <a:ea typeface="Verdana" panose="020B0604030504040204" pitchFamily="34" charset="0"/>
              </a:rPr>
              <a:t>Playback Controls</a:t>
            </a:r>
            <a:endParaRPr lang="en-IN" sz="2400" u="sng" dirty="0">
              <a:solidFill>
                <a:schemeClr val="bg1"/>
              </a:solidFill>
              <a:latin typeface="Verdana" panose="020B0604030504040204" pitchFamily="34" charset="0"/>
              <a:ea typeface="Verdana" panose="020B0604030504040204" pitchFamily="34" charset="0"/>
            </a:endParaRP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The User can control the video using various features provided in the remote.</a:t>
            </a: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These features include, Play-Pause, Fast-Forward, Playback Rate, Volume Up-Down, Mute-Unmute, Captions, Theatre Mode, Previous Video and Next Video.</a:t>
            </a: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These features can be accessed by pressing the respective buttons on the remote, which can be identified using the intuitive icons.</a:t>
            </a:r>
            <a:endParaRPr lang="en-IN"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4981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57645"/>
            <a:ext cx="7315200" cy="5991497"/>
          </a:xfrm>
        </p:spPr>
        <p:txBody>
          <a:bodyPr>
            <a:normAutofit/>
          </a:bodyPr>
          <a:lstStyle/>
          <a:p>
            <a:endParaRPr lang="en-IN" dirty="0" smtClean="0">
              <a:solidFill>
                <a:schemeClr val="bg1"/>
              </a:solidFill>
            </a:endParaRPr>
          </a:p>
          <a:p>
            <a:r>
              <a:rPr lang="en-IN" sz="2400" u="sng" dirty="0">
                <a:solidFill>
                  <a:schemeClr val="bg1"/>
                </a:solidFill>
                <a:latin typeface="Verdana" panose="020B0604030504040204" pitchFamily="34" charset="0"/>
                <a:ea typeface="Verdana" panose="020B0604030504040204" pitchFamily="34" charset="0"/>
              </a:rPr>
              <a:t>Instructions and Error </a:t>
            </a:r>
            <a:r>
              <a:rPr lang="en-IN" sz="2400" u="sng" dirty="0" smtClean="0">
                <a:solidFill>
                  <a:schemeClr val="bg1"/>
                </a:solidFill>
                <a:latin typeface="Verdana" panose="020B0604030504040204" pitchFamily="34" charset="0"/>
                <a:ea typeface="Verdana" panose="020B0604030504040204" pitchFamily="34" charset="0"/>
              </a:rPr>
              <a:t>Pages</a:t>
            </a:r>
            <a:endParaRPr lang="en-IN" sz="1800" u="sng" dirty="0" smtClean="0">
              <a:solidFill>
                <a:schemeClr val="bg1"/>
              </a:solidFill>
              <a:latin typeface="Verdana" panose="020B0604030504040204" pitchFamily="34" charset="0"/>
              <a:ea typeface="Verdana" panose="020B0604030504040204" pitchFamily="34" charset="0"/>
            </a:endParaRPr>
          </a:p>
          <a:p>
            <a:pPr marL="285750" indent="-285750">
              <a:lnSpc>
                <a:spcPct val="130000"/>
              </a:lnSpc>
              <a:buClrTx/>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The User is guided along the path of the design flow using various instructions provided at different pain-points which enables the user to have a continuous flow and smooth user experience.</a:t>
            </a:r>
          </a:p>
          <a:p>
            <a:pPr marL="285750" indent="-285750">
              <a:lnSpc>
                <a:spcPct val="130000"/>
              </a:lnSpc>
              <a:buClrTx/>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A few error pages have also been provided to the User to guide him/her. These pages not only convey information about the issue but also redirect the User back to the appropriate path for the User to continue in.</a:t>
            </a:r>
          </a:p>
          <a:p>
            <a:pPr marL="285750" indent="-285750">
              <a:lnSpc>
                <a:spcPct val="130000"/>
              </a:lnSpc>
              <a:buClrTx/>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The User not even needs to enter the PWA URL in the browser Address Bar. A quick QR Scan will help him to reach the website</a:t>
            </a:r>
            <a:r>
              <a:rPr lang="en-US" sz="1800" dirty="0" smtClean="0">
                <a:solidFill>
                  <a:schemeClr val="bg1"/>
                </a:solidFill>
                <a:latin typeface="Verdana" panose="020B0604030504040204" pitchFamily="34" charset="0"/>
                <a:ea typeface="Verdana" panose="020B0604030504040204" pitchFamily="34" charset="0"/>
              </a:rPr>
              <a:t>.</a:t>
            </a:r>
            <a:endParaRPr lang="en-US" sz="1800" dirty="0">
              <a:solidFill>
                <a:schemeClr val="bg1"/>
              </a:solidFill>
              <a:latin typeface="Verdana" panose="020B0604030504040204" pitchFamily="34" charset="0"/>
              <a:ea typeface="Verdana" panose="020B0604030504040204" pitchFamily="34" charset="0"/>
            </a:endParaRPr>
          </a:p>
        </p:txBody>
      </p:sp>
      <p:pic>
        <p:nvPicPr>
          <p:cNvPr id="2050" name="Picture 2" descr="Font Awesome Icons | Drupal.org"/>
          <p:cNvPicPr>
            <a:picLocks noChangeAspect="1" noChangeArrowheads="1"/>
          </p:cNvPicPr>
          <p:nvPr/>
        </p:nvPicPr>
        <p:blipFill rotWithShape="1">
          <a:blip r:embed="rId2">
            <a:extLst>
              <a:ext uri="{28A0092B-C50C-407E-A947-70E740481C1C}">
                <a14:useLocalDpi xmlns:a14="http://schemas.microsoft.com/office/drawing/2010/main" val="0"/>
              </a:ext>
            </a:extLst>
          </a:blip>
          <a:srcRect l="4262" t="4998" r="3476" b="3896"/>
          <a:stretch/>
        </p:blipFill>
        <p:spPr bwMode="auto">
          <a:xfrm>
            <a:off x="7997204" y="853440"/>
            <a:ext cx="836022" cy="8305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885" r="12151" b="5865"/>
          <a:stretch/>
        </p:blipFill>
        <p:spPr>
          <a:xfrm>
            <a:off x="9257212" y="757645"/>
            <a:ext cx="2945190" cy="5312229"/>
          </a:xfrm>
          <a:prstGeom prst="rect">
            <a:avLst/>
          </a:prstGeom>
        </p:spPr>
      </p:pic>
    </p:spTree>
    <p:extLst>
      <p:ext uri="{BB962C8B-B14F-4D97-AF65-F5344CB8AC3E}">
        <p14:creationId xmlns:p14="http://schemas.microsoft.com/office/powerpoint/2010/main" val="311787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48937"/>
            <a:ext cx="7315200" cy="4835709"/>
          </a:xfrm>
        </p:spPr>
        <p:txBody>
          <a:bodyPr/>
          <a:lstStyle/>
          <a:p>
            <a:endParaRPr lang="en-IN" dirty="0"/>
          </a:p>
          <a:p>
            <a:r>
              <a:rPr lang="en-IN" sz="2400" u="sng" dirty="0" smtClean="0">
                <a:solidFill>
                  <a:schemeClr val="bg1"/>
                </a:solidFill>
                <a:latin typeface="Verdana" panose="020B0604030504040204" pitchFamily="34" charset="0"/>
                <a:ea typeface="Verdana" panose="020B0604030504040204" pitchFamily="34" charset="0"/>
              </a:rPr>
              <a:t>Skipping of Advertisements</a:t>
            </a:r>
            <a:endParaRPr lang="en-IN" sz="1800" u="sng" dirty="0" smtClean="0">
              <a:solidFill>
                <a:schemeClr val="bg1"/>
              </a:solidFill>
              <a:latin typeface="Verdana" panose="020B0604030504040204" pitchFamily="34" charset="0"/>
              <a:ea typeface="Verdana" panose="020B0604030504040204" pitchFamily="34" charset="0"/>
            </a:endParaRP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Ads maybe one of the most annoying items on a user’s list.</a:t>
            </a: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We have minimised these ads using </a:t>
            </a:r>
            <a:r>
              <a:rPr lang="en-IN" sz="1800" dirty="0" err="1" smtClean="0">
                <a:solidFill>
                  <a:schemeClr val="bg1"/>
                </a:solidFill>
                <a:latin typeface="Verdana" panose="020B0604030504040204" pitchFamily="34" charset="0"/>
                <a:ea typeface="Verdana" panose="020B0604030504040204" pitchFamily="34" charset="0"/>
              </a:rPr>
              <a:t>Javascript</a:t>
            </a:r>
            <a:r>
              <a:rPr lang="en-IN" sz="1800" dirty="0" smtClean="0">
                <a:solidFill>
                  <a:schemeClr val="bg1"/>
                </a:solidFill>
                <a:latin typeface="Verdana" panose="020B0604030504040204" pitchFamily="34" charset="0"/>
                <a:ea typeface="Verdana" panose="020B0604030504040204" pitchFamily="34" charset="0"/>
              </a:rPr>
              <a:t> code. All the skippable ads are already removed from the user’s path. </a:t>
            </a:r>
          </a:p>
          <a:p>
            <a:pPr marL="285750" indent="-28575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Although, we still recommend the user to use an ad-blocker for the best user experience.</a:t>
            </a:r>
          </a:p>
        </p:txBody>
      </p:sp>
    </p:spTree>
    <p:extLst>
      <p:ext uri="{BB962C8B-B14F-4D97-AF65-F5344CB8AC3E}">
        <p14:creationId xmlns:p14="http://schemas.microsoft.com/office/powerpoint/2010/main" val="43414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66354"/>
            <a:ext cx="7315200" cy="5477692"/>
          </a:xfrm>
        </p:spPr>
        <p:txBody>
          <a:bodyPr>
            <a:normAutofit/>
          </a:bodyPr>
          <a:lstStyle/>
          <a:p>
            <a:endParaRPr lang="en-US" dirty="0" smtClean="0"/>
          </a:p>
          <a:p>
            <a:r>
              <a:rPr lang="en-IN" sz="2400" u="sng" dirty="0" smtClean="0">
                <a:solidFill>
                  <a:schemeClr val="bg1"/>
                </a:solidFill>
                <a:latin typeface="Verdana" panose="020B0604030504040204" pitchFamily="34" charset="0"/>
                <a:ea typeface="Verdana" panose="020B0604030504040204" pitchFamily="34" charset="0"/>
              </a:rPr>
              <a:t>Unique Selling Proposition (USP).</a:t>
            </a:r>
            <a:endParaRPr lang="en-IN" sz="1800" u="sng" dirty="0" smtClean="0">
              <a:solidFill>
                <a:schemeClr val="bg1"/>
              </a:solidFill>
              <a:latin typeface="Verdana" panose="020B0604030504040204" pitchFamily="34" charset="0"/>
              <a:ea typeface="Verdana" panose="020B0604030504040204" pitchFamily="34" charset="0"/>
            </a:endParaRP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This project is </a:t>
            </a:r>
            <a:r>
              <a:rPr lang="en-US" sz="1800" dirty="0">
                <a:solidFill>
                  <a:schemeClr val="bg1"/>
                </a:solidFill>
                <a:latin typeface="Verdana" panose="020B0604030504040204" pitchFamily="34" charset="0"/>
                <a:ea typeface="Verdana" panose="020B0604030504040204" pitchFamily="34" charset="0"/>
              </a:rPr>
              <a:t>one of its kind. </a:t>
            </a:r>
            <a:r>
              <a:rPr lang="en-US" sz="1800" dirty="0" smtClean="0">
                <a:solidFill>
                  <a:schemeClr val="bg1"/>
                </a:solidFill>
                <a:latin typeface="Verdana" panose="020B0604030504040204" pitchFamily="34" charset="0"/>
                <a:ea typeface="Verdana" panose="020B0604030504040204" pitchFamily="34" charset="0"/>
              </a:rPr>
              <a:t>Currently, in the market </a:t>
            </a:r>
            <a:r>
              <a:rPr lang="en-US" sz="1800" dirty="0">
                <a:solidFill>
                  <a:schemeClr val="bg1"/>
                </a:solidFill>
                <a:latin typeface="Verdana" panose="020B0604030504040204" pitchFamily="34" charset="0"/>
                <a:ea typeface="Verdana" panose="020B0604030504040204" pitchFamily="34" charset="0"/>
              </a:rPr>
              <a:t>there’s no </a:t>
            </a:r>
            <a:r>
              <a:rPr lang="en-US" sz="1800" dirty="0" smtClean="0">
                <a:solidFill>
                  <a:schemeClr val="bg1"/>
                </a:solidFill>
                <a:latin typeface="Verdana" panose="020B0604030504040204" pitchFamily="34" charset="0"/>
                <a:ea typeface="Verdana" panose="020B0604030504040204" pitchFamily="34" charset="0"/>
              </a:rPr>
              <a:t>Extension </a:t>
            </a:r>
            <a:r>
              <a:rPr lang="en-US" sz="1800" dirty="0">
                <a:solidFill>
                  <a:schemeClr val="bg1"/>
                </a:solidFill>
                <a:latin typeface="Verdana" panose="020B0604030504040204" pitchFamily="34" charset="0"/>
                <a:ea typeface="Verdana" panose="020B0604030504040204" pitchFamily="34" charset="0"/>
              </a:rPr>
              <a:t>through which one can control </a:t>
            </a:r>
            <a:r>
              <a:rPr lang="en-US" sz="1800" dirty="0" err="1">
                <a:solidFill>
                  <a:schemeClr val="bg1"/>
                </a:solidFill>
                <a:latin typeface="Verdana" panose="020B0604030504040204" pitchFamily="34" charset="0"/>
                <a:ea typeface="Verdana" panose="020B0604030504040204" pitchFamily="34" charset="0"/>
              </a:rPr>
              <a:t>Y</a:t>
            </a:r>
            <a:r>
              <a:rPr lang="en-US" sz="1800" dirty="0" err="1" smtClean="0">
                <a:solidFill>
                  <a:schemeClr val="bg1"/>
                </a:solidFill>
                <a:latin typeface="Verdana" panose="020B0604030504040204" pitchFamily="34" charset="0"/>
                <a:ea typeface="Verdana" panose="020B0604030504040204" pitchFamily="34" charset="0"/>
              </a:rPr>
              <a:t>outube</a:t>
            </a:r>
            <a:r>
              <a:rPr lang="en-US" sz="1800" dirty="0" smtClean="0">
                <a:solidFill>
                  <a:schemeClr val="bg1"/>
                </a:solidFill>
                <a:latin typeface="Verdana" panose="020B0604030504040204" pitchFamily="34" charset="0"/>
                <a:ea typeface="Verdana" panose="020B0604030504040204" pitchFamily="34" charset="0"/>
              </a:rPr>
              <a:t> remotely. </a:t>
            </a: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Through this, one </a:t>
            </a:r>
            <a:r>
              <a:rPr lang="en-US" sz="1800" dirty="0">
                <a:solidFill>
                  <a:schemeClr val="bg1"/>
                </a:solidFill>
                <a:latin typeface="Verdana" panose="020B0604030504040204" pitchFamily="34" charset="0"/>
                <a:ea typeface="Verdana" panose="020B0604030504040204" pitchFamily="34" charset="0"/>
              </a:rPr>
              <a:t>can sit back and control </a:t>
            </a:r>
            <a:r>
              <a:rPr lang="en-US" sz="1800" dirty="0" smtClean="0">
                <a:solidFill>
                  <a:schemeClr val="bg1"/>
                </a:solidFill>
                <a:latin typeface="Verdana" panose="020B0604030504040204" pitchFamily="34" charset="0"/>
                <a:ea typeface="Verdana" panose="020B0604030504040204" pitchFamily="34" charset="0"/>
              </a:rPr>
              <a:t>their </a:t>
            </a:r>
            <a:r>
              <a:rPr lang="en-US" sz="1800" dirty="0" err="1">
                <a:solidFill>
                  <a:schemeClr val="bg1"/>
                </a:solidFill>
                <a:latin typeface="Verdana" panose="020B0604030504040204" pitchFamily="34" charset="0"/>
                <a:ea typeface="Verdana" panose="020B0604030504040204" pitchFamily="34" charset="0"/>
              </a:rPr>
              <a:t>Youtube</a:t>
            </a:r>
            <a:r>
              <a:rPr lang="en-US" sz="1800" dirty="0">
                <a:solidFill>
                  <a:schemeClr val="bg1"/>
                </a:solidFill>
                <a:latin typeface="Verdana" panose="020B0604030504040204" pitchFamily="34" charset="0"/>
                <a:ea typeface="Verdana" panose="020B0604030504040204" pitchFamily="34" charset="0"/>
              </a:rPr>
              <a:t> from their phone and still enjoy the experience of </a:t>
            </a:r>
            <a:r>
              <a:rPr lang="en-US" sz="1800" dirty="0" smtClean="0">
                <a:solidFill>
                  <a:schemeClr val="bg1"/>
                </a:solidFill>
                <a:latin typeface="Verdana" panose="020B0604030504040204" pitchFamily="34" charset="0"/>
                <a:ea typeface="Verdana" panose="020B0604030504040204" pitchFamily="34" charset="0"/>
              </a:rPr>
              <a:t>the </a:t>
            </a:r>
            <a:r>
              <a:rPr lang="en-US" sz="1800" dirty="0">
                <a:solidFill>
                  <a:schemeClr val="bg1"/>
                </a:solidFill>
                <a:latin typeface="Verdana" panose="020B0604030504040204" pitchFamily="34" charset="0"/>
                <a:ea typeface="Verdana" panose="020B0604030504040204" pitchFamily="34" charset="0"/>
              </a:rPr>
              <a:t>big screen view</a:t>
            </a:r>
            <a:r>
              <a:rPr lang="en-US" sz="1800" dirty="0" smtClean="0">
                <a:solidFill>
                  <a:schemeClr val="bg1"/>
                </a:solidFill>
                <a:latin typeface="Verdana" panose="020B0604030504040204" pitchFamily="34" charset="0"/>
                <a:ea typeface="Verdana" panose="020B0604030504040204" pitchFamily="34" charset="0"/>
              </a:rPr>
              <a:t>. </a:t>
            </a: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Even you can control my screen through your mobile, and that’s what we are going to demonstrate in this demonstration.</a:t>
            </a:r>
            <a:r>
              <a:rPr lang="en-US" dirty="0"/>
              <a:t/>
            </a:r>
            <a:br>
              <a:rPr lang="en-US" dirty="0"/>
            </a:br>
            <a:endParaRPr lang="en-IN" dirty="0"/>
          </a:p>
        </p:txBody>
      </p:sp>
    </p:spTree>
    <p:extLst>
      <p:ext uri="{BB962C8B-B14F-4D97-AF65-F5344CB8AC3E}">
        <p14:creationId xmlns:p14="http://schemas.microsoft.com/office/powerpoint/2010/main" val="81056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66354"/>
            <a:ext cx="7315200" cy="5477692"/>
          </a:xfrm>
        </p:spPr>
        <p:txBody>
          <a:bodyPr>
            <a:normAutofit/>
          </a:bodyPr>
          <a:lstStyle/>
          <a:p>
            <a:endParaRPr lang="en-US" dirty="0" smtClean="0"/>
          </a:p>
          <a:p>
            <a:r>
              <a:rPr lang="en-IN" sz="2400" u="sng" dirty="0" smtClean="0">
                <a:solidFill>
                  <a:schemeClr val="bg1"/>
                </a:solidFill>
                <a:latin typeface="Verdana" panose="020B0604030504040204" pitchFamily="34" charset="0"/>
                <a:ea typeface="Verdana" panose="020B0604030504040204" pitchFamily="34" charset="0"/>
              </a:rPr>
              <a:t>Unique Selling Proposition (USP).</a:t>
            </a:r>
            <a:endParaRPr lang="en-IN" sz="1800" u="sng" dirty="0" smtClean="0">
              <a:solidFill>
                <a:schemeClr val="bg1"/>
              </a:solidFill>
              <a:latin typeface="Verdana" panose="020B0604030504040204" pitchFamily="34" charset="0"/>
              <a:ea typeface="Verdana" panose="020B0604030504040204" pitchFamily="34" charset="0"/>
            </a:endParaRP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This remote has more reach because its available for everyone connected to internet.</a:t>
            </a: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This </a:t>
            </a:r>
            <a:r>
              <a:rPr lang="en-US" sz="1800" dirty="0">
                <a:solidFill>
                  <a:schemeClr val="bg1"/>
                </a:solidFill>
                <a:latin typeface="Verdana" panose="020B0604030504040204" pitchFamily="34" charset="0"/>
                <a:ea typeface="Verdana" panose="020B0604030504040204" pitchFamily="34" charset="0"/>
              </a:rPr>
              <a:t>can be of great help to those people who want to connect their laptop  to big screen via HDMI port to enjoy their streaming on big screen without having to  control on laptop</a:t>
            </a:r>
            <a:r>
              <a:rPr lang="en-US" dirty="0"/>
              <a:t>.</a:t>
            </a:r>
            <a:endParaRPr lang="en-US" dirty="0"/>
          </a:p>
          <a:p>
            <a:r>
              <a:rPr lang="en-US" dirty="0"/>
              <a:t/>
            </a:r>
            <a:br>
              <a:rPr lang="en-US" dirty="0"/>
            </a:br>
            <a:r>
              <a:rPr lang="en-US" dirty="0" smtClean="0"/>
              <a:t/>
            </a:r>
            <a:br>
              <a:rPr lang="en-US" dirty="0" smtClean="0"/>
            </a:br>
            <a:endParaRPr lang="en-IN" dirty="0"/>
          </a:p>
        </p:txBody>
      </p:sp>
    </p:spTree>
    <p:extLst>
      <p:ext uri="{BB962C8B-B14F-4D97-AF65-F5344CB8AC3E}">
        <p14:creationId xmlns:p14="http://schemas.microsoft.com/office/powerpoint/2010/main" val="4211595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75063"/>
            <a:ext cx="7315200" cy="4809583"/>
          </a:xfrm>
        </p:spPr>
        <p:txBody>
          <a:bodyPr/>
          <a:lstStyle/>
          <a:p>
            <a:endParaRPr lang="en-IN" dirty="0" smtClean="0"/>
          </a:p>
          <a:p>
            <a:r>
              <a:rPr lang="en-IN" sz="2400" u="sng" dirty="0" smtClean="0">
                <a:solidFill>
                  <a:schemeClr val="bg1"/>
                </a:solidFill>
                <a:latin typeface="Verdana" panose="020B0604030504040204" pitchFamily="34" charset="0"/>
                <a:ea typeface="Verdana" panose="020B0604030504040204" pitchFamily="34" charset="0"/>
              </a:rPr>
              <a:t>Conclusion</a:t>
            </a:r>
          </a:p>
          <a:p>
            <a:pPr>
              <a:lnSpc>
                <a:spcPct val="130000"/>
              </a:lnSpc>
            </a:pPr>
            <a:r>
              <a:rPr lang="en-IN" sz="1800" dirty="0" smtClean="0">
                <a:solidFill>
                  <a:schemeClr val="bg1"/>
                </a:solidFill>
                <a:latin typeface="Verdana" panose="020B0604030504040204" pitchFamily="34" charset="0"/>
                <a:ea typeface="Verdana" panose="020B0604030504040204" pitchFamily="34" charset="0"/>
              </a:rPr>
              <a:t>We are proud that we have written the whole code from scratch. </a:t>
            </a:r>
            <a:endParaRPr lang="en-IN" sz="18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37155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57645"/>
            <a:ext cx="7315200" cy="5347064"/>
          </a:xfrm>
        </p:spPr>
        <p:txBody>
          <a:bodyPr>
            <a:normAutofit/>
          </a:bodyPr>
          <a:lstStyle/>
          <a:p>
            <a:endParaRPr lang="en-IN" sz="1800" dirty="0" smtClean="0">
              <a:latin typeface="Verdana" panose="020B0604030504040204" pitchFamily="34" charset="0"/>
              <a:ea typeface="Verdana" panose="020B0604030504040204" pitchFamily="34" charset="0"/>
            </a:endParaRPr>
          </a:p>
          <a:p>
            <a:r>
              <a:rPr lang="en-IN" sz="2400" u="sng" dirty="0" smtClean="0">
                <a:solidFill>
                  <a:schemeClr val="bg1"/>
                </a:solidFill>
                <a:latin typeface="Verdana" panose="020B0604030504040204" pitchFamily="34" charset="0"/>
                <a:ea typeface="Verdana" panose="020B0604030504040204" pitchFamily="34" charset="0"/>
              </a:rPr>
              <a:t>Team Members</a:t>
            </a:r>
            <a:endParaRPr lang="en-IN" sz="1800" u="sng" dirty="0" smtClean="0">
              <a:solidFill>
                <a:schemeClr val="bg1"/>
              </a:solidFill>
              <a:latin typeface="Verdana" panose="020B0604030504040204" pitchFamily="34" charset="0"/>
              <a:ea typeface="Verdana" panose="020B0604030504040204" pitchFamily="34" charset="0"/>
            </a:endParaRPr>
          </a:p>
          <a:p>
            <a:pPr marL="285750" indent="-285750" fontAlgn="base">
              <a:buClr>
                <a:schemeClr val="bg1"/>
              </a:buClr>
              <a:buFont typeface="Wingdings" panose="05000000000000000000" pitchFamily="2" charset="2"/>
              <a:buChar char="v"/>
            </a:pPr>
            <a:r>
              <a:rPr lang="en-IN" sz="1800" dirty="0">
                <a:solidFill>
                  <a:schemeClr val="bg1"/>
                </a:solidFill>
                <a:latin typeface="Verdana" panose="020B0604030504040204" pitchFamily="34" charset="0"/>
                <a:ea typeface="Verdana" panose="020B0604030504040204" pitchFamily="34" charset="0"/>
              </a:rPr>
              <a:t>Mukul Jain (200001050)</a:t>
            </a:r>
          </a:p>
          <a:p>
            <a:pPr marL="285750" indent="-285750" fontAlgn="base">
              <a:buClr>
                <a:schemeClr val="bg1"/>
              </a:buClr>
              <a:buFont typeface="Wingdings" panose="05000000000000000000" pitchFamily="2" charset="2"/>
              <a:buChar char="v"/>
            </a:pPr>
            <a:r>
              <a:rPr lang="en-IN" sz="1800" dirty="0">
                <a:solidFill>
                  <a:schemeClr val="bg1"/>
                </a:solidFill>
                <a:latin typeface="Verdana" panose="020B0604030504040204" pitchFamily="34" charset="0"/>
                <a:ea typeface="Verdana" panose="020B0604030504040204" pitchFamily="34" charset="0"/>
              </a:rPr>
              <a:t>Gaurav </a:t>
            </a:r>
            <a:r>
              <a:rPr lang="en-IN" sz="1800" dirty="0" err="1">
                <a:solidFill>
                  <a:schemeClr val="bg1"/>
                </a:solidFill>
                <a:latin typeface="Verdana" panose="020B0604030504040204" pitchFamily="34" charset="0"/>
                <a:ea typeface="Verdana" panose="020B0604030504040204" pitchFamily="34" charset="0"/>
              </a:rPr>
              <a:t>Khushpat</a:t>
            </a:r>
            <a:r>
              <a:rPr lang="en-IN" sz="1800" dirty="0">
                <a:solidFill>
                  <a:schemeClr val="bg1"/>
                </a:solidFill>
                <a:latin typeface="Verdana" panose="020B0604030504040204" pitchFamily="34" charset="0"/>
                <a:ea typeface="Verdana" panose="020B0604030504040204" pitchFamily="34" charset="0"/>
              </a:rPr>
              <a:t> Jain (200001023)</a:t>
            </a:r>
          </a:p>
          <a:p>
            <a:pPr marL="285750" indent="-285750" fontAlgn="base">
              <a:buClr>
                <a:schemeClr val="bg1"/>
              </a:buClr>
              <a:buFont typeface="Wingdings" panose="05000000000000000000" pitchFamily="2" charset="2"/>
              <a:buChar char="v"/>
            </a:pPr>
            <a:r>
              <a:rPr lang="en-IN" sz="1800" dirty="0" err="1">
                <a:solidFill>
                  <a:schemeClr val="bg1"/>
                </a:solidFill>
                <a:latin typeface="Verdana" panose="020B0604030504040204" pitchFamily="34" charset="0"/>
                <a:ea typeface="Verdana" panose="020B0604030504040204" pitchFamily="34" charset="0"/>
              </a:rPr>
              <a:t>Vankayalapati</a:t>
            </a:r>
            <a:r>
              <a:rPr lang="en-IN" sz="1800" dirty="0">
                <a:solidFill>
                  <a:schemeClr val="bg1"/>
                </a:solidFill>
                <a:latin typeface="Verdana" panose="020B0604030504040204" pitchFamily="34" charset="0"/>
                <a:ea typeface="Verdana" panose="020B0604030504040204" pitchFamily="34" charset="0"/>
              </a:rPr>
              <a:t> Sai </a:t>
            </a:r>
            <a:r>
              <a:rPr lang="en-IN" sz="1800" dirty="0" err="1">
                <a:solidFill>
                  <a:schemeClr val="bg1"/>
                </a:solidFill>
                <a:latin typeface="Verdana" panose="020B0604030504040204" pitchFamily="34" charset="0"/>
                <a:ea typeface="Verdana" panose="020B0604030504040204" pitchFamily="34" charset="0"/>
              </a:rPr>
              <a:t>Venkata</a:t>
            </a:r>
            <a:r>
              <a:rPr lang="en-IN" sz="1800" dirty="0">
                <a:solidFill>
                  <a:schemeClr val="bg1"/>
                </a:solidFill>
                <a:latin typeface="Verdana" panose="020B0604030504040204" pitchFamily="34" charset="0"/>
                <a:ea typeface="Verdana" panose="020B0604030504040204" pitchFamily="34" charset="0"/>
              </a:rPr>
              <a:t> </a:t>
            </a:r>
            <a:r>
              <a:rPr lang="en-IN" sz="1800" dirty="0" err="1">
                <a:solidFill>
                  <a:schemeClr val="bg1"/>
                </a:solidFill>
                <a:latin typeface="Verdana" panose="020B0604030504040204" pitchFamily="34" charset="0"/>
                <a:ea typeface="Verdana" panose="020B0604030504040204" pitchFamily="34" charset="0"/>
              </a:rPr>
              <a:t>Satwik</a:t>
            </a:r>
            <a:r>
              <a:rPr lang="en-IN" sz="1800" dirty="0">
                <a:solidFill>
                  <a:schemeClr val="bg1"/>
                </a:solidFill>
                <a:latin typeface="Verdana" panose="020B0604030504040204" pitchFamily="34" charset="0"/>
                <a:ea typeface="Verdana" panose="020B0604030504040204" pitchFamily="34" charset="0"/>
              </a:rPr>
              <a:t> (200001077)</a:t>
            </a:r>
          </a:p>
          <a:p>
            <a:pPr marL="285750" indent="-285750" fontAlgn="base">
              <a:buClr>
                <a:schemeClr val="bg1"/>
              </a:buClr>
              <a:buFont typeface="Wingdings" panose="05000000000000000000" pitchFamily="2" charset="2"/>
              <a:buChar char="v"/>
            </a:pPr>
            <a:r>
              <a:rPr lang="en-IN" sz="1800" dirty="0" err="1">
                <a:solidFill>
                  <a:schemeClr val="bg1"/>
                </a:solidFill>
                <a:latin typeface="Verdana" panose="020B0604030504040204" pitchFamily="34" charset="0"/>
                <a:ea typeface="Verdana" panose="020B0604030504040204" pitchFamily="34" charset="0"/>
              </a:rPr>
              <a:t>Nishit</a:t>
            </a:r>
            <a:r>
              <a:rPr lang="en-IN" sz="1800" dirty="0">
                <a:solidFill>
                  <a:schemeClr val="bg1"/>
                </a:solidFill>
                <a:latin typeface="Verdana" panose="020B0604030504040204" pitchFamily="34" charset="0"/>
                <a:ea typeface="Verdana" panose="020B0604030504040204" pitchFamily="34" charset="0"/>
              </a:rPr>
              <a:t> </a:t>
            </a:r>
            <a:r>
              <a:rPr lang="en-IN" sz="1800" dirty="0" err="1">
                <a:solidFill>
                  <a:schemeClr val="bg1"/>
                </a:solidFill>
                <a:latin typeface="Verdana" panose="020B0604030504040204" pitchFamily="34" charset="0"/>
                <a:ea typeface="Verdana" panose="020B0604030504040204" pitchFamily="34" charset="0"/>
              </a:rPr>
              <a:t>Sushil</a:t>
            </a:r>
            <a:r>
              <a:rPr lang="en-IN" sz="1800" dirty="0">
                <a:solidFill>
                  <a:schemeClr val="bg1"/>
                </a:solidFill>
                <a:latin typeface="Verdana" panose="020B0604030504040204" pitchFamily="34" charset="0"/>
                <a:ea typeface="Verdana" panose="020B0604030504040204" pitchFamily="34" charset="0"/>
              </a:rPr>
              <a:t> Singh (200001056</a:t>
            </a:r>
            <a:r>
              <a:rPr lang="en-IN" sz="1800" dirty="0" smtClean="0">
                <a:solidFill>
                  <a:schemeClr val="bg1"/>
                </a:solidFill>
                <a:latin typeface="Verdana" panose="020B0604030504040204" pitchFamily="34" charset="0"/>
                <a:ea typeface="Verdana" panose="020B0604030504040204" pitchFamily="34" charset="0"/>
              </a:rPr>
              <a:t>)</a:t>
            </a:r>
          </a:p>
          <a:p>
            <a:pPr fontAlgn="base">
              <a:buClr>
                <a:schemeClr val="bg1"/>
              </a:buClr>
            </a:pPr>
            <a:endParaRPr lang="en-IN" sz="1800" dirty="0">
              <a:solidFill>
                <a:schemeClr val="bg1"/>
              </a:solidFill>
              <a:latin typeface="Verdana" panose="020B0604030504040204" pitchFamily="34" charset="0"/>
              <a:ea typeface="Verdana" panose="020B0604030504040204" pitchFamily="34" charset="0"/>
            </a:endParaRPr>
          </a:p>
          <a:p>
            <a:r>
              <a:rPr lang="en-IN" sz="2400" u="sng" dirty="0">
                <a:solidFill>
                  <a:schemeClr val="bg1"/>
                </a:solidFill>
                <a:latin typeface="Verdana" panose="020B0604030504040204" pitchFamily="34" charset="0"/>
                <a:ea typeface="Verdana" panose="020B0604030504040204" pitchFamily="34" charset="0"/>
              </a:rPr>
              <a:t>Mentors</a:t>
            </a:r>
            <a:endParaRPr lang="en-IN" sz="1800" u="sng" dirty="0">
              <a:solidFill>
                <a:schemeClr val="bg1"/>
              </a:solidFill>
              <a:latin typeface="Verdana" panose="020B0604030504040204" pitchFamily="34" charset="0"/>
              <a:ea typeface="Verdana" panose="020B0604030504040204" pitchFamily="34" charset="0"/>
            </a:endParaRPr>
          </a:p>
          <a:p>
            <a:pPr marL="285750" indent="-285750" fontAlgn="base">
              <a:buClr>
                <a:schemeClr val="bg1"/>
              </a:buClr>
              <a:buFont typeface="Wingdings" panose="05000000000000000000" pitchFamily="2" charset="2"/>
              <a:buChar char="v"/>
            </a:pPr>
            <a:r>
              <a:rPr lang="en-IN" sz="1800" dirty="0">
                <a:solidFill>
                  <a:schemeClr val="bg1"/>
                </a:solidFill>
                <a:latin typeface="Verdana" panose="020B0604030504040204" pitchFamily="34" charset="0"/>
                <a:ea typeface="Verdana" panose="020B0604030504040204" pitchFamily="34" charset="0"/>
              </a:rPr>
              <a:t>Shaikh Ubaid (180001050)</a:t>
            </a:r>
          </a:p>
          <a:p>
            <a:pPr marL="285750" indent="-285750" fontAlgn="base">
              <a:buClr>
                <a:schemeClr val="bg1"/>
              </a:buClr>
              <a:buFont typeface="Wingdings" panose="05000000000000000000" pitchFamily="2" charset="2"/>
              <a:buChar char="v"/>
            </a:pPr>
            <a:r>
              <a:rPr lang="en-IN" sz="1800" dirty="0">
                <a:solidFill>
                  <a:schemeClr val="bg1"/>
                </a:solidFill>
                <a:latin typeface="Verdana" panose="020B0604030504040204" pitchFamily="34" charset="0"/>
                <a:ea typeface="Verdana" panose="020B0604030504040204" pitchFamily="34" charset="0"/>
              </a:rPr>
              <a:t>Ashish Raj (190003013</a:t>
            </a:r>
            <a:r>
              <a:rPr lang="en-IN" sz="1800" dirty="0" smtClean="0">
                <a:solidFill>
                  <a:schemeClr val="bg1"/>
                </a:solidFill>
                <a:latin typeface="Verdana" panose="020B0604030504040204" pitchFamily="34" charset="0"/>
                <a:ea typeface="Verdana" panose="020B0604030504040204" pitchFamily="34" charset="0"/>
              </a:rPr>
              <a:t>)</a:t>
            </a:r>
            <a:endParaRPr lang="en-IN" sz="1800" dirty="0">
              <a:solidFill>
                <a:schemeClr val="bg1"/>
              </a:solidFill>
              <a:latin typeface="Verdana" panose="020B0604030504040204" pitchFamily="34" charset="0"/>
              <a:ea typeface="Verdana" panose="020B0604030504040204" pitchFamily="34" charset="0"/>
            </a:endParaRPr>
          </a:p>
        </p:txBody>
      </p:sp>
      <p:pic>
        <p:nvPicPr>
          <p:cNvPr id="1028" name="Picture 4" descr="Team Memb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1129" y="175913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714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2928" y="770708"/>
            <a:ext cx="7315200" cy="4750526"/>
          </a:xfrm>
        </p:spPr>
        <p:txBody>
          <a:bodyPr>
            <a:normAutofit/>
          </a:bodyPr>
          <a:lstStyle/>
          <a:p>
            <a:pPr>
              <a:lnSpc>
                <a:spcPct val="150000"/>
              </a:lnSpc>
            </a:pPr>
            <a:r>
              <a:rPr lang="en-IN" sz="2400" u="sng" dirty="0" smtClean="0">
                <a:solidFill>
                  <a:schemeClr val="bg1"/>
                </a:solidFill>
                <a:latin typeface="Verdana" panose="020B0604030504040204" pitchFamily="34" charset="0"/>
                <a:ea typeface="Verdana" panose="020B0604030504040204" pitchFamily="34" charset="0"/>
              </a:rPr>
              <a:t>Description</a:t>
            </a:r>
            <a:endParaRPr lang="en-IN" sz="2800" u="sng" dirty="0" smtClean="0">
              <a:solidFill>
                <a:schemeClr val="bg1"/>
              </a:solidFill>
              <a:latin typeface="Verdana" panose="020B0604030504040204" pitchFamily="34" charset="0"/>
              <a:ea typeface="Verdana" panose="020B0604030504040204" pitchFamily="34" charset="0"/>
            </a:endParaRPr>
          </a:p>
          <a:p>
            <a:pPr>
              <a:lnSpc>
                <a:spcPct val="150000"/>
              </a:lnSpc>
            </a:pPr>
            <a:r>
              <a:rPr lang="en-US" sz="1800" dirty="0" smtClean="0">
                <a:solidFill>
                  <a:schemeClr val="bg1"/>
                </a:solidFill>
                <a:latin typeface="Verdana" panose="020B0604030504040204" pitchFamily="34" charset="0"/>
                <a:ea typeface="Verdana" panose="020B0604030504040204" pitchFamily="34" charset="0"/>
              </a:rPr>
              <a:t>This </a:t>
            </a:r>
            <a:r>
              <a:rPr lang="en-US" sz="1800" dirty="0">
                <a:solidFill>
                  <a:schemeClr val="bg1"/>
                </a:solidFill>
                <a:latin typeface="Verdana" panose="020B0604030504040204" pitchFamily="34" charset="0"/>
                <a:ea typeface="Verdana" panose="020B0604030504040204" pitchFamily="34" charset="0"/>
              </a:rPr>
              <a:t>Project gives you a Chrome Extension and a Progressive Web App (PWA) allowing you to control </a:t>
            </a:r>
            <a:r>
              <a:rPr lang="en-US" sz="1800" dirty="0" err="1">
                <a:solidFill>
                  <a:schemeClr val="bg1"/>
                </a:solidFill>
                <a:latin typeface="Verdana" panose="020B0604030504040204" pitchFamily="34" charset="0"/>
                <a:ea typeface="Verdana" panose="020B0604030504040204" pitchFamily="34" charset="0"/>
              </a:rPr>
              <a:t>Youtube</a:t>
            </a:r>
            <a:r>
              <a:rPr lang="en-US" sz="1800" dirty="0">
                <a:solidFill>
                  <a:schemeClr val="bg1"/>
                </a:solidFill>
                <a:latin typeface="Verdana" panose="020B0604030504040204" pitchFamily="34" charset="0"/>
                <a:ea typeface="Verdana" panose="020B0604030504040204" pitchFamily="34" charset="0"/>
              </a:rPr>
              <a:t> on your Desktop Browser from your Mobile's Browser. It enforces a 1-1 connection between the Browser Extension and the PWA. The Extension gets connected to the PWA using a QR Code which has to be scanned using the built-in QR Code Scanner in the PWA. This will land you on the Infinity Remote page that allows you to control the </a:t>
            </a:r>
            <a:r>
              <a:rPr lang="en-US" sz="1800" dirty="0" err="1">
                <a:solidFill>
                  <a:schemeClr val="bg1"/>
                </a:solidFill>
                <a:latin typeface="Verdana" panose="020B0604030504040204" pitchFamily="34" charset="0"/>
                <a:ea typeface="Verdana" panose="020B0604030504040204" pitchFamily="34" charset="0"/>
              </a:rPr>
              <a:t>Youtube</a:t>
            </a:r>
            <a:r>
              <a:rPr lang="en-US" sz="1800" dirty="0">
                <a:solidFill>
                  <a:schemeClr val="bg1"/>
                </a:solidFill>
                <a:latin typeface="Verdana" panose="020B0604030504040204" pitchFamily="34" charset="0"/>
                <a:ea typeface="Verdana" panose="020B0604030504040204" pitchFamily="34" charset="0"/>
              </a:rPr>
              <a:t>. Proper Instructions / Icons helps the User control the Utility</a:t>
            </a:r>
            <a:r>
              <a:rPr lang="en-US" sz="1800" dirty="0" smtClean="0">
                <a:solidFill>
                  <a:schemeClr val="bg1"/>
                </a:solidFill>
                <a:latin typeface="Verdana" panose="020B0604030504040204" pitchFamily="34" charset="0"/>
                <a:ea typeface="Verdana" panose="020B0604030504040204" pitchFamily="34" charset="0"/>
              </a:rPr>
              <a:t>.</a:t>
            </a:r>
            <a:endParaRPr lang="en-US" sz="1800" dirty="0">
              <a:solidFill>
                <a:schemeClr val="bg1"/>
              </a:solidFill>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807" t="26667" r="20449"/>
          <a:stretch/>
        </p:blipFill>
        <p:spPr>
          <a:xfrm>
            <a:off x="9283337" y="770708"/>
            <a:ext cx="2908663" cy="5334001"/>
          </a:xfrm>
          <a:prstGeom prst="rect">
            <a:avLst/>
          </a:prstGeom>
        </p:spPr>
      </p:pic>
    </p:spTree>
    <p:extLst>
      <p:ext uri="{BB962C8B-B14F-4D97-AF65-F5344CB8AC3E}">
        <p14:creationId xmlns:p14="http://schemas.microsoft.com/office/powerpoint/2010/main" val="4228566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48937"/>
            <a:ext cx="7315200" cy="4835709"/>
          </a:xfrm>
        </p:spPr>
        <p:txBody>
          <a:bodyPr/>
          <a:lstStyle/>
          <a:p>
            <a:endParaRPr lang="en-IN" dirty="0" smtClean="0"/>
          </a:p>
          <a:p>
            <a:r>
              <a:rPr lang="en-IN" sz="2400" u="sng" dirty="0" smtClean="0">
                <a:solidFill>
                  <a:schemeClr val="bg1"/>
                </a:solidFill>
                <a:latin typeface="Verdana" panose="020B0604030504040204" pitchFamily="34" charset="0"/>
                <a:ea typeface="Verdana" panose="020B0604030504040204" pitchFamily="34" charset="0"/>
              </a:rPr>
              <a:t>Tech Stacks and Packages</a:t>
            </a:r>
            <a:endParaRPr lang="en-IN" sz="1800" u="sng" dirty="0" smtClean="0">
              <a:solidFill>
                <a:schemeClr val="bg1"/>
              </a:solidFill>
              <a:latin typeface="Verdana" panose="020B0604030504040204" pitchFamily="34" charset="0"/>
              <a:ea typeface="Verdana" panose="020B0604030504040204" pitchFamily="34" charset="0"/>
            </a:endParaRP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HTML, CSS and </a:t>
            </a:r>
            <a:r>
              <a:rPr lang="en-IN" sz="1800" dirty="0" err="1" smtClean="0">
                <a:solidFill>
                  <a:schemeClr val="bg1"/>
                </a:solidFill>
                <a:latin typeface="Verdana" panose="020B0604030504040204" pitchFamily="34" charset="0"/>
                <a:ea typeface="Verdana" panose="020B0604030504040204" pitchFamily="34" charset="0"/>
              </a:rPr>
              <a:t>Javascript</a:t>
            </a:r>
            <a:endParaRPr lang="en-IN" sz="1800" dirty="0" smtClean="0">
              <a:solidFill>
                <a:schemeClr val="bg1"/>
              </a:solidFill>
              <a:latin typeface="Verdana" panose="020B0604030504040204" pitchFamily="34" charset="0"/>
              <a:ea typeface="Verdana" panose="020B0604030504040204" pitchFamily="34" charset="0"/>
            </a:endParaRP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Chrome Extension and PWA</a:t>
            </a: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Socket.IO </a:t>
            </a:r>
            <a:endParaRPr lang="en-IN" sz="1800" dirty="0" smtClean="0">
              <a:solidFill>
                <a:schemeClr val="bg1"/>
              </a:solidFill>
              <a:latin typeface="Verdana" panose="020B0604030504040204" pitchFamily="34" charset="0"/>
              <a:ea typeface="Verdana" panose="020B0604030504040204" pitchFamily="34" charset="0"/>
            </a:endParaRP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Node JS and Express JS for rendering views.</a:t>
            </a: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Embedded </a:t>
            </a:r>
            <a:r>
              <a:rPr lang="en-IN" sz="1800" dirty="0" err="1" smtClean="0">
                <a:solidFill>
                  <a:schemeClr val="bg1"/>
                </a:solidFill>
                <a:latin typeface="Verdana" panose="020B0604030504040204" pitchFamily="34" charset="0"/>
                <a:ea typeface="Verdana" panose="020B0604030504040204" pitchFamily="34" charset="0"/>
              </a:rPr>
              <a:t>Javascript</a:t>
            </a:r>
            <a:r>
              <a:rPr lang="en-IN" sz="1800" dirty="0" smtClean="0">
                <a:solidFill>
                  <a:schemeClr val="bg1"/>
                </a:solidFill>
                <a:latin typeface="Verdana" panose="020B0604030504040204" pitchFamily="34" charset="0"/>
                <a:ea typeface="Verdana" panose="020B0604030504040204" pitchFamily="34" charset="0"/>
              </a:rPr>
              <a:t> EJS to embed Room Id in HTML</a:t>
            </a:r>
          </a:p>
          <a:p>
            <a:pPr marL="342900" indent="-342900">
              <a:lnSpc>
                <a:spcPct val="130000"/>
              </a:lnSpc>
              <a:buClrTx/>
              <a:buFont typeface="Wingdings" panose="05000000000000000000" pitchFamily="2" charset="2"/>
              <a:buChar char="v"/>
            </a:pPr>
            <a:r>
              <a:rPr lang="en-IN" sz="1800" dirty="0" err="1" smtClean="0">
                <a:solidFill>
                  <a:schemeClr val="bg1"/>
                </a:solidFill>
                <a:latin typeface="Verdana" panose="020B0604030504040204" pitchFamily="34" charset="0"/>
                <a:ea typeface="Verdana" panose="020B0604030504040204" pitchFamily="34" charset="0"/>
              </a:rPr>
              <a:t>Qrious</a:t>
            </a:r>
            <a:r>
              <a:rPr lang="en-IN" sz="1800" dirty="0" smtClean="0">
                <a:solidFill>
                  <a:schemeClr val="bg1"/>
                </a:solidFill>
                <a:latin typeface="Verdana" panose="020B0604030504040204" pitchFamily="34" charset="0"/>
                <a:ea typeface="Verdana" panose="020B0604030504040204" pitchFamily="34" charset="0"/>
              </a:rPr>
              <a:t> and JSQR to generate and scan QR Codes</a:t>
            </a:r>
          </a:p>
          <a:p>
            <a:pPr marL="342900" indent="-342900">
              <a:lnSpc>
                <a:spcPct val="130000"/>
              </a:lnSpc>
              <a:buClrTx/>
              <a:buFont typeface="Wingdings" panose="05000000000000000000" pitchFamily="2" charset="2"/>
              <a:buChar char="v"/>
            </a:pPr>
            <a:r>
              <a:rPr lang="en-IN" sz="1800" dirty="0" smtClean="0">
                <a:solidFill>
                  <a:schemeClr val="bg1"/>
                </a:solidFill>
                <a:latin typeface="Verdana" panose="020B0604030504040204" pitchFamily="34" charset="0"/>
                <a:ea typeface="Verdana" panose="020B0604030504040204" pitchFamily="34" charset="0"/>
              </a:rPr>
              <a:t>Font Awesome for Icons</a:t>
            </a:r>
            <a:endParaRPr lang="en-IN" sz="1800" dirty="0">
              <a:solidFill>
                <a:schemeClr val="bg1"/>
              </a:solidFill>
              <a:latin typeface="Verdana" panose="020B0604030504040204" pitchFamily="34" charset="0"/>
              <a:ea typeface="Verdana" panose="020B0604030504040204" pitchFamily="34" charset="0"/>
            </a:endParaRPr>
          </a:p>
        </p:txBody>
      </p:sp>
      <p:pic>
        <p:nvPicPr>
          <p:cNvPr id="4" name="Picture 2" descr="Node.j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0027" y="3895630"/>
            <a:ext cx="1637212" cy="11215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Express.js Tutorial for Beginners | Learn Express Fundamentals | Edureka"/>
          <p:cNvPicPr>
            <a:picLocks noChangeAspect="1" noChangeArrowheads="1"/>
          </p:cNvPicPr>
          <p:nvPr/>
        </p:nvPicPr>
        <p:blipFill rotWithShape="1">
          <a:blip r:embed="rId3">
            <a:extLst>
              <a:ext uri="{28A0092B-C50C-407E-A947-70E740481C1C}">
                <a14:useLocalDpi xmlns:a14="http://schemas.microsoft.com/office/drawing/2010/main" val="0"/>
              </a:ext>
            </a:extLst>
          </a:blip>
          <a:srcRect t="23293" r="30382" b="35564"/>
          <a:stretch/>
        </p:blipFill>
        <p:spPr bwMode="auto">
          <a:xfrm>
            <a:off x="9250431" y="5182374"/>
            <a:ext cx="2941570" cy="94052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ML5 logo and wordmark.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0431" y="925621"/>
            <a:ext cx="1082443" cy="1082443"/>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CSS3 logo and wordmark.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448" y="925621"/>
            <a:ext cx="827503" cy="10824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5300" y="2340089"/>
            <a:ext cx="1576484" cy="1169466"/>
          </a:xfrm>
          <a:prstGeom prst="rect">
            <a:avLst/>
          </a:prstGeom>
        </p:spPr>
      </p:pic>
    </p:spTree>
    <p:extLst>
      <p:ext uri="{BB962C8B-B14F-4D97-AF65-F5344CB8AC3E}">
        <p14:creationId xmlns:p14="http://schemas.microsoft.com/office/powerpoint/2010/main" val="1770243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Verdana" panose="020B0604030504040204" pitchFamily="34" charset="0"/>
                <a:ea typeface="Verdana" panose="020B0604030504040204" pitchFamily="34" charset="0"/>
              </a:rPr>
              <a:t>UML Diagram</a:t>
            </a:r>
            <a:endParaRPr lang="en-IN" sz="3200" dirty="0">
              <a:latin typeface="Verdana" panose="020B0604030504040204" pitchFamily="34" charset="0"/>
              <a:ea typeface="Verdana" panose="020B0604030504040204"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007"/>
          <a:stretch/>
        </p:blipFill>
        <p:spPr>
          <a:xfrm>
            <a:off x="4232968" y="104285"/>
            <a:ext cx="6800791" cy="6640286"/>
          </a:xfrm>
          <a:prstGeom prst="rect">
            <a:avLst/>
          </a:prstGeom>
        </p:spPr>
      </p:pic>
    </p:spTree>
    <p:extLst>
      <p:ext uri="{BB962C8B-B14F-4D97-AF65-F5344CB8AC3E}">
        <p14:creationId xmlns:p14="http://schemas.microsoft.com/office/powerpoint/2010/main" val="286725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57646"/>
            <a:ext cx="7315200" cy="4827000"/>
          </a:xfrm>
        </p:spPr>
        <p:txBody>
          <a:bodyPr>
            <a:normAutofit/>
          </a:bodyPr>
          <a:lstStyle/>
          <a:p>
            <a:endParaRPr lang="en-IN" sz="2400" u="sng" dirty="0" smtClean="0">
              <a:solidFill>
                <a:schemeClr val="bg1"/>
              </a:solidFill>
              <a:latin typeface="Verdana" panose="020B0604030504040204" pitchFamily="34" charset="0"/>
              <a:ea typeface="Verdana" panose="020B0604030504040204" pitchFamily="34" charset="0"/>
            </a:endParaRPr>
          </a:p>
          <a:p>
            <a:r>
              <a:rPr lang="en-IN" sz="2400" u="sng" dirty="0" smtClean="0">
                <a:solidFill>
                  <a:schemeClr val="bg1"/>
                </a:solidFill>
                <a:latin typeface="Verdana" panose="020B0604030504040204" pitchFamily="34" charset="0"/>
                <a:ea typeface="Verdana" panose="020B0604030504040204" pitchFamily="34" charset="0"/>
              </a:rPr>
              <a:t>Salient Features</a:t>
            </a:r>
            <a:endParaRPr lang="en-US" dirty="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Connection via Internet </a:t>
            </a:r>
          </a:p>
          <a:p>
            <a:pPr marL="285750" indent="-285750" fontAlgn="base">
              <a:lnSpc>
                <a:spcPct val="130000"/>
              </a:lnSpc>
              <a:buClr>
                <a:schemeClr val="bg1"/>
              </a:buClr>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PWA for E</a:t>
            </a:r>
            <a:r>
              <a:rPr lang="en-US" sz="1800" dirty="0" smtClean="0">
                <a:solidFill>
                  <a:schemeClr val="bg1"/>
                </a:solidFill>
                <a:latin typeface="Verdana" panose="020B0604030504040204" pitchFamily="34" charset="0"/>
                <a:ea typeface="Verdana" panose="020B0604030504040204" pitchFamily="34" charset="0"/>
              </a:rPr>
              <a:t>asy Accessibility</a:t>
            </a:r>
            <a:endParaRPr lang="en-US" sz="1800" dirty="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Selection </a:t>
            </a:r>
            <a:r>
              <a:rPr lang="en-US" sz="1800" dirty="0" smtClean="0">
                <a:solidFill>
                  <a:schemeClr val="bg1"/>
                </a:solidFill>
                <a:latin typeface="Verdana" panose="020B0604030504040204" pitchFamily="34" charset="0"/>
                <a:ea typeface="Verdana" panose="020B0604030504040204" pitchFamily="34" charset="0"/>
              </a:rPr>
              <a:t>and Navigation</a:t>
            </a:r>
            <a:endParaRPr lang="en-US" sz="1800" dirty="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Playback </a:t>
            </a:r>
            <a:r>
              <a:rPr lang="en-US" sz="1800" dirty="0" smtClean="0">
                <a:solidFill>
                  <a:schemeClr val="bg1"/>
                </a:solidFill>
                <a:latin typeface="Verdana" panose="020B0604030504040204" pitchFamily="34" charset="0"/>
                <a:ea typeface="Verdana" panose="020B0604030504040204" pitchFamily="34" charset="0"/>
              </a:rPr>
              <a:t>Controls</a:t>
            </a:r>
            <a:endParaRPr lang="en-US" sz="1800" dirty="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Skipping of </a:t>
            </a:r>
            <a:r>
              <a:rPr lang="en-US" sz="1800" dirty="0" smtClean="0">
                <a:solidFill>
                  <a:schemeClr val="bg1"/>
                </a:solidFill>
                <a:latin typeface="Verdana" panose="020B0604030504040204" pitchFamily="34" charset="0"/>
                <a:ea typeface="Verdana" panose="020B0604030504040204" pitchFamily="34" charset="0"/>
              </a:rPr>
              <a:t>Advertisements</a:t>
            </a:r>
            <a:endParaRPr lang="en-US" sz="1800" dirty="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Instructions and Error Pages</a:t>
            </a:r>
            <a:endParaRPr lang="en-US" sz="18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535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57645"/>
            <a:ext cx="7315200" cy="5660571"/>
          </a:xfrm>
        </p:spPr>
        <p:txBody>
          <a:bodyPr>
            <a:normAutofit/>
          </a:bodyPr>
          <a:lstStyle/>
          <a:p>
            <a:endParaRPr lang="en-US" sz="2400" u="sng" dirty="0" smtClean="0">
              <a:solidFill>
                <a:schemeClr val="bg1"/>
              </a:solidFill>
              <a:latin typeface="Verdana" panose="020B0604030504040204" pitchFamily="34" charset="0"/>
              <a:ea typeface="Verdana" panose="020B0604030504040204" pitchFamily="34" charset="0"/>
            </a:endParaRPr>
          </a:p>
          <a:p>
            <a:r>
              <a:rPr lang="en-US" sz="2400" u="sng" dirty="0" smtClean="0">
                <a:solidFill>
                  <a:schemeClr val="bg1"/>
                </a:solidFill>
                <a:latin typeface="Verdana" panose="020B0604030504040204" pitchFamily="34" charset="0"/>
                <a:ea typeface="Verdana" panose="020B0604030504040204" pitchFamily="34" charset="0"/>
              </a:rPr>
              <a:t>1-1 Connection via Internet</a:t>
            </a:r>
            <a:endParaRPr lang="en-US" sz="1800" u="sng" dirty="0" smtClean="0">
              <a:solidFill>
                <a:schemeClr val="bg1"/>
              </a:solidFill>
              <a:latin typeface="Verdana" panose="020B0604030504040204" pitchFamily="34" charset="0"/>
              <a:ea typeface="Verdana" panose="020B0604030504040204" pitchFamily="34" charset="0"/>
            </a:endParaRPr>
          </a:p>
          <a:p>
            <a:pPr marL="285750" indent="-285750" fontAlgn="base">
              <a:lnSpc>
                <a:spcPct val="130000"/>
              </a:lnSpc>
              <a:buClr>
                <a:schemeClr val="bg1"/>
              </a:buClr>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Socket Programming is used to communicate between PWA and the Extension, making the connection live and persistent.</a:t>
            </a:r>
          </a:p>
          <a:p>
            <a:pPr marL="285750" indent="-285750" fontAlgn="base">
              <a:lnSpc>
                <a:spcPct val="130000"/>
              </a:lnSpc>
              <a:buClr>
                <a:schemeClr val="bg1"/>
              </a:buClr>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A room gets created in the server whenever a User opens the </a:t>
            </a:r>
            <a:r>
              <a:rPr lang="en-US" sz="1800" dirty="0">
                <a:solidFill>
                  <a:schemeClr val="bg1"/>
                </a:solidFill>
                <a:latin typeface="Verdana" panose="020B0604030504040204" pitchFamily="34" charset="0"/>
                <a:ea typeface="Verdana" panose="020B0604030504040204" pitchFamily="34" charset="0"/>
              </a:rPr>
              <a:t>C</a:t>
            </a:r>
            <a:r>
              <a:rPr lang="en-US" sz="1800" dirty="0" smtClean="0">
                <a:solidFill>
                  <a:schemeClr val="bg1"/>
                </a:solidFill>
                <a:latin typeface="Verdana" panose="020B0604030504040204" pitchFamily="34" charset="0"/>
                <a:ea typeface="Verdana" panose="020B0604030504040204" pitchFamily="34" charset="0"/>
              </a:rPr>
              <a:t>hrome browser in the PC and the same room Id gets reflected in the QR code. The User scans this QR code to join the same room. </a:t>
            </a:r>
          </a:p>
          <a:p>
            <a:pPr marL="285750" indent="-285750" fontAlgn="base">
              <a:lnSpc>
                <a:spcPct val="130000"/>
              </a:lnSpc>
              <a:buClr>
                <a:schemeClr val="bg1"/>
              </a:buClr>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The socket enforces a 1-1 connection, any other connection to the same socket are redirected to appropriate error page and further instructions are displayed.</a:t>
            </a:r>
          </a:p>
        </p:txBody>
      </p:sp>
      <p:pic>
        <p:nvPicPr>
          <p:cNvPr id="4" name="Picture 3"/>
          <p:cNvPicPr>
            <a:picLocks noChangeAspect="1"/>
          </p:cNvPicPr>
          <p:nvPr/>
        </p:nvPicPr>
        <p:blipFill>
          <a:blip r:embed="rId2"/>
          <a:stretch>
            <a:fillRect/>
          </a:stretch>
        </p:blipFill>
        <p:spPr>
          <a:xfrm>
            <a:off x="8133805" y="923109"/>
            <a:ext cx="837463" cy="837463"/>
          </a:xfrm>
          <a:prstGeom prst="ellipse">
            <a:avLst/>
          </a:prstGeom>
          <a:ln>
            <a:noFill/>
          </a:ln>
          <a:effectLst>
            <a:softEdge rad="112500"/>
          </a:effectLst>
        </p:spPr>
      </p:pic>
    </p:spTree>
    <p:extLst>
      <p:ext uri="{BB962C8B-B14F-4D97-AF65-F5344CB8AC3E}">
        <p14:creationId xmlns:p14="http://schemas.microsoft.com/office/powerpoint/2010/main" val="248462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66354"/>
            <a:ext cx="7315200" cy="5852160"/>
          </a:xfrm>
        </p:spPr>
        <p:txBody>
          <a:bodyPr>
            <a:normAutofit/>
          </a:bodyPr>
          <a:lstStyle/>
          <a:p>
            <a:endParaRPr lang="en-US" sz="1900" i="1" dirty="0" smtClean="0">
              <a:solidFill>
                <a:schemeClr val="bg1"/>
              </a:solidFill>
              <a:latin typeface="Verdana" panose="020B0604030504040204" pitchFamily="34" charset="0"/>
              <a:ea typeface="Verdana" panose="020B0604030504040204" pitchFamily="34" charset="0"/>
            </a:endParaRPr>
          </a:p>
          <a:p>
            <a:pPr>
              <a:lnSpc>
                <a:spcPct val="140000"/>
              </a:lnSpc>
            </a:pPr>
            <a:r>
              <a:rPr lang="en-US" sz="2600" u="sng" dirty="0" smtClean="0">
                <a:solidFill>
                  <a:schemeClr val="bg1"/>
                </a:solidFill>
                <a:latin typeface="Verdana" panose="020B0604030504040204" pitchFamily="34" charset="0"/>
                <a:ea typeface="Verdana" panose="020B0604030504040204" pitchFamily="34" charset="0"/>
              </a:rPr>
              <a:t>PWA for easy accessibility</a:t>
            </a:r>
            <a:r>
              <a:rPr lang="en-US" dirty="0" smtClean="0">
                <a:solidFill>
                  <a:schemeClr val="bg1"/>
                </a:solidFill>
                <a:latin typeface="Verdana" panose="020B0604030504040204" pitchFamily="34" charset="0"/>
                <a:ea typeface="Verdana" panose="020B0604030504040204" pitchFamily="34" charset="0"/>
              </a:rPr>
              <a:t/>
            </a:r>
            <a:br>
              <a:rPr lang="en-US" dirty="0" smtClean="0">
                <a:solidFill>
                  <a:schemeClr val="bg1"/>
                </a:solidFill>
                <a:latin typeface="Verdana" panose="020B0604030504040204" pitchFamily="34" charset="0"/>
                <a:ea typeface="Verdana" panose="020B0604030504040204" pitchFamily="34" charset="0"/>
              </a:rPr>
            </a:br>
            <a:r>
              <a:rPr lang="en-US" sz="1800" dirty="0" smtClean="0">
                <a:solidFill>
                  <a:schemeClr val="bg1"/>
                </a:solidFill>
                <a:latin typeface="Verdana" panose="020B0604030504040204" pitchFamily="34" charset="0"/>
                <a:ea typeface="Verdana" panose="020B0604030504040204" pitchFamily="34" charset="0"/>
              </a:rPr>
              <a:t>PWA (Progressive Web App) provides a similar experience as a native app. Statistics prove that a user prefers an app way more than a website.</a:t>
            </a:r>
          </a:p>
          <a:p>
            <a:pPr fontAlgn="base">
              <a:lnSpc>
                <a:spcPct val="140000"/>
              </a:lnSpc>
            </a:pPr>
            <a:r>
              <a:rPr lang="en-US" sz="1800" dirty="0" smtClean="0">
                <a:solidFill>
                  <a:schemeClr val="bg1"/>
                </a:solidFill>
                <a:latin typeface="Verdana" panose="020B0604030504040204" pitchFamily="34" charset="0"/>
                <a:ea typeface="Verdana" panose="020B0604030504040204" pitchFamily="34" charset="0"/>
              </a:rPr>
              <a:t>This gets downloaded as an application. The icon appears on the home screen and the app can be used as a native app.</a:t>
            </a:r>
          </a:p>
          <a:p>
            <a:pPr>
              <a:lnSpc>
                <a:spcPct val="130000"/>
              </a:lnSpc>
            </a:pPr>
            <a:r>
              <a:rPr lang="en-US" sz="1800" dirty="0">
                <a:solidFill>
                  <a:schemeClr val="bg1"/>
                </a:solidFill>
                <a:latin typeface="Verdana" panose="020B0604030504040204" pitchFamily="34" charset="0"/>
                <a:ea typeface="Verdana" panose="020B0604030504040204" pitchFamily="34" charset="0"/>
              </a:rPr>
              <a:t/>
            </a:r>
            <a:br>
              <a:rPr lang="en-US" sz="1800" dirty="0">
                <a:solidFill>
                  <a:schemeClr val="bg1"/>
                </a:solidFill>
                <a:latin typeface="Verdana" panose="020B0604030504040204" pitchFamily="34" charset="0"/>
                <a:ea typeface="Verdana" panose="020B0604030504040204" pitchFamily="34" charset="0"/>
              </a:rPr>
            </a:br>
            <a:endParaRPr lang="en-IN" sz="1800" dirty="0">
              <a:solidFill>
                <a:schemeClr val="bg1"/>
              </a:solidFill>
              <a:latin typeface="Verdana" panose="020B0604030504040204" pitchFamily="34" charset="0"/>
              <a:ea typeface="Verdana" panose="020B0604030504040204" pitchFamily="34" charset="0"/>
            </a:endParaRPr>
          </a:p>
        </p:txBody>
      </p:sp>
      <p:pic>
        <p:nvPicPr>
          <p:cNvPr id="4102" name="Picture 6" descr="Progressive web application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974" y="968513"/>
            <a:ext cx="1890907" cy="71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5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15" y="766354"/>
            <a:ext cx="7315200" cy="6091646"/>
          </a:xfrm>
        </p:spPr>
        <p:txBody>
          <a:bodyPr>
            <a:normAutofit/>
          </a:bodyPr>
          <a:lstStyle/>
          <a:p>
            <a:pPr>
              <a:lnSpc>
                <a:spcPct val="100000"/>
              </a:lnSpc>
            </a:pPr>
            <a:endParaRPr lang="en-US" sz="1800" dirty="0">
              <a:solidFill>
                <a:schemeClr val="bg1"/>
              </a:solidFill>
              <a:latin typeface="Verdana" panose="020B0604030504040204" pitchFamily="34" charset="0"/>
              <a:ea typeface="Verdana" panose="020B0604030504040204" pitchFamily="34" charset="0"/>
            </a:endParaRPr>
          </a:p>
          <a:p>
            <a:pPr>
              <a:lnSpc>
                <a:spcPct val="130000"/>
              </a:lnSpc>
            </a:pPr>
            <a:r>
              <a:rPr lang="en-US" sz="2400" u="sng" dirty="0" smtClean="0">
                <a:solidFill>
                  <a:schemeClr val="bg1"/>
                </a:solidFill>
                <a:latin typeface="Verdana" panose="020B0604030504040204" pitchFamily="34" charset="0"/>
                <a:ea typeface="Verdana" panose="020B0604030504040204" pitchFamily="34" charset="0"/>
              </a:rPr>
              <a:t>Selection and Navigation</a:t>
            </a:r>
            <a:r>
              <a:rPr lang="en-US" sz="2400" dirty="0">
                <a:solidFill>
                  <a:schemeClr val="bg1"/>
                </a:solidFill>
                <a:latin typeface="Verdana" panose="020B0604030504040204" pitchFamily="34" charset="0"/>
                <a:ea typeface="Verdana" panose="020B0604030504040204" pitchFamily="34" charset="0"/>
              </a:rPr>
              <a:t> </a:t>
            </a:r>
          </a:p>
          <a:p>
            <a:pPr marL="285750" indent="-285750">
              <a:lnSpc>
                <a:spcPct val="130000"/>
              </a:lnSpc>
              <a:buClrTx/>
              <a:buFont typeface="Wingdings" panose="05000000000000000000" pitchFamily="2" charset="2"/>
              <a:buChar char="v"/>
            </a:pPr>
            <a:r>
              <a:rPr lang="en-US" sz="1800" dirty="0">
                <a:solidFill>
                  <a:schemeClr val="bg1"/>
                </a:solidFill>
                <a:latin typeface="Verdana" panose="020B0604030504040204" pitchFamily="34" charset="0"/>
                <a:ea typeface="Verdana" panose="020B0604030504040204" pitchFamily="34" charset="0"/>
              </a:rPr>
              <a:t>The </a:t>
            </a:r>
            <a:r>
              <a:rPr lang="en-US" sz="1800" dirty="0" smtClean="0">
                <a:solidFill>
                  <a:schemeClr val="bg1"/>
                </a:solidFill>
                <a:latin typeface="Verdana" panose="020B0604030504040204" pitchFamily="34" charset="0"/>
                <a:ea typeface="Verdana" panose="020B0604030504040204" pitchFamily="34" charset="0"/>
              </a:rPr>
              <a:t>User can identify the focused-video by the blue-highlight line and navigate through the videos using the arrow buttons on the remote.</a:t>
            </a: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A </a:t>
            </a:r>
            <a:r>
              <a:rPr lang="en-US" sz="1800" dirty="0" err="1">
                <a:solidFill>
                  <a:schemeClr val="bg1"/>
                </a:solidFill>
                <a:latin typeface="Verdana" panose="020B0604030504040204" pitchFamily="34" charset="0"/>
                <a:ea typeface="Verdana" panose="020B0604030504040204" pitchFamily="34" charset="0"/>
              </a:rPr>
              <a:t>J</a:t>
            </a:r>
            <a:r>
              <a:rPr lang="en-US" sz="1800" dirty="0" err="1" smtClean="0">
                <a:solidFill>
                  <a:schemeClr val="bg1"/>
                </a:solidFill>
                <a:latin typeface="Verdana" panose="020B0604030504040204" pitchFamily="34" charset="0"/>
                <a:ea typeface="Verdana" panose="020B0604030504040204" pitchFamily="34" charset="0"/>
              </a:rPr>
              <a:t>avascript</a:t>
            </a:r>
            <a:r>
              <a:rPr lang="en-US" sz="1800" dirty="0" smtClean="0">
                <a:solidFill>
                  <a:schemeClr val="bg1"/>
                </a:solidFill>
                <a:latin typeface="Verdana" panose="020B0604030504040204" pitchFamily="34" charset="0"/>
                <a:ea typeface="Verdana" panose="020B0604030504040204" pitchFamily="34" charset="0"/>
              </a:rPr>
              <a:t> code is behind this process, it dispatches various keyboard events. These keyboard events remove and add the highlight as per the response received.</a:t>
            </a:r>
          </a:p>
          <a:p>
            <a:pPr marL="285750" indent="-285750">
              <a:lnSpc>
                <a:spcPct val="130000"/>
              </a:lnSpc>
              <a:buClrTx/>
              <a:buFont typeface="Wingdings" panose="05000000000000000000" pitchFamily="2" charset="2"/>
              <a:buChar char="v"/>
            </a:pPr>
            <a:r>
              <a:rPr lang="en-US" sz="1800" dirty="0" smtClean="0">
                <a:solidFill>
                  <a:schemeClr val="bg1"/>
                </a:solidFill>
                <a:latin typeface="Verdana" panose="020B0604030504040204" pitchFamily="34" charset="0"/>
                <a:ea typeface="Verdana" panose="020B0604030504040204" pitchFamily="34" charset="0"/>
              </a:rPr>
              <a:t>The </a:t>
            </a:r>
            <a:r>
              <a:rPr lang="en-US" sz="1800" dirty="0">
                <a:solidFill>
                  <a:schemeClr val="bg1"/>
                </a:solidFill>
                <a:latin typeface="Verdana" panose="020B0604030504040204" pitchFamily="34" charset="0"/>
                <a:ea typeface="Verdana" panose="020B0604030504040204" pitchFamily="34" charset="0"/>
              </a:rPr>
              <a:t>U</a:t>
            </a:r>
            <a:r>
              <a:rPr lang="en-US" sz="1800" dirty="0" smtClean="0">
                <a:solidFill>
                  <a:schemeClr val="bg1"/>
                </a:solidFill>
                <a:latin typeface="Verdana" panose="020B0604030504040204" pitchFamily="34" charset="0"/>
                <a:ea typeface="Verdana" panose="020B0604030504040204" pitchFamily="34" charset="0"/>
              </a:rPr>
              <a:t>ser </a:t>
            </a:r>
            <a:r>
              <a:rPr lang="en-US" sz="1800" dirty="0">
                <a:solidFill>
                  <a:schemeClr val="bg1"/>
                </a:solidFill>
                <a:latin typeface="Verdana" panose="020B0604030504040204" pitchFamily="34" charset="0"/>
                <a:ea typeface="Verdana" panose="020B0604030504040204" pitchFamily="34" charset="0"/>
              </a:rPr>
              <a:t>can select videos </a:t>
            </a:r>
            <a:r>
              <a:rPr lang="en-US" sz="1800" dirty="0" smtClean="0">
                <a:solidFill>
                  <a:schemeClr val="bg1"/>
                </a:solidFill>
                <a:latin typeface="Verdana" panose="020B0604030504040204" pitchFamily="34" charset="0"/>
                <a:ea typeface="Verdana" panose="020B0604030504040204" pitchFamily="34" charset="0"/>
              </a:rPr>
              <a:t>on the Home </a:t>
            </a:r>
            <a:r>
              <a:rPr lang="en-US" sz="1800" dirty="0">
                <a:solidFill>
                  <a:schemeClr val="bg1"/>
                </a:solidFill>
                <a:latin typeface="Verdana" panose="020B0604030504040204" pitchFamily="34" charset="0"/>
                <a:ea typeface="Verdana" panose="020B0604030504040204" pitchFamily="34" charset="0"/>
              </a:rPr>
              <a:t>page, </a:t>
            </a:r>
            <a:r>
              <a:rPr lang="en-US" sz="1800" dirty="0" smtClean="0">
                <a:solidFill>
                  <a:schemeClr val="bg1"/>
                </a:solidFill>
                <a:latin typeface="Verdana" panose="020B0604030504040204" pitchFamily="34" charset="0"/>
                <a:ea typeface="Verdana" panose="020B0604030504040204" pitchFamily="34" charset="0"/>
              </a:rPr>
              <a:t>Search Result screen and Video Mode Screen by </a:t>
            </a:r>
            <a:r>
              <a:rPr lang="en-US" sz="1800" dirty="0">
                <a:solidFill>
                  <a:schemeClr val="bg1"/>
                </a:solidFill>
                <a:latin typeface="Verdana" panose="020B0604030504040204" pitchFamily="34" charset="0"/>
                <a:ea typeface="Verdana" panose="020B0604030504040204" pitchFamily="34" charset="0"/>
              </a:rPr>
              <a:t>pressing S</a:t>
            </a:r>
            <a:r>
              <a:rPr lang="en-US" sz="1800" dirty="0" smtClean="0">
                <a:solidFill>
                  <a:schemeClr val="bg1"/>
                </a:solidFill>
                <a:latin typeface="Verdana" panose="020B0604030504040204" pitchFamily="34" charset="0"/>
                <a:ea typeface="Verdana" panose="020B0604030504040204" pitchFamily="34" charset="0"/>
              </a:rPr>
              <a:t>elect button on </a:t>
            </a:r>
            <a:r>
              <a:rPr lang="en-US" sz="1800" dirty="0">
                <a:solidFill>
                  <a:schemeClr val="bg1"/>
                </a:solidFill>
                <a:latin typeface="Verdana" panose="020B0604030504040204" pitchFamily="34" charset="0"/>
                <a:ea typeface="Verdana" panose="020B0604030504040204" pitchFamily="34" charset="0"/>
              </a:rPr>
              <a:t>the </a:t>
            </a:r>
            <a:r>
              <a:rPr lang="en-US" sz="1800" dirty="0" smtClean="0">
                <a:solidFill>
                  <a:schemeClr val="bg1"/>
                </a:solidFill>
                <a:latin typeface="Verdana" panose="020B0604030504040204" pitchFamily="34" charset="0"/>
                <a:ea typeface="Verdana" panose="020B0604030504040204" pitchFamily="34" charset="0"/>
              </a:rPr>
              <a:t>remote.</a:t>
            </a:r>
            <a:r>
              <a:rPr lang="en-US" sz="1800" dirty="0">
                <a:solidFill>
                  <a:schemeClr val="bg1"/>
                </a:solidFill>
                <a:latin typeface="Verdana" panose="020B0604030504040204" pitchFamily="34" charset="0"/>
                <a:ea typeface="Verdana" panose="020B0604030504040204" pitchFamily="34" charset="0"/>
              </a:rPr>
              <a:t/>
            </a:r>
            <a:br>
              <a:rPr lang="en-US" sz="1800" dirty="0">
                <a:solidFill>
                  <a:schemeClr val="bg1"/>
                </a:solidFill>
                <a:latin typeface="Verdana" panose="020B0604030504040204" pitchFamily="34" charset="0"/>
                <a:ea typeface="Verdana" panose="020B0604030504040204" pitchFamily="34" charset="0"/>
              </a:rPr>
            </a:br>
            <a:endParaRPr lang="en-IN" sz="18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8550292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147</TotalTime>
  <Words>614</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Corbel</vt:lpstr>
      <vt:lpstr>Verdana</vt:lpstr>
      <vt:lpstr>Wingdings</vt:lpstr>
      <vt:lpstr>Wingdings 2</vt:lpstr>
      <vt:lpstr>Frame</vt:lpstr>
      <vt:lpstr>INFINITY REMOTE</vt:lpstr>
      <vt:lpstr>PowerPoint Presentation</vt:lpstr>
      <vt:lpstr>PowerPoint Presentation</vt:lpstr>
      <vt:lpstr>PowerPoint Presentation</vt:lpstr>
      <vt:lpstr>UML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Mukul Jain</dc:creator>
  <cp:lastModifiedBy>Mukul Jain</cp:lastModifiedBy>
  <cp:revision>27</cp:revision>
  <dcterms:created xsi:type="dcterms:W3CDTF">2021-08-03T05:14:10Z</dcterms:created>
  <dcterms:modified xsi:type="dcterms:W3CDTF">2021-08-04T16:17:25Z</dcterms:modified>
</cp:coreProperties>
</file>