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aleway"/>
      <p:regular r:id="rId32"/>
      <p:bold r:id="rId33"/>
      <p:italic r:id="rId34"/>
      <p:boldItalic r:id="rId35"/>
    </p:embeddedFont>
    <p:embeddedFont>
      <p:font typeface="Roboto Thin"/>
      <p:regular r:id="rId36"/>
      <p:bold r:id="rId37"/>
      <p:italic r:id="rId38"/>
      <p:boldItalic r:id="rId39"/>
    </p:embeddedFont>
    <p:embeddedFont>
      <p:font typeface="Roboto"/>
      <p:regular r:id="rId40"/>
      <p:bold r:id="rId41"/>
      <p:italic r:id="rId42"/>
      <p:boldItalic r:id="rId43"/>
    </p:embeddedFont>
    <p:embeddedFont>
      <p:font typeface="Roboto Medium"/>
      <p:regular r:id="rId44"/>
      <p:bold r:id="rId45"/>
      <p:italic r:id="rId46"/>
      <p:boldItalic r:id="rId47"/>
    </p:embeddedFont>
    <p:embeddedFont>
      <p:font typeface="Lato"/>
      <p:regular r:id="rId48"/>
      <p:bold r:id="rId49"/>
      <p:italic r:id="rId50"/>
      <p:boldItalic r:id="rId51"/>
    </p:embeddedFont>
    <p:embeddedFont>
      <p:font typeface="Open Sans"/>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RobotoMedium-regular.fntdata"/><Relationship Id="rId43" Type="http://schemas.openxmlformats.org/officeDocument/2006/relationships/font" Target="fonts/Roboto-boldItalic.fntdata"/><Relationship Id="rId46" Type="http://schemas.openxmlformats.org/officeDocument/2006/relationships/font" Target="fonts/RobotoMedium-italic.fntdata"/><Relationship Id="rId45" Type="http://schemas.openxmlformats.org/officeDocument/2006/relationships/font" Target="fonts/Roboto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regular.fntdata"/><Relationship Id="rId47" Type="http://schemas.openxmlformats.org/officeDocument/2006/relationships/font" Target="fonts/RobotoMedium-boldItalic.fntdata"/><Relationship Id="rId49"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font" Target="fonts/Raleway-bold.fntdata"/><Relationship Id="rId32" Type="http://schemas.openxmlformats.org/officeDocument/2006/relationships/font" Target="fonts/Raleway-regular.fntdata"/><Relationship Id="rId35" Type="http://schemas.openxmlformats.org/officeDocument/2006/relationships/font" Target="fonts/Raleway-boldItalic.fntdata"/><Relationship Id="rId34" Type="http://schemas.openxmlformats.org/officeDocument/2006/relationships/font" Target="fonts/Raleway-italic.fntdata"/><Relationship Id="rId37" Type="http://schemas.openxmlformats.org/officeDocument/2006/relationships/font" Target="fonts/RobotoThin-bold.fntdata"/><Relationship Id="rId36" Type="http://schemas.openxmlformats.org/officeDocument/2006/relationships/font" Target="fonts/RobotoThin-regular.fntdata"/><Relationship Id="rId39" Type="http://schemas.openxmlformats.org/officeDocument/2006/relationships/font" Target="fonts/RobotoThin-boldItalic.fntdata"/><Relationship Id="rId38" Type="http://schemas.openxmlformats.org/officeDocument/2006/relationships/font" Target="fonts/RobotoThin-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boldItalic.fntdata"/><Relationship Id="rId50" Type="http://schemas.openxmlformats.org/officeDocument/2006/relationships/font" Target="fonts/Lato-italic.fntdata"/><Relationship Id="rId53" Type="http://schemas.openxmlformats.org/officeDocument/2006/relationships/font" Target="fonts/OpenSans-bold.fntdata"/><Relationship Id="rId52" Type="http://schemas.openxmlformats.org/officeDocument/2006/relationships/font" Target="fonts/OpenSans-regular.fntdata"/><Relationship Id="rId11" Type="http://schemas.openxmlformats.org/officeDocument/2006/relationships/slide" Target="slides/slide6.xml"/><Relationship Id="rId55" Type="http://schemas.openxmlformats.org/officeDocument/2006/relationships/font" Target="fonts/OpenSans-boldItalic.fntdata"/><Relationship Id="rId10" Type="http://schemas.openxmlformats.org/officeDocument/2006/relationships/slide" Target="slides/slide5.xml"/><Relationship Id="rId54"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9a03f843d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9a03f843d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a52e7d20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a52e7d20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9a3a5094b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9a3a5094b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929f5bf27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929f5bf27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99d2c10159_0_1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99d2c10159_0_1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9f26d5e2c9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9f26d5e2c9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9a03f843d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9a03f843d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11"/>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 name="Shape 25"/>
        <p:cNvGrpSpPr/>
        <p:nvPr/>
      </p:nvGrpSpPr>
      <p:grpSpPr>
        <a:xfrm>
          <a:off x="0" y="0"/>
          <a:ext cx="0" cy="0"/>
          <a:chOff x="0" y="0"/>
          <a:chExt cx="0" cy="0"/>
        </a:xfrm>
      </p:grpSpPr>
      <p:sp>
        <p:nvSpPr>
          <p:cNvPr id="26" name="Google Shape;26;p4"/>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 name="Google Shape;27;p4"/>
          <p:cNvGrpSpPr/>
          <p:nvPr/>
        </p:nvGrpSpPr>
        <p:grpSpPr>
          <a:xfrm>
            <a:off x="830392" y="1191256"/>
            <a:ext cx="745763" cy="45826"/>
            <a:chOff x="4580561" y="2589004"/>
            <a:chExt cx="1064464" cy="25200"/>
          </a:xfrm>
        </p:grpSpPr>
        <p:sp>
          <p:nvSpPr>
            <p:cNvPr id="28" name="Google Shape;28;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 name="Google Shape;30;p4"/>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1" name="Google Shape;31;p4"/>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32" name="Google Shape;32;p4"/>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3" name="Google Shape;33;p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4" name="Shape 34"/>
        <p:cNvGrpSpPr/>
        <p:nvPr/>
      </p:nvGrpSpPr>
      <p:grpSpPr>
        <a:xfrm>
          <a:off x="0" y="0"/>
          <a:ext cx="0" cy="0"/>
          <a:chOff x="0" y="0"/>
          <a:chExt cx="0" cy="0"/>
        </a:xfrm>
      </p:grpSpPr>
      <p:grpSp>
        <p:nvGrpSpPr>
          <p:cNvPr id="35" name="Google Shape;35;p5"/>
          <p:cNvGrpSpPr/>
          <p:nvPr/>
        </p:nvGrpSpPr>
        <p:grpSpPr>
          <a:xfrm>
            <a:off x="830392" y="1191256"/>
            <a:ext cx="745763" cy="45826"/>
            <a:chOff x="4580561" y="2589004"/>
            <a:chExt cx="1064464" cy="25200"/>
          </a:xfrm>
        </p:grpSpPr>
        <p:sp>
          <p:nvSpPr>
            <p:cNvPr id="36" name="Google Shape;36;p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5"/>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9" name="Google Shape;39;p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6"/>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7" name="Google Shape;47;p6"/>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8" name="Google Shape;48;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 name="Google Shape;51;p7"/>
          <p:cNvGrpSpPr/>
          <p:nvPr/>
        </p:nvGrpSpPr>
        <p:grpSpPr>
          <a:xfrm>
            <a:off x="830392" y="1191256"/>
            <a:ext cx="745763" cy="45826"/>
            <a:chOff x="4580561" y="2589004"/>
            <a:chExt cx="1064464" cy="25200"/>
          </a:xfrm>
        </p:grpSpPr>
        <p:sp>
          <p:nvSpPr>
            <p:cNvPr id="52" name="Google Shape;52;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7"/>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5" name="Google Shape;55;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6" name="Shape 56"/>
        <p:cNvGrpSpPr/>
        <p:nvPr/>
      </p:nvGrpSpPr>
      <p:grpSpPr>
        <a:xfrm>
          <a:off x="0" y="0"/>
          <a:ext cx="0" cy="0"/>
          <a:chOff x="0" y="0"/>
          <a:chExt cx="0" cy="0"/>
        </a:xfrm>
      </p:grpSpPr>
      <p:sp>
        <p:nvSpPr>
          <p:cNvPr id="57" name="Google Shape;57;p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 name="Google Shape;58;p8"/>
          <p:cNvGrpSpPr/>
          <p:nvPr/>
        </p:nvGrpSpPr>
        <p:grpSpPr>
          <a:xfrm>
            <a:off x="830392" y="1191256"/>
            <a:ext cx="745763" cy="45826"/>
            <a:chOff x="4580561" y="2589004"/>
            <a:chExt cx="1064464" cy="25200"/>
          </a:xfrm>
        </p:grpSpPr>
        <p:sp>
          <p:nvSpPr>
            <p:cNvPr id="59" name="Google Shape;59;p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8"/>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2" name="Google Shape;62;p8"/>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3" name="Google Shape;63;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64" name="Shape 64"/>
        <p:cNvGrpSpPr/>
        <p:nvPr/>
      </p:nvGrpSpPr>
      <p:grpSpPr>
        <a:xfrm>
          <a:off x="0" y="0"/>
          <a:ext cx="0" cy="0"/>
          <a:chOff x="0" y="0"/>
          <a:chExt cx="0" cy="0"/>
        </a:xfrm>
      </p:grpSpPr>
      <p:grpSp>
        <p:nvGrpSpPr>
          <p:cNvPr id="65" name="Google Shape;65;p9"/>
          <p:cNvGrpSpPr/>
          <p:nvPr/>
        </p:nvGrpSpPr>
        <p:grpSpPr>
          <a:xfrm>
            <a:off x="830392" y="4169130"/>
            <a:ext cx="745763" cy="45826"/>
            <a:chOff x="4580561" y="2589004"/>
            <a:chExt cx="1064464" cy="25200"/>
          </a:xfrm>
        </p:grpSpPr>
        <p:sp>
          <p:nvSpPr>
            <p:cNvPr id="66" name="Google Shape;66;p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9"/>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9" name="Google Shape;69;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5.png"/><Relationship Id="rId5"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hyperlink" Target="http://nlp.dmis.korea.edu/projects/biobert-2020-checkpoints/biobert_v1.1_pubmed.tar.gz" TargetMode="External"/><Relationship Id="rId5"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www.loom.com/share/11d16f82ba69498480e4ba672a1cff8d" TargetMode="External"/><Relationship Id="rId4" Type="http://schemas.openxmlformats.org/officeDocument/2006/relationships/hyperlink" Target="https://github.com/AshishRajIITI/bern2ap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jpg"/><Relationship Id="rId4" Type="http://schemas.openxmlformats.org/officeDocument/2006/relationships/image" Target="../media/image2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929300" cy="1850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667"/>
              <a:buNone/>
            </a:pPr>
            <a:r>
              <a:rPr lang="en" sz="2800"/>
              <a:t>Disease Recognition, S</a:t>
            </a:r>
            <a:r>
              <a:rPr lang="en" sz="2800"/>
              <a:t>ummarized Medical Report Generation and </a:t>
            </a:r>
            <a:r>
              <a:rPr lang="en" sz="2800"/>
              <a:t>Doctors</a:t>
            </a:r>
            <a:r>
              <a:rPr lang="en" sz="2800"/>
              <a:t> Recommendation from X-Ray Images </a:t>
            </a:r>
            <a:endParaRPr sz="2800"/>
          </a:p>
        </p:txBody>
      </p:sp>
      <p:sp>
        <p:nvSpPr>
          <p:cNvPr id="87" name="Google Shape;87;p13"/>
          <p:cNvSpPr txBox="1"/>
          <p:nvPr>
            <p:ph idx="1" type="subTitle"/>
          </p:nvPr>
        </p:nvSpPr>
        <p:spPr>
          <a:xfrm>
            <a:off x="729625" y="3172900"/>
            <a:ext cx="3842400" cy="1591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i="1" lang="en"/>
              <a:t>Ashish Raj </a:t>
            </a:r>
            <a:r>
              <a:rPr i="1" lang="en"/>
              <a:t>(190003013)</a:t>
            </a:r>
            <a:endParaRPr i="1"/>
          </a:p>
          <a:p>
            <a:pPr indent="0" lvl="0" marL="0" rtl="0" algn="l">
              <a:lnSpc>
                <a:spcPct val="100000"/>
              </a:lnSpc>
              <a:spcBef>
                <a:spcPts val="0"/>
              </a:spcBef>
              <a:spcAft>
                <a:spcPts val="0"/>
              </a:spcAft>
              <a:buSzPts val="1600"/>
              <a:buNone/>
            </a:pPr>
            <a:r>
              <a:t/>
            </a:r>
            <a:endParaRPr i="1"/>
          </a:p>
          <a:p>
            <a:pPr indent="0" lvl="0" marL="0" rtl="0" algn="l">
              <a:lnSpc>
                <a:spcPct val="100000"/>
              </a:lnSpc>
              <a:spcBef>
                <a:spcPts val="0"/>
              </a:spcBef>
              <a:spcAft>
                <a:spcPts val="0"/>
              </a:spcAft>
              <a:buSzPts val="1600"/>
              <a:buNone/>
            </a:pPr>
            <a:r>
              <a:rPr i="1" lang="en"/>
              <a:t>B.Tech Project under the supervision of </a:t>
            </a:r>
            <a:endParaRPr i="1"/>
          </a:p>
          <a:p>
            <a:pPr indent="0" lvl="0" marL="0" rtl="0" algn="l">
              <a:lnSpc>
                <a:spcPct val="100000"/>
              </a:lnSpc>
              <a:spcBef>
                <a:spcPts val="0"/>
              </a:spcBef>
              <a:spcAft>
                <a:spcPts val="0"/>
              </a:spcAft>
              <a:buSzPts val="1600"/>
              <a:buNone/>
            </a:pPr>
            <a:r>
              <a:rPr i="1" lang="en"/>
              <a:t>Dr. Chandresh Kumar Maurya</a:t>
            </a:r>
            <a:endParaRPr i="1"/>
          </a:p>
        </p:txBody>
      </p:sp>
      <p:pic>
        <p:nvPicPr>
          <p:cNvPr id="88" name="Google Shape;88;p13"/>
          <p:cNvPicPr preferRelativeResize="0"/>
          <p:nvPr/>
        </p:nvPicPr>
        <p:blipFill rotWithShape="1">
          <a:blip r:embed="rId3">
            <a:alphaModFix/>
          </a:blip>
          <a:srcRect b="0" l="0" r="0" t="0"/>
          <a:stretch/>
        </p:blipFill>
        <p:spPr>
          <a:xfrm>
            <a:off x="7345425" y="3351625"/>
            <a:ext cx="1313450" cy="1412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2"/>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600"/>
              <a:buNone/>
            </a:pPr>
            <a:r>
              <a:rPr lang="en" sz="3000"/>
              <a:t>Abstractive Summarization</a:t>
            </a:r>
            <a:endParaRPr sz="3000"/>
          </a:p>
        </p:txBody>
      </p:sp>
      <p:sp>
        <p:nvSpPr>
          <p:cNvPr id="211" name="Google Shape;211;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descr="A Short Summary of Automatic Summarization | Language Generation" id="212" name="Google Shape;212;p22"/>
          <p:cNvPicPr preferRelativeResize="0"/>
          <p:nvPr/>
        </p:nvPicPr>
        <p:blipFill>
          <a:blip r:embed="rId3">
            <a:alphaModFix/>
          </a:blip>
          <a:stretch>
            <a:fillRect/>
          </a:stretch>
        </p:blipFill>
        <p:spPr>
          <a:xfrm>
            <a:off x="2567650" y="2452800"/>
            <a:ext cx="3849700" cy="1796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Summarization: English (Helpful for Doctors) </a:t>
            </a:r>
            <a:endParaRPr/>
          </a:p>
        </p:txBody>
      </p:sp>
      <p:sp>
        <p:nvSpPr>
          <p:cNvPr id="218" name="Google Shape;218;p2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219" name="Google Shape;219;p23"/>
          <p:cNvPicPr preferRelativeResize="0"/>
          <p:nvPr/>
        </p:nvPicPr>
        <p:blipFill rotWithShape="1">
          <a:blip r:embed="rId3">
            <a:alphaModFix/>
          </a:blip>
          <a:srcRect b="0" l="0" r="0" t="0"/>
          <a:stretch/>
        </p:blipFill>
        <p:spPr>
          <a:xfrm>
            <a:off x="8284075" y="559950"/>
            <a:ext cx="714600" cy="714600"/>
          </a:xfrm>
          <a:prstGeom prst="rect">
            <a:avLst/>
          </a:prstGeom>
          <a:noFill/>
          <a:ln>
            <a:noFill/>
          </a:ln>
        </p:spPr>
      </p:pic>
      <p:sp>
        <p:nvSpPr>
          <p:cNvPr id="220" name="Google Shape;220;p23"/>
          <p:cNvSpPr txBox="1"/>
          <p:nvPr>
            <p:ph idx="1" type="body"/>
          </p:nvPr>
        </p:nvSpPr>
        <p:spPr>
          <a:xfrm>
            <a:off x="729450" y="2078875"/>
            <a:ext cx="8269200" cy="3064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Using BART summarizer.</a:t>
            </a:r>
            <a:endParaRPr/>
          </a:p>
        </p:txBody>
      </p:sp>
      <p:pic>
        <p:nvPicPr>
          <p:cNvPr id="221" name="Google Shape;221;p23"/>
          <p:cNvPicPr preferRelativeResize="0"/>
          <p:nvPr/>
        </p:nvPicPr>
        <p:blipFill rotWithShape="1">
          <a:blip r:embed="rId4">
            <a:alphaModFix/>
          </a:blip>
          <a:srcRect b="21702" l="51805" r="4520" t="11313"/>
          <a:stretch/>
        </p:blipFill>
        <p:spPr>
          <a:xfrm>
            <a:off x="729450" y="2454437"/>
            <a:ext cx="3543398" cy="2313374"/>
          </a:xfrm>
          <a:prstGeom prst="rect">
            <a:avLst/>
          </a:prstGeom>
          <a:noFill/>
          <a:ln>
            <a:noFill/>
          </a:ln>
        </p:spPr>
      </p:pic>
      <p:pic>
        <p:nvPicPr>
          <p:cNvPr id="222" name="Google Shape;222;p23"/>
          <p:cNvPicPr preferRelativeResize="0"/>
          <p:nvPr/>
        </p:nvPicPr>
        <p:blipFill>
          <a:blip r:embed="rId5">
            <a:alphaModFix/>
          </a:blip>
          <a:stretch>
            <a:fillRect/>
          </a:stretch>
        </p:blipFill>
        <p:spPr>
          <a:xfrm>
            <a:off x="5002400" y="3275012"/>
            <a:ext cx="3707101" cy="672200"/>
          </a:xfrm>
          <a:prstGeom prst="rect">
            <a:avLst/>
          </a:prstGeom>
          <a:noFill/>
          <a:ln>
            <a:noFill/>
          </a:ln>
        </p:spPr>
      </p:pic>
      <p:cxnSp>
        <p:nvCxnSpPr>
          <p:cNvPr id="223" name="Google Shape;223;p23"/>
          <p:cNvCxnSpPr/>
          <p:nvPr/>
        </p:nvCxnSpPr>
        <p:spPr>
          <a:xfrm>
            <a:off x="4321713" y="3607075"/>
            <a:ext cx="631800" cy="8100"/>
          </a:xfrm>
          <a:prstGeom prst="straightConnector1">
            <a:avLst/>
          </a:prstGeom>
          <a:noFill/>
          <a:ln cap="flat" cmpd="sng" w="38100">
            <a:solidFill>
              <a:schemeClr val="accent3"/>
            </a:solidFill>
            <a:prstDash val="solid"/>
            <a:round/>
            <a:headEnd len="med" w="med" type="none"/>
            <a:tailEnd len="med" w="med" type="triangle"/>
          </a:ln>
          <a:effectLst>
            <a:outerShdw blurRad="57150" rotWithShape="0" algn="bl" dir="5400000" dist="19050">
              <a:srgbClr val="000000">
                <a:alpha val="50000"/>
              </a:srgbClr>
            </a:outerShdw>
          </a:effectLst>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4"/>
          <p:cNvSpPr txBox="1"/>
          <p:nvPr>
            <p:ph type="title"/>
          </p:nvPr>
        </p:nvSpPr>
        <p:spPr>
          <a:xfrm>
            <a:off x="729450" y="1318650"/>
            <a:ext cx="7688700" cy="9075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Summarization: Local Language</a:t>
            </a:r>
            <a:r>
              <a:rPr b="0" lang="en"/>
              <a:t> (here, </a:t>
            </a:r>
            <a:r>
              <a:rPr b="0" lang="en">
                <a:solidFill>
                  <a:schemeClr val="accent3"/>
                </a:solidFill>
              </a:rPr>
              <a:t>Telugu</a:t>
            </a:r>
            <a:r>
              <a:rPr b="0" lang="en"/>
              <a:t>) </a:t>
            </a:r>
            <a:r>
              <a:rPr lang="en"/>
              <a:t>(Helpful for Patients)</a:t>
            </a:r>
            <a:endParaRPr b="0"/>
          </a:p>
        </p:txBody>
      </p:sp>
      <p:sp>
        <p:nvSpPr>
          <p:cNvPr id="229" name="Google Shape;229;p24"/>
          <p:cNvSpPr txBox="1"/>
          <p:nvPr>
            <p:ph idx="1" type="body"/>
          </p:nvPr>
        </p:nvSpPr>
        <p:spPr>
          <a:xfrm>
            <a:off x="607050" y="2480825"/>
            <a:ext cx="8203500" cy="2207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a:t>Take english summarized report and feeding it into the translator model (implemented by Bhuvana)</a:t>
            </a:r>
            <a:endParaRPr/>
          </a:p>
          <a:p>
            <a:pPr indent="0" lvl="0" marL="457200" rtl="0" algn="l">
              <a:lnSpc>
                <a:spcPct val="115000"/>
              </a:lnSpc>
              <a:spcBef>
                <a:spcPts val="0"/>
              </a:spcBef>
              <a:spcAft>
                <a:spcPts val="0"/>
              </a:spcAft>
              <a:buNone/>
            </a:pPr>
            <a:r>
              <a:t/>
            </a:r>
            <a:endParaRPr/>
          </a:p>
        </p:txBody>
      </p:sp>
      <p:sp>
        <p:nvSpPr>
          <p:cNvPr id="230" name="Google Shape;230;p2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231" name="Google Shape;231;p24"/>
          <p:cNvPicPr preferRelativeResize="0"/>
          <p:nvPr/>
        </p:nvPicPr>
        <p:blipFill rotWithShape="1">
          <a:blip r:embed="rId3">
            <a:alphaModFix/>
          </a:blip>
          <a:srcRect b="0" l="0" r="0" t="0"/>
          <a:stretch/>
        </p:blipFill>
        <p:spPr>
          <a:xfrm>
            <a:off x="8284075" y="559950"/>
            <a:ext cx="714600" cy="714600"/>
          </a:xfrm>
          <a:prstGeom prst="rect">
            <a:avLst/>
          </a:prstGeom>
          <a:noFill/>
          <a:ln>
            <a:noFill/>
          </a:ln>
        </p:spPr>
      </p:pic>
      <p:pic>
        <p:nvPicPr>
          <p:cNvPr id="232" name="Google Shape;232;p24"/>
          <p:cNvPicPr preferRelativeResize="0"/>
          <p:nvPr/>
        </p:nvPicPr>
        <p:blipFill>
          <a:blip r:embed="rId4">
            <a:alphaModFix/>
          </a:blip>
          <a:stretch>
            <a:fillRect/>
          </a:stretch>
        </p:blipFill>
        <p:spPr>
          <a:xfrm>
            <a:off x="729450" y="3052588"/>
            <a:ext cx="3654100" cy="844925"/>
          </a:xfrm>
          <a:prstGeom prst="rect">
            <a:avLst/>
          </a:prstGeom>
          <a:noFill/>
          <a:ln>
            <a:noFill/>
          </a:ln>
        </p:spPr>
      </p:pic>
      <p:cxnSp>
        <p:nvCxnSpPr>
          <p:cNvPr id="233" name="Google Shape;233;p24"/>
          <p:cNvCxnSpPr/>
          <p:nvPr/>
        </p:nvCxnSpPr>
        <p:spPr>
          <a:xfrm>
            <a:off x="4584438" y="3471000"/>
            <a:ext cx="631800" cy="8100"/>
          </a:xfrm>
          <a:prstGeom prst="straightConnector1">
            <a:avLst/>
          </a:prstGeom>
          <a:noFill/>
          <a:ln cap="flat" cmpd="sng" w="38100">
            <a:solidFill>
              <a:schemeClr val="accent3"/>
            </a:solidFill>
            <a:prstDash val="solid"/>
            <a:round/>
            <a:headEnd len="med" w="med" type="none"/>
            <a:tailEnd len="med" w="med" type="triangle"/>
          </a:ln>
          <a:effectLst>
            <a:outerShdw blurRad="57150" rotWithShape="0" algn="bl" dir="5400000" dist="19050">
              <a:srgbClr val="000000">
                <a:alpha val="50000"/>
              </a:srgbClr>
            </a:outerShdw>
          </a:effectLst>
        </p:spPr>
      </p:cxnSp>
      <p:pic>
        <p:nvPicPr>
          <p:cNvPr id="234" name="Google Shape;234;p24"/>
          <p:cNvPicPr preferRelativeResize="0"/>
          <p:nvPr/>
        </p:nvPicPr>
        <p:blipFill>
          <a:blip r:embed="rId5">
            <a:alphaModFix/>
          </a:blip>
          <a:stretch>
            <a:fillRect/>
          </a:stretch>
        </p:blipFill>
        <p:spPr>
          <a:xfrm>
            <a:off x="5417150" y="3021373"/>
            <a:ext cx="3309121" cy="907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5"/>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600"/>
              <a:buNone/>
            </a:pPr>
            <a:r>
              <a:rPr lang="en"/>
              <a:t>Recommending Doctors</a:t>
            </a:r>
            <a:endParaRPr/>
          </a:p>
        </p:txBody>
      </p:sp>
      <p:sp>
        <p:nvSpPr>
          <p:cNvPr id="240" name="Google Shape;240;p2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descr="Recommendations line icon linear concept Vector Image" id="241" name="Google Shape;241;p25"/>
          <p:cNvPicPr preferRelativeResize="0"/>
          <p:nvPr/>
        </p:nvPicPr>
        <p:blipFill rotWithShape="1">
          <a:blip r:embed="rId3">
            <a:alphaModFix/>
          </a:blip>
          <a:srcRect b="7089" l="0" r="0" t="0"/>
          <a:stretch/>
        </p:blipFill>
        <p:spPr>
          <a:xfrm>
            <a:off x="3020337" y="2411925"/>
            <a:ext cx="3106625" cy="2337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Recommend</a:t>
            </a:r>
            <a:r>
              <a:rPr lang="en"/>
              <a:t> Doctors</a:t>
            </a:r>
            <a:endParaRPr/>
          </a:p>
        </p:txBody>
      </p:sp>
      <p:sp>
        <p:nvSpPr>
          <p:cNvPr id="247" name="Google Shape;247;p2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248" name="Google Shape;248;p26"/>
          <p:cNvSpPr txBox="1"/>
          <p:nvPr>
            <p:ph idx="1" type="body"/>
          </p:nvPr>
        </p:nvSpPr>
        <p:spPr>
          <a:xfrm>
            <a:off x="729450" y="2078875"/>
            <a:ext cx="7688700" cy="2415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solidFill>
                  <a:schemeClr val="dk2"/>
                </a:solidFill>
              </a:rPr>
              <a:t>Took </a:t>
            </a:r>
            <a:r>
              <a:rPr lang="en" sz="1400">
                <a:solidFill>
                  <a:schemeClr val="accent3"/>
                </a:solidFill>
              </a:rPr>
              <a:t>Disease name</a:t>
            </a:r>
            <a:r>
              <a:rPr lang="en" sz="1400"/>
              <a:t> and </a:t>
            </a:r>
            <a:r>
              <a:rPr lang="en" sz="1400">
                <a:solidFill>
                  <a:schemeClr val="accent3"/>
                </a:solidFill>
              </a:rPr>
              <a:t>patient’s location </a:t>
            </a:r>
            <a:r>
              <a:rPr lang="en" sz="1400"/>
              <a:t>as parameters.</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Implemented the doctor recommendation via 2 methods:</a:t>
            </a:r>
            <a:endParaRPr sz="1400"/>
          </a:p>
          <a:p>
            <a:pPr indent="-304800" lvl="1" marL="914400" rtl="0" algn="l">
              <a:spcBef>
                <a:spcPts val="0"/>
              </a:spcBef>
              <a:spcAft>
                <a:spcPts val="0"/>
              </a:spcAft>
              <a:buSzPts val="1200"/>
              <a:buChar char="○"/>
            </a:pPr>
            <a:r>
              <a:rPr lang="en" sz="1200"/>
              <a:t>Google Maps text-search api.</a:t>
            </a:r>
            <a:endParaRPr sz="1200"/>
          </a:p>
          <a:p>
            <a:pPr indent="-304800" lvl="1" marL="914400" rtl="0" algn="l">
              <a:spcBef>
                <a:spcPts val="0"/>
              </a:spcBef>
              <a:spcAft>
                <a:spcPts val="0"/>
              </a:spcAft>
              <a:buSzPts val="1200"/>
              <a:buChar char="○"/>
            </a:pPr>
            <a:r>
              <a:rPr lang="en" sz="1200"/>
              <a:t>Google Search api (used web scraping techniques).</a:t>
            </a:r>
            <a:endParaRPr sz="12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Why two methods?</a:t>
            </a:r>
            <a:endParaRPr sz="1400"/>
          </a:p>
          <a:p>
            <a:pPr indent="-304800" lvl="1" marL="914400" rtl="0" algn="l">
              <a:spcBef>
                <a:spcPts val="0"/>
              </a:spcBef>
              <a:spcAft>
                <a:spcPts val="0"/>
              </a:spcAft>
              <a:buSzPts val="1200"/>
              <a:buChar char="○"/>
            </a:pPr>
            <a:r>
              <a:rPr lang="en" sz="1200"/>
              <a:t>We don’t want to miss any doctor, if present. Therefore, we take union of doctors list from both of the results.</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254" name="Google Shape;254;p27"/>
          <p:cNvSpPr txBox="1"/>
          <p:nvPr>
            <p:ph type="title"/>
          </p:nvPr>
        </p:nvSpPr>
        <p:spPr>
          <a:xfrm>
            <a:off x="729450" y="1116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206349"/>
              <a:buFont typeface="Arial"/>
              <a:buNone/>
            </a:pPr>
            <a:r>
              <a:rPr lang="en"/>
              <a:t>Recommend Doctors: Result</a:t>
            </a:r>
            <a:endParaRPr b="0" sz="14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255" name="Google Shape;255;p27"/>
          <p:cNvPicPr preferRelativeResize="0"/>
          <p:nvPr/>
        </p:nvPicPr>
        <p:blipFill rotWithShape="1">
          <a:blip r:embed="rId3">
            <a:alphaModFix/>
          </a:blip>
          <a:srcRect b="28156" l="51805" r="4520" t="13825"/>
          <a:stretch/>
        </p:blipFill>
        <p:spPr>
          <a:xfrm>
            <a:off x="428550" y="1748975"/>
            <a:ext cx="3754051" cy="3244075"/>
          </a:xfrm>
          <a:prstGeom prst="rect">
            <a:avLst/>
          </a:prstGeom>
          <a:noFill/>
          <a:ln>
            <a:noFill/>
          </a:ln>
        </p:spPr>
      </p:pic>
      <p:pic>
        <p:nvPicPr>
          <p:cNvPr id="256" name="Google Shape;256;p27"/>
          <p:cNvPicPr preferRelativeResize="0"/>
          <p:nvPr/>
        </p:nvPicPr>
        <p:blipFill rotWithShape="1">
          <a:blip r:embed="rId4">
            <a:alphaModFix/>
          </a:blip>
          <a:srcRect b="50632" l="28057" r="43142" t="14996"/>
          <a:stretch/>
        </p:blipFill>
        <p:spPr>
          <a:xfrm>
            <a:off x="4973325" y="1748975"/>
            <a:ext cx="3754051" cy="3150401"/>
          </a:xfrm>
          <a:prstGeom prst="rect">
            <a:avLst/>
          </a:prstGeom>
          <a:noFill/>
          <a:ln>
            <a:noFill/>
          </a:ln>
        </p:spPr>
      </p:pic>
      <p:cxnSp>
        <p:nvCxnSpPr>
          <p:cNvPr id="257" name="Google Shape;257;p27"/>
          <p:cNvCxnSpPr/>
          <p:nvPr/>
        </p:nvCxnSpPr>
        <p:spPr>
          <a:xfrm>
            <a:off x="4257888" y="3366950"/>
            <a:ext cx="631800" cy="8100"/>
          </a:xfrm>
          <a:prstGeom prst="straightConnector1">
            <a:avLst/>
          </a:prstGeom>
          <a:noFill/>
          <a:ln cap="flat" cmpd="sng" w="38100">
            <a:solidFill>
              <a:schemeClr val="accent3"/>
            </a:solidFill>
            <a:prstDash val="solid"/>
            <a:round/>
            <a:headEnd len="med" w="med" type="none"/>
            <a:tailEnd len="med" w="med" type="triangle"/>
          </a:ln>
          <a:effectLst>
            <a:outerShdw blurRad="57150" rotWithShape="0" algn="bl" dir="5400000" dist="19050">
              <a:srgbClr val="000000">
                <a:alpha val="50000"/>
              </a:srgbClr>
            </a:outerShdw>
          </a:effectLst>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8"/>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600"/>
              <a:buNone/>
            </a:pPr>
            <a:r>
              <a:rPr lang="en" sz="3000"/>
              <a:t>Accuracy of the Underlying Model</a:t>
            </a:r>
            <a:endParaRPr sz="3000"/>
          </a:p>
        </p:txBody>
      </p:sp>
      <p:sp>
        <p:nvSpPr>
          <p:cNvPr id="263" name="Google Shape;263;p2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64" name="Google Shape;264;p28"/>
          <p:cNvPicPr preferRelativeResize="0"/>
          <p:nvPr/>
        </p:nvPicPr>
        <p:blipFill rotWithShape="1">
          <a:blip r:embed="rId3">
            <a:alphaModFix/>
          </a:blip>
          <a:srcRect b="0" l="0" r="0" t="0"/>
          <a:stretch/>
        </p:blipFill>
        <p:spPr>
          <a:xfrm>
            <a:off x="3574825" y="2465075"/>
            <a:ext cx="1997650" cy="1997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270" name="Google Shape;270;p29"/>
          <p:cNvSpPr txBox="1"/>
          <p:nvPr/>
        </p:nvSpPr>
        <p:spPr>
          <a:xfrm>
            <a:off x="7059625" y="4715800"/>
            <a:ext cx="13161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lang="en" sz="900">
                <a:latin typeface="Lato"/>
                <a:ea typeface="Lato"/>
                <a:cs typeface="Lato"/>
                <a:sym typeface="Lato"/>
              </a:rPr>
              <a:t>Figur</a:t>
            </a:r>
            <a:r>
              <a:rPr b="1" i="0" lang="en" sz="900" u="none" cap="none" strike="noStrike">
                <a:solidFill>
                  <a:srgbClr val="000000"/>
                </a:solidFill>
                <a:latin typeface="Lato"/>
                <a:ea typeface="Lato"/>
                <a:cs typeface="Lato"/>
                <a:sym typeface="Lato"/>
              </a:rPr>
              <a:t>e</a:t>
            </a:r>
            <a:r>
              <a:rPr b="1" lang="en" sz="900">
                <a:latin typeface="Lato"/>
                <a:ea typeface="Lato"/>
                <a:cs typeface="Lato"/>
                <a:sym typeface="Lato"/>
              </a:rPr>
              <a:t>:2 </a:t>
            </a:r>
            <a:r>
              <a:rPr b="1" i="0" lang="en" sz="900" u="none" cap="none" strike="noStrike">
                <a:solidFill>
                  <a:srgbClr val="000000"/>
                </a:solidFill>
                <a:latin typeface="Lato"/>
                <a:ea typeface="Lato"/>
                <a:cs typeface="Lato"/>
                <a:sym typeface="Lato"/>
              </a:rPr>
              <a:t> Example of </a:t>
            </a:r>
            <a:r>
              <a:rPr b="1" lang="en" sz="900">
                <a:latin typeface="Lato"/>
                <a:ea typeface="Lato"/>
                <a:cs typeface="Lato"/>
                <a:sym typeface="Lato"/>
              </a:rPr>
              <a:t>Fine-training d</a:t>
            </a:r>
            <a:r>
              <a:rPr b="1" i="0" lang="en" sz="900" u="none" cap="none" strike="noStrike">
                <a:solidFill>
                  <a:srgbClr val="000000"/>
                </a:solidFill>
                <a:latin typeface="Lato"/>
                <a:ea typeface="Lato"/>
                <a:cs typeface="Lato"/>
                <a:sym typeface="Lato"/>
              </a:rPr>
              <a:t>ataset</a:t>
            </a:r>
            <a:endParaRPr b="1" i="0" sz="900" u="none" cap="none" strike="noStrike">
              <a:solidFill>
                <a:srgbClr val="000000"/>
              </a:solidFill>
              <a:latin typeface="Lato"/>
              <a:ea typeface="Lato"/>
              <a:cs typeface="Lato"/>
              <a:sym typeface="Lato"/>
            </a:endParaRPr>
          </a:p>
        </p:txBody>
      </p:sp>
      <p:sp>
        <p:nvSpPr>
          <p:cNvPr id="271" name="Google Shape;271;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Overview for BioBERT</a:t>
            </a:r>
            <a:endParaRPr/>
          </a:p>
        </p:txBody>
      </p:sp>
      <p:pic>
        <p:nvPicPr>
          <p:cNvPr id="272" name="Google Shape;272;p29"/>
          <p:cNvPicPr preferRelativeResize="0"/>
          <p:nvPr/>
        </p:nvPicPr>
        <p:blipFill>
          <a:blip r:embed="rId3">
            <a:alphaModFix/>
          </a:blip>
          <a:stretch>
            <a:fillRect/>
          </a:stretch>
        </p:blipFill>
        <p:spPr>
          <a:xfrm>
            <a:off x="6872323" y="2309700"/>
            <a:ext cx="1755650" cy="2372050"/>
          </a:xfrm>
          <a:prstGeom prst="rect">
            <a:avLst/>
          </a:prstGeom>
          <a:noFill/>
          <a:ln>
            <a:noFill/>
          </a:ln>
          <a:effectLst>
            <a:outerShdw blurRad="557213" rotWithShape="0" algn="bl" dir="5400000" dist="19050">
              <a:srgbClr val="000000">
                <a:alpha val="50000"/>
              </a:srgbClr>
            </a:outerShdw>
          </a:effectLst>
        </p:spPr>
      </p:pic>
      <p:sp>
        <p:nvSpPr>
          <p:cNvPr id="273" name="Google Shape;273;p29"/>
          <p:cNvSpPr txBox="1"/>
          <p:nvPr>
            <p:ph idx="1" type="body"/>
          </p:nvPr>
        </p:nvSpPr>
        <p:spPr>
          <a:xfrm>
            <a:off x="176100" y="2002850"/>
            <a:ext cx="5597400" cy="2725500"/>
          </a:xfrm>
          <a:prstGeom prst="rect">
            <a:avLst/>
          </a:prstGeom>
        </p:spPr>
        <p:txBody>
          <a:bodyPr anchorCtr="0" anchor="t" bIns="91425" lIns="91425" spcFirstLastPara="1" rIns="91425" wrap="square" tIns="91425">
            <a:noAutofit/>
          </a:bodyPr>
          <a:lstStyle/>
          <a:p>
            <a:pPr indent="0" lvl="0" marL="914400" rtl="0" algn="l">
              <a:lnSpc>
                <a:spcPct val="95000"/>
              </a:lnSpc>
              <a:spcBef>
                <a:spcPts val="0"/>
              </a:spcBef>
              <a:spcAft>
                <a:spcPts val="0"/>
              </a:spcAft>
              <a:buSzPts val="935"/>
              <a:buNone/>
            </a:pPr>
            <a:r>
              <a:t/>
            </a:r>
            <a:endParaRPr sz="1490">
              <a:solidFill>
                <a:srgbClr val="222222"/>
              </a:solidFill>
            </a:endParaRPr>
          </a:p>
          <a:p>
            <a:pPr indent="-323215" lvl="0" marL="457200" rtl="0" algn="l">
              <a:lnSpc>
                <a:spcPct val="95000"/>
              </a:lnSpc>
              <a:spcBef>
                <a:spcPts val="0"/>
              </a:spcBef>
              <a:spcAft>
                <a:spcPts val="0"/>
              </a:spcAft>
              <a:buClr>
                <a:srgbClr val="222222"/>
              </a:buClr>
              <a:buSzPts val="1490"/>
              <a:buChar char="●"/>
            </a:pPr>
            <a:r>
              <a:rPr lang="en" sz="1490">
                <a:solidFill>
                  <a:srgbClr val="222222"/>
                </a:solidFill>
              </a:rPr>
              <a:t>Pre-Training dataset:</a:t>
            </a:r>
            <a:endParaRPr sz="1490">
              <a:solidFill>
                <a:srgbClr val="222222"/>
              </a:solidFill>
            </a:endParaRPr>
          </a:p>
          <a:p>
            <a:pPr indent="0" lvl="0" marL="914400" rtl="0" algn="l">
              <a:lnSpc>
                <a:spcPct val="95000"/>
              </a:lnSpc>
              <a:spcBef>
                <a:spcPts val="0"/>
              </a:spcBef>
              <a:spcAft>
                <a:spcPts val="0"/>
              </a:spcAft>
              <a:buSzPts val="935"/>
              <a:buNone/>
            </a:pPr>
            <a:r>
              <a:t/>
            </a:r>
            <a:endParaRPr sz="1490">
              <a:solidFill>
                <a:srgbClr val="222222"/>
              </a:solidFill>
            </a:endParaRPr>
          </a:p>
          <a:p>
            <a:pPr indent="-323214" lvl="1" marL="1371600" rtl="0" algn="l">
              <a:lnSpc>
                <a:spcPct val="95000"/>
              </a:lnSpc>
              <a:spcBef>
                <a:spcPts val="0"/>
              </a:spcBef>
              <a:spcAft>
                <a:spcPts val="0"/>
              </a:spcAft>
              <a:buClr>
                <a:srgbClr val="222222"/>
              </a:buClr>
              <a:buSzPts val="1490"/>
              <a:buChar char="○"/>
            </a:pPr>
            <a:r>
              <a:rPr lang="en" sz="1320">
                <a:solidFill>
                  <a:srgbClr val="222222"/>
                </a:solidFill>
                <a:highlight>
                  <a:srgbClr val="FFFFFF"/>
                </a:highlight>
                <a:uFill>
                  <a:noFill/>
                </a:uFill>
                <a:latin typeface="Arial"/>
                <a:ea typeface="Arial"/>
                <a:cs typeface="Arial"/>
                <a:sym typeface="Arial"/>
                <a:hlinkClick r:id="rId4">
                  <a:extLst>
                    <a:ext uri="{A12FA001-AC4F-418D-AE19-62706E023703}">
                      <ahyp:hlinkClr val="tx"/>
                    </a:ext>
                  </a:extLst>
                </a:hlinkClick>
              </a:rPr>
              <a:t>BioBERT-Base v1.1 (+ PubMed 1M)</a:t>
            </a:r>
            <a:r>
              <a:rPr lang="en" sz="1320">
                <a:solidFill>
                  <a:srgbClr val="222222"/>
                </a:solidFill>
                <a:highlight>
                  <a:srgbClr val="FFFFFF"/>
                </a:highlight>
                <a:latin typeface="Arial"/>
                <a:ea typeface="Arial"/>
                <a:cs typeface="Arial"/>
                <a:sym typeface="Arial"/>
              </a:rPr>
              <a:t> </a:t>
            </a:r>
            <a:endParaRPr sz="1490">
              <a:solidFill>
                <a:srgbClr val="222222"/>
              </a:solidFill>
            </a:endParaRPr>
          </a:p>
          <a:p>
            <a:pPr indent="0" lvl="0" marL="914400" rtl="0" algn="l">
              <a:lnSpc>
                <a:spcPct val="95000"/>
              </a:lnSpc>
              <a:spcBef>
                <a:spcPts val="0"/>
              </a:spcBef>
              <a:spcAft>
                <a:spcPts val="0"/>
              </a:spcAft>
              <a:buSzPts val="935"/>
              <a:buNone/>
            </a:pPr>
            <a:r>
              <a:t/>
            </a:r>
            <a:endParaRPr sz="1490">
              <a:solidFill>
                <a:srgbClr val="222222"/>
              </a:solidFill>
            </a:endParaRPr>
          </a:p>
          <a:p>
            <a:pPr indent="0" lvl="0" marL="914400" rtl="0" algn="l">
              <a:lnSpc>
                <a:spcPct val="95000"/>
              </a:lnSpc>
              <a:spcBef>
                <a:spcPts val="0"/>
              </a:spcBef>
              <a:spcAft>
                <a:spcPts val="0"/>
              </a:spcAft>
              <a:buSzPts val="935"/>
              <a:buNone/>
            </a:pPr>
            <a:r>
              <a:t/>
            </a:r>
            <a:endParaRPr sz="1490">
              <a:solidFill>
                <a:srgbClr val="222222"/>
              </a:solidFill>
            </a:endParaRPr>
          </a:p>
          <a:p>
            <a:pPr indent="-323215" lvl="0" marL="457200" rtl="0" algn="l">
              <a:lnSpc>
                <a:spcPct val="95000"/>
              </a:lnSpc>
              <a:spcBef>
                <a:spcPts val="0"/>
              </a:spcBef>
              <a:spcAft>
                <a:spcPts val="0"/>
              </a:spcAft>
              <a:buClr>
                <a:srgbClr val="222222"/>
              </a:buClr>
              <a:buSzPts val="1490"/>
              <a:buChar char="●"/>
            </a:pPr>
            <a:r>
              <a:rPr lang="en" sz="1490">
                <a:solidFill>
                  <a:srgbClr val="222222"/>
                </a:solidFill>
              </a:rPr>
              <a:t>Fine-Tuning: 2</a:t>
            </a:r>
            <a:r>
              <a:rPr lang="en" sz="1490">
                <a:solidFill>
                  <a:srgbClr val="222222"/>
                </a:solidFill>
              </a:rPr>
              <a:t> datasets for fine-tuning for NER:</a:t>
            </a:r>
            <a:endParaRPr sz="1490">
              <a:solidFill>
                <a:srgbClr val="222222"/>
              </a:solidFill>
            </a:endParaRPr>
          </a:p>
          <a:p>
            <a:pPr indent="0" lvl="0" marL="914400" rtl="0" algn="l">
              <a:lnSpc>
                <a:spcPct val="95000"/>
              </a:lnSpc>
              <a:spcBef>
                <a:spcPts val="0"/>
              </a:spcBef>
              <a:spcAft>
                <a:spcPts val="0"/>
              </a:spcAft>
              <a:buSzPts val="935"/>
              <a:buNone/>
            </a:pPr>
            <a:r>
              <a:t/>
            </a:r>
            <a:endParaRPr sz="1490">
              <a:solidFill>
                <a:srgbClr val="222222"/>
              </a:solidFill>
            </a:endParaRPr>
          </a:p>
          <a:p>
            <a:pPr indent="-312419" lvl="1" marL="1371600" rtl="0" algn="l">
              <a:lnSpc>
                <a:spcPct val="95000"/>
              </a:lnSpc>
              <a:spcBef>
                <a:spcPts val="0"/>
              </a:spcBef>
              <a:spcAft>
                <a:spcPts val="0"/>
              </a:spcAft>
              <a:buClr>
                <a:srgbClr val="222222"/>
              </a:buClr>
              <a:buSzPts val="1320"/>
              <a:buChar char="○"/>
            </a:pPr>
            <a:r>
              <a:rPr lang="en" sz="1320">
                <a:solidFill>
                  <a:srgbClr val="222222"/>
                </a:solidFill>
              </a:rPr>
              <a:t>NCBI-disease dataset </a:t>
            </a:r>
            <a:endParaRPr sz="1320">
              <a:solidFill>
                <a:srgbClr val="222222"/>
              </a:solidFill>
            </a:endParaRPr>
          </a:p>
          <a:p>
            <a:pPr indent="0" lvl="0" marL="1371600" rtl="0" algn="l">
              <a:lnSpc>
                <a:spcPct val="95000"/>
              </a:lnSpc>
              <a:spcBef>
                <a:spcPts val="0"/>
              </a:spcBef>
              <a:spcAft>
                <a:spcPts val="0"/>
              </a:spcAft>
              <a:buSzPts val="935"/>
              <a:buNone/>
            </a:pPr>
            <a:r>
              <a:t/>
            </a:r>
            <a:endParaRPr sz="1320">
              <a:solidFill>
                <a:srgbClr val="222222"/>
              </a:solidFill>
            </a:endParaRPr>
          </a:p>
          <a:p>
            <a:pPr indent="-312419" lvl="1" marL="1371600" rtl="0" algn="l">
              <a:lnSpc>
                <a:spcPct val="95000"/>
              </a:lnSpc>
              <a:spcBef>
                <a:spcPts val="0"/>
              </a:spcBef>
              <a:spcAft>
                <a:spcPts val="0"/>
              </a:spcAft>
              <a:buClr>
                <a:srgbClr val="222222"/>
              </a:buClr>
              <a:buSzPts val="1320"/>
              <a:buChar char="○"/>
            </a:pPr>
            <a:r>
              <a:rPr lang="en" sz="1320">
                <a:solidFill>
                  <a:srgbClr val="222222"/>
                </a:solidFill>
              </a:rPr>
              <a:t>BC5CDR-disease dataset</a:t>
            </a:r>
            <a:endParaRPr sz="1320">
              <a:solidFill>
                <a:srgbClr val="222222"/>
              </a:solidFill>
            </a:endParaRPr>
          </a:p>
          <a:p>
            <a:pPr indent="0" lvl="0" marL="1371600" rtl="0" algn="l">
              <a:lnSpc>
                <a:spcPct val="95000"/>
              </a:lnSpc>
              <a:spcBef>
                <a:spcPts val="0"/>
              </a:spcBef>
              <a:spcAft>
                <a:spcPts val="0"/>
              </a:spcAft>
              <a:buSzPts val="935"/>
              <a:buNone/>
            </a:pPr>
            <a:r>
              <a:t/>
            </a:r>
            <a:endParaRPr sz="1490">
              <a:solidFill>
                <a:srgbClr val="222222"/>
              </a:solidFill>
            </a:endParaRPr>
          </a:p>
          <a:p>
            <a:pPr indent="-228600" lvl="0" marL="914400" rtl="0" algn="l">
              <a:lnSpc>
                <a:spcPct val="95000"/>
              </a:lnSpc>
              <a:spcBef>
                <a:spcPts val="0"/>
              </a:spcBef>
              <a:spcAft>
                <a:spcPts val="0"/>
              </a:spcAft>
              <a:buSzPts val="935"/>
              <a:buNone/>
            </a:pPr>
            <a:r>
              <a:t/>
            </a:r>
            <a:endParaRPr sz="1320">
              <a:solidFill>
                <a:srgbClr val="222222"/>
              </a:solidFill>
            </a:endParaRPr>
          </a:p>
          <a:p>
            <a:pPr indent="0" lvl="0" marL="1371600" rtl="0" algn="l">
              <a:lnSpc>
                <a:spcPct val="95000"/>
              </a:lnSpc>
              <a:spcBef>
                <a:spcPts val="0"/>
              </a:spcBef>
              <a:spcAft>
                <a:spcPts val="0"/>
              </a:spcAft>
              <a:buSzPts val="935"/>
              <a:buNone/>
            </a:pPr>
            <a:r>
              <a:t/>
            </a:r>
            <a:endParaRPr sz="1320">
              <a:solidFill>
                <a:srgbClr val="222222"/>
              </a:solidFill>
            </a:endParaRPr>
          </a:p>
          <a:p>
            <a:pPr indent="0" lvl="0" marL="0" rtl="0" algn="l">
              <a:lnSpc>
                <a:spcPct val="95000"/>
              </a:lnSpc>
              <a:spcBef>
                <a:spcPts val="0"/>
              </a:spcBef>
              <a:spcAft>
                <a:spcPts val="0"/>
              </a:spcAft>
              <a:buSzPts val="935"/>
              <a:buNone/>
            </a:pPr>
            <a:r>
              <a:t/>
            </a:r>
            <a:endParaRPr sz="1320">
              <a:solidFill>
                <a:srgbClr val="222222"/>
              </a:solidFill>
            </a:endParaRPr>
          </a:p>
        </p:txBody>
      </p:sp>
      <p:pic>
        <p:nvPicPr>
          <p:cNvPr id="274" name="Google Shape;274;p29"/>
          <p:cNvPicPr preferRelativeResize="0"/>
          <p:nvPr/>
        </p:nvPicPr>
        <p:blipFill>
          <a:blip r:embed="rId5">
            <a:alphaModFix/>
          </a:blip>
          <a:stretch>
            <a:fillRect/>
          </a:stretch>
        </p:blipFill>
        <p:spPr>
          <a:xfrm>
            <a:off x="6403525" y="784879"/>
            <a:ext cx="2628301" cy="824496"/>
          </a:xfrm>
          <a:prstGeom prst="rect">
            <a:avLst/>
          </a:prstGeom>
          <a:noFill/>
          <a:ln>
            <a:noFill/>
          </a:ln>
          <a:effectLst>
            <a:outerShdw blurRad="57150" rotWithShape="0" algn="bl" dir="5400000" dist="19050">
              <a:srgbClr val="000000">
                <a:alpha val="50000"/>
              </a:srgbClr>
            </a:outerShdw>
          </a:effectLst>
        </p:spPr>
      </p:pic>
      <p:sp>
        <p:nvSpPr>
          <p:cNvPr id="275" name="Google Shape;275;p29"/>
          <p:cNvSpPr txBox="1"/>
          <p:nvPr/>
        </p:nvSpPr>
        <p:spPr>
          <a:xfrm>
            <a:off x="6468400" y="1609375"/>
            <a:ext cx="2563500" cy="323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900">
                <a:solidFill>
                  <a:srgbClr val="222222"/>
                </a:solidFill>
                <a:latin typeface="Lato"/>
                <a:ea typeface="Lato"/>
                <a:cs typeface="Lato"/>
                <a:sym typeface="Lato"/>
              </a:rPr>
              <a:t>Figure1: Pre-training dataset Overview</a:t>
            </a:r>
            <a:endParaRPr b="1" sz="900">
              <a:solidFill>
                <a:srgbClr val="222222"/>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Accuracy Measure of BioBERT</a:t>
            </a:r>
            <a:endParaRPr/>
          </a:p>
        </p:txBody>
      </p:sp>
      <p:sp>
        <p:nvSpPr>
          <p:cNvPr id="281" name="Google Shape;281;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282" name="Google Shape;282;p30"/>
          <p:cNvSpPr txBox="1"/>
          <p:nvPr>
            <p:ph idx="1" type="body"/>
          </p:nvPr>
        </p:nvSpPr>
        <p:spPr>
          <a:xfrm>
            <a:off x="729450" y="2078875"/>
            <a:ext cx="7688700" cy="2871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Fine-tuned on NCBI-disease dataset: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en"/>
              <a:t>Fine-tuned on BC5CDR-disease dataset: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p:txBody>
      </p:sp>
      <p:pic>
        <p:nvPicPr>
          <p:cNvPr id="283" name="Google Shape;283;p30"/>
          <p:cNvPicPr preferRelativeResize="0"/>
          <p:nvPr/>
        </p:nvPicPr>
        <p:blipFill rotWithShape="1">
          <a:blip r:embed="rId3">
            <a:alphaModFix/>
          </a:blip>
          <a:srcRect b="0" l="0" r="6454" t="0"/>
          <a:stretch/>
        </p:blipFill>
        <p:spPr>
          <a:xfrm>
            <a:off x="1431950" y="2558800"/>
            <a:ext cx="6834700" cy="638250"/>
          </a:xfrm>
          <a:prstGeom prst="rect">
            <a:avLst/>
          </a:prstGeom>
          <a:noFill/>
          <a:ln>
            <a:noFill/>
          </a:ln>
        </p:spPr>
      </p:pic>
      <p:pic>
        <p:nvPicPr>
          <p:cNvPr id="284" name="Google Shape;284;p30"/>
          <p:cNvPicPr preferRelativeResize="0"/>
          <p:nvPr/>
        </p:nvPicPr>
        <p:blipFill rotWithShape="1">
          <a:blip r:embed="rId4">
            <a:alphaModFix/>
          </a:blip>
          <a:srcRect b="6699" l="0" r="5580" t="0"/>
          <a:stretch/>
        </p:blipFill>
        <p:spPr>
          <a:xfrm>
            <a:off x="1431950" y="3701725"/>
            <a:ext cx="6834700" cy="638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Conclusion</a:t>
            </a:r>
            <a:endParaRPr/>
          </a:p>
        </p:txBody>
      </p:sp>
      <p:sp>
        <p:nvSpPr>
          <p:cNvPr id="290" name="Google Shape;290;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91" name="Google Shape;291;p31"/>
          <p:cNvSpPr txBox="1"/>
          <p:nvPr>
            <p:ph idx="1" type="body"/>
          </p:nvPr>
        </p:nvSpPr>
        <p:spPr>
          <a:xfrm>
            <a:off x="311725" y="2108350"/>
            <a:ext cx="8482200" cy="2600400"/>
          </a:xfrm>
          <a:prstGeom prst="rect">
            <a:avLst/>
          </a:prstGeom>
          <a:noFill/>
          <a:ln>
            <a:noFill/>
          </a:ln>
        </p:spPr>
        <p:txBody>
          <a:bodyPr anchorCtr="0" anchor="t" bIns="91425" lIns="91425" spcFirstLastPara="1" rIns="91425" wrap="square" tIns="91425">
            <a:normAutofit/>
          </a:bodyPr>
          <a:lstStyle/>
          <a:p>
            <a:pPr indent="-336553" lvl="0" marL="457200" rtl="0" algn="l">
              <a:lnSpc>
                <a:spcPct val="80000"/>
              </a:lnSpc>
              <a:spcBef>
                <a:spcPts val="0"/>
              </a:spcBef>
              <a:spcAft>
                <a:spcPts val="0"/>
              </a:spcAft>
              <a:buSzPts val="1700"/>
              <a:buChar char="●"/>
            </a:pPr>
            <a:r>
              <a:rPr lang="en" sz="1699"/>
              <a:t>Proposed a novel method, </a:t>
            </a:r>
            <a:r>
              <a:rPr lang="en" sz="1699"/>
              <a:t>given an x-ray/ct scan image, </a:t>
            </a:r>
            <a:r>
              <a:rPr lang="en" sz="1699"/>
              <a:t>can:</a:t>
            </a:r>
            <a:endParaRPr sz="1699"/>
          </a:p>
          <a:p>
            <a:pPr indent="-336520" lvl="1" marL="914400" rtl="0" algn="l">
              <a:lnSpc>
                <a:spcPct val="80000"/>
              </a:lnSpc>
              <a:spcBef>
                <a:spcPts val="0"/>
              </a:spcBef>
              <a:spcAft>
                <a:spcPts val="0"/>
              </a:spcAft>
              <a:buSzPts val="1700"/>
              <a:buChar char="○"/>
            </a:pPr>
            <a:r>
              <a:rPr lang="en" sz="1699"/>
              <a:t>Recognise disease</a:t>
            </a:r>
            <a:endParaRPr sz="1699"/>
          </a:p>
          <a:p>
            <a:pPr indent="-336520" lvl="1" marL="914400" rtl="0" algn="l">
              <a:lnSpc>
                <a:spcPct val="80000"/>
              </a:lnSpc>
              <a:spcBef>
                <a:spcPts val="0"/>
              </a:spcBef>
              <a:spcAft>
                <a:spcPts val="0"/>
              </a:spcAft>
              <a:buSzPts val="1700"/>
              <a:buChar char="○"/>
            </a:pPr>
            <a:r>
              <a:rPr lang="en" sz="1699"/>
              <a:t>Summarize Medical Report in local language</a:t>
            </a:r>
            <a:endParaRPr sz="1699"/>
          </a:p>
          <a:p>
            <a:pPr indent="-336520" lvl="1" marL="914400" rtl="0" algn="l">
              <a:lnSpc>
                <a:spcPct val="80000"/>
              </a:lnSpc>
              <a:spcBef>
                <a:spcPts val="0"/>
              </a:spcBef>
              <a:spcAft>
                <a:spcPts val="0"/>
              </a:spcAft>
              <a:buSzPts val="1700"/>
              <a:buChar char="○"/>
            </a:pPr>
            <a:r>
              <a:rPr lang="en" sz="1699"/>
              <a:t>Recommend doctor</a:t>
            </a:r>
            <a:endParaRPr sz="1699"/>
          </a:p>
          <a:p>
            <a:pPr indent="0" lvl="0" marL="0" rtl="0" algn="l">
              <a:lnSpc>
                <a:spcPct val="80000"/>
              </a:lnSpc>
              <a:spcBef>
                <a:spcPts val="0"/>
              </a:spcBef>
              <a:spcAft>
                <a:spcPts val="0"/>
              </a:spcAft>
              <a:buSzPts val="852"/>
              <a:buNone/>
            </a:pPr>
            <a:r>
              <a:t/>
            </a:r>
            <a:endParaRPr sz="1699"/>
          </a:p>
          <a:p>
            <a:pPr indent="-336553" lvl="0" marL="457200" rtl="0" algn="l">
              <a:lnSpc>
                <a:spcPct val="80000"/>
              </a:lnSpc>
              <a:spcBef>
                <a:spcPts val="0"/>
              </a:spcBef>
              <a:spcAft>
                <a:spcPts val="0"/>
              </a:spcAft>
              <a:buSzPts val="1700"/>
              <a:buChar char="●"/>
            </a:pPr>
            <a:r>
              <a:rPr lang="en" sz="1699"/>
              <a:t>Implemented the above proposed method.</a:t>
            </a:r>
            <a:endParaRPr sz="1699"/>
          </a:p>
          <a:p>
            <a:pPr indent="0" lvl="0" marL="457200" rtl="0" algn="l">
              <a:lnSpc>
                <a:spcPct val="80000"/>
              </a:lnSpc>
              <a:spcBef>
                <a:spcPts val="0"/>
              </a:spcBef>
              <a:spcAft>
                <a:spcPts val="0"/>
              </a:spcAft>
              <a:buSzPts val="852"/>
              <a:buNone/>
            </a:pPr>
            <a:r>
              <a:t/>
            </a:r>
            <a:endParaRPr sz="1699"/>
          </a:p>
          <a:p>
            <a:pPr indent="-336553" lvl="0" marL="457200" rtl="0" algn="l">
              <a:lnSpc>
                <a:spcPct val="80000"/>
              </a:lnSpc>
              <a:spcBef>
                <a:spcPts val="0"/>
              </a:spcBef>
              <a:spcAft>
                <a:spcPts val="0"/>
              </a:spcAft>
              <a:buSzPts val="1700"/>
              <a:buChar char="●"/>
            </a:pPr>
            <a:r>
              <a:rPr lang="en" sz="1699"/>
              <a:t>Demo Link: </a:t>
            </a:r>
            <a:r>
              <a:rPr lang="en" sz="1699" u="sng">
                <a:solidFill>
                  <a:schemeClr val="hlink"/>
                </a:solidFill>
                <a:hlinkClick r:id="rId3"/>
              </a:rPr>
              <a:t>https://www.loom.com/share/11d16f82ba69498480e4ba672a1cff8d</a:t>
            </a:r>
            <a:endParaRPr sz="1699"/>
          </a:p>
          <a:p>
            <a:pPr indent="0" lvl="0" marL="457200" rtl="0" algn="l">
              <a:lnSpc>
                <a:spcPct val="80000"/>
              </a:lnSpc>
              <a:spcBef>
                <a:spcPts val="0"/>
              </a:spcBef>
              <a:spcAft>
                <a:spcPts val="0"/>
              </a:spcAft>
              <a:buSzPts val="852"/>
              <a:buNone/>
            </a:pPr>
            <a:r>
              <a:t/>
            </a:r>
            <a:endParaRPr sz="1699"/>
          </a:p>
          <a:p>
            <a:pPr indent="-336553" lvl="0" marL="457200" rtl="0" algn="l">
              <a:lnSpc>
                <a:spcPct val="80000"/>
              </a:lnSpc>
              <a:spcBef>
                <a:spcPts val="0"/>
              </a:spcBef>
              <a:spcAft>
                <a:spcPts val="0"/>
              </a:spcAft>
              <a:buSzPts val="1700"/>
              <a:buChar char="●"/>
            </a:pPr>
            <a:r>
              <a:rPr lang="en" sz="1699"/>
              <a:t>Project github link: </a:t>
            </a:r>
            <a:r>
              <a:rPr lang="en" sz="1699" u="sng">
                <a:solidFill>
                  <a:schemeClr val="hlink"/>
                </a:solidFill>
                <a:hlinkClick r:id="rId4"/>
              </a:rPr>
              <a:t>https://github.com/AshishRajIITI/bern2api</a:t>
            </a:r>
            <a:endParaRPr sz="807"/>
          </a:p>
          <a:p>
            <a:pPr indent="0" lvl="0" marL="457200" rtl="0" algn="l">
              <a:lnSpc>
                <a:spcPct val="80000"/>
              </a:lnSpc>
              <a:spcBef>
                <a:spcPts val="0"/>
              </a:spcBef>
              <a:spcAft>
                <a:spcPts val="0"/>
              </a:spcAft>
              <a:buSzPts val="852"/>
              <a:buNone/>
            </a:pPr>
            <a:r>
              <a:t/>
            </a:r>
            <a:endParaRPr sz="807"/>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Problem Statement</a:t>
            </a:r>
            <a:endParaRPr/>
          </a:p>
        </p:txBody>
      </p:sp>
      <p:sp>
        <p:nvSpPr>
          <p:cNvPr id="94" name="Google Shape;94;p1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300"/>
              <a:buNone/>
            </a:pPr>
            <a:r>
              <a:rPr lang="en"/>
              <a:t>Given an x-ray image</a:t>
            </a:r>
            <a:r>
              <a:rPr lang="en"/>
              <a:t>, we have to:</a:t>
            </a:r>
            <a:endParaRPr/>
          </a:p>
          <a:p>
            <a:pPr indent="-349250" lvl="0" marL="457200" rtl="0" algn="l">
              <a:lnSpc>
                <a:spcPct val="100000"/>
              </a:lnSpc>
              <a:spcBef>
                <a:spcPts val="0"/>
              </a:spcBef>
              <a:spcAft>
                <a:spcPts val="0"/>
              </a:spcAft>
              <a:buClr>
                <a:srgbClr val="E06666"/>
              </a:buClr>
              <a:buSzPts val="1900"/>
              <a:buFont typeface="Open Sans Light"/>
              <a:buChar char="●"/>
            </a:pPr>
            <a:r>
              <a:rPr lang="en">
                <a:solidFill>
                  <a:srgbClr val="E06666"/>
                </a:solidFill>
              </a:rPr>
              <a:t>Generat</a:t>
            </a:r>
            <a:r>
              <a:rPr lang="en">
                <a:solidFill>
                  <a:srgbClr val="E06666"/>
                </a:solidFill>
              </a:rPr>
              <a:t>e</a:t>
            </a:r>
            <a:r>
              <a:rPr lang="en">
                <a:solidFill>
                  <a:srgbClr val="E06666"/>
                </a:solidFill>
              </a:rPr>
              <a:t> a comprehensive medical report</a:t>
            </a:r>
            <a:endParaRPr>
              <a:solidFill>
                <a:srgbClr val="E06666"/>
              </a:solidFill>
            </a:endParaRPr>
          </a:p>
          <a:p>
            <a:pPr indent="-349250" lvl="0" marL="457200" rtl="0" algn="l">
              <a:lnSpc>
                <a:spcPct val="100000"/>
              </a:lnSpc>
              <a:spcBef>
                <a:spcPts val="0"/>
              </a:spcBef>
              <a:spcAft>
                <a:spcPts val="0"/>
              </a:spcAft>
              <a:buClr>
                <a:srgbClr val="E06666"/>
              </a:buClr>
              <a:buSzPts val="1900"/>
              <a:buFont typeface="Open Sans Light"/>
              <a:buChar char="●"/>
            </a:pPr>
            <a:r>
              <a:rPr lang="en">
                <a:solidFill>
                  <a:srgbClr val="E06666"/>
                </a:solidFill>
              </a:rPr>
              <a:t>Translat</a:t>
            </a:r>
            <a:r>
              <a:rPr lang="en">
                <a:solidFill>
                  <a:srgbClr val="E06666"/>
                </a:solidFill>
              </a:rPr>
              <a:t>e</a:t>
            </a:r>
            <a:r>
              <a:rPr lang="en">
                <a:solidFill>
                  <a:srgbClr val="E06666"/>
                </a:solidFill>
              </a:rPr>
              <a:t> medical report from english to any local language</a:t>
            </a:r>
            <a:endParaRPr>
              <a:solidFill>
                <a:srgbClr val="E06666"/>
              </a:solidFill>
            </a:endParaRPr>
          </a:p>
          <a:p>
            <a:pPr indent="-349250" lvl="0" marL="457200" rtl="0" algn="l">
              <a:lnSpc>
                <a:spcPct val="100000"/>
              </a:lnSpc>
              <a:spcBef>
                <a:spcPts val="0"/>
              </a:spcBef>
              <a:spcAft>
                <a:spcPts val="0"/>
              </a:spcAft>
              <a:buClr>
                <a:schemeClr val="dk1"/>
              </a:buClr>
              <a:buSzPts val="1900"/>
              <a:buFont typeface="Open Sans"/>
              <a:buChar char="●"/>
            </a:pPr>
            <a:r>
              <a:rPr b="1" lang="en">
                <a:solidFill>
                  <a:schemeClr val="dk1"/>
                </a:solidFill>
              </a:rPr>
              <a:t>Recognis</a:t>
            </a:r>
            <a:r>
              <a:rPr b="1" lang="en">
                <a:solidFill>
                  <a:schemeClr val="dk1"/>
                </a:solidFill>
              </a:rPr>
              <a:t>e</a:t>
            </a:r>
            <a:r>
              <a:rPr b="1" lang="en">
                <a:solidFill>
                  <a:schemeClr val="dk1"/>
                </a:solidFill>
              </a:rPr>
              <a:t> diseases from the generated report</a:t>
            </a:r>
            <a:endParaRPr b="1">
              <a:solidFill>
                <a:schemeClr val="dk1"/>
              </a:solidFill>
            </a:endParaRPr>
          </a:p>
          <a:p>
            <a:pPr indent="-349250" lvl="0" marL="457200" rtl="0" algn="l">
              <a:lnSpc>
                <a:spcPct val="100000"/>
              </a:lnSpc>
              <a:spcBef>
                <a:spcPts val="0"/>
              </a:spcBef>
              <a:spcAft>
                <a:spcPts val="0"/>
              </a:spcAft>
              <a:buClr>
                <a:schemeClr val="dk1"/>
              </a:buClr>
              <a:buSzPts val="1900"/>
              <a:buFont typeface="Open Sans"/>
              <a:buChar char="●"/>
            </a:pPr>
            <a:r>
              <a:rPr b="1" lang="en">
                <a:solidFill>
                  <a:schemeClr val="dk1"/>
                </a:solidFill>
              </a:rPr>
              <a:t>Create a summarization of the medical report in english </a:t>
            </a:r>
            <a:endParaRPr b="1">
              <a:solidFill>
                <a:schemeClr val="dk1"/>
              </a:solidFill>
            </a:endParaRPr>
          </a:p>
          <a:p>
            <a:pPr indent="0" lvl="0" marL="457200" rtl="0" algn="l">
              <a:lnSpc>
                <a:spcPct val="100000"/>
              </a:lnSpc>
              <a:spcBef>
                <a:spcPts val="0"/>
              </a:spcBef>
              <a:spcAft>
                <a:spcPts val="0"/>
              </a:spcAft>
              <a:buNone/>
            </a:pPr>
            <a:r>
              <a:rPr b="1" lang="en">
                <a:solidFill>
                  <a:schemeClr val="dk1"/>
                </a:solidFill>
              </a:rPr>
              <a:t>and any local language</a:t>
            </a:r>
            <a:endParaRPr b="1">
              <a:solidFill>
                <a:schemeClr val="dk1"/>
              </a:solidFill>
            </a:endParaRPr>
          </a:p>
          <a:p>
            <a:pPr indent="-349250" lvl="0" marL="457200" rtl="0" algn="l">
              <a:lnSpc>
                <a:spcPct val="100000"/>
              </a:lnSpc>
              <a:spcBef>
                <a:spcPts val="0"/>
              </a:spcBef>
              <a:spcAft>
                <a:spcPts val="0"/>
              </a:spcAft>
              <a:buClr>
                <a:schemeClr val="dk1"/>
              </a:buClr>
              <a:buSzPts val="1900"/>
              <a:buFont typeface="Open Sans"/>
              <a:buChar char="●"/>
            </a:pPr>
            <a:r>
              <a:rPr b="1" lang="en">
                <a:solidFill>
                  <a:schemeClr val="dk1"/>
                </a:solidFill>
              </a:rPr>
              <a:t>Recommend doctors based on recognised illness and</a:t>
            </a:r>
            <a:endParaRPr b="1">
              <a:solidFill>
                <a:schemeClr val="dk1"/>
              </a:solidFill>
            </a:endParaRPr>
          </a:p>
          <a:p>
            <a:pPr indent="0" lvl="0" marL="0" rtl="0" algn="l">
              <a:lnSpc>
                <a:spcPct val="100000"/>
              </a:lnSpc>
              <a:spcBef>
                <a:spcPts val="0"/>
              </a:spcBef>
              <a:spcAft>
                <a:spcPts val="0"/>
              </a:spcAft>
              <a:buNone/>
            </a:pPr>
            <a:r>
              <a:rPr b="1" lang="en">
                <a:solidFill>
                  <a:schemeClr val="dk1"/>
                </a:solidFill>
              </a:rPr>
              <a:t>              In his/her locality</a:t>
            </a:r>
            <a:endParaRPr b="1" sz="1900">
              <a:solidFill>
                <a:schemeClr val="dk1"/>
              </a:solidFill>
              <a:latin typeface="Open Sans"/>
              <a:ea typeface="Open Sans"/>
              <a:cs typeface="Open Sans"/>
              <a:sym typeface="Open Sans"/>
            </a:endParaRPr>
          </a:p>
        </p:txBody>
      </p:sp>
      <p:sp>
        <p:nvSpPr>
          <p:cNvPr id="95" name="Google Shape;95;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descr="Using AI and old reports to understand new medical images | MIT News |  Massachusetts Institute of Technology" id="96" name="Google Shape;96;p14"/>
          <p:cNvPicPr preferRelativeResize="0"/>
          <p:nvPr/>
        </p:nvPicPr>
        <p:blipFill>
          <a:blip r:embed="rId3">
            <a:alphaModFix/>
          </a:blip>
          <a:stretch>
            <a:fillRect/>
          </a:stretch>
        </p:blipFill>
        <p:spPr>
          <a:xfrm>
            <a:off x="5893725" y="2018051"/>
            <a:ext cx="3060050" cy="2050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of this Project</a:t>
            </a:r>
            <a:endParaRPr/>
          </a:p>
        </p:txBody>
      </p:sp>
      <p:sp>
        <p:nvSpPr>
          <p:cNvPr id="297" name="Google Shape;297;p32"/>
          <p:cNvSpPr txBox="1"/>
          <p:nvPr>
            <p:ph idx="1" type="body"/>
          </p:nvPr>
        </p:nvSpPr>
        <p:spPr>
          <a:xfrm>
            <a:off x="729450" y="1919575"/>
            <a:ext cx="7688700" cy="29205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Reports generation takes time (if someone goes to indore city and gives his sample he can’t wait for long for the report, as it may take sometimes 2-3 days). This helps us in a way, if I get the report in the smartphone i can at least tell if there is something serious in it.</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
              <a:t>There will be huge cost cutting since you just don’t have to first visit any general physician to get referred to someone else. (approaching right doctors).</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
              <a:t>Can understand the report, since it’s also available in the people’s native language(removing any language barrier in between).</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
              <a:t>The english summarised report can prove fruitful in case of doctors in PHCs. They can quickly identify the core problem of the patient(reducing time spent per patient).</a:t>
            </a:r>
            <a:endParaRPr/>
          </a:p>
          <a:p>
            <a:pPr indent="0" lvl="0" marL="0" rtl="0" algn="l">
              <a:spcBef>
                <a:spcPts val="0"/>
              </a:spcBef>
              <a:spcAft>
                <a:spcPts val="0"/>
              </a:spcAft>
              <a:buNone/>
            </a:pPr>
            <a:r>
              <a:t/>
            </a:r>
            <a:endParaRPr/>
          </a:p>
        </p:txBody>
      </p:sp>
      <p:sp>
        <p:nvSpPr>
          <p:cNvPr id="298" name="Google Shape;298;p3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3"/>
          <p:cNvSpPr txBox="1"/>
          <p:nvPr>
            <p:ph type="title"/>
          </p:nvPr>
        </p:nvSpPr>
        <p:spPr>
          <a:xfrm>
            <a:off x="729450" y="1224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304" name="Google Shape;304;p33"/>
          <p:cNvSpPr txBox="1"/>
          <p:nvPr>
            <p:ph idx="1" type="body"/>
          </p:nvPr>
        </p:nvSpPr>
        <p:spPr>
          <a:xfrm>
            <a:off x="263275" y="1759825"/>
            <a:ext cx="8519100" cy="3233400"/>
          </a:xfrm>
          <a:prstGeom prst="rect">
            <a:avLst/>
          </a:prstGeom>
        </p:spPr>
        <p:txBody>
          <a:bodyPr anchorCtr="0" anchor="t" bIns="91425" lIns="91425" spcFirstLastPara="1" rIns="91425" wrap="square" tIns="91425">
            <a:noAutofit/>
          </a:bodyPr>
          <a:lstStyle/>
          <a:p>
            <a:pPr indent="-317658" lvl="0" marL="457200" rtl="0" algn="l">
              <a:lnSpc>
                <a:spcPct val="95000"/>
              </a:lnSpc>
              <a:spcBef>
                <a:spcPts val="0"/>
              </a:spcBef>
              <a:spcAft>
                <a:spcPts val="0"/>
              </a:spcAft>
              <a:buSzPts val="1403"/>
              <a:buChar char="●"/>
            </a:pPr>
            <a:r>
              <a:rPr lang="en" sz="1402"/>
              <a:t>In India, those who reside in rural areas still lack access to basic medical care. </a:t>
            </a:r>
            <a:endParaRPr sz="1402"/>
          </a:p>
          <a:p>
            <a:pPr indent="0" lvl="0" marL="457200" rtl="0" algn="l">
              <a:lnSpc>
                <a:spcPct val="95000"/>
              </a:lnSpc>
              <a:spcBef>
                <a:spcPts val="0"/>
              </a:spcBef>
              <a:spcAft>
                <a:spcPts val="0"/>
              </a:spcAft>
              <a:buNone/>
            </a:pPr>
            <a:r>
              <a:t/>
            </a:r>
            <a:endParaRPr sz="1402"/>
          </a:p>
          <a:p>
            <a:pPr indent="-317658" lvl="0" marL="457200" rtl="0" algn="l">
              <a:lnSpc>
                <a:spcPct val="95000"/>
              </a:lnSpc>
              <a:spcBef>
                <a:spcPts val="0"/>
              </a:spcBef>
              <a:spcAft>
                <a:spcPts val="0"/>
              </a:spcAft>
              <a:buSzPts val="1403"/>
              <a:buChar char="●"/>
            </a:pPr>
            <a:r>
              <a:rPr lang="en" sz="1402"/>
              <a:t>The lack of competent radiologists in these places is the primary cause of challenges. </a:t>
            </a:r>
            <a:endParaRPr sz="1402"/>
          </a:p>
          <a:p>
            <a:pPr indent="0" lvl="0" marL="457200" rtl="0" algn="l">
              <a:lnSpc>
                <a:spcPct val="95000"/>
              </a:lnSpc>
              <a:spcBef>
                <a:spcPts val="0"/>
              </a:spcBef>
              <a:spcAft>
                <a:spcPts val="0"/>
              </a:spcAft>
              <a:buNone/>
            </a:pPr>
            <a:r>
              <a:t/>
            </a:r>
            <a:endParaRPr sz="1402"/>
          </a:p>
          <a:p>
            <a:pPr indent="-317658" lvl="0" marL="457200" rtl="0" algn="l">
              <a:lnSpc>
                <a:spcPct val="95000"/>
              </a:lnSpc>
              <a:spcBef>
                <a:spcPts val="0"/>
              </a:spcBef>
              <a:spcAft>
                <a:spcPts val="0"/>
              </a:spcAft>
              <a:buSzPts val="1403"/>
              <a:buChar char="●"/>
            </a:pPr>
            <a:r>
              <a:rPr lang="en" sz="1402"/>
              <a:t>People must seek out professionals in order to receive proper care, even though they may not even be aware of their true condition. We intend to employ ML and NLP technologies in our project to address these issues. </a:t>
            </a:r>
            <a:endParaRPr sz="1402"/>
          </a:p>
          <a:p>
            <a:pPr indent="0" lvl="0" marL="457200" rtl="0" algn="l">
              <a:lnSpc>
                <a:spcPct val="95000"/>
              </a:lnSpc>
              <a:spcBef>
                <a:spcPts val="0"/>
              </a:spcBef>
              <a:spcAft>
                <a:spcPts val="0"/>
              </a:spcAft>
              <a:buNone/>
            </a:pPr>
            <a:r>
              <a:t/>
            </a:r>
            <a:endParaRPr sz="1402"/>
          </a:p>
          <a:p>
            <a:pPr indent="-317658" lvl="0" marL="457200" rtl="0" algn="l">
              <a:lnSpc>
                <a:spcPct val="95000"/>
              </a:lnSpc>
              <a:spcBef>
                <a:spcPts val="0"/>
              </a:spcBef>
              <a:spcAft>
                <a:spcPts val="0"/>
              </a:spcAft>
              <a:buSzPts val="1403"/>
              <a:buChar char="●"/>
            </a:pPr>
            <a:r>
              <a:rPr lang="en" sz="1402"/>
              <a:t>The patient only needs to upload their x-ray image via a gadget to receive a thorough report in both english and their native tongue. In addition, a summary tool is used to create a brief report that would be beneficial to both patients and clinicians. </a:t>
            </a:r>
            <a:endParaRPr sz="1402"/>
          </a:p>
          <a:p>
            <a:pPr indent="0" lvl="0" marL="457200" rtl="0" algn="l">
              <a:lnSpc>
                <a:spcPct val="95000"/>
              </a:lnSpc>
              <a:spcBef>
                <a:spcPts val="0"/>
              </a:spcBef>
              <a:spcAft>
                <a:spcPts val="0"/>
              </a:spcAft>
              <a:buNone/>
            </a:pPr>
            <a:r>
              <a:t/>
            </a:r>
            <a:endParaRPr sz="1402"/>
          </a:p>
          <a:p>
            <a:pPr indent="-317658" lvl="0" marL="457200" rtl="0" algn="l">
              <a:lnSpc>
                <a:spcPct val="95000"/>
              </a:lnSpc>
              <a:spcBef>
                <a:spcPts val="0"/>
              </a:spcBef>
              <a:spcAft>
                <a:spcPts val="0"/>
              </a:spcAft>
              <a:buSzPts val="1403"/>
              <a:buChar char="●"/>
            </a:pPr>
            <a:r>
              <a:rPr lang="en" sz="1402"/>
              <a:t>Additionally, if they have a sickness, we will extract the name of the illness from the report and give them recommendations for doctors to contact further.</a:t>
            </a:r>
            <a:endParaRPr sz="1402"/>
          </a:p>
          <a:p>
            <a:pPr indent="0" lvl="0" marL="0" rtl="0" algn="l">
              <a:lnSpc>
                <a:spcPct val="95000"/>
              </a:lnSpc>
              <a:spcBef>
                <a:spcPts val="0"/>
              </a:spcBef>
              <a:spcAft>
                <a:spcPts val="0"/>
              </a:spcAft>
              <a:buSzPts val="1018"/>
              <a:buNone/>
            </a:pPr>
            <a:r>
              <a:t/>
            </a:r>
            <a:endParaRPr sz="1402"/>
          </a:p>
          <a:p>
            <a:pPr indent="0" lvl="0" marL="0" rtl="0" algn="l">
              <a:lnSpc>
                <a:spcPct val="95000"/>
              </a:lnSpc>
              <a:spcBef>
                <a:spcPts val="0"/>
              </a:spcBef>
              <a:spcAft>
                <a:spcPts val="0"/>
              </a:spcAft>
              <a:buSzPts val="1018"/>
              <a:buNone/>
            </a:pPr>
            <a:r>
              <a:t/>
            </a:r>
            <a:endParaRPr sz="1402"/>
          </a:p>
        </p:txBody>
      </p:sp>
      <p:sp>
        <p:nvSpPr>
          <p:cNvPr id="305" name="Google Shape;305;p3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4"/>
          <p:cNvSpPr txBox="1"/>
          <p:nvPr>
            <p:ph type="title"/>
          </p:nvPr>
        </p:nvSpPr>
        <p:spPr>
          <a:xfrm>
            <a:off x="729450" y="1318650"/>
            <a:ext cx="46773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Agenda</a:t>
            </a:r>
            <a:endParaRPr/>
          </a:p>
        </p:txBody>
      </p:sp>
      <p:sp>
        <p:nvSpPr>
          <p:cNvPr id="311" name="Google Shape;311;p34"/>
          <p:cNvSpPr txBox="1"/>
          <p:nvPr>
            <p:ph idx="1" type="body"/>
          </p:nvPr>
        </p:nvSpPr>
        <p:spPr>
          <a:xfrm>
            <a:off x="729450" y="1756650"/>
            <a:ext cx="5203800" cy="2993100"/>
          </a:xfrm>
          <a:prstGeom prst="rect">
            <a:avLst/>
          </a:prstGeom>
          <a:noFill/>
          <a:ln>
            <a:noFill/>
          </a:ln>
        </p:spPr>
        <p:txBody>
          <a:bodyPr anchorCtr="0" anchor="t" bIns="91425" lIns="91425" spcFirstLastPara="1" rIns="91425" wrap="square" tIns="91425">
            <a:normAutofit fontScale="40000" lnSpcReduction="20000"/>
          </a:bodyPr>
          <a:lstStyle/>
          <a:p>
            <a:pPr indent="0" lvl="0" marL="0" rtl="0" algn="l">
              <a:lnSpc>
                <a:spcPct val="115000"/>
              </a:lnSpc>
              <a:spcBef>
                <a:spcPts val="0"/>
              </a:spcBef>
              <a:spcAft>
                <a:spcPts val="0"/>
              </a:spcAft>
              <a:buSzPct val="181818"/>
              <a:buNone/>
            </a:pPr>
            <a:r>
              <a:t/>
            </a:r>
            <a:endParaRPr/>
          </a:p>
          <a:p>
            <a:pPr indent="0" lvl="0" marL="457200" rtl="0" algn="l">
              <a:lnSpc>
                <a:spcPct val="100000"/>
              </a:lnSpc>
              <a:spcBef>
                <a:spcPts val="0"/>
              </a:spcBef>
              <a:spcAft>
                <a:spcPts val="0"/>
              </a:spcAft>
              <a:buSzPct val="96435"/>
              <a:buNone/>
            </a:pPr>
            <a:r>
              <a:t/>
            </a:r>
            <a:endParaRPr sz="2451"/>
          </a:p>
          <a:p>
            <a:pPr indent="-319630" lvl="0" marL="457200" rtl="0" algn="l">
              <a:lnSpc>
                <a:spcPct val="100000"/>
              </a:lnSpc>
              <a:spcBef>
                <a:spcPts val="0"/>
              </a:spcBef>
              <a:spcAft>
                <a:spcPts val="0"/>
              </a:spcAft>
              <a:buSzPct val="100000"/>
              <a:buChar char="●"/>
            </a:pPr>
            <a:r>
              <a:rPr lang="en" sz="3582"/>
              <a:t>Internet Penetration in Indian villages has grown significantly (2022)</a:t>
            </a:r>
            <a:endParaRPr sz="3582"/>
          </a:p>
          <a:p>
            <a:pPr indent="0" lvl="0" marL="457200" rtl="0" algn="l">
              <a:lnSpc>
                <a:spcPct val="100000"/>
              </a:lnSpc>
              <a:spcBef>
                <a:spcPts val="0"/>
              </a:spcBef>
              <a:spcAft>
                <a:spcPts val="0"/>
              </a:spcAft>
              <a:buSzPct val="65975"/>
              <a:buNone/>
            </a:pPr>
            <a:r>
              <a:t/>
            </a:r>
            <a:endParaRPr sz="3582"/>
          </a:p>
          <a:p>
            <a:pPr indent="-319630" lvl="0" marL="457200" rtl="0" algn="l">
              <a:lnSpc>
                <a:spcPct val="100000"/>
              </a:lnSpc>
              <a:spcBef>
                <a:spcPts val="0"/>
              </a:spcBef>
              <a:spcAft>
                <a:spcPts val="0"/>
              </a:spcAft>
              <a:buSzPct val="100000"/>
              <a:buChar char="●"/>
            </a:pPr>
            <a:r>
              <a:rPr lang="en" sz="3582"/>
              <a:t>Huge queue for medical </a:t>
            </a:r>
            <a:r>
              <a:rPr lang="en" sz="3582"/>
              <a:t>diagnosis</a:t>
            </a:r>
            <a:r>
              <a:rPr lang="en" sz="3582"/>
              <a:t> and </a:t>
            </a:r>
            <a:r>
              <a:rPr lang="en" sz="3582"/>
              <a:t>consultation</a:t>
            </a:r>
            <a:endParaRPr sz="3582"/>
          </a:p>
          <a:p>
            <a:pPr indent="0" lvl="0" marL="457200" rtl="0" algn="l">
              <a:lnSpc>
                <a:spcPct val="100000"/>
              </a:lnSpc>
              <a:spcBef>
                <a:spcPts val="0"/>
              </a:spcBef>
              <a:spcAft>
                <a:spcPts val="0"/>
              </a:spcAft>
              <a:buSzPct val="65975"/>
              <a:buNone/>
            </a:pPr>
            <a:r>
              <a:t/>
            </a:r>
            <a:endParaRPr sz="3582"/>
          </a:p>
          <a:p>
            <a:pPr indent="-319630" lvl="0" marL="457200" rtl="0" algn="l">
              <a:lnSpc>
                <a:spcPct val="100000"/>
              </a:lnSpc>
              <a:spcBef>
                <a:spcPts val="0"/>
              </a:spcBef>
              <a:spcAft>
                <a:spcPts val="0"/>
              </a:spcAft>
              <a:buSzPct val="100000"/>
              <a:buChar char="●"/>
            </a:pPr>
            <a:r>
              <a:rPr lang="en" sz="3582"/>
              <a:t>Stressful working hours for doctors</a:t>
            </a:r>
            <a:endParaRPr sz="3582"/>
          </a:p>
          <a:p>
            <a:pPr indent="0" lvl="0" marL="457200" rtl="0" algn="l">
              <a:lnSpc>
                <a:spcPct val="100000"/>
              </a:lnSpc>
              <a:spcBef>
                <a:spcPts val="0"/>
              </a:spcBef>
              <a:spcAft>
                <a:spcPts val="0"/>
              </a:spcAft>
              <a:buSzPct val="65975"/>
              <a:buNone/>
            </a:pPr>
            <a:r>
              <a:t/>
            </a:r>
            <a:endParaRPr sz="3582"/>
          </a:p>
          <a:p>
            <a:pPr indent="-319630" lvl="0" marL="457200" rtl="0" algn="l">
              <a:lnSpc>
                <a:spcPct val="100000"/>
              </a:lnSpc>
              <a:spcBef>
                <a:spcPts val="0"/>
              </a:spcBef>
              <a:spcAft>
                <a:spcPts val="0"/>
              </a:spcAft>
              <a:buSzPct val="100000"/>
              <a:buChar char="●"/>
            </a:pPr>
            <a:r>
              <a:rPr lang="en" sz="3582"/>
              <a:t>Can serve to a wide range of public, especially in villages</a:t>
            </a:r>
            <a:endParaRPr sz="3582"/>
          </a:p>
          <a:p>
            <a:pPr indent="0" lvl="0" marL="457200" rtl="0" algn="l">
              <a:lnSpc>
                <a:spcPct val="100000"/>
              </a:lnSpc>
              <a:spcBef>
                <a:spcPts val="0"/>
              </a:spcBef>
              <a:spcAft>
                <a:spcPts val="0"/>
              </a:spcAft>
              <a:buNone/>
            </a:pPr>
            <a:r>
              <a:t/>
            </a:r>
            <a:endParaRPr sz="3582"/>
          </a:p>
          <a:p>
            <a:pPr indent="-319630" lvl="0" marL="457200" rtl="0" algn="l">
              <a:lnSpc>
                <a:spcPct val="100000"/>
              </a:lnSpc>
              <a:spcBef>
                <a:spcPts val="0"/>
              </a:spcBef>
              <a:spcAft>
                <a:spcPts val="0"/>
              </a:spcAft>
              <a:buSzPct val="100000"/>
              <a:buChar char="●"/>
            </a:pPr>
            <a:r>
              <a:rPr lang="en" sz="3582"/>
              <a:t>Initial diagnosis is done in PHCs</a:t>
            </a:r>
            <a:endParaRPr sz="3582"/>
          </a:p>
          <a:p>
            <a:pPr indent="0" lvl="0" marL="457200" rtl="0" algn="l">
              <a:lnSpc>
                <a:spcPct val="100000"/>
              </a:lnSpc>
              <a:spcBef>
                <a:spcPts val="0"/>
              </a:spcBef>
              <a:spcAft>
                <a:spcPts val="0"/>
              </a:spcAft>
              <a:buNone/>
            </a:pPr>
            <a:r>
              <a:t/>
            </a:r>
            <a:endParaRPr sz="3161"/>
          </a:p>
          <a:p>
            <a:pPr indent="0" lvl="0" marL="457200" rtl="0" algn="l">
              <a:lnSpc>
                <a:spcPct val="100000"/>
              </a:lnSpc>
              <a:spcBef>
                <a:spcPts val="0"/>
              </a:spcBef>
              <a:spcAft>
                <a:spcPts val="0"/>
              </a:spcAft>
              <a:buNone/>
            </a:pPr>
            <a:r>
              <a:t/>
            </a:r>
            <a:endParaRPr sz="3161"/>
          </a:p>
          <a:p>
            <a:pPr indent="0" lvl="0" marL="457200" rtl="0" algn="l">
              <a:lnSpc>
                <a:spcPct val="100000"/>
              </a:lnSpc>
              <a:spcBef>
                <a:spcPts val="0"/>
              </a:spcBef>
              <a:spcAft>
                <a:spcPts val="0"/>
              </a:spcAft>
              <a:buSzPct val="117562"/>
              <a:buNone/>
            </a:pPr>
            <a:r>
              <a:t/>
            </a:r>
            <a:endParaRPr sz="2010"/>
          </a:p>
          <a:p>
            <a:pPr indent="0" lvl="0" marL="457200" rtl="0" algn="l">
              <a:lnSpc>
                <a:spcPct val="100000"/>
              </a:lnSpc>
              <a:spcBef>
                <a:spcPts val="0"/>
              </a:spcBef>
              <a:spcAft>
                <a:spcPts val="0"/>
              </a:spcAft>
              <a:buSzPct val="117562"/>
              <a:buNone/>
            </a:pPr>
            <a:r>
              <a:t/>
            </a:r>
            <a:endParaRPr sz="2010"/>
          </a:p>
          <a:p>
            <a:pPr indent="0" lvl="0" marL="457200" rtl="0" algn="l">
              <a:lnSpc>
                <a:spcPct val="100000"/>
              </a:lnSpc>
              <a:spcBef>
                <a:spcPts val="0"/>
              </a:spcBef>
              <a:spcAft>
                <a:spcPts val="0"/>
              </a:spcAft>
              <a:buSzPct val="181818"/>
              <a:buNone/>
            </a:pPr>
            <a:r>
              <a:t/>
            </a:r>
            <a:endParaRPr/>
          </a:p>
        </p:txBody>
      </p:sp>
      <p:sp>
        <p:nvSpPr>
          <p:cNvPr id="312" name="Google Shape;312;p34"/>
          <p:cNvSpPr txBox="1"/>
          <p:nvPr>
            <p:ph idx="12" type="sldNum"/>
          </p:nvPr>
        </p:nvSpPr>
        <p:spPr>
          <a:xfrm>
            <a:off x="8536302" y="4749851"/>
            <a:ext cx="548700" cy="393600"/>
          </a:xfrm>
          <a:prstGeom prst="rect">
            <a:avLst/>
          </a:prstGeom>
          <a:noFill/>
          <a:ln>
            <a:noFill/>
          </a:ln>
          <a:effectLst>
            <a:outerShdw blurRad="57150" rotWithShape="0" algn="bl" dir="5400000" dist="19050">
              <a:srgbClr val="000000">
                <a:alpha val="49803"/>
              </a:srgbClr>
            </a:outerShdw>
            <a:reflection blurRad="0" dir="5400000" dist="38100" endA="0" fadeDir="5400012" kx="0" rotWithShape="0" algn="bl" stPos="0" sy="-100000" ky="0"/>
          </a:effectLst>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descr="Aurangabad needs 23 more Primary Health Centres, say officials | Aurangabad  News - Times of India" id="313" name="Google Shape;313;p34"/>
          <p:cNvPicPr preferRelativeResize="0"/>
          <p:nvPr/>
        </p:nvPicPr>
        <p:blipFill>
          <a:blip r:embed="rId3">
            <a:alphaModFix/>
          </a:blip>
          <a:stretch>
            <a:fillRect/>
          </a:stretch>
        </p:blipFill>
        <p:spPr>
          <a:xfrm>
            <a:off x="6403350" y="1099976"/>
            <a:ext cx="1960600" cy="1090325"/>
          </a:xfrm>
          <a:prstGeom prst="rect">
            <a:avLst/>
          </a:prstGeom>
          <a:noFill/>
          <a:ln>
            <a:noFill/>
          </a:ln>
        </p:spPr>
      </p:pic>
      <p:pic>
        <p:nvPicPr>
          <p:cNvPr descr="High stress drives Indian doctors to suicide and drug dependency: The dark  side of India's medical culture - DailyRounds" id="314" name="Google Shape;314;p34"/>
          <p:cNvPicPr preferRelativeResize="0"/>
          <p:nvPr/>
        </p:nvPicPr>
        <p:blipFill>
          <a:blip r:embed="rId4">
            <a:alphaModFix/>
          </a:blip>
          <a:stretch>
            <a:fillRect/>
          </a:stretch>
        </p:blipFill>
        <p:spPr>
          <a:xfrm>
            <a:off x="6181950" y="2689675"/>
            <a:ext cx="2538200" cy="19650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320" name="Google Shape;320;p35"/>
          <p:cNvSpPr txBox="1"/>
          <p:nvPr>
            <p:ph idx="1" type="body"/>
          </p:nvPr>
        </p:nvSpPr>
        <p:spPr>
          <a:xfrm>
            <a:off x="729450" y="2078875"/>
            <a:ext cx="7688700" cy="15180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The integration of the Image to Text Conversion model.</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
              <a:t>The BioBERT model’s assessment matrices require improvement. </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
              <a:t>Integration of Speech to Speech (Translation from one language to another) is currently under development and is anticipated to be finished shortly.</a:t>
            </a:r>
            <a:endParaRPr/>
          </a:p>
          <a:p>
            <a:pPr indent="0" lvl="0" marL="457200" rtl="0" algn="l">
              <a:spcBef>
                <a:spcPts val="0"/>
              </a:spcBef>
              <a:spcAft>
                <a:spcPts val="0"/>
              </a:spcAft>
              <a:buNone/>
            </a:pPr>
            <a:r>
              <a:t/>
            </a:r>
            <a:endParaRPr/>
          </a:p>
        </p:txBody>
      </p:sp>
      <p:sp>
        <p:nvSpPr>
          <p:cNvPr id="321" name="Google Shape;321;p3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322" name="Google Shape;322;p35"/>
          <p:cNvPicPr preferRelativeResize="0"/>
          <p:nvPr/>
        </p:nvPicPr>
        <p:blipFill>
          <a:blip r:embed="rId3">
            <a:alphaModFix/>
          </a:blip>
          <a:stretch>
            <a:fillRect/>
          </a:stretch>
        </p:blipFill>
        <p:spPr>
          <a:xfrm>
            <a:off x="2553113" y="3821900"/>
            <a:ext cx="4041376" cy="808275"/>
          </a:xfrm>
          <a:prstGeom prst="rect">
            <a:avLst/>
          </a:prstGeom>
          <a:noFill/>
          <a:ln>
            <a:noFill/>
          </a:ln>
        </p:spPr>
      </p:pic>
      <p:sp>
        <p:nvSpPr>
          <p:cNvPr id="323" name="Google Shape;323;p35"/>
          <p:cNvSpPr txBox="1"/>
          <p:nvPr/>
        </p:nvSpPr>
        <p:spPr>
          <a:xfrm>
            <a:off x="3646950" y="4630175"/>
            <a:ext cx="1850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Lato"/>
                <a:ea typeface="Lato"/>
                <a:cs typeface="Lato"/>
                <a:sym typeface="Lato"/>
              </a:rPr>
              <a:t>Figure: Expected accuracy</a:t>
            </a:r>
            <a:endParaRPr b="1" sz="1000">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descr="Doctor'S Day: India Faces Critical Shortage Of Doctors; Bihar Worst Affected" id="329" name="Google Shape;329;p36"/>
          <p:cNvPicPr preferRelativeResize="0"/>
          <p:nvPr/>
        </p:nvPicPr>
        <p:blipFill>
          <a:blip r:embed="rId3">
            <a:alphaModFix/>
          </a:blip>
          <a:stretch>
            <a:fillRect/>
          </a:stretch>
        </p:blipFill>
        <p:spPr>
          <a:xfrm>
            <a:off x="1921625" y="1304350"/>
            <a:ext cx="5300749" cy="3404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7"/>
          <p:cNvSpPr txBox="1"/>
          <p:nvPr>
            <p:ph type="title"/>
          </p:nvPr>
        </p:nvSpPr>
        <p:spPr>
          <a:xfrm>
            <a:off x="729450" y="5963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References</a:t>
            </a:r>
            <a:endParaRPr/>
          </a:p>
        </p:txBody>
      </p:sp>
      <p:sp>
        <p:nvSpPr>
          <p:cNvPr id="335" name="Google Shape;335;p37"/>
          <p:cNvSpPr txBox="1"/>
          <p:nvPr>
            <p:ph idx="1" type="body"/>
          </p:nvPr>
        </p:nvSpPr>
        <p:spPr>
          <a:xfrm>
            <a:off x="307350" y="1329350"/>
            <a:ext cx="8514000" cy="3611400"/>
          </a:xfrm>
          <a:prstGeom prst="rect">
            <a:avLst/>
          </a:prstGeom>
          <a:noFill/>
          <a:ln>
            <a:noFill/>
          </a:ln>
        </p:spPr>
        <p:txBody>
          <a:bodyPr anchorCtr="0" anchor="t" bIns="91425" lIns="91425" spcFirstLastPara="1" rIns="91425" wrap="square" tIns="91425">
            <a:normAutofit/>
          </a:bodyPr>
          <a:lstStyle/>
          <a:p>
            <a:pPr indent="-292100" lvl="0" marL="457200" rtl="0" algn="l">
              <a:lnSpc>
                <a:spcPct val="115000"/>
              </a:lnSpc>
              <a:spcBef>
                <a:spcPts val="0"/>
              </a:spcBef>
              <a:spcAft>
                <a:spcPts val="0"/>
              </a:spcAft>
              <a:buClr>
                <a:srgbClr val="222222"/>
              </a:buClr>
              <a:buSzPts val="1000"/>
              <a:buFont typeface="Arial"/>
              <a:buChar char="●"/>
            </a:pPr>
            <a:r>
              <a:rPr lang="en" sz="1000">
                <a:solidFill>
                  <a:srgbClr val="222222"/>
                </a:solidFill>
                <a:highlight>
                  <a:srgbClr val="FFFFFF"/>
                </a:highlight>
                <a:latin typeface="Arial"/>
                <a:ea typeface="Arial"/>
                <a:cs typeface="Arial"/>
                <a:sym typeface="Arial"/>
              </a:rPr>
              <a:t>Sung, M., Jeong, M., Choi, Y., Kim, D., Lee, J., &amp; Kang, J. (2022). BERN2: an advanced neural biomedical named entity recognition and normalization tool. </a:t>
            </a:r>
            <a:r>
              <a:rPr i="1" lang="en" sz="1000">
                <a:solidFill>
                  <a:srgbClr val="222222"/>
                </a:solidFill>
                <a:highlight>
                  <a:srgbClr val="FFFFFF"/>
                </a:highlight>
                <a:latin typeface="Arial"/>
                <a:ea typeface="Arial"/>
                <a:cs typeface="Arial"/>
                <a:sym typeface="Arial"/>
              </a:rPr>
              <a:t>arXiv preprint arXiv:2201.02080</a:t>
            </a:r>
            <a:r>
              <a:rPr lang="en" sz="1000">
                <a:solidFill>
                  <a:srgbClr val="222222"/>
                </a:solidFill>
                <a:highlight>
                  <a:srgbClr val="FFFFFF"/>
                </a:highlight>
                <a:latin typeface="Arial"/>
                <a:ea typeface="Arial"/>
                <a:cs typeface="Arial"/>
                <a:sym typeface="Arial"/>
              </a:rPr>
              <a:t>.</a:t>
            </a:r>
            <a:endParaRPr sz="1000">
              <a:solidFill>
                <a:srgbClr val="222222"/>
              </a:solidFill>
              <a:highlight>
                <a:srgbClr val="FFFFFF"/>
              </a:highlight>
              <a:latin typeface="Arial"/>
              <a:ea typeface="Arial"/>
              <a:cs typeface="Arial"/>
              <a:sym typeface="Arial"/>
            </a:endParaRPr>
          </a:p>
          <a:p>
            <a:pPr indent="-292100" lvl="0" marL="457200" rtl="0" algn="l">
              <a:lnSpc>
                <a:spcPct val="115000"/>
              </a:lnSpc>
              <a:spcBef>
                <a:spcPts val="0"/>
              </a:spcBef>
              <a:spcAft>
                <a:spcPts val="0"/>
              </a:spcAft>
              <a:buClr>
                <a:srgbClr val="222222"/>
              </a:buClr>
              <a:buSzPts val="1000"/>
              <a:buFont typeface="Arial"/>
              <a:buChar char="●"/>
            </a:pPr>
            <a:r>
              <a:rPr lang="en" sz="1000">
                <a:solidFill>
                  <a:srgbClr val="222222"/>
                </a:solidFill>
                <a:highlight>
                  <a:srgbClr val="FFFFFF"/>
                </a:highlight>
                <a:latin typeface="Arial"/>
                <a:ea typeface="Arial"/>
                <a:cs typeface="Arial"/>
                <a:sym typeface="Arial"/>
              </a:rPr>
              <a:t>Lee, J., Yoon, W., Kim, S., Kim, D., Kim, S., So, C. H., &amp; Kang, J. (2020). BioBERT: a pre-trained biomedical language representation model for biomedical text mining. </a:t>
            </a:r>
            <a:r>
              <a:rPr i="1" lang="en" sz="1000">
                <a:solidFill>
                  <a:srgbClr val="222222"/>
                </a:solidFill>
                <a:highlight>
                  <a:srgbClr val="FFFFFF"/>
                </a:highlight>
                <a:latin typeface="Arial"/>
                <a:ea typeface="Arial"/>
                <a:cs typeface="Arial"/>
                <a:sym typeface="Arial"/>
              </a:rPr>
              <a:t>Bioinformatics</a:t>
            </a:r>
            <a:r>
              <a:rPr lang="en" sz="1000">
                <a:solidFill>
                  <a:srgbClr val="222222"/>
                </a:solidFill>
                <a:highlight>
                  <a:srgbClr val="FFFFFF"/>
                </a:highlight>
                <a:latin typeface="Arial"/>
                <a:ea typeface="Arial"/>
                <a:cs typeface="Arial"/>
                <a:sym typeface="Arial"/>
              </a:rPr>
              <a:t>, </a:t>
            </a:r>
            <a:r>
              <a:rPr i="1" lang="en" sz="1000">
                <a:solidFill>
                  <a:srgbClr val="222222"/>
                </a:solidFill>
                <a:highlight>
                  <a:srgbClr val="FFFFFF"/>
                </a:highlight>
                <a:latin typeface="Arial"/>
                <a:ea typeface="Arial"/>
                <a:cs typeface="Arial"/>
                <a:sym typeface="Arial"/>
              </a:rPr>
              <a:t>36</a:t>
            </a:r>
            <a:r>
              <a:rPr lang="en" sz="1000">
                <a:solidFill>
                  <a:srgbClr val="222222"/>
                </a:solidFill>
                <a:highlight>
                  <a:srgbClr val="FFFFFF"/>
                </a:highlight>
                <a:latin typeface="Arial"/>
                <a:ea typeface="Arial"/>
                <a:cs typeface="Arial"/>
                <a:sym typeface="Arial"/>
              </a:rPr>
              <a:t>(4), 1234-1240.</a:t>
            </a:r>
            <a:endParaRPr sz="1000">
              <a:solidFill>
                <a:srgbClr val="222222"/>
              </a:solidFill>
              <a:highlight>
                <a:srgbClr val="FFFFFF"/>
              </a:highlight>
              <a:latin typeface="Arial"/>
              <a:ea typeface="Arial"/>
              <a:cs typeface="Arial"/>
              <a:sym typeface="Arial"/>
            </a:endParaRPr>
          </a:p>
          <a:p>
            <a:pPr indent="-292100" lvl="0" marL="457200" rtl="0" algn="l">
              <a:lnSpc>
                <a:spcPct val="115000"/>
              </a:lnSpc>
              <a:spcBef>
                <a:spcPts val="0"/>
              </a:spcBef>
              <a:spcAft>
                <a:spcPts val="0"/>
              </a:spcAft>
              <a:buClr>
                <a:srgbClr val="222222"/>
              </a:buClr>
              <a:buSzPts val="1000"/>
              <a:buFont typeface="Arial"/>
              <a:buChar char="●"/>
            </a:pPr>
            <a:r>
              <a:rPr lang="en" sz="1000">
                <a:solidFill>
                  <a:srgbClr val="222222"/>
                </a:solidFill>
                <a:highlight>
                  <a:srgbClr val="FFFFFF"/>
                </a:highlight>
                <a:latin typeface="Arial"/>
                <a:ea typeface="Arial"/>
                <a:cs typeface="Arial"/>
                <a:sym typeface="Arial"/>
              </a:rPr>
              <a:t>Vaswani, A., Shazeer, N., Parmar, N., Uszkoreit, J., Jones, L., Gomez, A. N., ... &amp; Polosukhin, I. (2017). Attention is all you need. </a:t>
            </a:r>
            <a:r>
              <a:rPr i="1" lang="en" sz="1000">
                <a:solidFill>
                  <a:srgbClr val="222222"/>
                </a:solidFill>
                <a:highlight>
                  <a:srgbClr val="FFFFFF"/>
                </a:highlight>
                <a:latin typeface="Arial"/>
                <a:ea typeface="Arial"/>
                <a:cs typeface="Arial"/>
                <a:sym typeface="Arial"/>
              </a:rPr>
              <a:t>Advances in neural information processing systems</a:t>
            </a:r>
            <a:r>
              <a:rPr lang="en" sz="1000">
                <a:solidFill>
                  <a:srgbClr val="222222"/>
                </a:solidFill>
                <a:highlight>
                  <a:srgbClr val="FFFFFF"/>
                </a:highlight>
                <a:latin typeface="Arial"/>
                <a:ea typeface="Arial"/>
                <a:cs typeface="Arial"/>
                <a:sym typeface="Arial"/>
              </a:rPr>
              <a:t>, </a:t>
            </a:r>
            <a:r>
              <a:rPr i="1" lang="en" sz="1000">
                <a:solidFill>
                  <a:srgbClr val="222222"/>
                </a:solidFill>
                <a:highlight>
                  <a:srgbClr val="FFFFFF"/>
                </a:highlight>
                <a:latin typeface="Arial"/>
                <a:ea typeface="Arial"/>
                <a:cs typeface="Arial"/>
                <a:sym typeface="Arial"/>
              </a:rPr>
              <a:t>30</a:t>
            </a:r>
            <a:r>
              <a:rPr lang="en" sz="1000">
                <a:solidFill>
                  <a:srgbClr val="222222"/>
                </a:solidFill>
                <a:highlight>
                  <a:srgbClr val="FFFFFF"/>
                </a:highlight>
                <a:latin typeface="Arial"/>
                <a:ea typeface="Arial"/>
                <a:cs typeface="Arial"/>
                <a:sym typeface="Arial"/>
              </a:rPr>
              <a:t>.</a:t>
            </a:r>
            <a:endParaRPr sz="1000">
              <a:solidFill>
                <a:srgbClr val="222222"/>
              </a:solidFill>
              <a:highlight>
                <a:srgbClr val="FFFFFF"/>
              </a:highlight>
              <a:latin typeface="Arial"/>
              <a:ea typeface="Arial"/>
              <a:cs typeface="Arial"/>
              <a:sym typeface="Arial"/>
            </a:endParaRPr>
          </a:p>
          <a:p>
            <a:pPr indent="-292100" lvl="0" marL="457200" rtl="0" algn="l">
              <a:lnSpc>
                <a:spcPct val="115000"/>
              </a:lnSpc>
              <a:spcBef>
                <a:spcPts val="0"/>
              </a:spcBef>
              <a:spcAft>
                <a:spcPts val="0"/>
              </a:spcAft>
              <a:buClr>
                <a:srgbClr val="222222"/>
              </a:buClr>
              <a:buSzPts val="1000"/>
              <a:buFont typeface="Arial"/>
              <a:buChar char="●"/>
            </a:pPr>
            <a:r>
              <a:rPr lang="en" sz="1000">
                <a:solidFill>
                  <a:srgbClr val="222222"/>
                </a:solidFill>
                <a:highlight>
                  <a:srgbClr val="FFFFFF"/>
                </a:highlight>
                <a:latin typeface="Arial"/>
                <a:ea typeface="Arial"/>
                <a:cs typeface="Arial"/>
                <a:sym typeface="Arial"/>
              </a:rPr>
              <a:t>Kocaman, V., &amp; Talby, D. (2021, January). Biomedical named entity recognition at scale. In </a:t>
            </a:r>
            <a:r>
              <a:rPr i="1" lang="en" sz="1000">
                <a:solidFill>
                  <a:srgbClr val="222222"/>
                </a:solidFill>
                <a:highlight>
                  <a:srgbClr val="FFFFFF"/>
                </a:highlight>
                <a:latin typeface="Arial"/>
                <a:ea typeface="Arial"/>
                <a:cs typeface="Arial"/>
                <a:sym typeface="Arial"/>
              </a:rPr>
              <a:t>International Conference on Pattern Recognition</a:t>
            </a:r>
            <a:r>
              <a:rPr lang="en" sz="1000">
                <a:solidFill>
                  <a:srgbClr val="222222"/>
                </a:solidFill>
                <a:highlight>
                  <a:srgbClr val="FFFFFF"/>
                </a:highlight>
                <a:latin typeface="Arial"/>
                <a:ea typeface="Arial"/>
                <a:cs typeface="Arial"/>
                <a:sym typeface="Arial"/>
              </a:rPr>
              <a:t> (pp. 635-646). Springer, Cham.</a:t>
            </a:r>
            <a:endParaRPr sz="1000">
              <a:solidFill>
                <a:srgbClr val="222222"/>
              </a:solidFill>
              <a:highlight>
                <a:srgbClr val="FFFFFF"/>
              </a:highlight>
              <a:latin typeface="Arial"/>
              <a:ea typeface="Arial"/>
              <a:cs typeface="Arial"/>
              <a:sym typeface="Arial"/>
            </a:endParaRPr>
          </a:p>
          <a:p>
            <a:pPr indent="-292100" lvl="0" marL="457200" rtl="0" algn="l">
              <a:lnSpc>
                <a:spcPct val="115000"/>
              </a:lnSpc>
              <a:spcBef>
                <a:spcPts val="0"/>
              </a:spcBef>
              <a:spcAft>
                <a:spcPts val="0"/>
              </a:spcAft>
              <a:buClr>
                <a:srgbClr val="222222"/>
              </a:buClr>
              <a:buSzPts val="1000"/>
              <a:buFont typeface="Arial"/>
              <a:buChar char="●"/>
            </a:pPr>
            <a:r>
              <a:rPr lang="en" sz="1000">
                <a:solidFill>
                  <a:srgbClr val="222222"/>
                </a:solidFill>
                <a:highlight>
                  <a:srgbClr val="FFFFFF"/>
                </a:highlight>
                <a:latin typeface="Arial"/>
                <a:ea typeface="Arial"/>
                <a:cs typeface="Arial"/>
                <a:sym typeface="Arial"/>
              </a:rPr>
              <a:t>Wang, X., Zhang, Y., Ren, X., Zhang, Y., Zitnik, M., Shang, J., ... &amp; Han, J. (2019). Cross-type biomedical named entity recognition with deep multi-task learning. </a:t>
            </a:r>
            <a:r>
              <a:rPr i="1" lang="en" sz="1000">
                <a:solidFill>
                  <a:srgbClr val="222222"/>
                </a:solidFill>
                <a:highlight>
                  <a:srgbClr val="FFFFFF"/>
                </a:highlight>
                <a:latin typeface="Arial"/>
                <a:ea typeface="Arial"/>
                <a:cs typeface="Arial"/>
                <a:sym typeface="Arial"/>
              </a:rPr>
              <a:t>Bioinformatics</a:t>
            </a:r>
            <a:r>
              <a:rPr lang="en" sz="1000">
                <a:solidFill>
                  <a:srgbClr val="222222"/>
                </a:solidFill>
                <a:highlight>
                  <a:srgbClr val="FFFFFF"/>
                </a:highlight>
                <a:latin typeface="Arial"/>
                <a:ea typeface="Arial"/>
                <a:cs typeface="Arial"/>
                <a:sym typeface="Arial"/>
              </a:rPr>
              <a:t>, </a:t>
            </a:r>
            <a:r>
              <a:rPr i="1" lang="en" sz="1000">
                <a:solidFill>
                  <a:srgbClr val="222222"/>
                </a:solidFill>
                <a:highlight>
                  <a:srgbClr val="FFFFFF"/>
                </a:highlight>
                <a:latin typeface="Arial"/>
                <a:ea typeface="Arial"/>
                <a:cs typeface="Arial"/>
                <a:sym typeface="Arial"/>
              </a:rPr>
              <a:t>35</a:t>
            </a:r>
            <a:r>
              <a:rPr lang="en" sz="1000">
                <a:solidFill>
                  <a:srgbClr val="222222"/>
                </a:solidFill>
                <a:highlight>
                  <a:srgbClr val="FFFFFF"/>
                </a:highlight>
                <a:latin typeface="Arial"/>
                <a:ea typeface="Arial"/>
                <a:cs typeface="Arial"/>
                <a:sym typeface="Arial"/>
              </a:rPr>
              <a:t>(10), 1745-1752.</a:t>
            </a:r>
            <a:endParaRPr sz="1000">
              <a:solidFill>
                <a:srgbClr val="222222"/>
              </a:solidFill>
              <a:highlight>
                <a:srgbClr val="FFFFFF"/>
              </a:highlight>
              <a:latin typeface="Arial"/>
              <a:ea typeface="Arial"/>
              <a:cs typeface="Arial"/>
              <a:sym typeface="Arial"/>
            </a:endParaRPr>
          </a:p>
          <a:p>
            <a:pPr indent="-292100" lvl="0" marL="457200" rtl="0" algn="l">
              <a:lnSpc>
                <a:spcPct val="115000"/>
              </a:lnSpc>
              <a:spcBef>
                <a:spcPts val="0"/>
              </a:spcBef>
              <a:spcAft>
                <a:spcPts val="0"/>
              </a:spcAft>
              <a:buClr>
                <a:srgbClr val="222222"/>
              </a:buClr>
              <a:buSzPts val="1000"/>
              <a:buFont typeface="Arial"/>
              <a:buChar char="●"/>
            </a:pPr>
            <a:r>
              <a:rPr lang="en" sz="1000">
                <a:solidFill>
                  <a:srgbClr val="222222"/>
                </a:solidFill>
                <a:highlight>
                  <a:srgbClr val="FFFFFF"/>
                </a:highlight>
                <a:latin typeface="Arial"/>
                <a:ea typeface="Arial"/>
                <a:cs typeface="Arial"/>
                <a:sym typeface="Arial"/>
              </a:rPr>
              <a:t>Lewis, P., Ott, M., Du, J., &amp; Stoyanov, V. (2020, November). Pretrained language models for biomedical and clinical tasks: Understanding and extending the state-of-the-art. In </a:t>
            </a:r>
            <a:r>
              <a:rPr i="1" lang="en" sz="1000">
                <a:solidFill>
                  <a:srgbClr val="222222"/>
                </a:solidFill>
                <a:highlight>
                  <a:srgbClr val="FFFFFF"/>
                </a:highlight>
                <a:latin typeface="Arial"/>
                <a:ea typeface="Arial"/>
                <a:cs typeface="Arial"/>
                <a:sym typeface="Arial"/>
              </a:rPr>
              <a:t>Proceedings of the 3rd Clinical Natural Language Processing Workshop</a:t>
            </a:r>
            <a:r>
              <a:rPr lang="en" sz="1000">
                <a:solidFill>
                  <a:srgbClr val="222222"/>
                </a:solidFill>
                <a:highlight>
                  <a:srgbClr val="FFFFFF"/>
                </a:highlight>
                <a:latin typeface="Arial"/>
                <a:ea typeface="Arial"/>
                <a:cs typeface="Arial"/>
                <a:sym typeface="Arial"/>
              </a:rPr>
              <a:t> (pp. 146-157).</a:t>
            </a:r>
            <a:endParaRPr sz="1000">
              <a:solidFill>
                <a:srgbClr val="222222"/>
              </a:solidFill>
              <a:highlight>
                <a:srgbClr val="FFFFFF"/>
              </a:highlight>
              <a:latin typeface="Arial"/>
              <a:ea typeface="Arial"/>
              <a:cs typeface="Arial"/>
              <a:sym typeface="Arial"/>
            </a:endParaRPr>
          </a:p>
          <a:p>
            <a:pPr indent="-292100" lvl="0" marL="457200" rtl="0" algn="l">
              <a:lnSpc>
                <a:spcPct val="115000"/>
              </a:lnSpc>
              <a:spcBef>
                <a:spcPts val="0"/>
              </a:spcBef>
              <a:spcAft>
                <a:spcPts val="0"/>
              </a:spcAft>
              <a:buClr>
                <a:srgbClr val="222222"/>
              </a:buClr>
              <a:buSzPts val="1000"/>
              <a:buFont typeface="Arial"/>
              <a:buChar char="●"/>
            </a:pPr>
            <a:r>
              <a:rPr lang="en" sz="1000">
                <a:solidFill>
                  <a:srgbClr val="222222"/>
                </a:solidFill>
                <a:highlight>
                  <a:srgbClr val="FFFFFF"/>
                </a:highlight>
                <a:latin typeface="Arial"/>
                <a:ea typeface="Arial"/>
                <a:cs typeface="Arial"/>
                <a:sym typeface="Arial"/>
              </a:rPr>
              <a:t>Phan, L. N., Anibal, J. T., Tran, H., Chanana, S., Bahadroglu, E., Peltekian, A., &amp; Altan-Bonnet, G. (2021). Scifive: a text-to-text transformer model for biomedical literature. </a:t>
            </a:r>
            <a:r>
              <a:rPr i="1" lang="en" sz="1000">
                <a:solidFill>
                  <a:srgbClr val="222222"/>
                </a:solidFill>
                <a:highlight>
                  <a:srgbClr val="FFFFFF"/>
                </a:highlight>
                <a:latin typeface="Arial"/>
                <a:ea typeface="Arial"/>
                <a:cs typeface="Arial"/>
                <a:sym typeface="Arial"/>
              </a:rPr>
              <a:t>arXiv preprint arXiv:2106.03598</a:t>
            </a:r>
            <a:r>
              <a:rPr lang="en" sz="1000">
                <a:solidFill>
                  <a:srgbClr val="222222"/>
                </a:solidFill>
                <a:highlight>
                  <a:srgbClr val="FFFFFF"/>
                </a:highlight>
                <a:latin typeface="Arial"/>
                <a:ea typeface="Arial"/>
                <a:cs typeface="Arial"/>
                <a:sym typeface="Arial"/>
              </a:rPr>
              <a:t>.</a:t>
            </a:r>
            <a:endParaRPr sz="1000">
              <a:solidFill>
                <a:srgbClr val="222222"/>
              </a:solidFill>
              <a:highlight>
                <a:srgbClr val="FFFFFF"/>
              </a:highlight>
              <a:latin typeface="Arial"/>
              <a:ea typeface="Arial"/>
              <a:cs typeface="Arial"/>
              <a:sym typeface="Arial"/>
            </a:endParaRPr>
          </a:p>
          <a:p>
            <a:pPr indent="-292100" lvl="0" marL="457200" rtl="0" algn="l">
              <a:lnSpc>
                <a:spcPct val="115000"/>
              </a:lnSpc>
              <a:spcBef>
                <a:spcPts val="0"/>
              </a:spcBef>
              <a:spcAft>
                <a:spcPts val="0"/>
              </a:spcAft>
              <a:buClr>
                <a:srgbClr val="222222"/>
              </a:buClr>
              <a:buSzPts val="1000"/>
              <a:buFont typeface="Arial"/>
              <a:buChar char="●"/>
            </a:pPr>
            <a:r>
              <a:rPr lang="en" sz="1000">
                <a:solidFill>
                  <a:srgbClr val="222222"/>
                </a:solidFill>
                <a:highlight>
                  <a:srgbClr val="FFFFFF"/>
                </a:highlight>
                <a:latin typeface="Arial"/>
                <a:ea typeface="Arial"/>
                <a:cs typeface="Arial"/>
                <a:sym typeface="Arial"/>
              </a:rPr>
              <a:t>Kim, D., Lee, J., So, C. H., Jeon, H., Jeong, M., Choi, Y., ... &amp; Kang, J. (2019). A neural named entity recognition and multi-type normalization tool for biomedical text mining. </a:t>
            </a:r>
            <a:r>
              <a:rPr i="1" lang="en" sz="1000">
                <a:solidFill>
                  <a:srgbClr val="222222"/>
                </a:solidFill>
                <a:highlight>
                  <a:srgbClr val="FFFFFF"/>
                </a:highlight>
                <a:latin typeface="Arial"/>
                <a:ea typeface="Arial"/>
                <a:cs typeface="Arial"/>
                <a:sym typeface="Arial"/>
              </a:rPr>
              <a:t>IEEE Access</a:t>
            </a:r>
            <a:r>
              <a:rPr lang="en" sz="1000">
                <a:solidFill>
                  <a:srgbClr val="222222"/>
                </a:solidFill>
                <a:highlight>
                  <a:srgbClr val="FFFFFF"/>
                </a:highlight>
                <a:latin typeface="Arial"/>
                <a:ea typeface="Arial"/>
                <a:cs typeface="Arial"/>
                <a:sym typeface="Arial"/>
              </a:rPr>
              <a:t>, </a:t>
            </a:r>
            <a:r>
              <a:rPr i="1" lang="en" sz="1000">
                <a:solidFill>
                  <a:srgbClr val="222222"/>
                </a:solidFill>
                <a:highlight>
                  <a:srgbClr val="FFFFFF"/>
                </a:highlight>
                <a:latin typeface="Arial"/>
                <a:ea typeface="Arial"/>
                <a:cs typeface="Arial"/>
                <a:sym typeface="Arial"/>
              </a:rPr>
              <a:t>7</a:t>
            </a:r>
            <a:r>
              <a:rPr lang="en" sz="1000">
                <a:solidFill>
                  <a:srgbClr val="222222"/>
                </a:solidFill>
                <a:highlight>
                  <a:srgbClr val="FFFFFF"/>
                </a:highlight>
                <a:latin typeface="Arial"/>
                <a:ea typeface="Arial"/>
                <a:cs typeface="Arial"/>
                <a:sym typeface="Arial"/>
              </a:rPr>
              <a:t>, 73729-73740.</a:t>
            </a:r>
            <a:endParaRPr sz="1000">
              <a:solidFill>
                <a:srgbClr val="222222"/>
              </a:solidFill>
              <a:highlight>
                <a:srgbClr val="FFFFFF"/>
              </a:highlight>
              <a:latin typeface="Arial"/>
              <a:ea typeface="Arial"/>
              <a:cs typeface="Arial"/>
              <a:sym typeface="Arial"/>
            </a:endParaRPr>
          </a:p>
          <a:p>
            <a:pPr indent="-292100" lvl="0" marL="457200" rtl="0" algn="l">
              <a:lnSpc>
                <a:spcPct val="115000"/>
              </a:lnSpc>
              <a:spcBef>
                <a:spcPts val="0"/>
              </a:spcBef>
              <a:spcAft>
                <a:spcPts val="0"/>
              </a:spcAft>
              <a:buClr>
                <a:srgbClr val="222222"/>
              </a:buClr>
              <a:buSzPts val="1000"/>
              <a:buFont typeface="Arial"/>
              <a:buChar char="●"/>
            </a:pPr>
            <a:r>
              <a:rPr lang="en" sz="1000">
                <a:solidFill>
                  <a:srgbClr val="222222"/>
                </a:solidFill>
                <a:highlight>
                  <a:srgbClr val="FFFFFF"/>
                </a:highlight>
                <a:latin typeface="Arial"/>
                <a:ea typeface="Arial"/>
                <a:cs typeface="Arial"/>
                <a:sym typeface="Arial"/>
              </a:rPr>
              <a:t>van Aken, B., Papaioannou, J. M., Mayrdorfer, M., Budde, K., Gers, F. A., &amp; Löser, A. (2021). Clinical outcome prediction from admission notes using self-supervised knowledge integration. </a:t>
            </a:r>
            <a:r>
              <a:rPr i="1" lang="en" sz="1000">
                <a:solidFill>
                  <a:srgbClr val="222222"/>
                </a:solidFill>
                <a:highlight>
                  <a:srgbClr val="FFFFFF"/>
                </a:highlight>
                <a:latin typeface="Arial"/>
                <a:ea typeface="Arial"/>
                <a:cs typeface="Arial"/>
                <a:sym typeface="Arial"/>
              </a:rPr>
              <a:t>arXiv preprint arXiv:2102.04110</a:t>
            </a:r>
            <a:r>
              <a:rPr lang="en" sz="1000">
                <a:solidFill>
                  <a:srgbClr val="222222"/>
                </a:solidFill>
                <a:highlight>
                  <a:srgbClr val="FFFFFF"/>
                </a:highlight>
                <a:latin typeface="Arial"/>
                <a:ea typeface="Arial"/>
                <a:cs typeface="Arial"/>
                <a:sym typeface="Arial"/>
              </a:rPr>
              <a:t>.</a:t>
            </a:r>
            <a:endParaRPr sz="1000">
              <a:solidFill>
                <a:srgbClr val="222222"/>
              </a:solidFill>
              <a:highlight>
                <a:srgbClr val="FFFFFF"/>
              </a:highlight>
              <a:latin typeface="Arial"/>
              <a:ea typeface="Arial"/>
              <a:cs typeface="Arial"/>
              <a:sym typeface="Arial"/>
            </a:endParaRPr>
          </a:p>
        </p:txBody>
      </p:sp>
      <p:sp>
        <p:nvSpPr>
          <p:cNvPr id="336" name="Google Shape;336;p3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8"/>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600"/>
              <a:buNone/>
            </a:pPr>
            <a:r>
              <a:rPr lang="en" sz="6000"/>
              <a:t>Thank You</a:t>
            </a:r>
            <a:endParaRPr sz="6000"/>
          </a:p>
        </p:txBody>
      </p:sp>
      <p:sp>
        <p:nvSpPr>
          <p:cNvPr id="342" name="Google Shape;342;p3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70481"/>
              <a:buNone/>
            </a:pPr>
            <a:r>
              <a:rPr lang="en" sz="3688"/>
              <a:t>Overall Methodology</a:t>
            </a:r>
            <a:endParaRPr sz="3688"/>
          </a:p>
          <a:p>
            <a:pPr indent="0" lvl="0" marL="0" rtl="0" algn="l">
              <a:lnSpc>
                <a:spcPct val="115000"/>
              </a:lnSpc>
              <a:spcBef>
                <a:spcPts val="0"/>
              </a:spcBef>
              <a:spcAft>
                <a:spcPts val="0"/>
              </a:spcAft>
              <a:buNone/>
            </a:pPr>
            <a:r>
              <a:t/>
            </a:r>
            <a:endParaRPr sz="1500">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a:p>
        </p:txBody>
      </p:sp>
      <p:sp>
        <p:nvSpPr>
          <p:cNvPr id="102" name="Google Shape;102;p1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grpSp>
        <p:nvGrpSpPr>
          <p:cNvPr id="103" name="Google Shape;103;p15"/>
          <p:cNvGrpSpPr/>
          <p:nvPr/>
        </p:nvGrpSpPr>
        <p:grpSpPr>
          <a:xfrm>
            <a:off x="5080621" y="228955"/>
            <a:ext cx="3338785" cy="4914533"/>
            <a:chOff x="5327521" y="228905"/>
            <a:chExt cx="3338785" cy="4914533"/>
          </a:xfrm>
        </p:grpSpPr>
        <p:grpSp>
          <p:nvGrpSpPr>
            <p:cNvPr id="104" name="Google Shape;104;p15"/>
            <p:cNvGrpSpPr/>
            <p:nvPr/>
          </p:nvGrpSpPr>
          <p:grpSpPr>
            <a:xfrm>
              <a:off x="5327528" y="1238868"/>
              <a:ext cx="3338779" cy="1091744"/>
              <a:chOff x="4732925" y="973688"/>
              <a:chExt cx="3338779" cy="1165895"/>
            </a:xfrm>
          </p:grpSpPr>
          <p:grpSp>
            <p:nvGrpSpPr>
              <p:cNvPr id="105" name="Google Shape;105;p15"/>
              <p:cNvGrpSpPr/>
              <p:nvPr/>
            </p:nvGrpSpPr>
            <p:grpSpPr>
              <a:xfrm>
                <a:off x="4732925" y="1140987"/>
                <a:ext cx="529800" cy="998596"/>
                <a:chOff x="4318975" y="1083450"/>
                <a:chExt cx="529800" cy="591305"/>
              </a:xfrm>
            </p:grpSpPr>
            <p:sp>
              <p:nvSpPr>
                <p:cNvPr id="106" name="Google Shape;106;p15"/>
                <p:cNvSpPr/>
                <p:nvPr/>
              </p:nvSpPr>
              <p:spPr>
                <a:xfrm>
                  <a:off x="4517129" y="1083455"/>
                  <a:ext cx="133500" cy="591300"/>
                </a:xfrm>
                <a:prstGeom prst="rect">
                  <a:avLst/>
                </a:prstGeom>
                <a:solidFill>
                  <a:srgbClr val="840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 name="Google Shape;107;p15"/>
                <p:cNvCxnSpPr/>
                <p:nvPr/>
              </p:nvCxnSpPr>
              <p:spPr>
                <a:xfrm rot="10800000">
                  <a:off x="4318975" y="1083450"/>
                  <a:ext cx="529800" cy="0"/>
                </a:xfrm>
                <a:prstGeom prst="straightConnector1">
                  <a:avLst/>
                </a:prstGeom>
                <a:noFill/>
                <a:ln cap="flat" cmpd="sng" w="9525">
                  <a:solidFill>
                    <a:srgbClr val="840D35"/>
                  </a:solidFill>
                  <a:prstDash val="solid"/>
                  <a:round/>
                  <a:headEnd len="sm" w="sm" type="none"/>
                  <a:tailEnd len="sm" w="sm" type="none"/>
                </a:ln>
              </p:spPr>
            </p:cxnSp>
          </p:grpSp>
          <p:sp>
            <p:nvSpPr>
              <p:cNvPr id="108" name="Google Shape;108;p15"/>
              <p:cNvSpPr txBox="1"/>
              <p:nvPr/>
            </p:nvSpPr>
            <p:spPr>
              <a:xfrm>
                <a:off x="5343504" y="973688"/>
                <a:ext cx="2728200" cy="59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840D35"/>
                    </a:solidFill>
                    <a:latin typeface="Roboto"/>
                    <a:ea typeface="Roboto"/>
                    <a:cs typeface="Roboto"/>
                    <a:sym typeface="Roboto"/>
                  </a:rPr>
                  <a:t>Named Entity Recognition(NER) of medical terms in the report</a:t>
                </a:r>
                <a:endParaRPr b="1" sz="1100">
                  <a:solidFill>
                    <a:srgbClr val="840D35"/>
                  </a:solidFill>
                  <a:latin typeface="Roboto"/>
                  <a:ea typeface="Roboto"/>
                  <a:cs typeface="Roboto"/>
                  <a:sym typeface="Roboto"/>
                </a:endParaRPr>
              </a:p>
            </p:txBody>
          </p:sp>
        </p:grpSp>
        <p:grpSp>
          <p:nvGrpSpPr>
            <p:cNvPr id="109" name="Google Shape;109;p15"/>
            <p:cNvGrpSpPr/>
            <p:nvPr/>
          </p:nvGrpSpPr>
          <p:grpSpPr>
            <a:xfrm>
              <a:off x="5327528" y="2150136"/>
              <a:ext cx="3338772" cy="1117561"/>
              <a:chOff x="4732925" y="946025"/>
              <a:chExt cx="3338772" cy="1193465"/>
            </a:xfrm>
          </p:grpSpPr>
          <p:grpSp>
            <p:nvGrpSpPr>
              <p:cNvPr id="110" name="Google Shape;110;p15"/>
              <p:cNvGrpSpPr/>
              <p:nvPr/>
            </p:nvGrpSpPr>
            <p:grpSpPr>
              <a:xfrm>
                <a:off x="4732925" y="1140987"/>
                <a:ext cx="529800" cy="998503"/>
                <a:chOff x="4318975" y="1083450"/>
                <a:chExt cx="529800" cy="591250"/>
              </a:xfrm>
            </p:grpSpPr>
            <p:sp>
              <p:nvSpPr>
                <p:cNvPr id="111" name="Google Shape;111;p15"/>
                <p:cNvSpPr/>
                <p:nvPr/>
              </p:nvSpPr>
              <p:spPr>
                <a:xfrm>
                  <a:off x="4517125" y="1086100"/>
                  <a:ext cx="133500" cy="588600"/>
                </a:xfrm>
                <a:prstGeom prst="rect">
                  <a:avLst/>
                </a:prstGeom>
                <a:solidFill>
                  <a:srgbClr val="840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 name="Google Shape;112;p15"/>
                <p:cNvCxnSpPr/>
                <p:nvPr/>
              </p:nvCxnSpPr>
              <p:spPr>
                <a:xfrm rot="10800000">
                  <a:off x="4318975" y="1083450"/>
                  <a:ext cx="529800" cy="0"/>
                </a:xfrm>
                <a:prstGeom prst="straightConnector1">
                  <a:avLst/>
                </a:prstGeom>
                <a:noFill/>
                <a:ln cap="flat" cmpd="sng" w="9525">
                  <a:solidFill>
                    <a:srgbClr val="840D35"/>
                  </a:solidFill>
                  <a:prstDash val="solid"/>
                  <a:round/>
                  <a:headEnd len="sm" w="sm" type="none"/>
                  <a:tailEnd len="sm" w="sm" type="none"/>
                </a:ln>
              </p:spPr>
            </p:cxnSp>
          </p:grpSp>
          <p:sp>
            <p:nvSpPr>
              <p:cNvPr id="113" name="Google Shape;113;p15"/>
              <p:cNvSpPr txBox="1"/>
              <p:nvPr/>
            </p:nvSpPr>
            <p:spPr>
              <a:xfrm>
                <a:off x="5343497" y="946025"/>
                <a:ext cx="2728200" cy="59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840D35"/>
                    </a:solidFill>
                    <a:latin typeface="Roboto"/>
                    <a:ea typeface="Roboto"/>
                    <a:cs typeface="Roboto"/>
                    <a:sym typeface="Roboto"/>
                  </a:rPr>
                  <a:t>Recognition of diseases from the extracted medical terms</a:t>
                </a:r>
                <a:endParaRPr b="1" sz="1100">
                  <a:solidFill>
                    <a:srgbClr val="840D35"/>
                  </a:solidFill>
                  <a:latin typeface="Roboto"/>
                  <a:ea typeface="Roboto"/>
                  <a:cs typeface="Roboto"/>
                  <a:sym typeface="Roboto"/>
                </a:endParaRPr>
              </a:p>
            </p:txBody>
          </p:sp>
        </p:grpSp>
        <p:grpSp>
          <p:nvGrpSpPr>
            <p:cNvPr id="114" name="Google Shape;114;p15"/>
            <p:cNvGrpSpPr/>
            <p:nvPr/>
          </p:nvGrpSpPr>
          <p:grpSpPr>
            <a:xfrm>
              <a:off x="5327528" y="4023035"/>
              <a:ext cx="3338772" cy="1120404"/>
              <a:chOff x="4732925" y="946022"/>
              <a:chExt cx="3338772" cy="1196501"/>
            </a:xfrm>
          </p:grpSpPr>
          <p:grpSp>
            <p:nvGrpSpPr>
              <p:cNvPr id="115" name="Google Shape;115;p15"/>
              <p:cNvGrpSpPr/>
              <p:nvPr/>
            </p:nvGrpSpPr>
            <p:grpSpPr>
              <a:xfrm>
                <a:off x="4732925" y="1142460"/>
                <a:ext cx="529800" cy="1000063"/>
                <a:chOff x="4318975" y="1084322"/>
                <a:chExt cx="529800" cy="592174"/>
              </a:xfrm>
            </p:grpSpPr>
            <p:sp>
              <p:nvSpPr>
                <p:cNvPr id="116" name="Google Shape;116;p15"/>
                <p:cNvSpPr/>
                <p:nvPr/>
              </p:nvSpPr>
              <p:spPr>
                <a:xfrm>
                  <a:off x="4517129" y="1086096"/>
                  <a:ext cx="133500" cy="590400"/>
                </a:xfrm>
                <a:prstGeom prst="rect">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 name="Google Shape;117;p15"/>
                <p:cNvCxnSpPr/>
                <p:nvPr/>
              </p:nvCxnSpPr>
              <p:spPr>
                <a:xfrm rot="10800000">
                  <a:off x="4318975" y="1084322"/>
                  <a:ext cx="529800" cy="0"/>
                </a:xfrm>
                <a:prstGeom prst="straightConnector1">
                  <a:avLst/>
                </a:prstGeom>
                <a:noFill/>
                <a:ln cap="flat" cmpd="sng" w="9525">
                  <a:solidFill>
                    <a:srgbClr val="C2C2C2"/>
                  </a:solidFill>
                  <a:prstDash val="solid"/>
                  <a:round/>
                  <a:headEnd len="sm" w="sm" type="none"/>
                  <a:tailEnd len="sm" w="sm" type="none"/>
                </a:ln>
              </p:spPr>
            </p:cxnSp>
          </p:grpSp>
          <p:sp>
            <p:nvSpPr>
              <p:cNvPr id="118" name="Google Shape;118;p15"/>
              <p:cNvSpPr txBox="1"/>
              <p:nvPr/>
            </p:nvSpPr>
            <p:spPr>
              <a:xfrm>
                <a:off x="5343497" y="946022"/>
                <a:ext cx="2728200" cy="59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858585"/>
                    </a:solidFill>
                    <a:latin typeface="Roboto"/>
                    <a:ea typeface="Roboto"/>
                    <a:cs typeface="Roboto"/>
                    <a:sym typeface="Roboto"/>
                  </a:rPr>
                  <a:t>Doctors Recommendation using web scraping techniques</a:t>
                </a:r>
                <a:endParaRPr b="1" sz="1100">
                  <a:solidFill>
                    <a:srgbClr val="858585"/>
                  </a:solidFill>
                  <a:latin typeface="Roboto"/>
                  <a:ea typeface="Roboto"/>
                  <a:cs typeface="Roboto"/>
                  <a:sym typeface="Roboto"/>
                </a:endParaRPr>
              </a:p>
            </p:txBody>
          </p:sp>
        </p:grpSp>
        <p:grpSp>
          <p:nvGrpSpPr>
            <p:cNvPr id="119" name="Google Shape;119;p15"/>
            <p:cNvGrpSpPr/>
            <p:nvPr/>
          </p:nvGrpSpPr>
          <p:grpSpPr>
            <a:xfrm>
              <a:off x="5327528" y="3085867"/>
              <a:ext cx="3338772" cy="1117597"/>
              <a:chOff x="4732925" y="945986"/>
              <a:chExt cx="3338772" cy="1193504"/>
            </a:xfrm>
          </p:grpSpPr>
          <p:grpSp>
            <p:nvGrpSpPr>
              <p:cNvPr id="120" name="Google Shape;120;p15"/>
              <p:cNvGrpSpPr/>
              <p:nvPr/>
            </p:nvGrpSpPr>
            <p:grpSpPr>
              <a:xfrm>
                <a:off x="4732925" y="1142460"/>
                <a:ext cx="529800" cy="997030"/>
                <a:chOff x="4318975" y="1084322"/>
                <a:chExt cx="529800" cy="590378"/>
              </a:xfrm>
            </p:grpSpPr>
            <p:sp>
              <p:nvSpPr>
                <p:cNvPr id="121" name="Google Shape;121;p15"/>
                <p:cNvSpPr/>
                <p:nvPr/>
              </p:nvSpPr>
              <p:spPr>
                <a:xfrm>
                  <a:off x="4517125" y="1086100"/>
                  <a:ext cx="133500" cy="588600"/>
                </a:xfrm>
                <a:prstGeom prst="rect">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 name="Google Shape;122;p15"/>
                <p:cNvCxnSpPr/>
                <p:nvPr/>
              </p:nvCxnSpPr>
              <p:spPr>
                <a:xfrm rot="10800000">
                  <a:off x="4318975" y="1084322"/>
                  <a:ext cx="529800" cy="0"/>
                </a:xfrm>
                <a:prstGeom prst="straightConnector1">
                  <a:avLst/>
                </a:prstGeom>
                <a:noFill/>
                <a:ln cap="flat" cmpd="sng" w="9525">
                  <a:solidFill>
                    <a:srgbClr val="C2C2C2"/>
                  </a:solidFill>
                  <a:prstDash val="solid"/>
                  <a:round/>
                  <a:headEnd len="sm" w="sm" type="none"/>
                  <a:tailEnd len="sm" w="sm" type="none"/>
                </a:ln>
              </p:spPr>
            </p:cxnSp>
          </p:grpSp>
          <p:sp>
            <p:nvSpPr>
              <p:cNvPr id="123" name="Google Shape;123;p15"/>
              <p:cNvSpPr txBox="1"/>
              <p:nvPr/>
            </p:nvSpPr>
            <p:spPr>
              <a:xfrm>
                <a:off x="5343497" y="945986"/>
                <a:ext cx="2728200" cy="59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858585"/>
                    </a:solidFill>
                    <a:latin typeface="Roboto"/>
                    <a:ea typeface="Roboto"/>
                    <a:cs typeface="Roboto"/>
                    <a:sym typeface="Roboto"/>
                  </a:rPr>
                  <a:t>Generation of abstractive summarised report</a:t>
                </a:r>
                <a:endParaRPr b="1" sz="1100">
                  <a:solidFill>
                    <a:srgbClr val="858585"/>
                  </a:solidFill>
                  <a:latin typeface="Roboto"/>
                  <a:ea typeface="Roboto"/>
                  <a:cs typeface="Roboto"/>
                  <a:sym typeface="Roboto"/>
                </a:endParaRPr>
              </a:p>
              <a:p>
                <a:pPr indent="0" lvl="0" marL="0" rtl="0" algn="l">
                  <a:lnSpc>
                    <a:spcPct val="115000"/>
                  </a:lnSpc>
                  <a:spcBef>
                    <a:spcPts val="0"/>
                  </a:spcBef>
                  <a:spcAft>
                    <a:spcPts val="0"/>
                  </a:spcAft>
                  <a:buNone/>
                </a:pPr>
                <a:r>
                  <a:t/>
                </a:r>
                <a:endParaRPr b="1" sz="1100">
                  <a:solidFill>
                    <a:srgbClr val="858585"/>
                  </a:solidFill>
                  <a:latin typeface="Roboto"/>
                  <a:ea typeface="Roboto"/>
                  <a:cs typeface="Roboto"/>
                  <a:sym typeface="Roboto"/>
                </a:endParaRPr>
              </a:p>
              <a:p>
                <a:pPr indent="0" lvl="0" marL="0" rtl="0" algn="l">
                  <a:lnSpc>
                    <a:spcPct val="115000"/>
                  </a:lnSpc>
                  <a:spcBef>
                    <a:spcPts val="0"/>
                  </a:spcBef>
                  <a:spcAft>
                    <a:spcPts val="0"/>
                  </a:spcAft>
                  <a:buNone/>
                </a:pPr>
                <a:r>
                  <a:t/>
                </a:r>
                <a:endParaRPr b="1" sz="1100">
                  <a:solidFill>
                    <a:srgbClr val="858585"/>
                  </a:solidFill>
                  <a:latin typeface="Roboto"/>
                  <a:ea typeface="Roboto"/>
                  <a:cs typeface="Roboto"/>
                  <a:sym typeface="Roboto"/>
                </a:endParaRPr>
              </a:p>
            </p:txBody>
          </p:sp>
        </p:grpSp>
        <p:grpSp>
          <p:nvGrpSpPr>
            <p:cNvPr id="124" name="Google Shape;124;p15"/>
            <p:cNvGrpSpPr/>
            <p:nvPr/>
          </p:nvGrpSpPr>
          <p:grpSpPr>
            <a:xfrm>
              <a:off x="5327521" y="228905"/>
              <a:ext cx="3338779" cy="1165895"/>
              <a:chOff x="4732925" y="973688"/>
              <a:chExt cx="3338779" cy="1165895"/>
            </a:xfrm>
          </p:grpSpPr>
          <p:grpSp>
            <p:nvGrpSpPr>
              <p:cNvPr id="125" name="Google Shape;125;p15"/>
              <p:cNvGrpSpPr/>
              <p:nvPr/>
            </p:nvGrpSpPr>
            <p:grpSpPr>
              <a:xfrm>
                <a:off x="4732925" y="1140987"/>
                <a:ext cx="529800" cy="998596"/>
                <a:chOff x="4318975" y="1083450"/>
                <a:chExt cx="529800" cy="591305"/>
              </a:xfrm>
            </p:grpSpPr>
            <p:sp>
              <p:nvSpPr>
                <p:cNvPr id="126" name="Google Shape;126;p15"/>
                <p:cNvSpPr/>
                <p:nvPr/>
              </p:nvSpPr>
              <p:spPr>
                <a:xfrm>
                  <a:off x="4517129" y="1083455"/>
                  <a:ext cx="133500" cy="591300"/>
                </a:xfrm>
                <a:prstGeom prst="rect">
                  <a:avLst/>
                </a:prstGeom>
                <a:solidFill>
                  <a:srgbClr val="840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 name="Google Shape;127;p15"/>
                <p:cNvCxnSpPr/>
                <p:nvPr/>
              </p:nvCxnSpPr>
              <p:spPr>
                <a:xfrm rot="10800000">
                  <a:off x="4318975" y="1083450"/>
                  <a:ext cx="529800" cy="0"/>
                </a:xfrm>
                <a:prstGeom prst="straightConnector1">
                  <a:avLst/>
                </a:prstGeom>
                <a:noFill/>
                <a:ln cap="flat" cmpd="sng" w="9525">
                  <a:solidFill>
                    <a:srgbClr val="840D35"/>
                  </a:solidFill>
                  <a:prstDash val="solid"/>
                  <a:round/>
                  <a:headEnd len="sm" w="sm" type="none"/>
                  <a:tailEnd len="sm" w="sm" type="none"/>
                </a:ln>
              </p:spPr>
            </p:cxnSp>
          </p:grpSp>
          <p:sp>
            <p:nvSpPr>
              <p:cNvPr id="128" name="Google Shape;128;p15"/>
              <p:cNvSpPr txBox="1"/>
              <p:nvPr/>
            </p:nvSpPr>
            <p:spPr>
              <a:xfrm>
                <a:off x="5343504" y="973688"/>
                <a:ext cx="2728200" cy="59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840D35"/>
                    </a:solidFill>
                    <a:latin typeface="Roboto"/>
                    <a:ea typeface="Roboto"/>
                    <a:cs typeface="Roboto"/>
                    <a:sym typeface="Roboto"/>
                  </a:rPr>
                  <a:t>Generated medical report from x-ray/ct-scan image</a:t>
                </a:r>
                <a:endParaRPr b="1" sz="1100">
                  <a:solidFill>
                    <a:srgbClr val="840D35"/>
                  </a:solidFill>
                  <a:latin typeface="Roboto"/>
                  <a:ea typeface="Roboto"/>
                  <a:cs typeface="Roboto"/>
                  <a:sym typeface="Roboto"/>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6"/>
          <p:cNvSpPr txBox="1"/>
          <p:nvPr>
            <p:ph type="title"/>
          </p:nvPr>
        </p:nvSpPr>
        <p:spPr>
          <a:xfrm>
            <a:off x="847900" y="1388100"/>
            <a:ext cx="7688400" cy="1518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600"/>
              <a:buNone/>
            </a:pPr>
            <a:r>
              <a:rPr lang="en" sz="2950"/>
              <a:t>Disease Recognition from Medical Report</a:t>
            </a:r>
            <a:endParaRPr sz="2950"/>
          </a:p>
        </p:txBody>
      </p:sp>
      <p:sp>
        <p:nvSpPr>
          <p:cNvPr id="134" name="Google Shape;134;p1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descr="Named Entity Recognition with NLTK and SpaCy | by Susan Li | Towards Data  Science" id="135" name="Google Shape;135;p16"/>
          <p:cNvPicPr preferRelativeResize="0"/>
          <p:nvPr/>
        </p:nvPicPr>
        <p:blipFill>
          <a:blip r:embed="rId3">
            <a:alphaModFix/>
          </a:blip>
          <a:stretch>
            <a:fillRect/>
          </a:stretch>
        </p:blipFill>
        <p:spPr>
          <a:xfrm>
            <a:off x="3501727" y="2395375"/>
            <a:ext cx="2143850" cy="2132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7"/>
          <p:cNvSpPr txBox="1"/>
          <p:nvPr>
            <p:ph type="title"/>
          </p:nvPr>
        </p:nvSpPr>
        <p:spPr>
          <a:xfrm>
            <a:off x="727650" y="1179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111111"/>
              <a:buFont typeface="Arial"/>
              <a:buNone/>
            </a:pPr>
            <a:r>
              <a:rPr lang="en"/>
              <a:t>Steps</a:t>
            </a:r>
            <a:endParaRPr/>
          </a:p>
        </p:txBody>
      </p:sp>
      <p:sp>
        <p:nvSpPr>
          <p:cNvPr id="141" name="Google Shape;141;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grpSp>
        <p:nvGrpSpPr>
          <p:cNvPr id="142" name="Google Shape;142;p17"/>
          <p:cNvGrpSpPr/>
          <p:nvPr/>
        </p:nvGrpSpPr>
        <p:grpSpPr>
          <a:xfrm>
            <a:off x="60937" y="1788575"/>
            <a:ext cx="9022132" cy="3092430"/>
            <a:chOff x="0" y="1189978"/>
            <a:chExt cx="8744918" cy="3482858"/>
          </a:xfrm>
        </p:grpSpPr>
        <p:grpSp>
          <p:nvGrpSpPr>
            <p:cNvPr id="143" name="Google Shape;143;p17"/>
            <p:cNvGrpSpPr/>
            <p:nvPr/>
          </p:nvGrpSpPr>
          <p:grpSpPr>
            <a:xfrm>
              <a:off x="0" y="1189978"/>
              <a:ext cx="2262300" cy="3482858"/>
              <a:chOff x="0" y="1189978"/>
              <a:chExt cx="2262300" cy="3482858"/>
            </a:xfrm>
          </p:grpSpPr>
          <p:sp>
            <p:nvSpPr>
              <p:cNvPr id="144" name="Google Shape;144;p17"/>
              <p:cNvSpPr/>
              <p:nvPr/>
            </p:nvSpPr>
            <p:spPr>
              <a:xfrm>
                <a:off x="0" y="1189978"/>
                <a:ext cx="2262300" cy="669000"/>
              </a:xfrm>
              <a:prstGeom prst="homePlate">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BERT</a:t>
                </a:r>
                <a:endParaRPr>
                  <a:solidFill>
                    <a:srgbClr val="FFFFFF"/>
                  </a:solidFill>
                  <a:latin typeface="Roboto"/>
                  <a:ea typeface="Roboto"/>
                  <a:cs typeface="Roboto"/>
                  <a:sym typeface="Roboto"/>
                </a:endParaRPr>
              </a:p>
            </p:txBody>
          </p:sp>
          <p:sp>
            <p:nvSpPr>
              <p:cNvPr id="145" name="Google Shape;145;p17"/>
              <p:cNvSpPr txBox="1"/>
              <p:nvPr/>
            </p:nvSpPr>
            <p:spPr>
              <a:xfrm>
                <a:off x="52256" y="2057136"/>
                <a:ext cx="20847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grpSp>
          <p:nvGrpSpPr>
            <p:cNvPr id="146" name="Google Shape;146;p17"/>
            <p:cNvGrpSpPr/>
            <p:nvPr/>
          </p:nvGrpSpPr>
          <p:grpSpPr>
            <a:xfrm>
              <a:off x="2124831" y="1207716"/>
              <a:ext cx="2051088" cy="3465120"/>
              <a:chOff x="2124831" y="1207716"/>
              <a:chExt cx="2051088" cy="3465120"/>
            </a:xfrm>
          </p:grpSpPr>
          <p:sp>
            <p:nvSpPr>
              <p:cNvPr id="147" name="Google Shape;147;p17"/>
              <p:cNvSpPr/>
              <p:nvPr/>
            </p:nvSpPr>
            <p:spPr>
              <a:xfrm>
                <a:off x="2139818" y="1207716"/>
                <a:ext cx="2036100" cy="669000"/>
              </a:xfrm>
              <a:prstGeom prst="chevron">
                <a:avLst>
                  <a:gd fmla="val 50000" name="adj"/>
                </a:avLst>
              </a:prstGeom>
              <a:solidFill>
                <a:srgbClr val="1B786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Pre-Training</a:t>
                </a:r>
                <a:endParaRPr>
                  <a:solidFill>
                    <a:srgbClr val="FFFFFF"/>
                  </a:solidFill>
                  <a:latin typeface="Roboto"/>
                  <a:ea typeface="Roboto"/>
                  <a:cs typeface="Roboto"/>
                  <a:sym typeface="Roboto"/>
                </a:endParaRPr>
              </a:p>
            </p:txBody>
          </p:sp>
          <p:sp>
            <p:nvSpPr>
              <p:cNvPr id="148" name="Google Shape;148;p17"/>
              <p:cNvSpPr txBox="1"/>
              <p:nvPr/>
            </p:nvSpPr>
            <p:spPr>
              <a:xfrm>
                <a:off x="2124831" y="2057136"/>
                <a:ext cx="20361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grpSp>
          <p:nvGrpSpPr>
            <p:cNvPr id="149" name="Google Shape;149;p17"/>
            <p:cNvGrpSpPr/>
            <p:nvPr/>
          </p:nvGrpSpPr>
          <p:grpSpPr>
            <a:xfrm>
              <a:off x="4090453" y="1207702"/>
              <a:ext cx="2262300" cy="3465134"/>
              <a:chOff x="4090453" y="1207702"/>
              <a:chExt cx="2262300" cy="3465134"/>
            </a:xfrm>
          </p:grpSpPr>
          <p:sp>
            <p:nvSpPr>
              <p:cNvPr id="150" name="Google Shape;150;p17"/>
              <p:cNvSpPr/>
              <p:nvPr/>
            </p:nvSpPr>
            <p:spPr>
              <a:xfrm>
                <a:off x="4090453" y="1207702"/>
                <a:ext cx="2262300" cy="669000"/>
              </a:xfrm>
              <a:prstGeom prst="chevron">
                <a:avLst>
                  <a:gd fmla="val 50000" name="adj"/>
                </a:avLst>
              </a:prstGeom>
              <a:solidFill>
                <a:srgbClr val="1D7E7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Fine Tuning for NER</a:t>
                </a:r>
                <a:endParaRPr>
                  <a:solidFill>
                    <a:srgbClr val="FFFFFF"/>
                  </a:solidFill>
                  <a:latin typeface="Roboto"/>
                  <a:ea typeface="Roboto"/>
                  <a:cs typeface="Roboto"/>
                  <a:sym typeface="Roboto"/>
                </a:endParaRPr>
              </a:p>
            </p:txBody>
          </p:sp>
          <p:sp>
            <p:nvSpPr>
              <p:cNvPr id="151" name="Google Shape;151;p17"/>
              <p:cNvSpPr txBox="1"/>
              <p:nvPr/>
            </p:nvSpPr>
            <p:spPr>
              <a:xfrm>
                <a:off x="4160924" y="2057136"/>
                <a:ext cx="20361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grpSp>
          <p:nvGrpSpPr>
            <p:cNvPr id="152" name="Google Shape;152;p17"/>
            <p:cNvGrpSpPr/>
            <p:nvPr/>
          </p:nvGrpSpPr>
          <p:grpSpPr>
            <a:xfrm>
              <a:off x="6194047" y="1207711"/>
              <a:ext cx="2550871" cy="3465126"/>
              <a:chOff x="6194047" y="1207711"/>
              <a:chExt cx="2550871" cy="3465126"/>
            </a:xfrm>
          </p:grpSpPr>
          <p:sp>
            <p:nvSpPr>
              <p:cNvPr id="153" name="Google Shape;153;p17"/>
              <p:cNvSpPr/>
              <p:nvPr/>
            </p:nvSpPr>
            <p:spPr>
              <a:xfrm>
                <a:off x="6203618" y="1207711"/>
                <a:ext cx="2541300" cy="669000"/>
              </a:xfrm>
              <a:prstGeom prst="chevron">
                <a:avLst>
                  <a:gd fmla="val 50000" name="adj"/>
                </a:avLst>
              </a:prstGeom>
              <a:solidFill>
                <a:srgbClr val="1F887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NER</a:t>
                </a:r>
                <a:endParaRPr>
                  <a:solidFill>
                    <a:srgbClr val="FFFFFF"/>
                  </a:solidFill>
                  <a:latin typeface="Roboto"/>
                  <a:ea typeface="Roboto"/>
                  <a:cs typeface="Roboto"/>
                  <a:sym typeface="Roboto"/>
                </a:endParaRPr>
              </a:p>
            </p:txBody>
          </p:sp>
          <p:sp>
            <p:nvSpPr>
              <p:cNvPr id="154" name="Google Shape;154;p17"/>
              <p:cNvSpPr txBox="1"/>
              <p:nvPr/>
            </p:nvSpPr>
            <p:spPr>
              <a:xfrm>
                <a:off x="6194047" y="2057136"/>
                <a:ext cx="24258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grpSp>
      <p:pic>
        <p:nvPicPr>
          <p:cNvPr id="155" name="Google Shape;155;p17"/>
          <p:cNvPicPr preferRelativeResize="0"/>
          <p:nvPr/>
        </p:nvPicPr>
        <p:blipFill>
          <a:blip r:embed="rId3">
            <a:alphaModFix/>
          </a:blip>
          <a:stretch>
            <a:fillRect/>
          </a:stretch>
        </p:blipFill>
        <p:spPr>
          <a:xfrm>
            <a:off x="152400" y="2874222"/>
            <a:ext cx="1605295" cy="1071500"/>
          </a:xfrm>
          <a:prstGeom prst="rect">
            <a:avLst/>
          </a:prstGeom>
          <a:noFill/>
          <a:ln>
            <a:noFill/>
          </a:ln>
        </p:spPr>
      </p:pic>
      <p:pic>
        <p:nvPicPr>
          <p:cNvPr id="156" name="Google Shape;156;p17"/>
          <p:cNvPicPr preferRelativeResize="0"/>
          <p:nvPr/>
        </p:nvPicPr>
        <p:blipFill rotWithShape="1">
          <a:blip r:embed="rId4">
            <a:alphaModFix/>
          </a:blip>
          <a:srcRect b="5820" l="0" r="0" t="0"/>
          <a:stretch/>
        </p:blipFill>
        <p:spPr>
          <a:xfrm>
            <a:off x="2266199" y="2874224"/>
            <a:ext cx="1605285" cy="1071500"/>
          </a:xfrm>
          <a:prstGeom prst="rect">
            <a:avLst/>
          </a:prstGeom>
          <a:noFill/>
          <a:ln>
            <a:noFill/>
          </a:ln>
        </p:spPr>
      </p:pic>
      <p:pic>
        <p:nvPicPr>
          <p:cNvPr id="157" name="Google Shape;157;p17"/>
          <p:cNvPicPr preferRelativeResize="0"/>
          <p:nvPr/>
        </p:nvPicPr>
        <p:blipFill>
          <a:blip r:embed="rId5">
            <a:alphaModFix/>
          </a:blip>
          <a:stretch>
            <a:fillRect/>
          </a:stretch>
        </p:blipFill>
        <p:spPr>
          <a:xfrm>
            <a:off x="4346650" y="2608625"/>
            <a:ext cx="1827900" cy="1369950"/>
          </a:xfrm>
          <a:prstGeom prst="rect">
            <a:avLst/>
          </a:prstGeom>
          <a:noFill/>
          <a:ln>
            <a:noFill/>
          </a:ln>
        </p:spPr>
      </p:pic>
      <p:pic>
        <p:nvPicPr>
          <p:cNvPr id="158" name="Google Shape;158;p17"/>
          <p:cNvPicPr preferRelativeResize="0"/>
          <p:nvPr/>
        </p:nvPicPr>
        <p:blipFill rotWithShape="1">
          <a:blip r:embed="rId6">
            <a:alphaModFix/>
          </a:blip>
          <a:srcRect b="2542" l="0" r="0" t="26635"/>
          <a:stretch/>
        </p:blipFill>
        <p:spPr>
          <a:xfrm>
            <a:off x="6649725" y="2608613"/>
            <a:ext cx="2313799" cy="1369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729450" y="1318650"/>
            <a:ext cx="7688700" cy="86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Optical Character Recognition (OCR) using Tesseract.js</a:t>
            </a:r>
            <a:endParaRPr/>
          </a:p>
        </p:txBody>
      </p:sp>
      <p:sp>
        <p:nvSpPr>
          <p:cNvPr id="164" name="Google Shape;164;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165" name="Google Shape;165;p18"/>
          <p:cNvPicPr preferRelativeResize="0"/>
          <p:nvPr/>
        </p:nvPicPr>
        <p:blipFill>
          <a:blip r:embed="rId3">
            <a:alphaModFix/>
          </a:blip>
          <a:stretch>
            <a:fillRect/>
          </a:stretch>
        </p:blipFill>
        <p:spPr>
          <a:xfrm>
            <a:off x="886737" y="2324925"/>
            <a:ext cx="7370532" cy="25396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47600" y="127480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76713"/>
              <a:buNone/>
            </a:pPr>
            <a:r>
              <a:rPr lang="en"/>
              <a:t>Why BioBERT?                            </a:t>
            </a:r>
            <a:endParaRPr i="1" sz="1044"/>
          </a:p>
        </p:txBody>
      </p:sp>
      <p:sp>
        <p:nvSpPr>
          <p:cNvPr id="171" name="Google Shape;171;p1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grpSp>
        <p:nvGrpSpPr>
          <p:cNvPr id="172" name="Google Shape;172;p19"/>
          <p:cNvGrpSpPr/>
          <p:nvPr/>
        </p:nvGrpSpPr>
        <p:grpSpPr>
          <a:xfrm>
            <a:off x="516075" y="1960453"/>
            <a:ext cx="8111825" cy="2895871"/>
            <a:chOff x="176154" y="2050734"/>
            <a:chExt cx="8619515" cy="2699106"/>
          </a:xfrm>
        </p:grpSpPr>
        <p:grpSp>
          <p:nvGrpSpPr>
            <p:cNvPr id="173" name="Google Shape;173;p19"/>
            <p:cNvGrpSpPr/>
            <p:nvPr/>
          </p:nvGrpSpPr>
          <p:grpSpPr>
            <a:xfrm>
              <a:off x="176213" y="3483239"/>
              <a:ext cx="8619402" cy="1266601"/>
              <a:chOff x="1593000" y="2322568"/>
              <a:chExt cx="5957975" cy="643500"/>
            </a:xfrm>
          </p:grpSpPr>
          <p:sp>
            <p:nvSpPr>
              <p:cNvPr id="174" name="Google Shape;174;p19"/>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9"/>
              <p:cNvSpPr/>
              <p:nvPr/>
            </p:nvSpPr>
            <p:spPr>
              <a:xfrm flipH="1">
                <a:off x="2283025" y="2322575"/>
                <a:ext cx="1844400" cy="642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p:nvPr/>
            </p:nvSpPr>
            <p:spPr>
              <a:xfrm rot="-5400000">
                <a:off x="3501574" y="1934671"/>
                <a:ext cx="643356" cy="1419149"/>
              </a:xfrm>
              <a:prstGeom prst="flowChartOffpageConnector">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Pretrained on BC2GM dataset</a:t>
                </a:r>
                <a:endParaRPr sz="1000">
                  <a:solidFill>
                    <a:srgbClr val="FFFFFF"/>
                  </a:solidFill>
                  <a:latin typeface="Roboto"/>
                  <a:ea typeface="Roboto"/>
                  <a:cs typeface="Roboto"/>
                  <a:sym typeface="Roboto"/>
                </a:endParaRPr>
              </a:p>
            </p:txBody>
          </p:sp>
          <p:sp>
            <p:nvSpPr>
              <p:cNvPr id="178" name="Google Shape;178;p19"/>
              <p:cNvSpPr/>
              <p:nvPr/>
            </p:nvSpPr>
            <p:spPr>
              <a:xfrm>
                <a:off x="1593000" y="2322568"/>
                <a:ext cx="690000" cy="642300"/>
              </a:xfrm>
              <a:prstGeom prst="rect">
                <a:avLst/>
              </a:prstGeom>
              <a:solidFill>
                <a:srgbClr val="1D7E74"/>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180" name="Google Shape;180;p19"/>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98450" lvl="0" marL="457200" rtl="0" algn="l">
                  <a:lnSpc>
                    <a:spcPct val="115000"/>
                  </a:lnSpc>
                  <a:spcBef>
                    <a:spcPts val="0"/>
                  </a:spcBef>
                  <a:spcAft>
                    <a:spcPts val="0"/>
                  </a:spcAft>
                  <a:buClr>
                    <a:srgbClr val="1155CC"/>
                  </a:buClr>
                  <a:buSzPts val="1100"/>
                  <a:buFont typeface="Roboto"/>
                  <a:buChar char="●"/>
                </a:pPr>
                <a:r>
                  <a:rPr lang="en" sz="1100">
                    <a:solidFill>
                      <a:srgbClr val="1155CC"/>
                    </a:solidFill>
                    <a:latin typeface="Roboto"/>
                    <a:ea typeface="Roboto"/>
                    <a:cs typeface="Roboto"/>
                    <a:sym typeface="Roboto"/>
                  </a:rPr>
                  <a:t>Like the DMA, but unlike all other mammalian class II A genes, the zebrafish gene codes for two cysteine residues.</a:t>
                </a:r>
                <a:endParaRPr sz="1100">
                  <a:solidFill>
                    <a:srgbClr val="1155CC"/>
                  </a:solidFill>
                  <a:latin typeface="Roboto"/>
                  <a:ea typeface="Roboto"/>
                  <a:cs typeface="Roboto"/>
                  <a:sym typeface="Roboto"/>
                </a:endParaRPr>
              </a:p>
              <a:p>
                <a:pPr indent="0" lvl="0" marL="0" rtl="0" algn="l">
                  <a:lnSpc>
                    <a:spcPct val="115000"/>
                  </a:lnSpc>
                  <a:spcBef>
                    <a:spcPts val="0"/>
                  </a:spcBef>
                  <a:spcAft>
                    <a:spcPts val="0"/>
                  </a:spcAft>
                  <a:buNone/>
                </a:pPr>
                <a:r>
                  <a:t/>
                </a:r>
                <a:endParaRPr sz="1100">
                  <a:solidFill>
                    <a:srgbClr val="1B786E"/>
                  </a:solidFill>
                  <a:latin typeface="Roboto"/>
                  <a:ea typeface="Roboto"/>
                  <a:cs typeface="Roboto"/>
                  <a:sym typeface="Roboto"/>
                </a:endParaRPr>
              </a:p>
              <a:p>
                <a:pPr indent="-298450" lvl="0" marL="457200" rtl="0" algn="l">
                  <a:lnSpc>
                    <a:spcPct val="115000"/>
                  </a:lnSpc>
                  <a:spcBef>
                    <a:spcPts val="0"/>
                  </a:spcBef>
                  <a:spcAft>
                    <a:spcPts val="0"/>
                  </a:spcAft>
                  <a:buClr>
                    <a:srgbClr val="741B47"/>
                  </a:buClr>
                  <a:buSzPts val="1100"/>
                  <a:buFont typeface="Roboto"/>
                  <a:buChar char="●"/>
                </a:pPr>
                <a:r>
                  <a:rPr lang="en" sz="1100">
                    <a:solidFill>
                      <a:srgbClr val="741B47"/>
                    </a:solidFill>
                    <a:latin typeface="Roboto"/>
                    <a:ea typeface="Roboto"/>
                    <a:cs typeface="Roboto"/>
                    <a:sym typeface="Roboto"/>
                  </a:rPr>
                  <a:t>Like the </a:t>
                </a:r>
                <a:r>
                  <a:rPr b="1" lang="en" sz="1100">
                    <a:solidFill>
                      <a:srgbClr val="FF0000"/>
                    </a:solidFill>
                    <a:latin typeface="Roboto"/>
                    <a:ea typeface="Roboto"/>
                    <a:cs typeface="Roboto"/>
                    <a:sym typeface="Roboto"/>
                  </a:rPr>
                  <a:t>DMA</a:t>
                </a:r>
                <a:r>
                  <a:rPr lang="en" sz="1100">
                    <a:solidFill>
                      <a:srgbClr val="741B47"/>
                    </a:solidFill>
                    <a:latin typeface="Roboto"/>
                    <a:ea typeface="Roboto"/>
                    <a:cs typeface="Roboto"/>
                    <a:sym typeface="Roboto"/>
                  </a:rPr>
                  <a:t>, but unlike all other mammalian class II A genes, the zebrafish gene codes for two cysteine residues.</a:t>
                </a:r>
                <a:endParaRPr sz="1100">
                  <a:solidFill>
                    <a:srgbClr val="741B47"/>
                  </a:solidFill>
                  <a:latin typeface="Roboto"/>
                  <a:ea typeface="Roboto"/>
                  <a:cs typeface="Roboto"/>
                  <a:sym typeface="Roboto"/>
                </a:endParaRPr>
              </a:p>
            </p:txBody>
          </p:sp>
        </p:grpSp>
        <p:grpSp>
          <p:nvGrpSpPr>
            <p:cNvPr id="181" name="Google Shape;181;p19"/>
            <p:cNvGrpSpPr/>
            <p:nvPr/>
          </p:nvGrpSpPr>
          <p:grpSpPr>
            <a:xfrm>
              <a:off x="176154" y="2050734"/>
              <a:ext cx="8619515" cy="1389510"/>
              <a:chOff x="1593000" y="2322568"/>
              <a:chExt cx="5958053" cy="643500"/>
            </a:xfrm>
          </p:grpSpPr>
          <p:sp>
            <p:nvSpPr>
              <p:cNvPr id="182" name="Google Shape;182;p19"/>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9"/>
              <p:cNvSpPr/>
              <p:nvPr/>
            </p:nvSpPr>
            <p:spPr>
              <a:xfrm flipH="1">
                <a:off x="2283025" y="2322575"/>
                <a:ext cx="1844400" cy="642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9"/>
              <p:cNvSpPr/>
              <p:nvPr/>
            </p:nvSpPr>
            <p:spPr>
              <a:xfrm rot="-5400000">
                <a:off x="3501574" y="1934671"/>
                <a:ext cx="643356" cy="1419149"/>
              </a:xfrm>
              <a:prstGeom prst="flowChartOffpageConnector">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9"/>
              <p:cNvSpPr/>
              <p:nvPr/>
            </p:nvSpPr>
            <p:spPr>
              <a:xfrm>
                <a:off x="2342619" y="2399954"/>
                <a:ext cx="1784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Pretrained on NCBI disease dataset </a:t>
                </a:r>
                <a:endParaRPr sz="1000">
                  <a:solidFill>
                    <a:srgbClr val="FFFFFF"/>
                  </a:solidFill>
                  <a:latin typeface="Roboto"/>
                  <a:ea typeface="Roboto"/>
                  <a:cs typeface="Roboto"/>
                  <a:sym typeface="Roboto"/>
                </a:endParaRPr>
              </a:p>
            </p:txBody>
          </p:sp>
          <p:sp>
            <p:nvSpPr>
              <p:cNvPr id="186" name="Google Shape;186;p19"/>
              <p:cNvSpPr/>
              <p:nvPr/>
            </p:nvSpPr>
            <p:spPr>
              <a:xfrm>
                <a:off x="1593000" y="2322568"/>
                <a:ext cx="690000" cy="642300"/>
              </a:xfrm>
              <a:prstGeom prst="rect">
                <a:avLst/>
              </a:prstGeom>
              <a:solidFill>
                <a:srgbClr val="1D7E74"/>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9"/>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188" name="Google Shape;188;p19"/>
              <p:cNvSpPr/>
              <p:nvPr/>
            </p:nvSpPr>
            <p:spPr>
              <a:xfrm>
                <a:off x="4387853" y="2323754"/>
                <a:ext cx="3163200" cy="642300"/>
              </a:xfrm>
              <a:prstGeom prst="rect">
                <a:avLst/>
              </a:prstGeom>
              <a:noFill/>
              <a:ln>
                <a:noFill/>
              </a:ln>
            </p:spPr>
            <p:txBody>
              <a:bodyPr anchorCtr="0" anchor="ctr" bIns="91425" lIns="91425" spcFirstLastPara="1" rIns="91425" wrap="square" tIns="91425">
                <a:noAutofit/>
              </a:bodyPr>
              <a:lstStyle/>
              <a:p>
                <a:pPr indent="-298450" lvl="0" marL="457200" rtl="0" algn="l">
                  <a:lnSpc>
                    <a:spcPct val="115000"/>
                  </a:lnSpc>
                  <a:spcBef>
                    <a:spcPts val="0"/>
                  </a:spcBef>
                  <a:spcAft>
                    <a:spcPts val="0"/>
                  </a:spcAft>
                  <a:buClr>
                    <a:srgbClr val="1B786E"/>
                  </a:buClr>
                  <a:buSzPts val="1100"/>
                  <a:buFont typeface="Roboto"/>
                  <a:buChar char="●"/>
                </a:pPr>
                <a:r>
                  <a:rPr lang="en" sz="1100">
                    <a:solidFill>
                      <a:srgbClr val="1155CC"/>
                    </a:solidFill>
                    <a:latin typeface="Roboto"/>
                    <a:ea typeface="Roboto"/>
                    <a:cs typeface="Roboto"/>
                    <a:sym typeface="Roboto"/>
                  </a:rPr>
                  <a:t>WT1 missense mutations, associated with male pseudohermaphroditism in </a:t>
                </a:r>
                <a:r>
                  <a:rPr b="1" lang="en" sz="1100">
                    <a:solidFill>
                      <a:srgbClr val="FF0000"/>
                    </a:solidFill>
                    <a:latin typeface="Roboto"/>
                    <a:ea typeface="Roboto"/>
                    <a:cs typeface="Roboto"/>
                    <a:sym typeface="Roboto"/>
                  </a:rPr>
                  <a:t>Denys–Drash syndrome</a:t>
                </a:r>
                <a:r>
                  <a:rPr lang="en" sz="1100">
                    <a:solidFill>
                      <a:srgbClr val="1155CC"/>
                    </a:solidFill>
                    <a:latin typeface="Roboto"/>
                    <a:ea typeface="Roboto"/>
                    <a:cs typeface="Roboto"/>
                    <a:sym typeface="Roboto"/>
                  </a:rPr>
                  <a:t>, fail to . . .</a:t>
                </a:r>
                <a:endParaRPr sz="1100">
                  <a:solidFill>
                    <a:srgbClr val="1155CC"/>
                  </a:solidFill>
                  <a:latin typeface="Roboto"/>
                  <a:ea typeface="Roboto"/>
                  <a:cs typeface="Roboto"/>
                  <a:sym typeface="Roboto"/>
                </a:endParaRPr>
              </a:p>
              <a:p>
                <a:pPr indent="0" lvl="0" marL="0" rtl="0" algn="l">
                  <a:lnSpc>
                    <a:spcPct val="115000"/>
                  </a:lnSpc>
                  <a:spcBef>
                    <a:spcPts val="0"/>
                  </a:spcBef>
                  <a:spcAft>
                    <a:spcPts val="0"/>
                  </a:spcAft>
                  <a:buNone/>
                </a:pPr>
                <a:r>
                  <a:t/>
                </a:r>
                <a:endParaRPr sz="1100">
                  <a:solidFill>
                    <a:srgbClr val="1B786E"/>
                  </a:solidFill>
                  <a:latin typeface="Roboto"/>
                  <a:ea typeface="Roboto"/>
                  <a:cs typeface="Roboto"/>
                  <a:sym typeface="Roboto"/>
                </a:endParaRPr>
              </a:p>
              <a:p>
                <a:pPr indent="-298450" lvl="0" marL="457200" rtl="0" algn="l">
                  <a:lnSpc>
                    <a:spcPct val="115000"/>
                  </a:lnSpc>
                  <a:spcBef>
                    <a:spcPts val="0"/>
                  </a:spcBef>
                  <a:spcAft>
                    <a:spcPts val="0"/>
                  </a:spcAft>
                  <a:buClr>
                    <a:srgbClr val="A64D79"/>
                  </a:buClr>
                  <a:buSzPts val="1100"/>
                  <a:buFont typeface="Roboto"/>
                  <a:buChar char="●"/>
                </a:pPr>
                <a:r>
                  <a:rPr lang="en" sz="1100">
                    <a:solidFill>
                      <a:srgbClr val="A64D79"/>
                    </a:solidFill>
                    <a:latin typeface="Roboto"/>
                    <a:ea typeface="Roboto"/>
                    <a:cs typeface="Roboto"/>
                    <a:sym typeface="Roboto"/>
                  </a:rPr>
                  <a:t>WT1 missense mutations, associated with </a:t>
                </a:r>
                <a:r>
                  <a:rPr b="1" lang="en" sz="1100">
                    <a:solidFill>
                      <a:srgbClr val="FF0000"/>
                    </a:solidFill>
                    <a:latin typeface="Roboto"/>
                    <a:ea typeface="Roboto"/>
                    <a:cs typeface="Roboto"/>
                    <a:sym typeface="Roboto"/>
                  </a:rPr>
                  <a:t>male pseudohermaphroditism</a:t>
                </a:r>
                <a:r>
                  <a:rPr lang="en" sz="1100">
                    <a:solidFill>
                      <a:srgbClr val="A64D79"/>
                    </a:solidFill>
                    <a:latin typeface="Roboto"/>
                    <a:ea typeface="Roboto"/>
                    <a:cs typeface="Roboto"/>
                    <a:sym typeface="Roboto"/>
                  </a:rPr>
                  <a:t> in </a:t>
                </a:r>
                <a:r>
                  <a:rPr b="1" lang="en" sz="1100">
                    <a:solidFill>
                      <a:srgbClr val="FF0000"/>
                    </a:solidFill>
                    <a:latin typeface="Roboto"/>
                    <a:ea typeface="Roboto"/>
                    <a:cs typeface="Roboto"/>
                    <a:sym typeface="Roboto"/>
                  </a:rPr>
                  <a:t>Denys–Drash syndrome</a:t>
                </a:r>
                <a:r>
                  <a:rPr lang="en" sz="1100">
                    <a:solidFill>
                      <a:srgbClr val="FF0000"/>
                    </a:solidFill>
                    <a:latin typeface="Roboto"/>
                    <a:ea typeface="Roboto"/>
                    <a:cs typeface="Roboto"/>
                    <a:sym typeface="Roboto"/>
                  </a:rPr>
                  <a:t>,</a:t>
                </a:r>
                <a:r>
                  <a:rPr lang="en" sz="1100">
                    <a:solidFill>
                      <a:srgbClr val="A64D79"/>
                    </a:solidFill>
                    <a:latin typeface="Roboto"/>
                    <a:ea typeface="Roboto"/>
                    <a:cs typeface="Roboto"/>
                    <a:sym typeface="Roboto"/>
                  </a:rPr>
                  <a:t> fail to . . .</a:t>
                </a:r>
                <a:endParaRPr sz="1100">
                  <a:solidFill>
                    <a:srgbClr val="A64D79"/>
                  </a:solidFill>
                  <a:latin typeface="Roboto"/>
                  <a:ea typeface="Roboto"/>
                  <a:cs typeface="Roboto"/>
                  <a:sym typeface="Roboto"/>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0"/>
          <p:cNvSpPr txBox="1"/>
          <p:nvPr>
            <p:ph type="title"/>
          </p:nvPr>
        </p:nvSpPr>
        <p:spPr>
          <a:xfrm>
            <a:off x="729450" y="1244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of BERN2</a:t>
            </a:r>
            <a:endParaRPr/>
          </a:p>
        </p:txBody>
      </p:sp>
      <p:sp>
        <p:nvSpPr>
          <p:cNvPr id="194" name="Google Shape;194;p20"/>
          <p:cNvSpPr txBox="1"/>
          <p:nvPr>
            <p:ph idx="1" type="body"/>
          </p:nvPr>
        </p:nvSpPr>
        <p:spPr>
          <a:xfrm>
            <a:off x="729450" y="1853850"/>
            <a:ext cx="7688700" cy="3092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BERN2, is a </a:t>
            </a:r>
            <a:r>
              <a:rPr lang="en"/>
              <a:t>biomedical </a:t>
            </a:r>
            <a:r>
              <a:rPr lang="en"/>
              <a:t>text mining tool for accurate and efficient biomedical NER, uses BioBERT in the background.  </a:t>
            </a:r>
            <a:r>
              <a:rPr lang="en"/>
              <a:t>(</a:t>
            </a:r>
            <a:r>
              <a:rPr b="1" lang="en">
                <a:solidFill>
                  <a:schemeClr val="accent3"/>
                </a:solidFill>
              </a:rPr>
              <a:t>maps BIO taggings to key</a:t>
            </a:r>
            <a:r>
              <a:rPr b="1" lang="en">
                <a:solidFill>
                  <a:schemeClr val="accent3"/>
                </a:solidFill>
              </a:rPr>
              <a:t>words</a:t>
            </a:r>
            <a:r>
              <a:rPr lang="en"/>
              <a:t>)</a:t>
            </a:r>
            <a:endParaRPr/>
          </a:p>
        </p:txBody>
      </p:sp>
      <p:sp>
        <p:nvSpPr>
          <p:cNvPr id="195" name="Google Shape;195;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196" name="Google Shape;196;p20"/>
          <p:cNvPicPr preferRelativeResize="0"/>
          <p:nvPr/>
        </p:nvPicPr>
        <p:blipFill>
          <a:blip r:embed="rId3">
            <a:alphaModFix/>
          </a:blip>
          <a:stretch>
            <a:fillRect/>
          </a:stretch>
        </p:blipFill>
        <p:spPr>
          <a:xfrm>
            <a:off x="882300" y="2571750"/>
            <a:ext cx="7382999" cy="2316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1"/>
          <p:cNvSpPr txBox="1"/>
          <p:nvPr>
            <p:ph type="title"/>
          </p:nvPr>
        </p:nvSpPr>
        <p:spPr>
          <a:xfrm>
            <a:off x="727800" y="1171000"/>
            <a:ext cx="76884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Final Results for NER using BERN2                                 </a:t>
            </a:r>
            <a:r>
              <a:rPr i="1" lang="en" sz="1044"/>
              <a:t>.</a:t>
            </a:r>
            <a:endParaRPr/>
          </a:p>
        </p:txBody>
      </p:sp>
      <p:sp>
        <p:nvSpPr>
          <p:cNvPr id="202" name="Google Shape;202;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03" name="Google Shape;203;p21"/>
          <p:cNvPicPr preferRelativeResize="0"/>
          <p:nvPr/>
        </p:nvPicPr>
        <p:blipFill rotWithShape="1">
          <a:blip r:embed="rId3">
            <a:alphaModFix/>
          </a:blip>
          <a:srcRect b="21702" l="51805" r="4520" t="11313"/>
          <a:stretch/>
        </p:blipFill>
        <p:spPr>
          <a:xfrm>
            <a:off x="771125" y="1997573"/>
            <a:ext cx="3800873" cy="2481475"/>
          </a:xfrm>
          <a:prstGeom prst="rect">
            <a:avLst/>
          </a:prstGeom>
          <a:noFill/>
          <a:ln>
            <a:noFill/>
          </a:ln>
        </p:spPr>
      </p:pic>
      <p:cxnSp>
        <p:nvCxnSpPr>
          <p:cNvPr id="204" name="Google Shape;204;p21"/>
          <p:cNvCxnSpPr/>
          <p:nvPr/>
        </p:nvCxnSpPr>
        <p:spPr>
          <a:xfrm>
            <a:off x="5086025" y="3234263"/>
            <a:ext cx="631800" cy="8100"/>
          </a:xfrm>
          <a:prstGeom prst="straightConnector1">
            <a:avLst/>
          </a:prstGeom>
          <a:noFill/>
          <a:ln cap="flat" cmpd="sng" w="38100">
            <a:solidFill>
              <a:schemeClr val="accent3"/>
            </a:solidFill>
            <a:prstDash val="solid"/>
            <a:round/>
            <a:headEnd len="med" w="med" type="none"/>
            <a:tailEnd len="med" w="med" type="triangle"/>
          </a:ln>
          <a:effectLst>
            <a:outerShdw blurRad="57150" rotWithShape="0" algn="bl" dir="5400000" dist="19050">
              <a:srgbClr val="000000">
                <a:alpha val="50000"/>
              </a:srgbClr>
            </a:outerShdw>
          </a:effectLst>
        </p:spPr>
      </p:cxnSp>
      <p:pic>
        <p:nvPicPr>
          <p:cNvPr id="205" name="Google Shape;205;p21"/>
          <p:cNvPicPr preferRelativeResize="0"/>
          <p:nvPr/>
        </p:nvPicPr>
        <p:blipFill rotWithShape="1">
          <a:blip r:embed="rId3">
            <a:alphaModFix/>
          </a:blip>
          <a:srcRect b="0" l="6884" r="76490" t="80681"/>
          <a:stretch/>
        </p:blipFill>
        <p:spPr>
          <a:xfrm>
            <a:off x="6125200" y="2663788"/>
            <a:ext cx="2157501" cy="11490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