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5"/>
  </p:notesMasterIdLst>
  <p:sldIdLst>
    <p:sldId id="256" r:id="rId3"/>
    <p:sldId id="289" r:id="rId4"/>
    <p:sldId id="257" r:id="rId5"/>
    <p:sldId id="296" r:id="rId6"/>
    <p:sldId id="291" r:id="rId7"/>
    <p:sldId id="292" r:id="rId8"/>
    <p:sldId id="293" r:id="rId9"/>
    <p:sldId id="264" r:id="rId10"/>
    <p:sldId id="295" r:id="rId11"/>
    <p:sldId id="297" r:id="rId12"/>
    <p:sldId id="290" r:id="rId13"/>
    <p:sldId id="29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Extra Condensed" panose="020B0503050000020004" pitchFamily="3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Fira Sans Extra Condensed SemiBold" panose="020B0604020202020204" charset="0"/>
      <p:regular r:id="rId28"/>
      <p:bold r:id="rId29"/>
      <p:italic r:id="rId30"/>
      <p:boldItalic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Proxima Nova Semibold" panose="020B0604020202020204" charset="0"/>
      <p:regular r:id="rId36"/>
      <p:bold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Roboto Medium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3B48"/>
    <a:srgbClr val="CE8C90"/>
    <a:srgbClr val="F2AD85"/>
    <a:srgbClr val="BF785E"/>
    <a:srgbClr val="3493B0"/>
    <a:srgbClr val="0477BF"/>
    <a:srgbClr val="119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714F60-C7CE-46BE-BE8F-3DF1234B0D83}">
  <a:tblStyle styleId="{85714F60-C7CE-46BE-BE8F-3DF1234B0D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font" Target="fonts/font30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font" Target="fonts/font2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font" Target="fonts/font28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font" Target="fonts/font31.fntdata"/><Relationship Id="rId20" Type="http://schemas.openxmlformats.org/officeDocument/2006/relationships/font" Target="fonts/font5.fntdata"/><Relationship Id="rId41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ew%20Microsoft%20Excel%20Work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ew%20Microsoft%20Excel%20Workshe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ew%20Microsoft%20Excel%20Workshe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Total Sales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000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Sheet1!$A$3:$A$8</c:f>
              <c:strCache>
                <c:ptCount val="6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46-50</c:v>
                </c:pt>
                <c:pt idx="4">
                  <c:v>51-55</c:v>
                </c:pt>
                <c:pt idx="5">
                  <c:v>55+</c:v>
                </c:pt>
              </c:strCache>
            </c:strRef>
          </c:cat>
          <c:val>
            <c:numRef>
              <c:f>Sheet1!$B$3:$B$8</c:f>
              <c:numCache>
                <c:formatCode>"$"#,##0</c:formatCode>
                <c:ptCount val="6"/>
                <c:pt idx="0">
                  <c:v>767134.80999999959</c:v>
                </c:pt>
                <c:pt idx="1">
                  <c:v>1465045.3300000043</c:v>
                </c:pt>
                <c:pt idx="2">
                  <c:v>741671.22000000067</c:v>
                </c:pt>
                <c:pt idx="3">
                  <c:v>302139.21000000031</c:v>
                </c:pt>
                <c:pt idx="4">
                  <c:v>265181.11999999976</c:v>
                </c:pt>
                <c:pt idx="5">
                  <c:v>146173.62000000002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C-47DD-8F2C-A6A6066A4C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7"/>
        <c:overlap val="-58"/>
        <c:axId val="259819488"/>
        <c:axId val="259809088"/>
      </c:barChart>
      <c:catAx>
        <c:axId val="2598194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en-US"/>
          </a:p>
        </c:txPr>
        <c:crossAx val="259809088"/>
        <c:crosses val="autoZero"/>
        <c:auto val="1"/>
        <c:lblAlgn val="ctr"/>
        <c:lblOffset val="100"/>
        <c:noMultiLvlLbl val="0"/>
      </c:catAx>
      <c:valAx>
        <c:axId val="259809088"/>
        <c:scaling>
          <c:orientation val="minMax"/>
        </c:scaling>
        <c:delete val="1"/>
        <c:axPos val="t"/>
        <c:numFmt formatCode="&quot;$&quot;#,##0" sourceLinked="1"/>
        <c:majorTickMark val="out"/>
        <c:minorTickMark val="none"/>
        <c:tickLblPos val="nextTo"/>
        <c:crossAx val="25981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Sheet1!$O$2</c:f>
              <c:strCache>
                <c:ptCount val="1"/>
                <c:pt idx="0">
                  <c:v>Total Sales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E62-4004-9A95-A93CDF342A1F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E62-4004-9A95-A93CDF342A1F}"/>
              </c:ext>
            </c:extLst>
          </c:dPt>
          <c:dLbls>
            <c:dLbl>
              <c:idx val="0"/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33904201732414"/>
                      <c:h val="0.155425500355887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E62-4004-9A95-A93CDF342A1F}"/>
                </c:ext>
              </c:extLst>
            </c:dLbl>
            <c:dLbl>
              <c:idx val="1"/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1914345645332"/>
                      <c:h val="0.155425500355887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E62-4004-9A95-A93CDF342A1F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Sheet1!$N$3:$N$4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Sheet1!$O$3:$O$4</c:f>
              <c:numCache>
                <c:formatCode>"$"#,##0</c:formatCode>
                <c:ptCount val="2"/>
                <c:pt idx="0">
                  <c:v>860354.74999999907</c:v>
                </c:pt>
                <c:pt idx="1">
                  <c:v>2826990.5599999996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62-4004-9A95-A93CDF342A1F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Roboto" panose="020000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Sheet6!$A$3:$A$23</c:f>
              <c:strCache>
                <c:ptCount val="21"/>
                <c:pt idx="0">
                  <c:v>San Diego</c:v>
                </c:pt>
                <c:pt idx="1">
                  <c:v>Dallas</c:v>
                </c:pt>
                <c:pt idx="2">
                  <c:v>Cleveland</c:v>
                </c:pt>
                <c:pt idx="3">
                  <c:v>Arlington</c:v>
                </c:pt>
                <c:pt idx="4">
                  <c:v>Portland</c:v>
                </c:pt>
                <c:pt idx="5">
                  <c:v>Seattle</c:v>
                </c:pt>
                <c:pt idx="6">
                  <c:v>Philadelphia</c:v>
                </c:pt>
                <c:pt idx="7">
                  <c:v>San Jose</c:v>
                </c:pt>
                <c:pt idx="8">
                  <c:v>Milwaukee</c:v>
                </c:pt>
                <c:pt idx="9">
                  <c:v>Chicago</c:v>
                </c:pt>
                <c:pt idx="10">
                  <c:v>Phoenix</c:v>
                </c:pt>
                <c:pt idx="11">
                  <c:v>Raleigh</c:v>
                </c:pt>
                <c:pt idx="12">
                  <c:v>Los Angeles</c:v>
                </c:pt>
                <c:pt idx="13">
                  <c:v>Las Vegas</c:v>
                </c:pt>
                <c:pt idx="14">
                  <c:v>New Orleans</c:v>
                </c:pt>
                <c:pt idx="15">
                  <c:v>Boston</c:v>
                </c:pt>
                <c:pt idx="16">
                  <c:v>Miami</c:v>
                </c:pt>
                <c:pt idx="17">
                  <c:v>New York</c:v>
                </c:pt>
                <c:pt idx="18">
                  <c:v>San Antonio</c:v>
                </c:pt>
                <c:pt idx="19">
                  <c:v>Santa Barbara</c:v>
                </c:pt>
                <c:pt idx="20">
                  <c:v>Houston</c:v>
                </c:pt>
              </c:strCache>
            </c:strRef>
          </c:cat>
          <c:val>
            <c:numRef>
              <c:f>Sheet6!$B$3:$B$23</c:f>
              <c:numCache>
                <c:formatCode>"$"#,##0.00</c:formatCode>
                <c:ptCount val="21"/>
                <c:pt idx="0">
                  <c:v>11000.979999999998</c:v>
                </c:pt>
                <c:pt idx="1">
                  <c:v>38980.399999999987</c:v>
                </c:pt>
                <c:pt idx="2">
                  <c:v>43666.089999999975</c:v>
                </c:pt>
                <c:pt idx="3">
                  <c:v>53527.820000000058</c:v>
                </c:pt>
                <c:pt idx="4">
                  <c:v>56144.399999999987</c:v>
                </c:pt>
                <c:pt idx="5">
                  <c:v>77076.360000000073</c:v>
                </c:pt>
                <c:pt idx="6">
                  <c:v>78768.689999999973</c:v>
                </c:pt>
                <c:pt idx="7">
                  <c:v>85807.62000000001</c:v>
                </c:pt>
                <c:pt idx="8">
                  <c:v>86930.579999999958</c:v>
                </c:pt>
                <c:pt idx="9">
                  <c:v>128877.70999999995</c:v>
                </c:pt>
                <c:pt idx="10">
                  <c:v>135860.41999999998</c:v>
                </c:pt>
                <c:pt idx="11">
                  <c:v>169072.83999999982</c:v>
                </c:pt>
                <c:pt idx="12">
                  <c:v>171372.0900000002</c:v>
                </c:pt>
                <c:pt idx="13">
                  <c:v>185708.6799999997</c:v>
                </c:pt>
                <c:pt idx="14">
                  <c:v>215093.80000000002</c:v>
                </c:pt>
                <c:pt idx="15">
                  <c:v>218714.24000000014</c:v>
                </c:pt>
                <c:pt idx="16">
                  <c:v>288920.56000000064</c:v>
                </c:pt>
                <c:pt idx="17">
                  <c:v>301488.15999999968</c:v>
                </c:pt>
                <c:pt idx="18">
                  <c:v>398863.93999999884</c:v>
                </c:pt>
                <c:pt idx="19">
                  <c:v>456249.19000000146</c:v>
                </c:pt>
                <c:pt idx="20">
                  <c:v>485220.73999999923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4E-4B75-AC53-ADADE8E1F0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59725056"/>
        <c:axId val="259732128"/>
      </c:barChart>
      <c:catAx>
        <c:axId val="259725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en-US"/>
          </a:p>
        </c:txPr>
        <c:crossAx val="259732128"/>
        <c:crosses val="autoZero"/>
        <c:auto val="1"/>
        <c:lblAlgn val="ctr"/>
        <c:lblOffset val="100"/>
        <c:noMultiLvlLbl val="0"/>
      </c:catAx>
      <c:valAx>
        <c:axId val="259732128"/>
        <c:scaling>
          <c:orientation val="minMax"/>
        </c:scaling>
        <c:delete val="0"/>
        <c:axPos val="b"/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72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[New Microsoft Excel Worksheet.xlsx]Sheet8!PivotTable6</c:name>
    <c:fmtId val="1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BF785E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D36-400E-99F4-181420A413CA}"/>
              </c:ext>
            </c:extLst>
          </c:dPt>
          <c:dPt>
            <c:idx val="1"/>
            <c:invertIfNegative val="0"/>
            <c:bubble3D val="0"/>
            <c:spPr>
              <a:solidFill>
                <a:srgbClr val="BF785E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D36-400E-99F4-181420A413CA}"/>
              </c:ext>
            </c:extLst>
          </c:dPt>
          <c:dPt>
            <c:idx val="2"/>
            <c:invertIfNegative val="0"/>
            <c:bubble3D val="0"/>
            <c:spPr>
              <a:solidFill>
                <a:srgbClr val="0477BF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2D36-400E-99F4-181420A413CA}"/>
              </c:ext>
            </c:extLst>
          </c:dPt>
          <c:dPt>
            <c:idx val="3"/>
            <c:invertIfNegative val="0"/>
            <c:bubble3D val="0"/>
            <c:spPr>
              <a:solidFill>
                <a:srgbClr val="0477BF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D36-400E-99F4-181420A413CA}"/>
              </c:ext>
            </c:extLst>
          </c:dPt>
          <c:dPt>
            <c:idx val="4"/>
            <c:invertIfNegative val="0"/>
            <c:bubble3D val="0"/>
            <c:spPr>
              <a:solidFill>
                <a:srgbClr val="BC3B4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2D36-400E-99F4-181420A413CA}"/>
              </c:ext>
            </c:extLst>
          </c:dPt>
          <c:dPt>
            <c:idx val="5"/>
            <c:invertIfNegative val="0"/>
            <c:bubble3D val="0"/>
            <c:spPr>
              <a:solidFill>
                <a:srgbClr val="BC3B4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D36-400E-99F4-181420A413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Sheet8!$A$14:$A$23</c:f>
              <c:multiLvlStrCache>
                <c:ptCount val="6"/>
                <c:lvl>
                  <c:pt idx="0">
                    <c:v>2017</c:v>
                  </c:pt>
                  <c:pt idx="1">
                    <c:v>2018</c:v>
                  </c:pt>
                  <c:pt idx="2">
                    <c:v>2017</c:v>
                  </c:pt>
                  <c:pt idx="3">
                    <c:v>2018</c:v>
                  </c:pt>
                  <c:pt idx="4">
                    <c:v>2017</c:v>
                  </c:pt>
                  <c:pt idx="5">
                    <c:v>2018</c:v>
                  </c:pt>
                </c:lvl>
                <c:lvl>
                  <c:pt idx="0">
                    <c:v>Blog</c:v>
                  </c:pt>
                  <c:pt idx="2">
                    <c:v>Paid</c:v>
                  </c:pt>
                  <c:pt idx="4">
                    <c:v>Social</c:v>
                  </c:pt>
                </c:lvl>
              </c:multiLvlStrCache>
            </c:multiLvlStrRef>
          </c:cat>
          <c:val>
            <c:numRef>
              <c:f>Sheet8!$B$14:$B$23</c:f>
              <c:numCache>
                <c:formatCode>"$"#,##0</c:formatCode>
                <c:ptCount val="6"/>
                <c:pt idx="0">
                  <c:v>424035.49000000046</c:v>
                </c:pt>
                <c:pt idx="1">
                  <c:v>519980.7700000013</c:v>
                </c:pt>
                <c:pt idx="2">
                  <c:v>656431.4199999969</c:v>
                </c:pt>
                <c:pt idx="3">
                  <c:v>893189.11999999813</c:v>
                </c:pt>
                <c:pt idx="4">
                  <c:v>514446.93999999866</c:v>
                </c:pt>
                <c:pt idx="5">
                  <c:v>679261.57000000181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36-400E-99F4-181420A413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59826976"/>
        <c:axId val="259810752"/>
      </c:barChart>
      <c:catAx>
        <c:axId val="259826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810752"/>
        <c:crosses val="autoZero"/>
        <c:auto val="1"/>
        <c:lblAlgn val="ctr"/>
        <c:lblOffset val="100"/>
        <c:noMultiLvlLbl val="0"/>
      </c:catAx>
      <c:valAx>
        <c:axId val="259810752"/>
        <c:scaling>
          <c:orientation val="minMax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259826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[New Microsoft Excel Worksheet.xlsx]Sheet9!PivotTable7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278937007874017"/>
          <c:y val="0.12659937633625246"/>
          <c:w val="0.59347089215935012"/>
          <c:h val="0.770630674788955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F785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0A-4D70-8D39-BE30EE3FB5FF}"/>
              </c:ext>
            </c:extLst>
          </c:dPt>
          <c:dPt>
            <c:idx val="1"/>
            <c:invertIfNegative val="0"/>
            <c:bubble3D val="0"/>
            <c:spPr>
              <a:solidFill>
                <a:srgbClr val="BC3B4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E0A-4D70-8D39-BE30EE3FB5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Sheet9!$A$3:$A$5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Sheet9!$B$3:$B$5</c:f>
              <c:numCache>
                <c:formatCode>"$"#,##0</c:formatCode>
                <c:ptCount val="2"/>
                <c:pt idx="0">
                  <c:v>607610.40930000076</c:v>
                </c:pt>
                <c:pt idx="1">
                  <c:v>837155.55440000095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A-4D70-8D39-BE30EE3FB5F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2"/>
        <c:overlap val="-6"/>
        <c:axId val="259834048"/>
        <c:axId val="259830720"/>
      </c:barChart>
      <c:catAx>
        <c:axId val="259834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830720"/>
        <c:crosses val="autoZero"/>
        <c:auto val="1"/>
        <c:lblAlgn val="ctr"/>
        <c:lblOffset val="100"/>
        <c:noMultiLvlLbl val="0"/>
      </c:catAx>
      <c:valAx>
        <c:axId val="259830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CPA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834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[New Microsoft Excel Worksheet.xlsx]Sheet9!PivotTable8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314691872666245"/>
          <c:y val="0.16041666666666668"/>
          <c:w val="0.66816508249961337"/>
          <c:h val="0.764787429934651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Sheet9!$I$2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F785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AA-4BAE-8F49-06A3AA2A0CE6}"/>
              </c:ext>
            </c:extLst>
          </c:dPt>
          <c:dPt>
            <c:idx val="1"/>
            <c:invertIfNegative val="0"/>
            <c:bubble3D val="0"/>
            <c:spPr>
              <a:solidFill>
                <a:srgbClr val="BC3B4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4AA-4BAE-8F49-06A3AA2A0C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Sheet9!$H$3:$H$5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Sheet9!$I$3:$I$5</c:f>
              <c:numCache>
                <c:formatCode>"$"#,##0</c:formatCode>
                <c:ptCount val="2"/>
                <c:pt idx="0">
                  <c:v>1594913.8499999931</c:v>
                </c:pt>
                <c:pt idx="1">
                  <c:v>2092431.4600000083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AA-4BAE-8F49-06A3AA2A0C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9836544"/>
        <c:axId val="259839872"/>
      </c:barChart>
      <c:catAx>
        <c:axId val="25983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839872"/>
        <c:crosses val="autoZero"/>
        <c:auto val="1"/>
        <c:lblAlgn val="ctr"/>
        <c:lblOffset val="100"/>
        <c:noMultiLvlLbl val="0"/>
      </c:catAx>
      <c:valAx>
        <c:axId val="2598398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Revenue</a:t>
                </a:r>
              </a:p>
            </c:rich>
          </c:tx>
          <c:layout>
            <c:manualLayout>
              <c:xMode val="edge"/>
              <c:yMode val="edge"/>
              <c:x val="1.8881631043551495E-2"/>
              <c:y val="0.477568279090732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836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09529243335576"/>
          <c:y val="5.7509173543365086E-2"/>
          <c:w val="0.82263513764618268"/>
          <c:h val="0.84194562137831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Sheet10!$B$2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BC3B4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Sheet10!$A$3:$A$8</c:f>
              <c:strCache>
                <c:ptCount val="6"/>
                <c:pt idx="0">
                  <c:v>Books</c:v>
                </c:pt>
                <c:pt idx="1">
                  <c:v>Clothing</c:v>
                </c:pt>
                <c:pt idx="2">
                  <c:v>Games</c:v>
                </c:pt>
                <c:pt idx="3">
                  <c:v>Grocery</c:v>
                </c:pt>
                <c:pt idx="4">
                  <c:v>Pets</c:v>
                </c:pt>
                <c:pt idx="5">
                  <c:v>Toys</c:v>
                </c:pt>
              </c:strCache>
            </c:strRef>
          </c:cat>
          <c:val>
            <c:numRef>
              <c:f>Sheet10!$B$3:$B$8</c:f>
              <c:numCache>
                <c:formatCode>"$"#,##0</c:formatCode>
                <c:ptCount val="6"/>
                <c:pt idx="0">
                  <c:v>198067.52000000014</c:v>
                </c:pt>
                <c:pt idx="1">
                  <c:v>199092.78</c:v>
                </c:pt>
                <c:pt idx="2">
                  <c:v>197660.33999999991</c:v>
                </c:pt>
                <c:pt idx="3">
                  <c:v>398167.3700000004</c:v>
                </c:pt>
                <c:pt idx="4">
                  <c:v>408474.6500000009</c:v>
                </c:pt>
                <c:pt idx="5">
                  <c:v>193451.19000000024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60-4690-B30C-9B6C5E79F860}"/>
            </c:ext>
          </c:extLst>
        </c:ser>
        <c:ser>
          <c:idx val="1"/>
          <c:order val="1"/>
          <c:tx>
            <c:strRef>
              <c:f>Sheet10!$C$2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Sheet10!$A$3:$A$8</c:f>
              <c:strCache>
                <c:ptCount val="6"/>
                <c:pt idx="0">
                  <c:v>Books</c:v>
                </c:pt>
                <c:pt idx="1">
                  <c:v>Clothing</c:v>
                </c:pt>
                <c:pt idx="2">
                  <c:v>Games</c:v>
                </c:pt>
                <c:pt idx="3">
                  <c:v>Grocery</c:v>
                </c:pt>
                <c:pt idx="4">
                  <c:v>Pets</c:v>
                </c:pt>
                <c:pt idx="5">
                  <c:v>Toys</c:v>
                </c:pt>
              </c:strCache>
            </c:strRef>
          </c:cat>
          <c:val>
            <c:numRef>
              <c:f>Sheet10!$C$3:$C$8</c:f>
              <c:numCache>
                <c:formatCode>"$"#,##0</c:formatCode>
                <c:ptCount val="6"/>
                <c:pt idx="0">
                  <c:v>259626.18999999983</c:v>
                </c:pt>
                <c:pt idx="1">
                  <c:v>267565.36000000028</c:v>
                </c:pt>
                <c:pt idx="2">
                  <c:v>261043.59999999945</c:v>
                </c:pt>
                <c:pt idx="3">
                  <c:v>525438.16999999806</c:v>
                </c:pt>
                <c:pt idx="4">
                  <c:v>511712.6500000002</c:v>
                </c:pt>
                <c:pt idx="5">
                  <c:v>267045.49000000046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60-4690-B30C-9B6C5E79F8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3"/>
        <c:overlap val="-27"/>
        <c:axId val="1762449871"/>
        <c:axId val="1762446959"/>
      </c:barChart>
      <c:catAx>
        <c:axId val="1762449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en-US"/>
          </a:p>
        </c:txPr>
        <c:crossAx val="1762446959"/>
        <c:crosses val="autoZero"/>
        <c:auto val="1"/>
        <c:lblAlgn val="ctr"/>
        <c:lblOffset val="100"/>
        <c:noMultiLvlLbl val="0"/>
      </c:catAx>
      <c:valAx>
        <c:axId val="176244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449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f3417ff105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f3417ff105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362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293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f3417ff105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f3417ff105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148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f3417ff105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f3417ff105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3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f3417ff105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f3417ff105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94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6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f3417ff105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f3417ff105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13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f3417ff105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f3417ff105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865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f3417ff105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f3417ff105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f3417ff105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f3417ff105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82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49075" y="900825"/>
            <a:ext cx="3639600" cy="26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49075" y="3500175"/>
            <a:ext cx="25824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ar in Review Infographics by Slidesg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6"/>
          <p:cNvGrpSpPr/>
          <p:nvPr/>
        </p:nvGrpSpPr>
        <p:grpSpPr>
          <a:xfrm>
            <a:off x="4294850" y="743450"/>
            <a:ext cx="4505698" cy="3656600"/>
            <a:chOff x="4294850" y="743450"/>
            <a:chExt cx="4505698" cy="3656600"/>
          </a:xfrm>
        </p:grpSpPr>
        <p:sp>
          <p:nvSpPr>
            <p:cNvPr id="50" name="Google Shape;50;p16"/>
            <p:cNvSpPr/>
            <p:nvPr/>
          </p:nvSpPr>
          <p:spPr>
            <a:xfrm>
              <a:off x="5205784" y="3285425"/>
              <a:ext cx="251804" cy="1114580"/>
            </a:xfrm>
            <a:custGeom>
              <a:avLst/>
              <a:gdLst/>
              <a:ahLst/>
              <a:cxnLst/>
              <a:rect l="l" t="t" r="r" b="b"/>
              <a:pathLst>
                <a:path w="9529" h="42179" extrusionOk="0">
                  <a:moveTo>
                    <a:pt x="4326" y="1"/>
                  </a:moveTo>
                  <a:lnTo>
                    <a:pt x="1" y="42179"/>
                  </a:lnTo>
                  <a:lnTo>
                    <a:pt x="5204" y="42179"/>
                  </a:lnTo>
                  <a:lnTo>
                    <a:pt x="95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596554" y="3285425"/>
              <a:ext cx="251804" cy="1114580"/>
            </a:xfrm>
            <a:custGeom>
              <a:avLst/>
              <a:gdLst/>
              <a:ahLst/>
              <a:cxnLst/>
              <a:rect l="l" t="t" r="r" b="b"/>
              <a:pathLst>
                <a:path w="9529" h="42179" extrusionOk="0">
                  <a:moveTo>
                    <a:pt x="0" y="1"/>
                  </a:moveTo>
                  <a:lnTo>
                    <a:pt x="4325" y="42179"/>
                  </a:lnTo>
                  <a:lnTo>
                    <a:pt x="9528" y="42179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4941946" y="825080"/>
              <a:ext cx="3107369" cy="2460273"/>
            </a:xfrm>
            <a:custGeom>
              <a:avLst/>
              <a:gdLst/>
              <a:ahLst/>
              <a:cxnLst/>
              <a:rect l="l" t="t" r="r" b="b"/>
              <a:pathLst>
                <a:path w="117592" h="93104" extrusionOk="0">
                  <a:moveTo>
                    <a:pt x="2212" y="0"/>
                  </a:moveTo>
                  <a:cubicBezTo>
                    <a:pt x="977" y="0"/>
                    <a:pt x="1" y="1009"/>
                    <a:pt x="1" y="2212"/>
                  </a:cubicBezTo>
                  <a:lnTo>
                    <a:pt x="1" y="90893"/>
                  </a:lnTo>
                  <a:cubicBezTo>
                    <a:pt x="1" y="92096"/>
                    <a:pt x="977" y="93104"/>
                    <a:pt x="2212" y="93104"/>
                  </a:cubicBezTo>
                  <a:lnTo>
                    <a:pt x="115381" y="93104"/>
                  </a:lnTo>
                  <a:cubicBezTo>
                    <a:pt x="116616" y="93104"/>
                    <a:pt x="117592" y="92096"/>
                    <a:pt x="117592" y="90893"/>
                  </a:cubicBezTo>
                  <a:lnTo>
                    <a:pt x="117592" y="2212"/>
                  </a:lnTo>
                  <a:cubicBezTo>
                    <a:pt x="117592" y="1009"/>
                    <a:pt x="116616" y="0"/>
                    <a:pt x="115381" y="0"/>
                  </a:cubicBezTo>
                  <a:close/>
                </a:path>
              </a:pathLst>
            </a:custGeom>
            <a:solidFill>
              <a:schemeClr val="lt1"/>
            </a:solidFill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5418911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5849445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1" y="1"/>
                  </a:moveTo>
                  <a:lnTo>
                    <a:pt x="1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6280005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6710539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7141946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7572480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1" y="1"/>
                  </a:moveTo>
                  <a:lnTo>
                    <a:pt x="1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4987504" y="1217798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" y="1"/>
                  </a:moveTo>
                  <a:lnTo>
                    <a:pt x="114177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4987504" y="1548652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" y="1"/>
                  </a:moveTo>
                  <a:lnTo>
                    <a:pt x="114177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4987504" y="1880378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14177" y="0"/>
                  </a:moveTo>
                  <a:lnTo>
                    <a:pt x="1" y="0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4987504" y="2212105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" y="0"/>
                  </a:moveTo>
                  <a:lnTo>
                    <a:pt x="114177" y="0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4987504" y="2542959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" y="0"/>
                  </a:moveTo>
                  <a:lnTo>
                    <a:pt x="114177" y="0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4987504" y="2874659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" y="1"/>
                  </a:moveTo>
                  <a:lnTo>
                    <a:pt x="114177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4987504" y="873202"/>
              <a:ext cx="3015410" cy="2364033"/>
            </a:xfrm>
            <a:custGeom>
              <a:avLst/>
              <a:gdLst/>
              <a:ahLst/>
              <a:cxnLst/>
              <a:rect l="l" t="t" r="r" b="b"/>
              <a:pathLst>
                <a:path w="114112" h="89462" fill="none" extrusionOk="0">
                  <a:moveTo>
                    <a:pt x="113364" y="89462"/>
                  </a:moveTo>
                  <a:lnTo>
                    <a:pt x="781" y="89462"/>
                  </a:lnTo>
                  <a:cubicBezTo>
                    <a:pt x="358" y="89462"/>
                    <a:pt x="1" y="89104"/>
                    <a:pt x="1" y="88714"/>
                  </a:cubicBezTo>
                  <a:lnTo>
                    <a:pt x="1" y="749"/>
                  </a:lnTo>
                  <a:cubicBezTo>
                    <a:pt x="1" y="326"/>
                    <a:pt x="358" y="1"/>
                    <a:pt x="781" y="1"/>
                  </a:cubicBezTo>
                  <a:lnTo>
                    <a:pt x="113364" y="1"/>
                  </a:lnTo>
                  <a:cubicBezTo>
                    <a:pt x="113787" y="1"/>
                    <a:pt x="114112" y="326"/>
                    <a:pt x="114112" y="749"/>
                  </a:cubicBezTo>
                  <a:lnTo>
                    <a:pt x="114112" y="88714"/>
                  </a:lnTo>
                  <a:cubicBezTo>
                    <a:pt x="114112" y="89137"/>
                    <a:pt x="113787" y="89462"/>
                    <a:pt x="113364" y="89462"/>
                  </a:cubicBezTo>
                  <a:close/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4895542" y="743450"/>
              <a:ext cx="3199328" cy="129773"/>
            </a:xfrm>
            <a:custGeom>
              <a:avLst/>
              <a:gdLst/>
              <a:ahLst/>
              <a:cxnLst/>
              <a:rect l="l" t="t" r="r" b="b"/>
              <a:pathLst>
                <a:path w="121072" h="4911" extrusionOk="0">
                  <a:moveTo>
                    <a:pt x="1" y="0"/>
                  </a:moveTo>
                  <a:lnTo>
                    <a:pt x="1" y="4911"/>
                  </a:lnTo>
                  <a:lnTo>
                    <a:pt x="121072" y="4911"/>
                  </a:lnTo>
                  <a:lnTo>
                    <a:pt x="12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5980069" y="1217798"/>
              <a:ext cx="730466" cy="26"/>
            </a:xfrm>
            <a:custGeom>
              <a:avLst/>
              <a:gdLst/>
              <a:ahLst/>
              <a:cxnLst/>
              <a:rect l="l" t="t" r="r" b="b"/>
              <a:pathLst>
                <a:path w="27643" h="1" fill="none" extrusionOk="0">
                  <a:moveTo>
                    <a:pt x="1" y="1"/>
                  </a:moveTo>
                  <a:lnTo>
                    <a:pt x="27642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5953431" y="1439512"/>
              <a:ext cx="198531" cy="1797746"/>
            </a:xfrm>
            <a:custGeom>
              <a:avLst/>
              <a:gdLst/>
              <a:ahLst/>
              <a:cxnLst/>
              <a:rect l="l" t="t" r="r" b="b"/>
              <a:pathLst>
                <a:path w="7513" h="68032" extrusionOk="0">
                  <a:moveTo>
                    <a:pt x="3773" y="1"/>
                  </a:moveTo>
                  <a:lnTo>
                    <a:pt x="1" y="4131"/>
                  </a:lnTo>
                  <a:lnTo>
                    <a:pt x="1659" y="4131"/>
                  </a:lnTo>
                  <a:lnTo>
                    <a:pt x="1659" y="68032"/>
                  </a:lnTo>
                  <a:lnTo>
                    <a:pt x="5854" y="68032"/>
                  </a:lnTo>
                  <a:lnTo>
                    <a:pt x="5854" y="4131"/>
                  </a:lnTo>
                  <a:lnTo>
                    <a:pt x="7513" y="4131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6328973" y="1644050"/>
              <a:ext cx="197685" cy="1593216"/>
            </a:xfrm>
            <a:custGeom>
              <a:avLst/>
              <a:gdLst/>
              <a:ahLst/>
              <a:cxnLst/>
              <a:rect l="l" t="t" r="r" b="b"/>
              <a:pathLst>
                <a:path w="7481" h="60292" extrusionOk="0">
                  <a:moveTo>
                    <a:pt x="3740" y="1"/>
                  </a:moveTo>
                  <a:lnTo>
                    <a:pt x="1" y="4163"/>
                  </a:lnTo>
                  <a:lnTo>
                    <a:pt x="1659" y="4163"/>
                  </a:lnTo>
                  <a:lnTo>
                    <a:pt x="1659" y="60292"/>
                  </a:lnTo>
                  <a:lnTo>
                    <a:pt x="5822" y="60292"/>
                  </a:lnTo>
                  <a:lnTo>
                    <a:pt x="5822" y="4163"/>
                  </a:lnTo>
                  <a:lnTo>
                    <a:pt x="7480" y="4163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5556406" y="2324680"/>
              <a:ext cx="198531" cy="912614"/>
            </a:xfrm>
            <a:custGeom>
              <a:avLst/>
              <a:gdLst/>
              <a:ahLst/>
              <a:cxnLst/>
              <a:rect l="l" t="t" r="r" b="b"/>
              <a:pathLst>
                <a:path w="7513" h="34536" extrusionOk="0">
                  <a:moveTo>
                    <a:pt x="3740" y="0"/>
                  </a:moveTo>
                  <a:lnTo>
                    <a:pt x="1" y="4130"/>
                  </a:lnTo>
                  <a:lnTo>
                    <a:pt x="1659" y="4130"/>
                  </a:lnTo>
                  <a:lnTo>
                    <a:pt x="1659" y="34536"/>
                  </a:lnTo>
                  <a:lnTo>
                    <a:pt x="5854" y="34536"/>
                  </a:lnTo>
                  <a:lnTo>
                    <a:pt x="5854" y="4130"/>
                  </a:lnTo>
                  <a:lnTo>
                    <a:pt x="7513" y="4130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4987504" y="1217798"/>
              <a:ext cx="2584893" cy="994293"/>
            </a:xfrm>
            <a:custGeom>
              <a:avLst/>
              <a:gdLst/>
              <a:ahLst/>
              <a:cxnLst/>
              <a:rect l="l" t="t" r="r" b="b"/>
              <a:pathLst>
                <a:path w="97820" h="37627" fill="none" extrusionOk="0">
                  <a:moveTo>
                    <a:pt x="1" y="25073"/>
                  </a:moveTo>
                  <a:lnTo>
                    <a:pt x="16325" y="37626"/>
                  </a:lnTo>
                  <a:lnTo>
                    <a:pt x="48910" y="25073"/>
                  </a:lnTo>
                  <a:lnTo>
                    <a:pt x="65202" y="30179"/>
                  </a:lnTo>
                  <a:lnTo>
                    <a:pt x="97820" y="1"/>
                  </a:lnTo>
                </a:path>
              </a:pathLst>
            </a:custGeom>
            <a:solidFill>
              <a:schemeClr val="dk1"/>
            </a:solidFill>
            <a:ln w="252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5377659" y="2170853"/>
              <a:ext cx="81653" cy="81653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1561" y="0"/>
                  </a:moveTo>
                  <a:cubicBezTo>
                    <a:pt x="683" y="0"/>
                    <a:pt x="0" y="683"/>
                    <a:pt x="0" y="1561"/>
                  </a:cubicBezTo>
                  <a:cubicBezTo>
                    <a:pt x="0" y="2407"/>
                    <a:pt x="683" y="3089"/>
                    <a:pt x="1561" y="3089"/>
                  </a:cubicBezTo>
                  <a:cubicBezTo>
                    <a:pt x="2407" y="3089"/>
                    <a:pt x="3090" y="2407"/>
                    <a:pt x="3090" y="1561"/>
                  </a:cubicBezTo>
                  <a:cubicBezTo>
                    <a:pt x="3090" y="683"/>
                    <a:pt x="2407" y="0"/>
                    <a:pt x="1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6238754" y="1839127"/>
              <a:ext cx="82499" cy="82525"/>
            </a:xfrm>
            <a:custGeom>
              <a:avLst/>
              <a:gdLst/>
              <a:ahLst/>
              <a:cxnLst/>
              <a:rect l="l" t="t" r="r" b="b"/>
              <a:pathLst>
                <a:path w="3122" h="3123" extrusionOk="0">
                  <a:moveTo>
                    <a:pt x="1561" y="1"/>
                  </a:moveTo>
                  <a:cubicBezTo>
                    <a:pt x="716" y="1"/>
                    <a:pt x="0" y="716"/>
                    <a:pt x="0" y="1561"/>
                  </a:cubicBezTo>
                  <a:cubicBezTo>
                    <a:pt x="0" y="2407"/>
                    <a:pt x="716" y="3122"/>
                    <a:pt x="1561" y="3122"/>
                  </a:cubicBezTo>
                  <a:cubicBezTo>
                    <a:pt x="2439" y="3122"/>
                    <a:pt x="3122" y="2407"/>
                    <a:pt x="3122" y="1561"/>
                  </a:cubicBezTo>
                  <a:cubicBezTo>
                    <a:pt x="3122" y="716"/>
                    <a:pt x="2439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6670134" y="1973187"/>
              <a:ext cx="81680" cy="81653"/>
            </a:xfrm>
            <a:custGeom>
              <a:avLst/>
              <a:gdLst/>
              <a:ahLst/>
              <a:cxnLst/>
              <a:rect l="l" t="t" r="r" b="b"/>
              <a:pathLst>
                <a:path w="3091" h="3090" extrusionOk="0">
                  <a:moveTo>
                    <a:pt x="1529" y="1"/>
                  </a:moveTo>
                  <a:cubicBezTo>
                    <a:pt x="684" y="1"/>
                    <a:pt x="1" y="684"/>
                    <a:pt x="1" y="1529"/>
                  </a:cubicBezTo>
                  <a:cubicBezTo>
                    <a:pt x="1" y="2407"/>
                    <a:pt x="684" y="3090"/>
                    <a:pt x="1529" y="3090"/>
                  </a:cubicBezTo>
                  <a:cubicBezTo>
                    <a:pt x="2407" y="3090"/>
                    <a:pt x="3090" y="2407"/>
                    <a:pt x="3090" y="1529"/>
                  </a:cubicBezTo>
                  <a:cubicBezTo>
                    <a:pt x="3090" y="684"/>
                    <a:pt x="2407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7531229" y="1176547"/>
              <a:ext cx="82525" cy="82525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2" y="1"/>
                  </a:moveTo>
                  <a:cubicBezTo>
                    <a:pt x="716" y="1"/>
                    <a:pt x="1" y="684"/>
                    <a:pt x="1" y="1562"/>
                  </a:cubicBezTo>
                  <a:cubicBezTo>
                    <a:pt x="1" y="2407"/>
                    <a:pt x="716" y="3123"/>
                    <a:pt x="1562" y="3123"/>
                  </a:cubicBezTo>
                  <a:cubicBezTo>
                    <a:pt x="2407" y="3123"/>
                    <a:pt x="3123" y="2407"/>
                    <a:pt x="3123" y="1562"/>
                  </a:cubicBezTo>
                  <a:cubicBezTo>
                    <a:pt x="3123" y="684"/>
                    <a:pt x="2407" y="1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5253060" y="1051948"/>
              <a:ext cx="330867" cy="330867"/>
            </a:xfrm>
            <a:custGeom>
              <a:avLst/>
              <a:gdLst/>
              <a:ahLst/>
              <a:cxnLst/>
              <a:rect l="l" t="t" r="r" b="b"/>
              <a:pathLst>
                <a:path w="12521" h="12521" extrusionOk="0">
                  <a:moveTo>
                    <a:pt x="6276" y="1"/>
                  </a:moveTo>
                  <a:cubicBezTo>
                    <a:pt x="2829" y="1"/>
                    <a:pt x="0" y="2830"/>
                    <a:pt x="0" y="6277"/>
                  </a:cubicBezTo>
                  <a:cubicBezTo>
                    <a:pt x="0" y="9724"/>
                    <a:pt x="2829" y="12521"/>
                    <a:pt x="6276" y="12521"/>
                  </a:cubicBezTo>
                  <a:cubicBezTo>
                    <a:pt x="9723" y="12521"/>
                    <a:pt x="12520" y="9724"/>
                    <a:pt x="12520" y="6277"/>
                  </a:cubicBezTo>
                  <a:lnTo>
                    <a:pt x="9171" y="6277"/>
                  </a:lnTo>
                  <a:cubicBezTo>
                    <a:pt x="9171" y="7870"/>
                    <a:pt x="7870" y="9171"/>
                    <a:pt x="6276" y="9171"/>
                  </a:cubicBezTo>
                  <a:cubicBezTo>
                    <a:pt x="4650" y="9171"/>
                    <a:pt x="3350" y="7870"/>
                    <a:pt x="3350" y="6277"/>
                  </a:cubicBezTo>
                  <a:cubicBezTo>
                    <a:pt x="3350" y="4651"/>
                    <a:pt x="4650" y="3350"/>
                    <a:pt x="6276" y="3350"/>
                  </a:cubicBezTo>
                  <a:lnTo>
                    <a:pt x="6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5418911" y="1052820"/>
              <a:ext cx="165024" cy="164998"/>
            </a:xfrm>
            <a:custGeom>
              <a:avLst/>
              <a:gdLst/>
              <a:ahLst/>
              <a:cxnLst/>
              <a:rect l="l" t="t" r="r" b="b"/>
              <a:pathLst>
                <a:path w="6245" h="6244" extrusionOk="0">
                  <a:moveTo>
                    <a:pt x="0" y="0"/>
                  </a:moveTo>
                  <a:lnTo>
                    <a:pt x="0" y="3317"/>
                  </a:lnTo>
                  <a:cubicBezTo>
                    <a:pt x="1594" y="3317"/>
                    <a:pt x="2895" y="4650"/>
                    <a:pt x="2895" y="6244"/>
                  </a:cubicBezTo>
                  <a:lnTo>
                    <a:pt x="6244" y="6244"/>
                  </a:lnTo>
                  <a:cubicBezTo>
                    <a:pt x="6244" y="2797"/>
                    <a:pt x="3447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5893286" y="1082021"/>
              <a:ext cx="121185" cy="236345"/>
            </a:xfrm>
            <a:custGeom>
              <a:avLst/>
              <a:gdLst/>
              <a:ahLst/>
              <a:cxnLst/>
              <a:rect l="l" t="t" r="r" b="b"/>
              <a:pathLst>
                <a:path w="4586" h="8944" extrusionOk="0">
                  <a:moveTo>
                    <a:pt x="1919" y="1"/>
                  </a:moveTo>
                  <a:lnTo>
                    <a:pt x="0" y="2732"/>
                  </a:lnTo>
                  <a:cubicBezTo>
                    <a:pt x="748" y="3285"/>
                    <a:pt x="1268" y="4163"/>
                    <a:pt x="1268" y="5139"/>
                  </a:cubicBezTo>
                  <a:cubicBezTo>
                    <a:pt x="1268" y="5822"/>
                    <a:pt x="1041" y="6440"/>
                    <a:pt x="651" y="6927"/>
                  </a:cubicBezTo>
                  <a:lnTo>
                    <a:pt x="3285" y="8944"/>
                  </a:lnTo>
                  <a:cubicBezTo>
                    <a:pt x="4098" y="7903"/>
                    <a:pt x="4585" y="6570"/>
                    <a:pt x="4585" y="5139"/>
                  </a:cubicBezTo>
                  <a:cubicBezTo>
                    <a:pt x="4585" y="3025"/>
                    <a:pt x="3545" y="1139"/>
                    <a:pt x="1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5684440" y="1051948"/>
              <a:ext cx="295643" cy="330867"/>
            </a:xfrm>
            <a:custGeom>
              <a:avLst/>
              <a:gdLst/>
              <a:ahLst/>
              <a:cxnLst/>
              <a:rect l="l" t="t" r="r" b="b"/>
              <a:pathLst>
                <a:path w="11188" h="12521" extrusionOk="0">
                  <a:moveTo>
                    <a:pt x="6245" y="1"/>
                  </a:moveTo>
                  <a:cubicBezTo>
                    <a:pt x="2798" y="1"/>
                    <a:pt x="1" y="2830"/>
                    <a:pt x="1" y="6277"/>
                  </a:cubicBezTo>
                  <a:cubicBezTo>
                    <a:pt x="1" y="9724"/>
                    <a:pt x="2798" y="12521"/>
                    <a:pt x="6245" y="12521"/>
                  </a:cubicBezTo>
                  <a:cubicBezTo>
                    <a:pt x="8261" y="12521"/>
                    <a:pt x="10050" y="11578"/>
                    <a:pt x="11188" y="10082"/>
                  </a:cubicBezTo>
                  <a:lnTo>
                    <a:pt x="8554" y="8033"/>
                  </a:lnTo>
                  <a:cubicBezTo>
                    <a:pt x="8001" y="8748"/>
                    <a:pt x="7188" y="9171"/>
                    <a:pt x="6245" y="9171"/>
                  </a:cubicBezTo>
                  <a:cubicBezTo>
                    <a:pt x="4651" y="9171"/>
                    <a:pt x="3318" y="7870"/>
                    <a:pt x="3318" y="6277"/>
                  </a:cubicBezTo>
                  <a:cubicBezTo>
                    <a:pt x="3318" y="4651"/>
                    <a:pt x="4651" y="3350"/>
                    <a:pt x="6245" y="3350"/>
                  </a:cubicBezTo>
                  <a:lnTo>
                    <a:pt x="6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5849445" y="1052820"/>
              <a:ext cx="94549" cy="101419"/>
            </a:xfrm>
            <a:custGeom>
              <a:avLst/>
              <a:gdLst/>
              <a:ahLst/>
              <a:cxnLst/>
              <a:rect l="l" t="t" r="r" b="b"/>
              <a:pathLst>
                <a:path w="3578" h="3838" extrusionOk="0">
                  <a:moveTo>
                    <a:pt x="1" y="0"/>
                  </a:moveTo>
                  <a:lnTo>
                    <a:pt x="1" y="3317"/>
                  </a:lnTo>
                  <a:cubicBezTo>
                    <a:pt x="619" y="3317"/>
                    <a:pt x="1204" y="3512"/>
                    <a:pt x="1659" y="3837"/>
                  </a:cubicBezTo>
                  <a:lnTo>
                    <a:pt x="3578" y="1106"/>
                  </a:lnTo>
                  <a:cubicBezTo>
                    <a:pt x="2570" y="390"/>
                    <a:pt x="133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7572480" y="1715374"/>
              <a:ext cx="165024" cy="281902"/>
            </a:xfrm>
            <a:custGeom>
              <a:avLst/>
              <a:gdLst/>
              <a:ahLst/>
              <a:cxnLst/>
              <a:rect l="l" t="t" r="r" b="b"/>
              <a:pathLst>
                <a:path w="6245" h="10668" extrusionOk="0">
                  <a:moveTo>
                    <a:pt x="1" y="1"/>
                  </a:moveTo>
                  <a:lnTo>
                    <a:pt x="1" y="3318"/>
                  </a:lnTo>
                  <a:cubicBezTo>
                    <a:pt x="1594" y="3318"/>
                    <a:pt x="2927" y="4651"/>
                    <a:pt x="2927" y="6244"/>
                  </a:cubicBezTo>
                  <a:cubicBezTo>
                    <a:pt x="2927" y="7057"/>
                    <a:pt x="2602" y="7773"/>
                    <a:pt x="2049" y="8293"/>
                  </a:cubicBezTo>
                  <a:lnTo>
                    <a:pt x="4423" y="10667"/>
                  </a:lnTo>
                  <a:cubicBezTo>
                    <a:pt x="5561" y="9529"/>
                    <a:pt x="6244" y="7968"/>
                    <a:pt x="6244" y="6244"/>
                  </a:cubicBezTo>
                  <a:cubicBezTo>
                    <a:pt x="6244" y="2797"/>
                    <a:pt x="344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7455597" y="1934525"/>
              <a:ext cx="233782" cy="110879"/>
            </a:xfrm>
            <a:custGeom>
              <a:avLst/>
              <a:gdLst/>
              <a:ahLst/>
              <a:cxnLst/>
              <a:rect l="l" t="t" r="r" b="b"/>
              <a:pathLst>
                <a:path w="8847" h="4196" extrusionOk="0">
                  <a:moveTo>
                    <a:pt x="2375" y="0"/>
                  </a:moveTo>
                  <a:lnTo>
                    <a:pt x="1" y="2374"/>
                  </a:lnTo>
                  <a:cubicBezTo>
                    <a:pt x="1139" y="3512"/>
                    <a:pt x="2700" y="4195"/>
                    <a:pt x="4424" y="4195"/>
                  </a:cubicBezTo>
                  <a:cubicBezTo>
                    <a:pt x="6147" y="4195"/>
                    <a:pt x="7708" y="3512"/>
                    <a:pt x="8846" y="2374"/>
                  </a:cubicBezTo>
                  <a:lnTo>
                    <a:pt x="6472" y="0"/>
                  </a:lnTo>
                  <a:cubicBezTo>
                    <a:pt x="5952" y="521"/>
                    <a:pt x="5237" y="878"/>
                    <a:pt x="4424" y="878"/>
                  </a:cubicBezTo>
                  <a:cubicBezTo>
                    <a:pt x="3611" y="878"/>
                    <a:pt x="2895" y="521"/>
                    <a:pt x="2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7407475" y="1715374"/>
              <a:ext cx="165024" cy="281902"/>
            </a:xfrm>
            <a:custGeom>
              <a:avLst/>
              <a:gdLst/>
              <a:ahLst/>
              <a:cxnLst/>
              <a:rect l="l" t="t" r="r" b="b"/>
              <a:pathLst>
                <a:path w="6245" h="10668" extrusionOk="0">
                  <a:moveTo>
                    <a:pt x="6245" y="1"/>
                  </a:moveTo>
                  <a:cubicBezTo>
                    <a:pt x="2798" y="1"/>
                    <a:pt x="1" y="2797"/>
                    <a:pt x="1" y="6244"/>
                  </a:cubicBezTo>
                  <a:cubicBezTo>
                    <a:pt x="1" y="7968"/>
                    <a:pt x="684" y="9529"/>
                    <a:pt x="1822" y="10667"/>
                  </a:cubicBezTo>
                  <a:lnTo>
                    <a:pt x="4196" y="8293"/>
                  </a:lnTo>
                  <a:cubicBezTo>
                    <a:pt x="3676" y="7773"/>
                    <a:pt x="3318" y="7057"/>
                    <a:pt x="3318" y="6244"/>
                  </a:cubicBezTo>
                  <a:cubicBezTo>
                    <a:pt x="3318" y="4651"/>
                    <a:pt x="4651" y="3318"/>
                    <a:pt x="6245" y="3318"/>
                  </a:cubicBezTo>
                  <a:lnTo>
                    <a:pt x="62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6689901" y="1196313"/>
              <a:ext cx="42148" cy="42993"/>
            </a:xfrm>
            <a:custGeom>
              <a:avLst/>
              <a:gdLst/>
              <a:ahLst/>
              <a:cxnLst/>
              <a:rect l="l" t="t" r="r" b="b"/>
              <a:pathLst>
                <a:path w="1595" h="1627" extrusionOk="0">
                  <a:moveTo>
                    <a:pt x="781" y="1"/>
                  </a:moveTo>
                  <a:cubicBezTo>
                    <a:pt x="359" y="1"/>
                    <a:pt x="1" y="359"/>
                    <a:pt x="1" y="814"/>
                  </a:cubicBezTo>
                  <a:cubicBezTo>
                    <a:pt x="1" y="1237"/>
                    <a:pt x="359" y="1627"/>
                    <a:pt x="781" y="1627"/>
                  </a:cubicBezTo>
                  <a:cubicBezTo>
                    <a:pt x="1237" y="1627"/>
                    <a:pt x="1594" y="1237"/>
                    <a:pt x="1594" y="814"/>
                  </a:cubicBezTo>
                  <a:cubicBezTo>
                    <a:pt x="1594" y="359"/>
                    <a:pt x="1237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7120461" y="2103811"/>
              <a:ext cx="42121" cy="42148"/>
            </a:xfrm>
            <a:custGeom>
              <a:avLst/>
              <a:gdLst/>
              <a:ahLst/>
              <a:cxnLst/>
              <a:rect l="l" t="t" r="r" b="b"/>
              <a:pathLst>
                <a:path w="1594" h="1595" extrusionOk="0">
                  <a:moveTo>
                    <a:pt x="813" y="1"/>
                  </a:moveTo>
                  <a:cubicBezTo>
                    <a:pt x="358" y="1"/>
                    <a:pt x="0" y="358"/>
                    <a:pt x="0" y="814"/>
                  </a:cubicBezTo>
                  <a:cubicBezTo>
                    <a:pt x="0" y="1236"/>
                    <a:pt x="358" y="1594"/>
                    <a:pt x="813" y="1594"/>
                  </a:cubicBezTo>
                  <a:cubicBezTo>
                    <a:pt x="1236" y="1594"/>
                    <a:pt x="1594" y="1236"/>
                    <a:pt x="1594" y="814"/>
                  </a:cubicBezTo>
                  <a:cubicBezTo>
                    <a:pt x="1594" y="358"/>
                    <a:pt x="1236" y="1"/>
                    <a:pt x="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7015602" y="2103811"/>
              <a:ext cx="42148" cy="42148"/>
            </a:xfrm>
            <a:custGeom>
              <a:avLst/>
              <a:gdLst/>
              <a:ahLst/>
              <a:cxnLst/>
              <a:rect l="l" t="t" r="r" b="b"/>
              <a:pathLst>
                <a:path w="1595" h="1595" extrusionOk="0">
                  <a:moveTo>
                    <a:pt x="814" y="1"/>
                  </a:moveTo>
                  <a:cubicBezTo>
                    <a:pt x="359" y="1"/>
                    <a:pt x="1" y="358"/>
                    <a:pt x="1" y="814"/>
                  </a:cubicBezTo>
                  <a:cubicBezTo>
                    <a:pt x="1" y="1236"/>
                    <a:pt x="359" y="1594"/>
                    <a:pt x="814" y="1594"/>
                  </a:cubicBezTo>
                  <a:cubicBezTo>
                    <a:pt x="1237" y="1594"/>
                    <a:pt x="1594" y="1236"/>
                    <a:pt x="1594" y="814"/>
                  </a:cubicBezTo>
                  <a:cubicBezTo>
                    <a:pt x="1594" y="358"/>
                    <a:pt x="1237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6689901" y="1297737"/>
              <a:ext cx="42148" cy="42121"/>
            </a:xfrm>
            <a:custGeom>
              <a:avLst/>
              <a:gdLst/>
              <a:ahLst/>
              <a:cxnLst/>
              <a:rect l="l" t="t" r="r" b="b"/>
              <a:pathLst>
                <a:path w="1595" h="1594" extrusionOk="0">
                  <a:moveTo>
                    <a:pt x="781" y="0"/>
                  </a:moveTo>
                  <a:cubicBezTo>
                    <a:pt x="359" y="0"/>
                    <a:pt x="1" y="358"/>
                    <a:pt x="1" y="781"/>
                  </a:cubicBezTo>
                  <a:cubicBezTo>
                    <a:pt x="1" y="1236"/>
                    <a:pt x="359" y="1594"/>
                    <a:pt x="781" y="1594"/>
                  </a:cubicBezTo>
                  <a:cubicBezTo>
                    <a:pt x="1237" y="1594"/>
                    <a:pt x="1594" y="1236"/>
                    <a:pt x="1594" y="781"/>
                  </a:cubicBezTo>
                  <a:cubicBezTo>
                    <a:pt x="1594" y="358"/>
                    <a:pt x="1237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6689901" y="1398288"/>
              <a:ext cx="42148" cy="42121"/>
            </a:xfrm>
            <a:custGeom>
              <a:avLst/>
              <a:gdLst/>
              <a:ahLst/>
              <a:cxnLst/>
              <a:rect l="l" t="t" r="r" b="b"/>
              <a:pathLst>
                <a:path w="1595" h="1594" extrusionOk="0">
                  <a:moveTo>
                    <a:pt x="781" y="0"/>
                  </a:moveTo>
                  <a:cubicBezTo>
                    <a:pt x="359" y="0"/>
                    <a:pt x="1" y="358"/>
                    <a:pt x="1" y="813"/>
                  </a:cubicBezTo>
                  <a:cubicBezTo>
                    <a:pt x="1" y="1236"/>
                    <a:pt x="359" y="1593"/>
                    <a:pt x="781" y="1593"/>
                  </a:cubicBezTo>
                  <a:cubicBezTo>
                    <a:pt x="1237" y="1593"/>
                    <a:pt x="1594" y="1236"/>
                    <a:pt x="1594" y="813"/>
                  </a:cubicBezTo>
                  <a:cubicBezTo>
                    <a:pt x="1594" y="358"/>
                    <a:pt x="1237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7141946" y="2014438"/>
              <a:ext cx="430543" cy="110879"/>
            </a:xfrm>
            <a:custGeom>
              <a:avLst/>
              <a:gdLst/>
              <a:ahLst/>
              <a:cxnLst/>
              <a:rect l="l" t="t" r="r" b="b"/>
              <a:pathLst>
                <a:path w="16293" h="4196" fill="none" extrusionOk="0">
                  <a:moveTo>
                    <a:pt x="16293" y="1"/>
                  </a:moveTo>
                  <a:lnTo>
                    <a:pt x="16293" y="4196"/>
                  </a:lnTo>
                  <a:lnTo>
                    <a:pt x="0" y="4196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7197810" y="2360751"/>
              <a:ext cx="213118" cy="333457"/>
            </a:xfrm>
            <a:custGeom>
              <a:avLst/>
              <a:gdLst/>
              <a:ahLst/>
              <a:cxnLst/>
              <a:rect l="l" t="t" r="r" b="b"/>
              <a:pathLst>
                <a:path w="8065" h="12619" extrusionOk="0">
                  <a:moveTo>
                    <a:pt x="976" y="1"/>
                  </a:moveTo>
                  <a:cubicBezTo>
                    <a:pt x="976" y="1"/>
                    <a:pt x="130" y="651"/>
                    <a:pt x="130" y="2602"/>
                  </a:cubicBezTo>
                  <a:cubicBezTo>
                    <a:pt x="130" y="3481"/>
                    <a:pt x="0" y="12619"/>
                    <a:pt x="0" y="12619"/>
                  </a:cubicBezTo>
                  <a:lnTo>
                    <a:pt x="8065" y="12619"/>
                  </a:lnTo>
                  <a:lnTo>
                    <a:pt x="8065" y="387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7208117" y="2510296"/>
              <a:ext cx="134926" cy="178765"/>
            </a:xfrm>
            <a:custGeom>
              <a:avLst/>
              <a:gdLst/>
              <a:ahLst/>
              <a:cxnLst/>
              <a:rect l="l" t="t" r="r" b="b"/>
              <a:pathLst>
                <a:path w="5106" h="6765" extrusionOk="0">
                  <a:moveTo>
                    <a:pt x="1366" y="0"/>
                  </a:moveTo>
                  <a:lnTo>
                    <a:pt x="0" y="6764"/>
                  </a:lnTo>
                  <a:lnTo>
                    <a:pt x="5106" y="6764"/>
                  </a:lnTo>
                  <a:lnTo>
                    <a:pt x="4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7192631" y="2334669"/>
              <a:ext cx="210132" cy="216949"/>
            </a:xfrm>
            <a:custGeom>
              <a:avLst/>
              <a:gdLst/>
              <a:ahLst/>
              <a:cxnLst/>
              <a:rect l="l" t="t" r="r" b="b"/>
              <a:pathLst>
                <a:path w="7952" h="8210" extrusionOk="0">
                  <a:moveTo>
                    <a:pt x="3806" y="1"/>
                  </a:moveTo>
                  <a:cubicBezTo>
                    <a:pt x="3681" y="1"/>
                    <a:pt x="3550" y="5"/>
                    <a:pt x="3415" y="12"/>
                  </a:cubicBezTo>
                  <a:cubicBezTo>
                    <a:pt x="3415" y="12"/>
                    <a:pt x="1237" y="338"/>
                    <a:pt x="716" y="2581"/>
                  </a:cubicBezTo>
                  <a:cubicBezTo>
                    <a:pt x="229" y="4825"/>
                    <a:pt x="1" y="7752"/>
                    <a:pt x="2863" y="8175"/>
                  </a:cubicBezTo>
                  <a:cubicBezTo>
                    <a:pt x="3021" y="8198"/>
                    <a:pt x="3174" y="8209"/>
                    <a:pt x="3322" y="8209"/>
                  </a:cubicBezTo>
                  <a:cubicBezTo>
                    <a:pt x="5418" y="8209"/>
                    <a:pt x="6440" y="5996"/>
                    <a:pt x="6440" y="5996"/>
                  </a:cubicBezTo>
                  <a:cubicBezTo>
                    <a:pt x="6440" y="5996"/>
                    <a:pt x="6513" y="6011"/>
                    <a:pt x="6625" y="6011"/>
                  </a:cubicBezTo>
                  <a:cubicBezTo>
                    <a:pt x="6913" y="6011"/>
                    <a:pt x="7455" y="5910"/>
                    <a:pt x="7643" y="5183"/>
                  </a:cubicBezTo>
                  <a:cubicBezTo>
                    <a:pt x="7871" y="4142"/>
                    <a:pt x="7155" y="4045"/>
                    <a:pt x="7155" y="4045"/>
                  </a:cubicBezTo>
                  <a:cubicBezTo>
                    <a:pt x="7155" y="4045"/>
                    <a:pt x="7952" y="1"/>
                    <a:pt x="3806" y="1"/>
                  </a:cubicBez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7220140" y="2306551"/>
              <a:ext cx="196813" cy="156489"/>
            </a:xfrm>
            <a:custGeom>
              <a:avLst/>
              <a:gdLst/>
              <a:ahLst/>
              <a:cxnLst/>
              <a:rect l="l" t="t" r="r" b="b"/>
              <a:pathLst>
                <a:path w="7448" h="5922" extrusionOk="0">
                  <a:moveTo>
                    <a:pt x="3587" y="1"/>
                  </a:moveTo>
                  <a:cubicBezTo>
                    <a:pt x="95" y="1"/>
                    <a:pt x="1" y="2702"/>
                    <a:pt x="1" y="2702"/>
                  </a:cubicBezTo>
                  <a:cubicBezTo>
                    <a:pt x="1" y="2702"/>
                    <a:pt x="1045" y="5524"/>
                    <a:pt x="4072" y="5524"/>
                  </a:cubicBezTo>
                  <a:cubicBezTo>
                    <a:pt x="4422" y="5524"/>
                    <a:pt x="4799" y="5486"/>
                    <a:pt x="5204" y="5401"/>
                  </a:cubicBezTo>
                  <a:lnTo>
                    <a:pt x="6017" y="5141"/>
                  </a:lnTo>
                  <a:cubicBezTo>
                    <a:pt x="6017" y="5141"/>
                    <a:pt x="6504" y="5174"/>
                    <a:pt x="6570" y="5922"/>
                  </a:cubicBezTo>
                  <a:lnTo>
                    <a:pt x="7220" y="5922"/>
                  </a:lnTo>
                  <a:cubicBezTo>
                    <a:pt x="7220" y="5922"/>
                    <a:pt x="7448" y="68"/>
                    <a:pt x="3773" y="3"/>
                  </a:cubicBezTo>
                  <a:cubicBezTo>
                    <a:pt x="3710" y="2"/>
                    <a:pt x="3648" y="1"/>
                    <a:pt x="3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7123024" y="3014743"/>
              <a:ext cx="399625" cy="1264965"/>
            </a:xfrm>
            <a:custGeom>
              <a:avLst/>
              <a:gdLst/>
              <a:ahLst/>
              <a:cxnLst/>
              <a:rect l="l" t="t" r="r" b="b"/>
              <a:pathLst>
                <a:path w="15123" h="47870" extrusionOk="0">
                  <a:moveTo>
                    <a:pt x="2830" y="0"/>
                  </a:moveTo>
                  <a:cubicBezTo>
                    <a:pt x="2830" y="0"/>
                    <a:pt x="1985" y="3740"/>
                    <a:pt x="1594" y="7740"/>
                  </a:cubicBezTo>
                  <a:cubicBezTo>
                    <a:pt x="1204" y="11740"/>
                    <a:pt x="1" y="47869"/>
                    <a:pt x="1" y="47869"/>
                  </a:cubicBezTo>
                  <a:lnTo>
                    <a:pt x="3545" y="47869"/>
                  </a:lnTo>
                  <a:lnTo>
                    <a:pt x="7350" y="15024"/>
                  </a:lnTo>
                  <a:lnTo>
                    <a:pt x="11936" y="47869"/>
                  </a:lnTo>
                  <a:lnTo>
                    <a:pt x="15122" y="47869"/>
                  </a:lnTo>
                  <a:cubicBezTo>
                    <a:pt x="15122" y="47869"/>
                    <a:pt x="14440" y="8911"/>
                    <a:pt x="11968" y="0"/>
                  </a:cubicBezTo>
                  <a:close/>
                </a:path>
              </a:pathLst>
            </a:custGeom>
            <a:solidFill>
              <a:schemeClr val="accent3"/>
            </a:solidFill>
            <a:ln w="89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7216705" y="3269966"/>
              <a:ext cx="105726" cy="1009752"/>
            </a:xfrm>
            <a:custGeom>
              <a:avLst/>
              <a:gdLst/>
              <a:ahLst/>
              <a:cxnLst/>
              <a:rect l="l" t="t" r="r" b="b"/>
              <a:pathLst>
                <a:path w="4001" h="38212" extrusionOk="0">
                  <a:moveTo>
                    <a:pt x="3187" y="1"/>
                  </a:moveTo>
                  <a:lnTo>
                    <a:pt x="0" y="38211"/>
                  </a:lnTo>
                  <a:lnTo>
                    <a:pt x="4000" y="5399"/>
                  </a:lnTo>
                  <a:lnTo>
                    <a:pt x="3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7053418" y="4279732"/>
              <a:ext cx="155564" cy="78218"/>
            </a:xfrm>
            <a:custGeom>
              <a:avLst/>
              <a:gdLst/>
              <a:ahLst/>
              <a:cxnLst/>
              <a:rect l="l" t="t" r="r" b="b"/>
              <a:pathLst>
                <a:path w="5887" h="2960" extrusionOk="0">
                  <a:moveTo>
                    <a:pt x="2928" y="0"/>
                  </a:moveTo>
                  <a:lnTo>
                    <a:pt x="2765" y="1496"/>
                  </a:lnTo>
                  <a:lnTo>
                    <a:pt x="1" y="2959"/>
                  </a:lnTo>
                  <a:lnTo>
                    <a:pt x="5432" y="2959"/>
                  </a:lnTo>
                  <a:lnTo>
                    <a:pt x="5887" y="0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7382555" y="4279732"/>
              <a:ext cx="143541" cy="78218"/>
            </a:xfrm>
            <a:custGeom>
              <a:avLst/>
              <a:gdLst/>
              <a:ahLst/>
              <a:cxnLst/>
              <a:rect l="l" t="t" r="r" b="b"/>
              <a:pathLst>
                <a:path w="5432" h="2960" extrusionOk="0">
                  <a:moveTo>
                    <a:pt x="2310" y="0"/>
                  </a:moveTo>
                  <a:lnTo>
                    <a:pt x="2765" y="1496"/>
                  </a:lnTo>
                  <a:lnTo>
                    <a:pt x="1" y="2959"/>
                  </a:lnTo>
                  <a:lnTo>
                    <a:pt x="5432" y="2959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960610" y="4333007"/>
              <a:ext cx="244088" cy="62759"/>
            </a:xfrm>
            <a:custGeom>
              <a:avLst/>
              <a:gdLst/>
              <a:ahLst/>
              <a:cxnLst/>
              <a:rect l="l" t="t" r="r" b="b"/>
              <a:pathLst>
                <a:path w="9237" h="2375" extrusionOk="0">
                  <a:moveTo>
                    <a:pt x="9236" y="0"/>
                  </a:moveTo>
                  <a:cubicBezTo>
                    <a:pt x="8515" y="521"/>
                    <a:pt x="7592" y="674"/>
                    <a:pt x="6753" y="674"/>
                  </a:cubicBezTo>
                  <a:cubicBezTo>
                    <a:pt x="5549" y="674"/>
                    <a:pt x="4521" y="358"/>
                    <a:pt x="4521" y="358"/>
                  </a:cubicBezTo>
                  <a:lnTo>
                    <a:pt x="1" y="2374"/>
                  </a:lnTo>
                  <a:lnTo>
                    <a:pt x="6472" y="2374"/>
                  </a:lnTo>
                  <a:lnTo>
                    <a:pt x="7220" y="1886"/>
                  </a:lnTo>
                  <a:lnTo>
                    <a:pt x="7415" y="2374"/>
                  </a:lnTo>
                  <a:lnTo>
                    <a:pt x="9236" y="2374"/>
                  </a:lnTo>
                  <a:lnTo>
                    <a:pt x="9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7284594" y="4333007"/>
              <a:ext cx="250086" cy="62759"/>
            </a:xfrm>
            <a:custGeom>
              <a:avLst/>
              <a:gdLst/>
              <a:ahLst/>
              <a:cxnLst/>
              <a:rect l="l" t="t" r="r" b="b"/>
              <a:pathLst>
                <a:path w="9464" h="2375" extrusionOk="0">
                  <a:moveTo>
                    <a:pt x="9236" y="0"/>
                  </a:moveTo>
                  <a:cubicBezTo>
                    <a:pt x="8515" y="521"/>
                    <a:pt x="7591" y="674"/>
                    <a:pt x="6753" y="674"/>
                  </a:cubicBezTo>
                  <a:cubicBezTo>
                    <a:pt x="5549" y="674"/>
                    <a:pt x="4521" y="358"/>
                    <a:pt x="4521" y="358"/>
                  </a:cubicBezTo>
                  <a:lnTo>
                    <a:pt x="1" y="2374"/>
                  </a:lnTo>
                  <a:lnTo>
                    <a:pt x="6472" y="2374"/>
                  </a:lnTo>
                  <a:lnTo>
                    <a:pt x="7220" y="1886"/>
                  </a:lnTo>
                  <a:lnTo>
                    <a:pt x="7415" y="2374"/>
                  </a:lnTo>
                  <a:lnTo>
                    <a:pt x="9464" y="2374"/>
                  </a:lnTo>
                  <a:lnTo>
                    <a:pt x="9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991555" y="3084349"/>
              <a:ext cx="282748" cy="308512"/>
            </a:xfrm>
            <a:custGeom>
              <a:avLst/>
              <a:gdLst/>
              <a:ahLst/>
              <a:cxnLst/>
              <a:rect l="l" t="t" r="r" b="b"/>
              <a:pathLst>
                <a:path w="10700" h="11675" extrusionOk="0">
                  <a:moveTo>
                    <a:pt x="5561" y="0"/>
                  </a:moveTo>
                  <a:lnTo>
                    <a:pt x="0" y="3513"/>
                  </a:lnTo>
                  <a:lnTo>
                    <a:pt x="5138" y="11675"/>
                  </a:lnTo>
                  <a:lnTo>
                    <a:pt x="10699" y="8195"/>
                  </a:lnTo>
                  <a:lnTo>
                    <a:pt x="5561" y="0"/>
                  </a:ln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7149662" y="3161699"/>
              <a:ext cx="139260" cy="123378"/>
            </a:xfrm>
            <a:custGeom>
              <a:avLst/>
              <a:gdLst/>
              <a:ahLst/>
              <a:cxnLst/>
              <a:rect l="l" t="t" r="r" b="b"/>
              <a:pathLst>
                <a:path w="5270" h="4669" extrusionOk="0">
                  <a:moveTo>
                    <a:pt x="3838" y="0"/>
                  </a:moveTo>
                  <a:cubicBezTo>
                    <a:pt x="3838" y="0"/>
                    <a:pt x="1529" y="651"/>
                    <a:pt x="1464" y="1106"/>
                  </a:cubicBezTo>
                  <a:cubicBezTo>
                    <a:pt x="1449" y="1318"/>
                    <a:pt x="1710" y="1375"/>
                    <a:pt x="1993" y="1375"/>
                  </a:cubicBezTo>
                  <a:cubicBezTo>
                    <a:pt x="2316" y="1375"/>
                    <a:pt x="2667" y="1301"/>
                    <a:pt x="2668" y="1301"/>
                  </a:cubicBezTo>
                  <a:lnTo>
                    <a:pt x="2668" y="1301"/>
                  </a:lnTo>
                  <a:cubicBezTo>
                    <a:pt x="2667" y="1301"/>
                    <a:pt x="1" y="3675"/>
                    <a:pt x="716" y="4293"/>
                  </a:cubicBezTo>
                  <a:cubicBezTo>
                    <a:pt x="955" y="4499"/>
                    <a:pt x="1276" y="4669"/>
                    <a:pt x="1687" y="4669"/>
                  </a:cubicBezTo>
                  <a:cubicBezTo>
                    <a:pt x="2509" y="4669"/>
                    <a:pt x="3686" y="3989"/>
                    <a:pt x="5269" y="1561"/>
                  </a:cubicBez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6740612" y="2308084"/>
              <a:ext cx="116032" cy="182465"/>
            </a:xfrm>
            <a:custGeom>
              <a:avLst/>
              <a:gdLst/>
              <a:ahLst/>
              <a:cxnLst/>
              <a:rect l="l" t="t" r="r" b="b"/>
              <a:pathLst>
                <a:path w="4391" h="6905" extrusionOk="0">
                  <a:moveTo>
                    <a:pt x="1594" y="1"/>
                  </a:moveTo>
                  <a:cubicBezTo>
                    <a:pt x="1582" y="1"/>
                    <a:pt x="1571" y="4"/>
                    <a:pt x="1562" y="10"/>
                  </a:cubicBezTo>
                  <a:cubicBezTo>
                    <a:pt x="1301" y="205"/>
                    <a:pt x="2147" y="2612"/>
                    <a:pt x="2147" y="2612"/>
                  </a:cubicBezTo>
                  <a:cubicBezTo>
                    <a:pt x="2147" y="2612"/>
                    <a:pt x="2125" y="2609"/>
                    <a:pt x="2090" y="2609"/>
                  </a:cubicBezTo>
                  <a:cubicBezTo>
                    <a:pt x="1952" y="2609"/>
                    <a:pt x="1614" y="2651"/>
                    <a:pt x="1692" y="3067"/>
                  </a:cubicBezTo>
                  <a:cubicBezTo>
                    <a:pt x="1692" y="3067"/>
                    <a:pt x="1610" y="3043"/>
                    <a:pt x="1513" y="3043"/>
                  </a:cubicBezTo>
                  <a:cubicBezTo>
                    <a:pt x="1358" y="3043"/>
                    <a:pt x="1164" y="3105"/>
                    <a:pt x="1204" y="3425"/>
                  </a:cubicBezTo>
                  <a:cubicBezTo>
                    <a:pt x="1204" y="3425"/>
                    <a:pt x="749" y="3490"/>
                    <a:pt x="976" y="3913"/>
                  </a:cubicBezTo>
                  <a:cubicBezTo>
                    <a:pt x="976" y="3913"/>
                    <a:pt x="1" y="4270"/>
                    <a:pt x="3155" y="6904"/>
                  </a:cubicBezTo>
                  <a:lnTo>
                    <a:pt x="4391" y="5929"/>
                  </a:lnTo>
                  <a:cubicBezTo>
                    <a:pt x="4391" y="5929"/>
                    <a:pt x="4293" y="3978"/>
                    <a:pt x="3903" y="3360"/>
                  </a:cubicBezTo>
                  <a:cubicBezTo>
                    <a:pt x="3557" y="2730"/>
                    <a:pt x="1963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6806783" y="2438682"/>
              <a:ext cx="722882" cy="767488"/>
            </a:xfrm>
            <a:custGeom>
              <a:avLst/>
              <a:gdLst/>
              <a:ahLst/>
              <a:cxnLst/>
              <a:rect l="l" t="t" r="r" b="b"/>
              <a:pathLst>
                <a:path w="27356" h="29044" extrusionOk="0">
                  <a:moveTo>
                    <a:pt x="1567" y="1"/>
                  </a:moveTo>
                  <a:cubicBezTo>
                    <a:pt x="1542" y="1"/>
                    <a:pt x="1518" y="4"/>
                    <a:pt x="1497" y="11"/>
                  </a:cubicBezTo>
                  <a:cubicBezTo>
                    <a:pt x="423" y="336"/>
                    <a:pt x="1" y="1507"/>
                    <a:pt x="163" y="2255"/>
                  </a:cubicBezTo>
                  <a:cubicBezTo>
                    <a:pt x="325" y="2968"/>
                    <a:pt x="5627" y="13637"/>
                    <a:pt x="7109" y="13637"/>
                  </a:cubicBezTo>
                  <a:cubicBezTo>
                    <a:pt x="7114" y="13637"/>
                    <a:pt x="7118" y="13637"/>
                    <a:pt x="7122" y="13637"/>
                  </a:cubicBezTo>
                  <a:cubicBezTo>
                    <a:pt x="8586" y="13604"/>
                    <a:pt x="13659" y="12531"/>
                    <a:pt x="13659" y="12531"/>
                  </a:cubicBezTo>
                  <a:lnTo>
                    <a:pt x="13659" y="12531"/>
                  </a:lnTo>
                  <a:cubicBezTo>
                    <a:pt x="13659" y="12531"/>
                    <a:pt x="12521" y="14873"/>
                    <a:pt x="14114" y="15751"/>
                  </a:cubicBezTo>
                  <a:lnTo>
                    <a:pt x="14472" y="22320"/>
                  </a:lnTo>
                  <a:lnTo>
                    <a:pt x="19740" y="22320"/>
                  </a:lnTo>
                  <a:cubicBezTo>
                    <a:pt x="19740" y="22320"/>
                    <a:pt x="16325" y="27133"/>
                    <a:pt x="16618" y="27815"/>
                  </a:cubicBezTo>
                  <a:cubicBezTo>
                    <a:pt x="16882" y="28344"/>
                    <a:pt x="17211" y="29044"/>
                    <a:pt x="17883" y="29044"/>
                  </a:cubicBezTo>
                  <a:cubicBezTo>
                    <a:pt x="18038" y="29044"/>
                    <a:pt x="18211" y="29007"/>
                    <a:pt x="18407" y="28921"/>
                  </a:cubicBezTo>
                  <a:cubicBezTo>
                    <a:pt x="19480" y="28433"/>
                    <a:pt x="25724" y="20401"/>
                    <a:pt x="25821" y="19881"/>
                  </a:cubicBezTo>
                  <a:cubicBezTo>
                    <a:pt x="25949" y="19371"/>
                    <a:pt x="27355" y="6693"/>
                    <a:pt x="20476" y="6693"/>
                  </a:cubicBezTo>
                  <a:cubicBezTo>
                    <a:pt x="20332" y="6693"/>
                    <a:pt x="20184" y="6699"/>
                    <a:pt x="20033" y="6710"/>
                  </a:cubicBezTo>
                  <a:cubicBezTo>
                    <a:pt x="20033" y="6710"/>
                    <a:pt x="19512" y="8564"/>
                    <a:pt x="17756" y="8564"/>
                  </a:cubicBezTo>
                  <a:cubicBezTo>
                    <a:pt x="15968" y="8564"/>
                    <a:pt x="15740" y="6678"/>
                    <a:pt x="15740" y="6678"/>
                  </a:cubicBezTo>
                  <a:cubicBezTo>
                    <a:pt x="15740" y="6678"/>
                    <a:pt x="15547" y="6630"/>
                    <a:pt x="15123" y="6630"/>
                  </a:cubicBezTo>
                  <a:cubicBezTo>
                    <a:pt x="14141" y="6630"/>
                    <a:pt x="11918" y="6884"/>
                    <a:pt x="7968" y="8564"/>
                  </a:cubicBezTo>
                  <a:cubicBezTo>
                    <a:pt x="7968" y="8564"/>
                    <a:pt x="2811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7282876" y="2798182"/>
              <a:ext cx="101419" cy="294771"/>
            </a:xfrm>
            <a:custGeom>
              <a:avLst/>
              <a:gdLst/>
              <a:ahLst/>
              <a:cxnLst/>
              <a:rect l="l" t="t" r="r" b="b"/>
              <a:pathLst>
                <a:path w="3838" h="11155" fill="none" extrusionOk="0">
                  <a:moveTo>
                    <a:pt x="0" y="11155"/>
                  </a:moveTo>
                  <a:lnTo>
                    <a:pt x="3838" y="5854"/>
                  </a:lnTo>
                  <a:cubicBezTo>
                    <a:pt x="3838" y="5854"/>
                    <a:pt x="3740" y="2309"/>
                    <a:pt x="3480" y="0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7206399" y="2609975"/>
              <a:ext cx="146976" cy="69630"/>
            </a:xfrm>
            <a:custGeom>
              <a:avLst/>
              <a:gdLst/>
              <a:ahLst/>
              <a:cxnLst/>
              <a:rect l="l" t="t" r="r" b="b"/>
              <a:pathLst>
                <a:path w="5562" h="2635" fill="none" extrusionOk="0">
                  <a:moveTo>
                    <a:pt x="0" y="1"/>
                  </a:moveTo>
                  <a:cubicBezTo>
                    <a:pt x="0" y="1"/>
                    <a:pt x="130" y="2635"/>
                    <a:pt x="2602" y="2635"/>
                  </a:cubicBezTo>
                  <a:cubicBezTo>
                    <a:pt x="5106" y="2635"/>
                    <a:pt x="5561" y="66"/>
                    <a:pt x="5561" y="66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7129050" y="2753495"/>
              <a:ext cx="60170" cy="275005"/>
            </a:xfrm>
            <a:custGeom>
              <a:avLst/>
              <a:gdLst/>
              <a:ahLst/>
              <a:cxnLst/>
              <a:rect l="l" t="t" r="r" b="b"/>
              <a:pathLst>
                <a:path w="2277" h="10407" fill="none" extrusionOk="0">
                  <a:moveTo>
                    <a:pt x="1626" y="0"/>
                  </a:moveTo>
                  <a:cubicBezTo>
                    <a:pt x="1626" y="0"/>
                    <a:pt x="0" y="3025"/>
                    <a:pt x="1919" y="3838"/>
                  </a:cubicBezTo>
                  <a:lnTo>
                    <a:pt x="2277" y="10407"/>
                  </a:ln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7181479" y="3025921"/>
              <a:ext cx="146976" cy="12895"/>
            </a:xfrm>
            <a:custGeom>
              <a:avLst/>
              <a:gdLst/>
              <a:ahLst/>
              <a:cxnLst/>
              <a:rect l="l" t="t" r="r" b="b"/>
              <a:pathLst>
                <a:path w="5562" h="488" fill="none" extrusionOk="0">
                  <a:moveTo>
                    <a:pt x="0" y="0"/>
                  </a:moveTo>
                  <a:cubicBezTo>
                    <a:pt x="0" y="0"/>
                    <a:pt x="3382" y="488"/>
                    <a:pt x="5561" y="98"/>
                  </a:cubicBezTo>
                </a:path>
              </a:pathLst>
            </a:custGeom>
            <a:noFill/>
            <a:ln w="8950" cap="flat" cmpd="sng">
              <a:solidFill>
                <a:srgbClr val="22222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856930" y="3085195"/>
              <a:ext cx="79936" cy="138573"/>
            </a:xfrm>
            <a:custGeom>
              <a:avLst/>
              <a:gdLst/>
              <a:ahLst/>
              <a:cxnLst/>
              <a:rect l="l" t="t" r="r" b="b"/>
              <a:pathLst>
                <a:path w="3025" h="5244" extrusionOk="0">
                  <a:moveTo>
                    <a:pt x="2570" y="1"/>
                  </a:moveTo>
                  <a:lnTo>
                    <a:pt x="944" y="456"/>
                  </a:lnTo>
                  <a:cubicBezTo>
                    <a:pt x="944" y="456"/>
                    <a:pt x="781" y="1139"/>
                    <a:pt x="618" y="1855"/>
                  </a:cubicBezTo>
                  <a:cubicBezTo>
                    <a:pt x="440" y="2510"/>
                    <a:pt x="780" y="2538"/>
                    <a:pt x="838" y="2538"/>
                  </a:cubicBezTo>
                  <a:cubicBezTo>
                    <a:pt x="843" y="2538"/>
                    <a:pt x="846" y="2537"/>
                    <a:pt x="846" y="2537"/>
                  </a:cubicBezTo>
                  <a:lnTo>
                    <a:pt x="846" y="2537"/>
                  </a:lnTo>
                  <a:cubicBezTo>
                    <a:pt x="846" y="2538"/>
                    <a:pt x="1" y="5074"/>
                    <a:pt x="716" y="5237"/>
                  </a:cubicBezTo>
                  <a:cubicBezTo>
                    <a:pt x="741" y="5241"/>
                    <a:pt x="767" y="5243"/>
                    <a:pt x="793" y="5243"/>
                  </a:cubicBezTo>
                  <a:cubicBezTo>
                    <a:pt x="1506" y="5243"/>
                    <a:pt x="2514" y="3569"/>
                    <a:pt x="2765" y="2440"/>
                  </a:cubicBezTo>
                  <a:cubicBezTo>
                    <a:pt x="3025" y="1269"/>
                    <a:pt x="2570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836318" y="3085195"/>
              <a:ext cx="408187" cy="1246916"/>
            </a:xfrm>
            <a:custGeom>
              <a:avLst/>
              <a:gdLst/>
              <a:ahLst/>
              <a:cxnLst/>
              <a:rect l="l" t="t" r="r" b="b"/>
              <a:pathLst>
                <a:path w="15447" h="47187" extrusionOk="0">
                  <a:moveTo>
                    <a:pt x="12748" y="1"/>
                  </a:moveTo>
                  <a:lnTo>
                    <a:pt x="2699" y="33"/>
                  </a:lnTo>
                  <a:lnTo>
                    <a:pt x="0" y="47187"/>
                  </a:lnTo>
                  <a:lnTo>
                    <a:pt x="4228" y="47187"/>
                  </a:lnTo>
                  <a:lnTo>
                    <a:pt x="7545" y="10407"/>
                  </a:lnTo>
                  <a:lnTo>
                    <a:pt x="11675" y="47187"/>
                  </a:lnTo>
                  <a:lnTo>
                    <a:pt x="15447" y="47187"/>
                  </a:lnTo>
                  <a:lnTo>
                    <a:pt x="12748" y="1"/>
                  </a:lnTo>
                  <a:close/>
                </a:path>
              </a:pathLst>
            </a:custGeom>
            <a:solidFill>
              <a:schemeClr val="lt2"/>
            </a:solidFill>
            <a:ln w="89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724588" y="4332135"/>
              <a:ext cx="235473" cy="61914"/>
            </a:xfrm>
            <a:custGeom>
              <a:avLst/>
              <a:gdLst/>
              <a:ahLst/>
              <a:cxnLst/>
              <a:rect l="l" t="t" r="r" b="b"/>
              <a:pathLst>
                <a:path w="8911" h="2343" extrusionOk="0">
                  <a:moveTo>
                    <a:pt x="4813" y="1"/>
                  </a:moveTo>
                  <a:lnTo>
                    <a:pt x="1" y="2342"/>
                  </a:lnTo>
                  <a:lnTo>
                    <a:pt x="8911" y="2342"/>
                  </a:lnTo>
                  <a:lnTo>
                    <a:pt x="8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8027934" y="4333853"/>
              <a:ext cx="231192" cy="62759"/>
            </a:xfrm>
            <a:custGeom>
              <a:avLst/>
              <a:gdLst/>
              <a:ahLst/>
              <a:cxnLst/>
              <a:rect l="l" t="t" r="r" b="b"/>
              <a:pathLst>
                <a:path w="8749" h="2375" extrusionOk="0">
                  <a:moveTo>
                    <a:pt x="4846" y="1"/>
                  </a:moveTo>
                  <a:lnTo>
                    <a:pt x="1" y="2375"/>
                  </a:lnTo>
                  <a:lnTo>
                    <a:pt x="8749" y="2375"/>
                  </a:lnTo>
                  <a:lnTo>
                    <a:pt x="8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948021" y="3255352"/>
              <a:ext cx="87678" cy="1076766"/>
            </a:xfrm>
            <a:custGeom>
              <a:avLst/>
              <a:gdLst/>
              <a:ahLst/>
              <a:cxnLst/>
              <a:rect l="l" t="t" r="r" b="b"/>
              <a:pathLst>
                <a:path w="3318" h="40748" extrusionOk="0">
                  <a:moveTo>
                    <a:pt x="2440" y="1"/>
                  </a:moveTo>
                  <a:lnTo>
                    <a:pt x="1" y="40748"/>
                  </a:lnTo>
                  <a:lnTo>
                    <a:pt x="3318" y="2505"/>
                  </a:lnTo>
                  <a:lnTo>
                    <a:pt x="2927" y="554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8026216" y="3129036"/>
              <a:ext cx="281902" cy="216579"/>
            </a:xfrm>
            <a:custGeom>
              <a:avLst/>
              <a:gdLst/>
              <a:ahLst/>
              <a:cxnLst/>
              <a:rect l="l" t="t" r="r" b="b"/>
              <a:pathLst>
                <a:path w="10668" h="8196" extrusionOk="0">
                  <a:moveTo>
                    <a:pt x="1172" y="0"/>
                  </a:moveTo>
                  <a:lnTo>
                    <a:pt x="1" y="6472"/>
                  </a:lnTo>
                  <a:lnTo>
                    <a:pt x="9497" y="8195"/>
                  </a:lnTo>
                  <a:lnTo>
                    <a:pt x="10667" y="1724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967788" y="2510296"/>
              <a:ext cx="135798" cy="243216"/>
            </a:xfrm>
            <a:custGeom>
              <a:avLst/>
              <a:gdLst/>
              <a:ahLst/>
              <a:cxnLst/>
              <a:rect l="l" t="t" r="r" b="b"/>
              <a:pathLst>
                <a:path w="5139" h="9204" extrusionOk="0">
                  <a:moveTo>
                    <a:pt x="1366" y="0"/>
                  </a:moveTo>
                  <a:lnTo>
                    <a:pt x="1" y="9203"/>
                  </a:lnTo>
                  <a:lnTo>
                    <a:pt x="5139" y="9203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8141381" y="3088630"/>
              <a:ext cx="78218" cy="138652"/>
            </a:xfrm>
            <a:custGeom>
              <a:avLst/>
              <a:gdLst/>
              <a:ahLst/>
              <a:cxnLst/>
              <a:rect l="l" t="t" r="r" b="b"/>
              <a:pathLst>
                <a:path w="2960" h="5247" extrusionOk="0">
                  <a:moveTo>
                    <a:pt x="488" y="1"/>
                  </a:moveTo>
                  <a:cubicBezTo>
                    <a:pt x="488" y="1"/>
                    <a:pt x="1" y="1237"/>
                    <a:pt x="228" y="2407"/>
                  </a:cubicBezTo>
                  <a:cubicBezTo>
                    <a:pt x="477" y="3529"/>
                    <a:pt x="1443" y="5247"/>
                    <a:pt x="2152" y="5247"/>
                  </a:cubicBezTo>
                  <a:cubicBezTo>
                    <a:pt x="2184" y="5247"/>
                    <a:pt x="2214" y="5243"/>
                    <a:pt x="2244" y="5237"/>
                  </a:cubicBezTo>
                  <a:cubicBezTo>
                    <a:pt x="2960" y="5107"/>
                    <a:pt x="2147" y="2570"/>
                    <a:pt x="2147" y="2570"/>
                  </a:cubicBezTo>
                  <a:lnTo>
                    <a:pt x="2147" y="2570"/>
                  </a:lnTo>
                  <a:cubicBezTo>
                    <a:pt x="2147" y="2570"/>
                    <a:pt x="2150" y="2570"/>
                    <a:pt x="2155" y="2570"/>
                  </a:cubicBezTo>
                  <a:cubicBezTo>
                    <a:pt x="2213" y="2570"/>
                    <a:pt x="2556" y="2543"/>
                    <a:pt x="2407" y="1887"/>
                  </a:cubicBezTo>
                  <a:cubicBezTo>
                    <a:pt x="2244" y="1172"/>
                    <a:pt x="2114" y="489"/>
                    <a:pt x="2114" y="489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7784734" y="2632332"/>
              <a:ext cx="521656" cy="480724"/>
            </a:xfrm>
            <a:custGeom>
              <a:avLst/>
              <a:gdLst/>
              <a:ahLst/>
              <a:cxnLst/>
              <a:rect l="l" t="t" r="r" b="b"/>
              <a:pathLst>
                <a:path w="19741" h="18192" extrusionOk="0">
                  <a:moveTo>
                    <a:pt x="13627" y="7447"/>
                  </a:moveTo>
                  <a:cubicBezTo>
                    <a:pt x="13627" y="7447"/>
                    <a:pt x="15578" y="9366"/>
                    <a:pt x="15740" y="9886"/>
                  </a:cubicBezTo>
                  <a:cubicBezTo>
                    <a:pt x="15903" y="10439"/>
                    <a:pt x="14049" y="13593"/>
                    <a:pt x="14049" y="13593"/>
                  </a:cubicBezTo>
                  <a:lnTo>
                    <a:pt x="13627" y="7447"/>
                  </a:lnTo>
                  <a:close/>
                  <a:moveTo>
                    <a:pt x="4228" y="7772"/>
                  </a:moveTo>
                  <a:lnTo>
                    <a:pt x="4228" y="13886"/>
                  </a:lnTo>
                  <a:cubicBezTo>
                    <a:pt x="4228" y="13886"/>
                    <a:pt x="3448" y="10894"/>
                    <a:pt x="3285" y="10601"/>
                  </a:cubicBezTo>
                  <a:cubicBezTo>
                    <a:pt x="3123" y="10276"/>
                    <a:pt x="4228" y="7772"/>
                    <a:pt x="4228" y="7772"/>
                  </a:cubicBezTo>
                  <a:close/>
                  <a:moveTo>
                    <a:pt x="7611" y="0"/>
                  </a:moveTo>
                  <a:cubicBezTo>
                    <a:pt x="6017" y="325"/>
                    <a:pt x="3611" y="1268"/>
                    <a:pt x="3058" y="1789"/>
                  </a:cubicBezTo>
                  <a:cubicBezTo>
                    <a:pt x="2505" y="2276"/>
                    <a:pt x="326" y="8000"/>
                    <a:pt x="164" y="9984"/>
                  </a:cubicBezTo>
                  <a:cubicBezTo>
                    <a:pt x="1" y="11935"/>
                    <a:pt x="2570" y="18016"/>
                    <a:pt x="3350" y="18179"/>
                  </a:cubicBezTo>
                  <a:cubicBezTo>
                    <a:pt x="3404" y="18188"/>
                    <a:pt x="3457" y="18192"/>
                    <a:pt x="3510" y="18192"/>
                  </a:cubicBezTo>
                  <a:cubicBezTo>
                    <a:pt x="4218" y="18192"/>
                    <a:pt x="4781" y="17431"/>
                    <a:pt x="4781" y="17431"/>
                  </a:cubicBezTo>
                  <a:lnTo>
                    <a:pt x="14049" y="17431"/>
                  </a:lnTo>
                  <a:cubicBezTo>
                    <a:pt x="14049" y="17431"/>
                    <a:pt x="14732" y="18048"/>
                    <a:pt x="15740" y="18048"/>
                  </a:cubicBezTo>
                  <a:cubicBezTo>
                    <a:pt x="16749" y="18048"/>
                    <a:pt x="19415" y="11284"/>
                    <a:pt x="19578" y="10049"/>
                  </a:cubicBezTo>
                  <a:cubicBezTo>
                    <a:pt x="19740" y="8813"/>
                    <a:pt x="17269" y="4000"/>
                    <a:pt x="15708" y="2179"/>
                  </a:cubicBezTo>
                  <a:cubicBezTo>
                    <a:pt x="14147" y="325"/>
                    <a:pt x="11708" y="0"/>
                    <a:pt x="11708" y="0"/>
                  </a:cubicBezTo>
                  <a:lnTo>
                    <a:pt x="8619" y="4585"/>
                  </a:lnTo>
                  <a:lnTo>
                    <a:pt x="7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890439" y="2798182"/>
              <a:ext cx="264699" cy="301641"/>
            </a:xfrm>
            <a:custGeom>
              <a:avLst/>
              <a:gdLst/>
              <a:ahLst/>
              <a:cxnLst/>
              <a:rect l="l" t="t" r="r" b="b"/>
              <a:pathLst>
                <a:path w="10017" h="11415" fill="none" extrusionOk="0">
                  <a:moveTo>
                    <a:pt x="228" y="0"/>
                  </a:moveTo>
                  <a:cubicBezTo>
                    <a:pt x="228" y="0"/>
                    <a:pt x="1" y="8293"/>
                    <a:pt x="781" y="11187"/>
                  </a:cubicBezTo>
                  <a:lnTo>
                    <a:pt x="1074" y="11220"/>
                  </a:lnTo>
                  <a:cubicBezTo>
                    <a:pt x="3871" y="11415"/>
                    <a:pt x="6667" y="11382"/>
                    <a:pt x="9464" y="11155"/>
                  </a:cubicBezTo>
                  <a:lnTo>
                    <a:pt x="10017" y="11090"/>
                  </a:ln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8124204" y="2829127"/>
              <a:ext cx="76500" cy="265545"/>
            </a:xfrm>
            <a:custGeom>
              <a:avLst/>
              <a:gdLst/>
              <a:ahLst/>
              <a:cxnLst/>
              <a:rect l="l" t="t" r="r" b="b"/>
              <a:pathLst>
                <a:path w="2895" h="10049" fill="none" extrusionOk="0">
                  <a:moveTo>
                    <a:pt x="1171" y="10049"/>
                  </a:moveTo>
                  <a:cubicBezTo>
                    <a:pt x="0" y="8325"/>
                    <a:pt x="2894" y="2472"/>
                    <a:pt x="2894" y="2472"/>
                  </a:cubicBezTo>
                  <a:lnTo>
                    <a:pt x="781" y="0"/>
                  </a:ln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7948021" y="2632332"/>
              <a:ext cx="64477" cy="460614"/>
            </a:xfrm>
            <a:custGeom>
              <a:avLst/>
              <a:gdLst/>
              <a:ahLst/>
              <a:cxnLst/>
              <a:rect l="l" t="t" r="r" b="b"/>
              <a:pathLst>
                <a:path w="2440" h="17431" fill="none" extrusionOk="0">
                  <a:moveTo>
                    <a:pt x="2440" y="17431"/>
                  </a:moveTo>
                  <a:cubicBezTo>
                    <a:pt x="2017" y="13756"/>
                    <a:pt x="2440" y="4585"/>
                    <a:pt x="2440" y="4585"/>
                  </a:cubicBezTo>
                  <a:lnTo>
                    <a:pt x="1432" y="0"/>
                  </a:lnTo>
                  <a:lnTo>
                    <a:pt x="1" y="520"/>
                  </a:lnTo>
                  <a:lnTo>
                    <a:pt x="749" y="1171"/>
                  </a:lnTo>
                  <a:lnTo>
                    <a:pt x="488" y="2797"/>
                  </a:lnTo>
                  <a:lnTo>
                    <a:pt x="2440" y="4585"/>
                  </a:ln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8012474" y="2632332"/>
              <a:ext cx="115187" cy="121185"/>
            </a:xfrm>
            <a:custGeom>
              <a:avLst/>
              <a:gdLst/>
              <a:ahLst/>
              <a:cxnLst/>
              <a:rect l="l" t="t" r="r" b="b"/>
              <a:pathLst>
                <a:path w="4359" h="4586" fill="none" extrusionOk="0">
                  <a:moveTo>
                    <a:pt x="1" y="4585"/>
                  </a:moveTo>
                  <a:lnTo>
                    <a:pt x="3090" y="0"/>
                  </a:lnTo>
                  <a:lnTo>
                    <a:pt x="4358" y="488"/>
                  </a:lnTo>
                  <a:lnTo>
                    <a:pt x="3123" y="1463"/>
                  </a:lnTo>
                  <a:lnTo>
                    <a:pt x="2667" y="3252"/>
                  </a:lnTo>
                  <a:lnTo>
                    <a:pt x="1" y="4585"/>
                  </a:lnTo>
                  <a:close/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950611" y="2360434"/>
              <a:ext cx="66195" cy="118410"/>
            </a:xfrm>
            <a:custGeom>
              <a:avLst/>
              <a:gdLst/>
              <a:ahLst/>
              <a:cxnLst/>
              <a:rect l="l" t="t" r="r" b="b"/>
              <a:pathLst>
                <a:path w="2505" h="4481" extrusionOk="0">
                  <a:moveTo>
                    <a:pt x="1690" y="0"/>
                  </a:moveTo>
                  <a:cubicBezTo>
                    <a:pt x="1213" y="0"/>
                    <a:pt x="597" y="842"/>
                    <a:pt x="293" y="1997"/>
                  </a:cubicBezTo>
                  <a:cubicBezTo>
                    <a:pt x="0" y="3232"/>
                    <a:pt x="163" y="4306"/>
                    <a:pt x="683" y="4468"/>
                  </a:cubicBezTo>
                  <a:cubicBezTo>
                    <a:pt x="716" y="4476"/>
                    <a:pt x="750" y="4480"/>
                    <a:pt x="784" y="4480"/>
                  </a:cubicBezTo>
                  <a:cubicBezTo>
                    <a:pt x="1285" y="4480"/>
                    <a:pt x="1875" y="3611"/>
                    <a:pt x="2179" y="2484"/>
                  </a:cubicBezTo>
                  <a:cubicBezTo>
                    <a:pt x="2504" y="1249"/>
                    <a:pt x="2342" y="143"/>
                    <a:pt x="1789" y="13"/>
                  </a:cubicBezTo>
                  <a:cubicBezTo>
                    <a:pt x="1757" y="4"/>
                    <a:pt x="1724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8090669" y="2441906"/>
              <a:ext cx="79090" cy="111038"/>
            </a:xfrm>
            <a:custGeom>
              <a:avLst/>
              <a:gdLst/>
              <a:ahLst/>
              <a:cxnLst/>
              <a:rect l="l" t="t" r="r" b="b"/>
              <a:pathLst>
                <a:path w="2993" h="4202" extrusionOk="0">
                  <a:moveTo>
                    <a:pt x="2302" y="0"/>
                  </a:moveTo>
                  <a:cubicBezTo>
                    <a:pt x="1827" y="0"/>
                    <a:pt x="1125" y="693"/>
                    <a:pt x="619" y="1678"/>
                  </a:cubicBezTo>
                  <a:cubicBezTo>
                    <a:pt x="66" y="2816"/>
                    <a:pt x="1" y="3922"/>
                    <a:pt x="456" y="4149"/>
                  </a:cubicBezTo>
                  <a:cubicBezTo>
                    <a:pt x="522" y="4184"/>
                    <a:pt x="594" y="4201"/>
                    <a:pt x="671" y="4201"/>
                  </a:cubicBezTo>
                  <a:cubicBezTo>
                    <a:pt x="1167" y="4201"/>
                    <a:pt x="1868" y="3508"/>
                    <a:pt x="2375" y="2523"/>
                  </a:cubicBezTo>
                  <a:cubicBezTo>
                    <a:pt x="2928" y="1385"/>
                    <a:pt x="2993" y="279"/>
                    <a:pt x="2505" y="52"/>
                  </a:cubicBezTo>
                  <a:cubicBezTo>
                    <a:pt x="2444" y="17"/>
                    <a:pt x="2375" y="0"/>
                    <a:pt x="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7931690" y="2357871"/>
              <a:ext cx="231562" cy="226911"/>
            </a:xfrm>
            <a:custGeom>
              <a:avLst/>
              <a:gdLst/>
              <a:ahLst/>
              <a:cxnLst/>
              <a:rect l="l" t="t" r="r" b="b"/>
              <a:pathLst>
                <a:path w="8763" h="8587" extrusionOk="0">
                  <a:moveTo>
                    <a:pt x="4589" y="1"/>
                  </a:moveTo>
                  <a:cubicBezTo>
                    <a:pt x="4463" y="1"/>
                    <a:pt x="4332" y="5"/>
                    <a:pt x="4196" y="12"/>
                  </a:cubicBezTo>
                  <a:cubicBezTo>
                    <a:pt x="4196" y="12"/>
                    <a:pt x="2017" y="370"/>
                    <a:pt x="1529" y="2581"/>
                  </a:cubicBezTo>
                  <a:cubicBezTo>
                    <a:pt x="1009" y="4825"/>
                    <a:pt x="1" y="8012"/>
                    <a:pt x="3545" y="8532"/>
                  </a:cubicBezTo>
                  <a:cubicBezTo>
                    <a:pt x="3786" y="8569"/>
                    <a:pt x="4011" y="8586"/>
                    <a:pt x="4222" y="8586"/>
                  </a:cubicBezTo>
                  <a:cubicBezTo>
                    <a:pt x="6808" y="8586"/>
                    <a:pt x="7253" y="6028"/>
                    <a:pt x="7253" y="6028"/>
                  </a:cubicBezTo>
                  <a:cubicBezTo>
                    <a:pt x="7253" y="6028"/>
                    <a:pt x="7323" y="6043"/>
                    <a:pt x="7429" y="6043"/>
                  </a:cubicBezTo>
                  <a:cubicBezTo>
                    <a:pt x="7714" y="6043"/>
                    <a:pt x="8258" y="5940"/>
                    <a:pt x="8423" y="5183"/>
                  </a:cubicBezTo>
                  <a:cubicBezTo>
                    <a:pt x="8684" y="4175"/>
                    <a:pt x="7936" y="4045"/>
                    <a:pt x="7936" y="4045"/>
                  </a:cubicBezTo>
                  <a:cubicBezTo>
                    <a:pt x="7936" y="4045"/>
                    <a:pt x="8763" y="1"/>
                    <a:pt x="4589" y="1"/>
                  </a:cubicBez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7960045" y="2324680"/>
              <a:ext cx="226039" cy="168433"/>
            </a:xfrm>
            <a:custGeom>
              <a:avLst/>
              <a:gdLst/>
              <a:ahLst/>
              <a:cxnLst/>
              <a:rect l="l" t="t" r="r" b="b"/>
              <a:pathLst>
                <a:path w="8554" h="6374" extrusionOk="0">
                  <a:moveTo>
                    <a:pt x="1009" y="0"/>
                  </a:moveTo>
                  <a:lnTo>
                    <a:pt x="1074" y="683"/>
                  </a:lnTo>
                  <a:lnTo>
                    <a:pt x="1" y="683"/>
                  </a:lnTo>
                  <a:lnTo>
                    <a:pt x="294" y="1626"/>
                  </a:lnTo>
                  <a:cubicBezTo>
                    <a:pt x="294" y="1626"/>
                    <a:pt x="1204" y="3935"/>
                    <a:pt x="3318" y="4228"/>
                  </a:cubicBezTo>
                  <a:cubicBezTo>
                    <a:pt x="4023" y="4336"/>
                    <a:pt x="4561" y="4372"/>
                    <a:pt x="4966" y="4372"/>
                  </a:cubicBezTo>
                  <a:cubicBezTo>
                    <a:pt x="5775" y="4372"/>
                    <a:pt x="6050" y="4228"/>
                    <a:pt x="6050" y="4228"/>
                  </a:cubicBezTo>
                  <a:lnTo>
                    <a:pt x="6050" y="4228"/>
                  </a:lnTo>
                  <a:lnTo>
                    <a:pt x="5822" y="6374"/>
                  </a:lnTo>
                  <a:lnTo>
                    <a:pt x="6050" y="6374"/>
                  </a:lnTo>
                  <a:lnTo>
                    <a:pt x="6863" y="5301"/>
                  </a:lnTo>
                  <a:lnTo>
                    <a:pt x="7383" y="5789"/>
                  </a:lnTo>
                  <a:lnTo>
                    <a:pt x="7676" y="5789"/>
                  </a:lnTo>
                  <a:cubicBezTo>
                    <a:pt x="7676" y="5789"/>
                    <a:pt x="8554" y="3089"/>
                    <a:pt x="7415" y="2699"/>
                  </a:cubicBezTo>
                  <a:cubicBezTo>
                    <a:pt x="7415" y="2699"/>
                    <a:pt x="6440" y="976"/>
                    <a:pt x="4879" y="716"/>
                  </a:cubicBezTo>
                  <a:cubicBezTo>
                    <a:pt x="3318" y="455"/>
                    <a:pt x="2375" y="0"/>
                    <a:pt x="2375" y="0"/>
                  </a:cubicBezTo>
                  <a:lnTo>
                    <a:pt x="2375" y="0"/>
                  </a:lnTo>
                  <a:lnTo>
                    <a:pt x="2407" y="553"/>
                  </a:lnTo>
                  <a:lnTo>
                    <a:pt x="2407" y="553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928204" y="2556700"/>
              <a:ext cx="259546" cy="852470"/>
            </a:xfrm>
            <a:custGeom>
              <a:avLst/>
              <a:gdLst/>
              <a:ahLst/>
              <a:cxnLst/>
              <a:rect l="l" t="t" r="r" b="b"/>
              <a:pathLst>
                <a:path w="9822" h="32260" extrusionOk="0">
                  <a:moveTo>
                    <a:pt x="6212" y="0"/>
                  </a:moveTo>
                  <a:lnTo>
                    <a:pt x="1" y="65"/>
                  </a:lnTo>
                  <a:lnTo>
                    <a:pt x="1594" y="8716"/>
                  </a:lnTo>
                  <a:cubicBezTo>
                    <a:pt x="1594" y="8716"/>
                    <a:pt x="1367" y="14927"/>
                    <a:pt x="4098" y="30276"/>
                  </a:cubicBezTo>
                  <a:lnTo>
                    <a:pt x="4423" y="32260"/>
                  </a:lnTo>
                  <a:lnTo>
                    <a:pt x="9822" y="32260"/>
                  </a:lnTo>
                  <a:lnTo>
                    <a:pt x="7090" y="30796"/>
                  </a:lnTo>
                  <a:lnTo>
                    <a:pt x="6992" y="29301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715950" y="2556700"/>
              <a:ext cx="194224" cy="852470"/>
            </a:xfrm>
            <a:custGeom>
              <a:avLst/>
              <a:gdLst/>
              <a:ahLst/>
              <a:cxnLst/>
              <a:rect l="l" t="t" r="r" b="b"/>
              <a:pathLst>
                <a:path w="7350" h="32260" extrusionOk="0">
                  <a:moveTo>
                    <a:pt x="1626" y="0"/>
                  </a:moveTo>
                  <a:lnTo>
                    <a:pt x="1106" y="8781"/>
                  </a:lnTo>
                  <a:cubicBezTo>
                    <a:pt x="423" y="13561"/>
                    <a:pt x="228" y="29301"/>
                    <a:pt x="228" y="29301"/>
                  </a:cubicBezTo>
                  <a:lnTo>
                    <a:pt x="0" y="32260"/>
                  </a:lnTo>
                  <a:lnTo>
                    <a:pt x="5399" y="32260"/>
                  </a:lnTo>
                  <a:lnTo>
                    <a:pt x="2634" y="30796"/>
                  </a:lnTo>
                  <a:lnTo>
                    <a:pt x="2895" y="29301"/>
                  </a:lnTo>
                  <a:lnTo>
                    <a:pt x="7350" y="878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036498" y="3384259"/>
              <a:ext cx="244061" cy="62759"/>
            </a:xfrm>
            <a:custGeom>
              <a:avLst/>
              <a:gdLst/>
              <a:ahLst/>
              <a:cxnLst/>
              <a:rect l="l" t="t" r="r" b="b"/>
              <a:pathLst>
                <a:path w="9236" h="2375" extrusionOk="0">
                  <a:moveTo>
                    <a:pt x="0" y="1"/>
                  </a:moveTo>
                  <a:lnTo>
                    <a:pt x="0" y="2375"/>
                  </a:lnTo>
                  <a:lnTo>
                    <a:pt x="1854" y="2375"/>
                  </a:lnTo>
                  <a:lnTo>
                    <a:pt x="2049" y="1887"/>
                  </a:lnTo>
                  <a:lnTo>
                    <a:pt x="2797" y="2375"/>
                  </a:lnTo>
                  <a:lnTo>
                    <a:pt x="9236" y="2375"/>
                  </a:lnTo>
                  <a:lnTo>
                    <a:pt x="4748" y="358"/>
                  </a:lnTo>
                  <a:cubicBezTo>
                    <a:pt x="4748" y="358"/>
                    <a:pt x="3720" y="675"/>
                    <a:pt x="2509" y="675"/>
                  </a:cubicBezTo>
                  <a:cubicBezTo>
                    <a:pt x="1666" y="675"/>
                    <a:pt x="734" y="52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706489" y="3384259"/>
              <a:ext cx="250086" cy="62759"/>
            </a:xfrm>
            <a:custGeom>
              <a:avLst/>
              <a:gdLst/>
              <a:ahLst/>
              <a:cxnLst/>
              <a:rect l="l" t="t" r="r" b="b"/>
              <a:pathLst>
                <a:path w="9464" h="2375" extrusionOk="0">
                  <a:moveTo>
                    <a:pt x="261" y="1"/>
                  </a:moveTo>
                  <a:lnTo>
                    <a:pt x="1" y="2375"/>
                  </a:lnTo>
                  <a:lnTo>
                    <a:pt x="2082" y="2375"/>
                  </a:lnTo>
                  <a:lnTo>
                    <a:pt x="2244" y="1887"/>
                  </a:lnTo>
                  <a:lnTo>
                    <a:pt x="3025" y="2375"/>
                  </a:lnTo>
                  <a:lnTo>
                    <a:pt x="9464" y="2375"/>
                  </a:lnTo>
                  <a:lnTo>
                    <a:pt x="4976" y="358"/>
                  </a:lnTo>
                  <a:cubicBezTo>
                    <a:pt x="4976" y="358"/>
                    <a:pt x="3948" y="675"/>
                    <a:pt x="2744" y="675"/>
                  </a:cubicBezTo>
                  <a:cubicBezTo>
                    <a:pt x="1905" y="675"/>
                    <a:pt x="982" y="52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730563" y="2056534"/>
              <a:ext cx="361785" cy="559629"/>
            </a:xfrm>
            <a:custGeom>
              <a:avLst/>
              <a:gdLst/>
              <a:ahLst/>
              <a:cxnLst/>
              <a:rect l="l" t="t" r="r" b="b"/>
              <a:pathLst>
                <a:path w="13691" h="21178" extrusionOk="0">
                  <a:moveTo>
                    <a:pt x="1951" y="1"/>
                  </a:moveTo>
                  <a:cubicBezTo>
                    <a:pt x="0" y="7578"/>
                    <a:pt x="586" y="20358"/>
                    <a:pt x="586" y="20358"/>
                  </a:cubicBezTo>
                  <a:cubicBezTo>
                    <a:pt x="2582" y="20965"/>
                    <a:pt x="4564" y="21177"/>
                    <a:pt x="6359" y="21177"/>
                  </a:cubicBezTo>
                  <a:cubicBezTo>
                    <a:pt x="10529" y="21177"/>
                    <a:pt x="13691" y="20033"/>
                    <a:pt x="13691" y="20033"/>
                  </a:cubicBezTo>
                  <a:cubicBezTo>
                    <a:pt x="13593" y="7123"/>
                    <a:pt x="11512" y="1"/>
                    <a:pt x="11512" y="1"/>
                  </a:cubicBezTo>
                  <a:close/>
                </a:path>
              </a:pathLst>
            </a:custGeom>
            <a:solidFill>
              <a:schemeClr val="accent3"/>
            </a:solidFill>
            <a:ln w="89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792427" y="1439512"/>
              <a:ext cx="283620" cy="241498"/>
            </a:xfrm>
            <a:custGeom>
              <a:avLst/>
              <a:gdLst/>
              <a:ahLst/>
              <a:cxnLst/>
              <a:rect l="l" t="t" r="r" b="b"/>
              <a:pathLst>
                <a:path w="10733" h="9139" extrusionOk="0">
                  <a:moveTo>
                    <a:pt x="2895" y="1"/>
                  </a:moveTo>
                  <a:lnTo>
                    <a:pt x="2375" y="1107"/>
                  </a:lnTo>
                  <a:cubicBezTo>
                    <a:pt x="2375" y="1107"/>
                    <a:pt x="1" y="7318"/>
                    <a:pt x="2862" y="9139"/>
                  </a:cubicBezTo>
                  <a:lnTo>
                    <a:pt x="10732" y="9139"/>
                  </a:lnTo>
                  <a:cubicBezTo>
                    <a:pt x="10732" y="9139"/>
                    <a:pt x="10277" y="4326"/>
                    <a:pt x="10667" y="781"/>
                  </a:cubicBezTo>
                  <a:lnTo>
                    <a:pt x="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898131" y="1561548"/>
              <a:ext cx="135798" cy="178765"/>
            </a:xfrm>
            <a:custGeom>
              <a:avLst/>
              <a:gdLst/>
              <a:ahLst/>
              <a:cxnLst/>
              <a:rect l="l" t="t" r="r" b="b"/>
              <a:pathLst>
                <a:path w="5139" h="6765" extrusionOk="0">
                  <a:moveTo>
                    <a:pt x="683" y="1"/>
                  </a:moveTo>
                  <a:lnTo>
                    <a:pt x="0" y="6765"/>
                  </a:lnTo>
                  <a:lnTo>
                    <a:pt x="5139" y="6765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866341" y="1374927"/>
              <a:ext cx="201094" cy="225643"/>
            </a:xfrm>
            <a:custGeom>
              <a:avLst/>
              <a:gdLst/>
              <a:ahLst/>
              <a:cxnLst/>
              <a:rect l="l" t="t" r="r" b="b"/>
              <a:pathLst>
                <a:path w="7610" h="8539" extrusionOk="0">
                  <a:moveTo>
                    <a:pt x="3892" y="0"/>
                  </a:moveTo>
                  <a:cubicBezTo>
                    <a:pt x="1202" y="0"/>
                    <a:pt x="878" y="3095"/>
                    <a:pt x="878" y="3095"/>
                  </a:cubicBezTo>
                  <a:cubicBezTo>
                    <a:pt x="878" y="3095"/>
                    <a:pt x="860" y="3093"/>
                    <a:pt x="830" y="3093"/>
                  </a:cubicBezTo>
                  <a:cubicBezTo>
                    <a:pt x="669" y="3093"/>
                    <a:pt x="153" y="3162"/>
                    <a:pt x="98" y="4038"/>
                  </a:cubicBezTo>
                  <a:cubicBezTo>
                    <a:pt x="0" y="5112"/>
                    <a:pt x="976" y="5177"/>
                    <a:pt x="976" y="5177"/>
                  </a:cubicBezTo>
                  <a:cubicBezTo>
                    <a:pt x="976" y="5177"/>
                    <a:pt x="1366" y="7908"/>
                    <a:pt x="3740" y="8461"/>
                  </a:cubicBezTo>
                  <a:cubicBezTo>
                    <a:pt x="3966" y="8514"/>
                    <a:pt x="4181" y="8539"/>
                    <a:pt x="4385" y="8539"/>
                  </a:cubicBezTo>
                  <a:cubicBezTo>
                    <a:pt x="6322" y="8539"/>
                    <a:pt x="7271" y="6264"/>
                    <a:pt x="7447" y="3616"/>
                  </a:cubicBezTo>
                  <a:cubicBezTo>
                    <a:pt x="7610" y="1339"/>
                    <a:pt x="5659" y="364"/>
                    <a:pt x="5659" y="364"/>
                  </a:cubicBezTo>
                  <a:cubicBezTo>
                    <a:pt x="4979" y="108"/>
                    <a:pt x="4394" y="0"/>
                    <a:pt x="3892" y="0"/>
                  </a:cubicBez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855162" y="1345621"/>
              <a:ext cx="241234" cy="128293"/>
            </a:xfrm>
            <a:custGeom>
              <a:avLst/>
              <a:gdLst/>
              <a:ahLst/>
              <a:cxnLst/>
              <a:rect l="l" t="t" r="r" b="b"/>
              <a:pathLst>
                <a:path w="9129" h="4855" extrusionOk="0">
                  <a:moveTo>
                    <a:pt x="4108" y="1"/>
                  </a:moveTo>
                  <a:cubicBezTo>
                    <a:pt x="2196" y="1"/>
                    <a:pt x="582" y="1169"/>
                    <a:pt x="1" y="4660"/>
                  </a:cubicBezTo>
                  <a:lnTo>
                    <a:pt x="618" y="4855"/>
                  </a:lnTo>
                  <a:cubicBezTo>
                    <a:pt x="618" y="4855"/>
                    <a:pt x="744" y="4229"/>
                    <a:pt x="1191" y="4229"/>
                  </a:cubicBezTo>
                  <a:cubicBezTo>
                    <a:pt x="1254" y="4229"/>
                    <a:pt x="1323" y="4241"/>
                    <a:pt x="1399" y="4269"/>
                  </a:cubicBezTo>
                  <a:cubicBezTo>
                    <a:pt x="1399" y="4269"/>
                    <a:pt x="1630" y="4486"/>
                    <a:pt x="2141" y="4486"/>
                  </a:cubicBezTo>
                  <a:cubicBezTo>
                    <a:pt x="2396" y="4486"/>
                    <a:pt x="2721" y="4432"/>
                    <a:pt x="3122" y="4269"/>
                  </a:cubicBezTo>
                  <a:cubicBezTo>
                    <a:pt x="3122" y="4269"/>
                    <a:pt x="3560" y="4795"/>
                    <a:pt x="4270" y="4795"/>
                  </a:cubicBezTo>
                  <a:cubicBezTo>
                    <a:pt x="4309" y="4795"/>
                    <a:pt x="4350" y="4793"/>
                    <a:pt x="4391" y="4790"/>
                  </a:cubicBezTo>
                  <a:cubicBezTo>
                    <a:pt x="5171" y="4725"/>
                    <a:pt x="7415" y="3554"/>
                    <a:pt x="7415" y="3554"/>
                  </a:cubicBezTo>
                  <a:lnTo>
                    <a:pt x="7415" y="3554"/>
                  </a:lnTo>
                  <a:cubicBezTo>
                    <a:pt x="7415" y="3554"/>
                    <a:pt x="7317" y="4725"/>
                    <a:pt x="7870" y="4725"/>
                  </a:cubicBezTo>
                  <a:cubicBezTo>
                    <a:pt x="7875" y="4725"/>
                    <a:pt x="7880" y="4725"/>
                    <a:pt x="7885" y="4725"/>
                  </a:cubicBezTo>
                  <a:cubicBezTo>
                    <a:pt x="9129" y="4725"/>
                    <a:pt x="7925" y="723"/>
                    <a:pt x="5464" y="172"/>
                  </a:cubicBezTo>
                  <a:cubicBezTo>
                    <a:pt x="5002" y="63"/>
                    <a:pt x="4547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432652" y="1778981"/>
              <a:ext cx="143541" cy="84428"/>
            </a:xfrm>
            <a:custGeom>
              <a:avLst/>
              <a:gdLst/>
              <a:ahLst/>
              <a:cxnLst/>
              <a:rect l="l" t="t" r="r" b="b"/>
              <a:pathLst>
                <a:path w="5432" h="3195" extrusionOk="0">
                  <a:moveTo>
                    <a:pt x="554" y="0"/>
                  </a:moveTo>
                  <a:lnTo>
                    <a:pt x="1" y="1724"/>
                  </a:lnTo>
                  <a:cubicBezTo>
                    <a:pt x="1" y="1724"/>
                    <a:pt x="1799" y="3195"/>
                    <a:pt x="2353" y="3195"/>
                  </a:cubicBezTo>
                  <a:cubicBezTo>
                    <a:pt x="2404" y="3195"/>
                    <a:pt x="2445" y="3182"/>
                    <a:pt x="2472" y="3155"/>
                  </a:cubicBezTo>
                  <a:cubicBezTo>
                    <a:pt x="3090" y="2634"/>
                    <a:pt x="1887" y="2049"/>
                    <a:pt x="1887" y="2049"/>
                  </a:cubicBezTo>
                  <a:lnTo>
                    <a:pt x="1887" y="2049"/>
                  </a:lnTo>
                  <a:cubicBezTo>
                    <a:pt x="1887" y="2049"/>
                    <a:pt x="3581" y="2682"/>
                    <a:pt x="4574" y="2682"/>
                  </a:cubicBezTo>
                  <a:cubicBezTo>
                    <a:pt x="4949" y="2682"/>
                    <a:pt x="5224" y="2592"/>
                    <a:pt x="5269" y="2342"/>
                  </a:cubicBezTo>
                  <a:cubicBezTo>
                    <a:pt x="5431" y="1399"/>
                    <a:pt x="4846" y="98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579300" y="2275686"/>
              <a:ext cx="296489" cy="244088"/>
            </a:xfrm>
            <a:custGeom>
              <a:avLst/>
              <a:gdLst/>
              <a:ahLst/>
              <a:cxnLst/>
              <a:rect l="l" t="t" r="r" b="b"/>
              <a:pathLst>
                <a:path w="11220" h="9237" extrusionOk="0">
                  <a:moveTo>
                    <a:pt x="2049" y="0"/>
                  </a:moveTo>
                  <a:lnTo>
                    <a:pt x="1" y="6244"/>
                  </a:lnTo>
                  <a:lnTo>
                    <a:pt x="9204" y="9236"/>
                  </a:lnTo>
                  <a:lnTo>
                    <a:pt x="11220" y="299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660085" y="2248176"/>
              <a:ext cx="121185" cy="140555"/>
            </a:xfrm>
            <a:custGeom>
              <a:avLst/>
              <a:gdLst/>
              <a:ahLst/>
              <a:cxnLst/>
              <a:rect l="l" t="t" r="r" b="b"/>
              <a:pathLst>
                <a:path w="4586" h="5319" extrusionOk="0">
                  <a:moveTo>
                    <a:pt x="1854" y="1"/>
                  </a:moveTo>
                  <a:cubicBezTo>
                    <a:pt x="1" y="3903"/>
                    <a:pt x="1009" y="5041"/>
                    <a:pt x="1919" y="5302"/>
                  </a:cubicBezTo>
                  <a:cubicBezTo>
                    <a:pt x="1954" y="5313"/>
                    <a:pt x="1989" y="5319"/>
                    <a:pt x="2023" y="5319"/>
                  </a:cubicBezTo>
                  <a:cubicBezTo>
                    <a:pt x="2846" y="5319"/>
                    <a:pt x="3415" y="2082"/>
                    <a:pt x="3415" y="2082"/>
                  </a:cubicBezTo>
                  <a:cubicBezTo>
                    <a:pt x="3415" y="2082"/>
                    <a:pt x="3758" y="3030"/>
                    <a:pt x="4111" y="3030"/>
                  </a:cubicBezTo>
                  <a:cubicBezTo>
                    <a:pt x="4150" y="3030"/>
                    <a:pt x="4189" y="3019"/>
                    <a:pt x="4228" y="2993"/>
                  </a:cubicBezTo>
                  <a:cubicBezTo>
                    <a:pt x="4586" y="2700"/>
                    <a:pt x="3935" y="391"/>
                    <a:pt x="3935" y="391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688440" y="1665138"/>
              <a:ext cx="771716" cy="600350"/>
            </a:xfrm>
            <a:custGeom>
              <a:avLst/>
              <a:gdLst/>
              <a:ahLst/>
              <a:cxnLst/>
              <a:rect l="l" t="t" r="r" b="b"/>
              <a:pathLst>
                <a:path w="29204" h="22719" extrusionOk="0">
                  <a:moveTo>
                    <a:pt x="13112" y="1"/>
                  </a:moveTo>
                  <a:cubicBezTo>
                    <a:pt x="12684" y="1"/>
                    <a:pt x="12488" y="48"/>
                    <a:pt x="12488" y="48"/>
                  </a:cubicBezTo>
                  <a:cubicBezTo>
                    <a:pt x="12488" y="48"/>
                    <a:pt x="12293" y="1934"/>
                    <a:pt x="10505" y="1934"/>
                  </a:cubicBezTo>
                  <a:cubicBezTo>
                    <a:pt x="8716" y="1934"/>
                    <a:pt x="8228" y="81"/>
                    <a:pt x="8228" y="81"/>
                  </a:cubicBezTo>
                  <a:cubicBezTo>
                    <a:pt x="8073" y="69"/>
                    <a:pt x="7921" y="63"/>
                    <a:pt x="7774" y="63"/>
                  </a:cubicBezTo>
                  <a:cubicBezTo>
                    <a:pt x="3503" y="63"/>
                    <a:pt x="2433" y="4960"/>
                    <a:pt x="2245" y="8763"/>
                  </a:cubicBezTo>
                  <a:cubicBezTo>
                    <a:pt x="2245" y="8763"/>
                    <a:pt x="1" y="21674"/>
                    <a:pt x="684" y="22259"/>
                  </a:cubicBezTo>
                  <a:cubicBezTo>
                    <a:pt x="984" y="22520"/>
                    <a:pt x="1668" y="22718"/>
                    <a:pt x="2186" y="22718"/>
                  </a:cubicBezTo>
                  <a:cubicBezTo>
                    <a:pt x="2509" y="22718"/>
                    <a:pt x="2768" y="22641"/>
                    <a:pt x="2830" y="22454"/>
                  </a:cubicBezTo>
                  <a:cubicBezTo>
                    <a:pt x="2927" y="22161"/>
                    <a:pt x="4488" y="17999"/>
                    <a:pt x="4911" y="15495"/>
                  </a:cubicBezTo>
                  <a:cubicBezTo>
                    <a:pt x="5984" y="15690"/>
                    <a:pt x="7350" y="15885"/>
                    <a:pt x="8683" y="15950"/>
                  </a:cubicBezTo>
                  <a:lnTo>
                    <a:pt x="13789" y="15690"/>
                  </a:lnTo>
                  <a:lnTo>
                    <a:pt x="14277" y="8178"/>
                  </a:lnTo>
                  <a:cubicBezTo>
                    <a:pt x="16391" y="7072"/>
                    <a:pt x="14765" y="4536"/>
                    <a:pt x="14765" y="4536"/>
                  </a:cubicBezTo>
                  <a:lnTo>
                    <a:pt x="14765" y="4536"/>
                  </a:lnTo>
                  <a:cubicBezTo>
                    <a:pt x="14765" y="4536"/>
                    <a:pt x="18895" y="5511"/>
                    <a:pt x="20358" y="5576"/>
                  </a:cubicBezTo>
                  <a:cubicBezTo>
                    <a:pt x="21427" y="5600"/>
                    <a:pt x="25360" y="6145"/>
                    <a:pt x="27465" y="6145"/>
                  </a:cubicBezTo>
                  <a:cubicBezTo>
                    <a:pt x="28242" y="6145"/>
                    <a:pt x="28769" y="6071"/>
                    <a:pt x="28813" y="5869"/>
                  </a:cubicBezTo>
                  <a:cubicBezTo>
                    <a:pt x="28976" y="5154"/>
                    <a:pt x="29203" y="4178"/>
                    <a:pt x="28130" y="3853"/>
                  </a:cubicBezTo>
                  <a:cubicBezTo>
                    <a:pt x="27025" y="3528"/>
                    <a:pt x="20260" y="1934"/>
                    <a:pt x="20260" y="1934"/>
                  </a:cubicBezTo>
                  <a:cubicBezTo>
                    <a:pt x="16333" y="254"/>
                    <a:pt x="14101" y="1"/>
                    <a:pt x="13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818219" y="2074583"/>
              <a:ext cx="242344" cy="30970"/>
            </a:xfrm>
            <a:custGeom>
              <a:avLst/>
              <a:gdLst/>
              <a:ahLst/>
              <a:cxnLst/>
              <a:rect l="l" t="t" r="r" b="b"/>
              <a:pathLst>
                <a:path w="9171" h="1172" fill="none" extrusionOk="0">
                  <a:moveTo>
                    <a:pt x="9171" y="98"/>
                  </a:moveTo>
                  <a:cubicBezTo>
                    <a:pt x="9171" y="98"/>
                    <a:pt x="4585" y="1172"/>
                    <a:pt x="0" y="1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774378" y="1803029"/>
              <a:ext cx="80808" cy="424544"/>
            </a:xfrm>
            <a:custGeom>
              <a:avLst/>
              <a:gdLst/>
              <a:ahLst/>
              <a:cxnLst/>
              <a:rect l="l" t="t" r="r" b="b"/>
              <a:pathLst>
                <a:path w="3058" h="16066" fill="none" extrusionOk="0">
                  <a:moveTo>
                    <a:pt x="1" y="16065"/>
                  </a:moveTo>
                  <a:cubicBezTo>
                    <a:pt x="1" y="16065"/>
                    <a:pt x="2862" y="8001"/>
                    <a:pt x="3058" y="1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874057" y="1658664"/>
              <a:ext cx="183072" cy="110007"/>
            </a:xfrm>
            <a:custGeom>
              <a:avLst/>
              <a:gdLst/>
              <a:ahLst/>
              <a:cxnLst/>
              <a:rect l="l" t="t" r="r" b="b"/>
              <a:pathLst>
                <a:path w="6928" h="4163" fill="none" extrusionOk="0">
                  <a:moveTo>
                    <a:pt x="456" y="0"/>
                  </a:moveTo>
                  <a:cubicBezTo>
                    <a:pt x="456" y="0"/>
                    <a:pt x="1" y="3968"/>
                    <a:pt x="3481" y="2635"/>
                  </a:cubicBezTo>
                  <a:cubicBezTo>
                    <a:pt x="3481" y="2635"/>
                    <a:pt x="6928" y="4163"/>
                    <a:pt x="6050" y="0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966020" y="1728270"/>
              <a:ext cx="12922" cy="355786"/>
            </a:xfrm>
            <a:custGeom>
              <a:avLst/>
              <a:gdLst/>
              <a:ahLst/>
              <a:cxnLst/>
              <a:rect l="l" t="t" r="r" b="b"/>
              <a:pathLst>
                <a:path w="489" h="13464" fill="none" extrusionOk="0">
                  <a:moveTo>
                    <a:pt x="1" y="1"/>
                  </a:moveTo>
                  <a:cubicBezTo>
                    <a:pt x="1" y="1"/>
                    <a:pt x="488" y="7317"/>
                    <a:pt x="1" y="13464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608528" y="3446994"/>
              <a:ext cx="698651" cy="47301"/>
            </a:xfrm>
            <a:custGeom>
              <a:avLst/>
              <a:gdLst/>
              <a:ahLst/>
              <a:cxnLst/>
              <a:rect l="l" t="t" r="r" b="b"/>
              <a:pathLst>
                <a:path w="26439" h="1790" extrusionOk="0">
                  <a:moveTo>
                    <a:pt x="0" y="1"/>
                  </a:moveTo>
                  <a:lnTo>
                    <a:pt x="0" y="1789"/>
                  </a:lnTo>
                  <a:lnTo>
                    <a:pt x="26439" y="1789"/>
                  </a:lnTo>
                  <a:lnTo>
                    <a:pt x="26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4617988" y="3470196"/>
              <a:ext cx="114315" cy="929816"/>
            </a:xfrm>
            <a:custGeom>
              <a:avLst/>
              <a:gdLst/>
              <a:ahLst/>
              <a:cxnLst/>
              <a:rect l="l" t="t" r="r" b="b"/>
              <a:pathLst>
                <a:path w="4326" h="35187" fill="none" extrusionOk="0">
                  <a:moveTo>
                    <a:pt x="4325" y="1"/>
                  </a:moveTo>
                  <a:lnTo>
                    <a:pt x="0" y="35187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978044" y="3470196"/>
              <a:ext cx="114315" cy="929816"/>
            </a:xfrm>
            <a:custGeom>
              <a:avLst/>
              <a:gdLst/>
              <a:ahLst/>
              <a:cxnLst/>
              <a:rect l="l" t="t" r="r" b="b"/>
              <a:pathLst>
                <a:path w="4326" h="35187" fill="none" extrusionOk="0">
                  <a:moveTo>
                    <a:pt x="4326" y="1"/>
                  </a:moveTo>
                  <a:lnTo>
                    <a:pt x="1" y="35187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151637" y="3470196"/>
              <a:ext cx="114315" cy="929816"/>
            </a:xfrm>
            <a:custGeom>
              <a:avLst/>
              <a:gdLst/>
              <a:ahLst/>
              <a:cxnLst/>
              <a:rect l="l" t="t" r="r" b="b"/>
              <a:pathLst>
                <a:path w="4326" h="35187" fill="none" extrusionOk="0">
                  <a:moveTo>
                    <a:pt x="1" y="1"/>
                  </a:moveTo>
                  <a:lnTo>
                    <a:pt x="4326" y="35187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4799298" y="3470196"/>
              <a:ext cx="114315" cy="929816"/>
            </a:xfrm>
            <a:custGeom>
              <a:avLst/>
              <a:gdLst/>
              <a:ahLst/>
              <a:cxnLst/>
              <a:rect l="l" t="t" r="r" b="b"/>
              <a:pathLst>
                <a:path w="4326" h="35187" fill="none" extrusionOk="0">
                  <a:moveTo>
                    <a:pt x="1" y="1"/>
                  </a:moveTo>
                  <a:lnTo>
                    <a:pt x="4326" y="35187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4710797" y="3647224"/>
              <a:ext cx="359221" cy="26"/>
            </a:xfrm>
            <a:custGeom>
              <a:avLst/>
              <a:gdLst/>
              <a:ahLst/>
              <a:cxnLst/>
              <a:rect l="l" t="t" r="r" b="b"/>
              <a:pathLst>
                <a:path w="13594" h="1" fill="none" extrusionOk="0">
                  <a:moveTo>
                    <a:pt x="0" y="1"/>
                  </a:moveTo>
                  <a:lnTo>
                    <a:pt x="13593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687595" y="3829406"/>
              <a:ext cx="360067" cy="26"/>
            </a:xfrm>
            <a:custGeom>
              <a:avLst/>
              <a:gdLst/>
              <a:ahLst/>
              <a:cxnLst/>
              <a:rect l="l" t="t" r="r" b="b"/>
              <a:pathLst>
                <a:path w="13626" h="1" fill="none" extrusionOk="0">
                  <a:moveTo>
                    <a:pt x="0" y="1"/>
                  </a:moveTo>
                  <a:lnTo>
                    <a:pt x="13626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4666956" y="4010741"/>
              <a:ext cx="360093" cy="26"/>
            </a:xfrm>
            <a:custGeom>
              <a:avLst/>
              <a:gdLst/>
              <a:ahLst/>
              <a:cxnLst/>
              <a:rect l="l" t="t" r="r" b="b"/>
              <a:pathLst>
                <a:path w="13627" h="1" fill="none" extrusionOk="0">
                  <a:moveTo>
                    <a:pt x="1" y="0"/>
                  </a:moveTo>
                  <a:lnTo>
                    <a:pt x="13626" y="0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641190" y="4192923"/>
              <a:ext cx="360067" cy="26"/>
            </a:xfrm>
            <a:custGeom>
              <a:avLst/>
              <a:gdLst/>
              <a:ahLst/>
              <a:cxnLst/>
              <a:rect l="l" t="t" r="r" b="b"/>
              <a:pathLst>
                <a:path w="13626" h="1" fill="none" extrusionOk="0">
                  <a:moveTo>
                    <a:pt x="0" y="1"/>
                  </a:moveTo>
                  <a:lnTo>
                    <a:pt x="13626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634293" y="4265964"/>
              <a:ext cx="615333" cy="26"/>
            </a:xfrm>
            <a:custGeom>
              <a:avLst/>
              <a:gdLst/>
              <a:ahLst/>
              <a:cxnLst/>
              <a:rect l="l" t="t" r="r" b="b"/>
              <a:pathLst>
                <a:path w="23286" h="1" fill="none" extrusionOk="0">
                  <a:moveTo>
                    <a:pt x="1" y="1"/>
                  </a:moveTo>
                  <a:lnTo>
                    <a:pt x="23285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489082" y="4400024"/>
              <a:ext cx="4122221" cy="26"/>
            </a:xfrm>
            <a:custGeom>
              <a:avLst/>
              <a:gdLst/>
              <a:ahLst/>
              <a:cxnLst/>
              <a:rect l="l" t="t" r="r" b="b"/>
              <a:pathLst>
                <a:path w="155997" h="1" fill="none" extrusionOk="0">
                  <a:moveTo>
                    <a:pt x="0" y="1"/>
                  </a:moveTo>
                  <a:lnTo>
                    <a:pt x="155997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8663878" y="4400024"/>
              <a:ext cx="136670" cy="26"/>
            </a:xfrm>
            <a:custGeom>
              <a:avLst/>
              <a:gdLst/>
              <a:ahLst/>
              <a:cxnLst/>
              <a:rect l="l" t="t" r="r" b="b"/>
              <a:pathLst>
                <a:path w="5172" h="1" fill="none" extrusionOk="0">
                  <a:moveTo>
                    <a:pt x="1" y="1"/>
                  </a:moveTo>
                  <a:lnTo>
                    <a:pt x="5171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294850" y="4400024"/>
              <a:ext cx="153001" cy="26"/>
            </a:xfrm>
            <a:custGeom>
              <a:avLst/>
              <a:gdLst/>
              <a:ahLst/>
              <a:cxnLst/>
              <a:rect l="l" t="t" r="r" b="b"/>
              <a:pathLst>
                <a:path w="5790" h="1" fill="none" extrusionOk="0">
                  <a:moveTo>
                    <a:pt x="5789" y="1"/>
                  </a:moveTo>
                  <a:lnTo>
                    <a:pt x="1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6192350" y="3625740"/>
              <a:ext cx="768254" cy="768280"/>
            </a:xfrm>
            <a:custGeom>
              <a:avLst/>
              <a:gdLst/>
              <a:ahLst/>
              <a:cxnLst/>
              <a:rect l="l" t="t" r="r" b="b"/>
              <a:pathLst>
                <a:path w="29073" h="29074" extrusionOk="0">
                  <a:moveTo>
                    <a:pt x="14536" y="1"/>
                  </a:moveTo>
                  <a:cubicBezTo>
                    <a:pt x="6504" y="1"/>
                    <a:pt x="0" y="6537"/>
                    <a:pt x="0" y="14537"/>
                  </a:cubicBezTo>
                  <a:cubicBezTo>
                    <a:pt x="0" y="22569"/>
                    <a:pt x="6504" y="29073"/>
                    <a:pt x="14536" y="29073"/>
                  </a:cubicBezTo>
                  <a:cubicBezTo>
                    <a:pt x="22569" y="29073"/>
                    <a:pt x="29073" y="22569"/>
                    <a:pt x="29073" y="14537"/>
                  </a:cubicBezTo>
                  <a:cubicBezTo>
                    <a:pt x="29073" y="6537"/>
                    <a:pt x="22569" y="1"/>
                    <a:pt x="14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7738330" y="963447"/>
              <a:ext cx="177920" cy="177893"/>
            </a:xfrm>
            <a:custGeom>
              <a:avLst/>
              <a:gdLst/>
              <a:ahLst/>
              <a:cxnLst/>
              <a:rect l="l" t="t" r="r" b="b"/>
              <a:pathLst>
                <a:path w="6733" h="6732" extrusionOk="0">
                  <a:moveTo>
                    <a:pt x="3383" y="0"/>
                  </a:moveTo>
                  <a:cubicBezTo>
                    <a:pt x="1529" y="0"/>
                    <a:pt x="1" y="1496"/>
                    <a:pt x="1" y="3382"/>
                  </a:cubicBezTo>
                  <a:cubicBezTo>
                    <a:pt x="1" y="5236"/>
                    <a:pt x="1529" y="6732"/>
                    <a:pt x="3383" y="6732"/>
                  </a:cubicBezTo>
                  <a:cubicBezTo>
                    <a:pt x="5237" y="6732"/>
                    <a:pt x="6732" y="5236"/>
                    <a:pt x="6732" y="3382"/>
                  </a:cubicBezTo>
                  <a:cubicBezTo>
                    <a:pt x="6732" y="1496"/>
                    <a:pt x="5237" y="0"/>
                    <a:pt x="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570712" y="1632872"/>
              <a:ext cx="94549" cy="95421"/>
            </a:xfrm>
            <a:custGeom>
              <a:avLst/>
              <a:gdLst/>
              <a:ahLst/>
              <a:cxnLst/>
              <a:rect l="l" t="t" r="r" b="b"/>
              <a:pathLst>
                <a:path w="3578" h="3611" extrusionOk="0">
                  <a:moveTo>
                    <a:pt x="1789" y="1"/>
                  </a:moveTo>
                  <a:cubicBezTo>
                    <a:pt x="781" y="1"/>
                    <a:pt x="1" y="814"/>
                    <a:pt x="1" y="1822"/>
                  </a:cubicBezTo>
                  <a:cubicBezTo>
                    <a:pt x="1" y="2798"/>
                    <a:pt x="781" y="3611"/>
                    <a:pt x="1789" y="3611"/>
                  </a:cubicBezTo>
                  <a:cubicBezTo>
                    <a:pt x="2765" y="3611"/>
                    <a:pt x="3578" y="2798"/>
                    <a:pt x="3578" y="1822"/>
                  </a:cubicBezTo>
                  <a:cubicBezTo>
                    <a:pt x="3578" y="814"/>
                    <a:pt x="2765" y="1"/>
                    <a:pt x="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091799" y="3760672"/>
              <a:ext cx="95394" cy="94549"/>
            </a:xfrm>
            <a:custGeom>
              <a:avLst/>
              <a:gdLst/>
              <a:ahLst/>
              <a:cxnLst/>
              <a:rect l="l" t="t" r="r" b="b"/>
              <a:pathLst>
                <a:path w="3610" h="3578" extrusionOk="0">
                  <a:moveTo>
                    <a:pt x="1789" y="0"/>
                  </a:moveTo>
                  <a:cubicBezTo>
                    <a:pt x="813" y="0"/>
                    <a:pt x="0" y="781"/>
                    <a:pt x="0" y="1789"/>
                  </a:cubicBezTo>
                  <a:cubicBezTo>
                    <a:pt x="0" y="2797"/>
                    <a:pt x="813" y="3577"/>
                    <a:pt x="1789" y="3577"/>
                  </a:cubicBezTo>
                  <a:cubicBezTo>
                    <a:pt x="2797" y="3577"/>
                    <a:pt x="3610" y="2797"/>
                    <a:pt x="3610" y="1789"/>
                  </a:cubicBezTo>
                  <a:cubicBezTo>
                    <a:pt x="3610" y="781"/>
                    <a:pt x="2797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8482542" y="3795025"/>
              <a:ext cx="110879" cy="102318"/>
            </a:xfrm>
            <a:custGeom>
              <a:avLst/>
              <a:gdLst/>
              <a:ahLst/>
              <a:cxnLst/>
              <a:rect l="l" t="t" r="r" b="b"/>
              <a:pathLst>
                <a:path w="4196" h="3872" extrusionOk="0">
                  <a:moveTo>
                    <a:pt x="2084" y="0"/>
                  </a:moveTo>
                  <a:cubicBezTo>
                    <a:pt x="1179" y="0"/>
                    <a:pt x="369" y="645"/>
                    <a:pt x="196" y="1595"/>
                  </a:cubicBezTo>
                  <a:cubicBezTo>
                    <a:pt x="1" y="2635"/>
                    <a:pt x="684" y="3643"/>
                    <a:pt x="1757" y="3838"/>
                  </a:cubicBezTo>
                  <a:cubicBezTo>
                    <a:pt x="1876" y="3861"/>
                    <a:pt x="1996" y="3872"/>
                    <a:pt x="2114" y="3872"/>
                  </a:cubicBezTo>
                  <a:cubicBezTo>
                    <a:pt x="3025" y="3872"/>
                    <a:pt x="3857" y="3227"/>
                    <a:pt x="4001" y="2277"/>
                  </a:cubicBezTo>
                  <a:cubicBezTo>
                    <a:pt x="4196" y="1237"/>
                    <a:pt x="3513" y="196"/>
                    <a:pt x="2440" y="34"/>
                  </a:cubicBezTo>
                  <a:cubicBezTo>
                    <a:pt x="2320" y="11"/>
                    <a:pt x="2201" y="0"/>
                    <a:pt x="2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8127639" y="1885241"/>
              <a:ext cx="78218" cy="72801"/>
            </a:xfrm>
            <a:custGeom>
              <a:avLst/>
              <a:gdLst/>
              <a:ahLst/>
              <a:cxnLst/>
              <a:rect l="l" t="t" r="r" b="b"/>
              <a:pathLst>
                <a:path w="2960" h="2755" extrusionOk="0">
                  <a:moveTo>
                    <a:pt x="1480" y="0"/>
                  </a:moveTo>
                  <a:cubicBezTo>
                    <a:pt x="1421" y="0"/>
                    <a:pt x="1361" y="4"/>
                    <a:pt x="1301" y="12"/>
                  </a:cubicBezTo>
                  <a:cubicBezTo>
                    <a:pt x="553" y="77"/>
                    <a:pt x="0" y="760"/>
                    <a:pt x="98" y="1540"/>
                  </a:cubicBezTo>
                  <a:cubicBezTo>
                    <a:pt x="188" y="2230"/>
                    <a:pt x="777" y="2754"/>
                    <a:pt x="1480" y="2754"/>
                  </a:cubicBezTo>
                  <a:cubicBezTo>
                    <a:pt x="1539" y="2754"/>
                    <a:pt x="1599" y="2751"/>
                    <a:pt x="1659" y="2743"/>
                  </a:cubicBezTo>
                  <a:cubicBezTo>
                    <a:pt x="2407" y="2646"/>
                    <a:pt x="2960" y="1963"/>
                    <a:pt x="2862" y="1215"/>
                  </a:cubicBezTo>
                  <a:cubicBezTo>
                    <a:pt x="2772" y="525"/>
                    <a:pt x="2183" y="0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410015" y="1753824"/>
              <a:ext cx="147821" cy="134530"/>
            </a:xfrm>
            <a:custGeom>
              <a:avLst/>
              <a:gdLst/>
              <a:ahLst/>
              <a:cxnLst/>
              <a:rect l="l" t="t" r="r" b="b"/>
              <a:pathLst>
                <a:path w="5594" h="5091" extrusionOk="0">
                  <a:moveTo>
                    <a:pt x="2801" y="1"/>
                  </a:moveTo>
                  <a:cubicBezTo>
                    <a:pt x="2147" y="1"/>
                    <a:pt x="1496" y="253"/>
                    <a:pt x="1008" y="757"/>
                  </a:cubicBezTo>
                  <a:cubicBezTo>
                    <a:pt x="0" y="1733"/>
                    <a:pt x="0" y="3359"/>
                    <a:pt x="1008" y="4334"/>
                  </a:cubicBezTo>
                  <a:cubicBezTo>
                    <a:pt x="1496" y="4838"/>
                    <a:pt x="2147" y="5090"/>
                    <a:pt x="2801" y="5090"/>
                  </a:cubicBezTo>
                  <a:cubicBezTo>
                    <a:pt x="3456" y="5090"/>
                    <a:pt x="4114" y="4838"/>
                    <a:pt x="4618" y="4334"/>
                  </a:cubicBezTo>
                  <a:cubicBezTo>
                    <a:pt x="5594" y="3359"/>
                    <a:pt x="5594" y="1733"/>
                    <a:pt x="4618" y="757"/>
                  </a:cubicBezTo>
                  <a:cubicBezTo>
                    <a:pt x="4114" y="253"/>
                    <a:pt x="3456" y="1"/>
                    <a:pt x="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163737" y="2438100"/>
              <a:ext cx="273287" cy="1532227"/>
            </a:xfrm>
            <a:custGeom>
              <a:avLst/>
              <a:gdLst/>
              <a:ahLst/>
              <a:cxnLst/>
              <a:rect l="l" t="t" r="r" b="b"/>
              <a:pathLst>
                <a:path w="10342" h="57984" fill="none" extrusionOk="0">
                  <a:moveTo>
                    <a:pt x="0" y="1"/>
                  </a:moveTo>
                  <a:lnTo>
                    <a:pt x="10341" y="1"/>
                  </a:lnTo>
                  <a:lnTo>
                    <a:pt x="10341" y="57983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608528" y="1358754"/>
              <a:ext cx="249241" cy="153846"/>
            </a:xfrm>
            <a:custGeom>
              <a:avLst/>
              <a:gdLst/>
              <a:ahLst/>
              <a:cxnLst/>
              <a:rect l="l" t="t" r="r" b="b"/>
              <a:pathLst>
                <a:path w="9432" h="5822" fill="none" extrusionOk="0">
                  <a:moveTo>
                    <a:pt x="0" y="0"/>
                  </a:moveTo>
                  <a:lnTo>
                    <a:pt x="0" y="5821"/>
                  </a:lnTo>
                  <a:lnTo>
                    <a:pt x="9431" y="582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325795" y="905204"/>
              <a:ext cx="564597" cy="498904"/>
            </a:xfrm>
            <a:custGeom>
              <a:avLst/>
              <a:gdLst/>
              <a:ahLst/>
              <a:cxnLst/>
              <a:rect l="l" t="t" r="r" b="b"/>
              <a:pathLst>
                <a:path w="21366" h="18880" extrusionOk="0">
                  <a:moveTo>
                    <a:pt x="10665" y="0"/>
                  </a:moveTo>
                  <a:cubicBezTo>
                    <a:pt x="9528" y="0"/>
                    <a:pt x="8373" y="207"/>
                    <a:pt x="7252" y="643"/>
                  </a:cubicBezTo>
                  <a:cubicBezTo>
                    <a:pt x="2407" y="2529"/>
                    <a:pt x="0" y="8025"/>
                    <a:pt x="1887" y="12871"/>
                  </a:cubicBezTo>
                  <a:cubicBezTo>
                    <a:pt x="3362" y="16595"/>
                    <a:pt x="6931" y="18879"/>
                    <a:pt x="10705" y="18879"/>
                  </a:cubicBezTo>
                  <a:cubicBezTo>
                    <a:pt x="11840" y="18879"/>
                    <a:pt x="12993" y="18672"/>
                    <a:pt x="14114" y="18236"/>
                  </a:cubicBezTo>
                  <a:cubicBezTo>
                    <a:pt x="18959" y="16318"/>
                    <a:pt x="21366" y="10854"/>
                    <a:pt x="19480" y="6009"/>
                  </a:cubicBezTo>
                  <a:cubicBezTo>
                    <a:pt x="18030" y="2284"/>
                    <a:pt x="14446" y="0"/>
                    <a:pt x="10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483929" y="1032181"/>
              <a:ext cx="248369" cy="244299"/>
            </a:xfrm>
            <a:custGeom>
              <a:avLst/>
              <a:gdLst/>
              <a:ahLst/>
              <a:cxnLst/>
              <a:rect l="l" t="t" r="r" b="b"/>
              <a:pathLst>
                <a:path w="9399" h="9245" extrusionOk="0">
                  <a:moveTo>
                    <a:pt x="4715" y="3188"/>
                  </a:moveTo>
                  <a:cubicBezTo>
                    <a:pt x="5528" y="3188"/>
                    <a:pt x="6179" y="3805"/>
                    <a:pt x="6179" y="4651"/>
                  </a:cubicBezTo>
                  <a:cubicBezTo>
                    <a:pt x="6179" y="5431"/>
                    <a:pt x="5528" y="6082"/>
                    <a:pt x="4715" y="6082"/>
                  </a:cubicBezTo>
                  <a:cubicBezTo>
                    <a:pt x="3870" y="6082"/>
                    <a:pt x="3219" y="5464"/>
                    <a:pt x="3219" y="4618"/>
                  </a:cubicBezTo>
                  <a:cubicBezTo>
                    <a:pt x="3219" y="3805"/>
                    <a:pt x="3870" y="3188"/>
                    <a:pt x="4715" y="3188"/>
                  </a:cubicBezTo>
                  <a:close/>
                  <a:moveTo>
                    <a:pt x="4358" y="1"/>
                  </a:moveTo>
                  <a:cubicBezTo>
                    <a:pt x="4195" y="1"/>
                    <a:pt x="4098" y="66"/>
                    <a:pt x="4032" y="196"/>
                  </a:cubicBezTo>
                  <a:cubicBezTo>
                    <a:pt x="3935" y="521"/>
                    <a:pt x="3805" y="814"/>
                    <a:pt x="3675" y="1106"/>
                  </a:cubicBezTo>
                  <a:cubicBezTo>
                    <a:pt x="3597" y="1314"/>
                    <a:pt x="3311" y="1460"/>
                    <a:pt x="3066" y="1460"/>
                  </a:cubicBezTo>
                  <a:cubicBezTo>
                    <a:pt x="3005" y="1460"/>
                    <a:pt x="2946" y="1451"/>
                    <a:pt x="2894" y="1432"/>
                  </a:cubicBezTo>
                  <a:cubicBezTo>
                    <a:pt x="2569" y="1301"/>
                    <a:pt x="2276" y="1171"/>
                    <a:pt x="1951" y="1074"/>
                  </a:cubicBezTo>
                  <a:cubicBezTo>
                    <a:pt x="1894" y="1051"/>
                    <a:pt x="1844" y="1040"/>
                    <a:pt x="1800" y="1040"/>
                  </a:cubicBezTo>
                  <a:cubicBezTo>
                    <a:pt x="1719" y="1040"/>
                    <a:pt x="1656" y="1076"/>
                    <a:pt x="1593" y="1139"/>
                  </a:cubicBezTo>
                  <a:cubicBezTo>
                    <a:pt x="1431" y="1301"/>
                    <a:pt x="1268" y="1464"/>
                    <a:pt x="1106" y="1627"/>
                  </a:cubicBezTo>
                  <a:cubicBezTo>
                    <a:pt x="1008" y="1724"/>
                    <a:pt x="976" y="1822"/>
                    <a:pt x="1041" y="1952"/>
                  </a:cubicBezTo>
                  <a:cubicBezTo>
                    <a:pt x="1171" y="2212"/>
                    <a:pt x="1268" y="2505"/>
                    <a:pt x="1398" y="2797"/>
                  </a:cubicBezTo>
                  <a:cubicBezTo>
                    <a:pt x="1561" y="3123"/>
                    <a:pt x="1398" y="3513"/>
                    <a:pt x="1073" y="3643"/>
                  </a:cubicBezTo>
                  <a:cubicBezTo>
                    <a:pt x="715" y="3805"/>
                    <a:pt x="358" y="3936"/>
                    <a:pt x="0" y="4098"/>
                  </a:cubicBezTo>
                  <a:lnTo>
                    <a:pt x="0" y="5204"/>
                  </a:lnTo>
                  <a:cubicBezTo>
                    <a:pt x="325" y="5366"/>
                    <a:pt x="683" y="5496"/>
                    <a:pt x="1041" y="5594"/>
                  </a:cubicBezTo>
                  <a:cubicBezTo>
                    <a:pt x="1398" y="5757"/>
                    <a:pt x="1561" y="6114"/>
                    <a:pt x="1431" y="6505"/>
                  </a:cubicBezTo>
                  <a:cubicBezTo>
                    <a:pt x="1301" y="6765"/>
                    <a:pt x="1203" y="7057"/>
                    <a:pt x="1073" y="7318"/>
                  </a:cubicBezTo>
                  <a:cubicBezTo>
                    <a:pt x="1008" y="7448"/>
                    <a:pt x="1041" y="7578"/>
                    <a:pt x="1138" y="7675"/>
                  </a:cubicBezTo>
                  <a:cubicBezTo>
                    <a:pt x="1333" y="7805"/>
                    <a:pt x="1463" y="7968"/>
                    <a:pt x="1626" y="8131"/>
                  </a:cubicBezTo>
                  <a:cubicBezTo>
                    <a:pt x="1683" y="8207"/>
                    <a:pt x="1751" y="8238"/>
                    <a:pt x="1824" y="8238"/>
                  </a:cubicBezTo>
                  <a:cubicBezTo>
                    <a:pt x="1876" y="8238"/>
                    <a:pt x="1930" y="8223"/>
                    <a:pt x="1984" y="8196"/>
                  </a:cubicBezTo>
                  <a:cubicBezTo>
                    <a:pt x="2309" y="8098"/>
                    <a:pt x="2602" y="7968"/>
                    <a:pt x="2894" y="7838"/>
                  </a:cubicBezTo>
                  <a:cubicBezTo>
                    <a:pt x="2952" y="7809"/>
                    <a:pt x="3018" y="7796"/>
                    <a:pt x="3087" y="7796"/>
                  </a:cubicBezTo>
                  <a:cubicBezTo>
                    <a:pt x="3328" y="7796"/>
                    <a:pt x="3606" y="7954"/>
                    <a:pt x="3707" y="8131"/>
                  </a:cubicBezTo>
                  <a:cubicBezTo>
                    <a:pt x="3837" y="8456"/>
                    <a:pt x="3967" y="8748"/>
                    <a:pt x="4098" y="9074"/>
                  </a:cubicBezTo>
                  <a:cubicBezTo>
                    <a:pt x="4151" y="9181"/>
                    <a:pt x="4228" y="9245"/>
                    <a:pt x="4326" y="9245"/>
                  </a:cubicBezTo>
                  <a:cubicBezTo>
                    <a:pt x="4347" y="9245"/>
                    <a:pt x="4368" y="9242"/>
                    <a:pt x="4390" y="9236"/>
                  </a:cubicBezTo>
                  <a:lnTo>
                    <a:pt x="5041" y="9236"/>
                  </a:lnTo>
                  <a:cubicBezTo>
                    <a:pt x="5066" y="9240"/>
                    <a:pt x="5089" y="9242"/>
                    <a:pt x="5111" y="9242"/>
                  </a:cubicBezTo>
                  <a:cubicBezTo>
                    <a:pt x="5260" y="9242"/>
                    <a:pt x="5342" y="9150"/>
                    <a:pt x="5398" y="9009"/>
                  </a:cubicBezTo>
                  <a:cubicBezTo>
                    <a:pt x="5496" y="8748"/>
                    <a:pt x="5626" y="8488"/>
                    <a:pt x="5723" y="8196"/>
                  </a:cubicBezTo>
                  <a:cubicBezTo>
                    <a:pt x="5823" y="7947"/>
                    <a:pt x="6075" y="7793"/>
                    <a:pt x="6348" y="7793"/>
                  </a:cubicBezTo>
                  <a:cubicBezTo>
                    <a:pt x="6432" y="7793"/>
                    <a:pt x="6518" y="7807"/>
                    <a:pt x="6602" y="7838"/>
                  </a:cubicBezTo>
                  <a:cubicBezTo>
                    <a:pt x="6894" y="7968"/>
                    <a:pt x="7187" y="8066"/>
                    <a:pt x="7480" y="8196"/>
                  </a:cubicBezTo>
                  <a:cubicBezTo>
                    <a:pt x="7523" y="8217"/>
                    <a:pt x="7566" y="8228"/>
                    <a:pt x="7608" y="8228"/>
                  </a:cubicBezTo>
                  <a:cubicBezTo>
                    <a:pt x="7693" y="8228"/>
                    <a:pt x="7772" y="8185"/>
                    <a:pt x="7837" y="8098"/>
                  </a:cubicBezTo>
                  <a:cubicBezTo>
                    <a:pt x="7967" y="7968"/>
                    <a:pt x="8130" y="7805"/>
                    <a:pt x="8293" y="7675"/>
                  </a:cubicBezTo>
                  <a:cubicBezTo>
                    <a:pt x="8423" y="7545"/>
                    <a:pt x="8455" y="7415"/>
                    <a:pt x="8358" y="7285"/>
                  </a:cubicBezTo>
                  <a:cubicBezTo>
                    <a:pt x="8227" y="6992"/>
                    <a:pt x="8097" y="6700"/>
                    <a:pt x="7967" y="6407"/>
                  </a:cubicBezTo>
                  <a:cubicBezTo>
                    <a:pt x="7870" y="6179"/>
                    <a:pt x="8065" y="5724"/>
                    <a:pt x="8293" y="5627"/>
                  </a:cubicBezTo>
                  <a:cubicBezTo>
                    <a:pt x="8650" y="5464"/>
                    <a:pt x="9040" y="5334"/>
                    <a:pt x="9398" y="5139"/>
                  </a:cubicBezTo>
                  <a:lnTo>
                    <a:pt x="9398" y="4066"/>
                  </a:lnTo>
                  <a:cubicBezTo>
                    <a:pt x="9073" y="3903"/>
                    <a:pt x="8683" y="3773"/>
                    <a:pt x="8325" y="3610"/>
                  </a:cubicBezTo>
                  <a:cubicBezTo>
                    <a:pt x="8032" y="3513"/>
                    <a:pt x="7870" y="3090"/>
                    <a:pt x="8000" y="2830"/>
                  </a:cubicBezTo>
                  <a:cubicBezTo>
                    <a:pt x="8097" y="2505"/>
                    <a:pt x="8227" y="2212"/>
                    <a:pt x="8358" y="1919"/>
                  </a:cubicBezTo>
                  <a:cubicBezTo>
                    <a:pt x="8423" y="1789"/>
                    <a:pt x="8390" y="1659"/>
                    <a:pt x="8293" y="1562"/>
                  </a:cubicBezTo>
                  <a:cubicBezTo>
                    <a:pt x="8097" y="1432"/>
                    <a:pt x="7935" y="1269"/>
                    <a:pt x="7772" y="1106"/>
                  </a:cubicBezTo>
                  <a:cubicBezTo>
                    <a:pt x="7707" y="1020"/>
                    <a:pt x="7642" y="991"/>
                    <a:pt x="7567" y="991"/>
                  </a:cubicBezTo>
                  <a:cubicBezTo>
                    <a:pt x="7530" y="991"/>
                    <a:pt x="7490" y="998"/>
                    <a:pt x="7447" y="1009"/>
                  </a:cubicBezTo>
                  <a:cubicBezTo>
                    <a:pt x="7154" y="1139"/>
                    <a:pt x="6862" y="1269"/>
                    <a:pt x="6569" y="1399"/>
                  </a:cubicBezTo>
                  <a:cubicBezTo>
                    <a:pt x="6493" y="1430"/>
                    <a:pt x="6413" y="1444"/>
                    <a:pt x="6333" y="1444"/>
                  </a:cubicBezTo>
                  <a:cubicBezTo>
                    <a:pt x="6073" y="1444"/>
                    <a:pt x="5815" y="1290"/>
                    <a:pt x="5691" y="1041"/>
                  </a:cubicBezTo>
                  <a:cubicBezTo>
                    <a:pt x="5593" y="749"/>
                    <a:pt x="5463" y="456"/>
                    <a:pt x="5333" y="196"/>
                  </a:cubicBezTo>
                  <a:cubicBezTo>
                    <a:pt x="5268" y="66"/>
                    <a:pt x="5171" y="1"/>
                    <a:pt x="5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8175761" y="3924804"/>
              <a:ext cx="521629" cy="475227"/>
            </a:xfrm>
            <a:custGeom>
              <a:avLst/>
              <a:gdLst/>
              <a:ahLst/>
              <a:cxnLst/>
              <a:rect l="l" t="t" r="r" b="b"/>
              <a:pathLst>
                <a:path w="19740" h="17984" extrusionOk="0">
                  <a:moveTo>
                    <a:pt x="9870" y="1"/>
                  </a:moveTo>
                  <a:cubicBezTo>
                    <a:pt x="7569" y="1"/>
                    <a:pt x="5269" y="879"/>
                    <a:pt x="3512" y="2635"/>
                  </a:cubicBezTo>
                  <a:cubicBezTo>
                    <a:pt x="0" y="6147"/>
                    <a:pt x="0" y="11838"/>
                    <a:pt x="3512" y="15350"/>
                  </a:cubicBezTo>
                  <a:cubicBezTo>
                    <a:pt x="5269" y="17106"/>
                    <a:pt x="7569" y="17984"/>
                    <a:pt x="9870" y="17984"/>
                  </a:cubicBezTo>
                  <a:cubicBezTo>
                    <a:pt x="12171" y="17984"/>
                    <a:pt x="14472" y="17106"/>
                    <a:pt x="16228" y="15350"/>
                  </a:cubicBezTo>
                  <a:cubicBezTo>
                    <a:pt x="19740" y="11838"/>
                    <a:pt x="19740" y="6147"/>
                    <a:pt x="16228" y="2635"/>
                  </a:cubicBezTo>
                  <a:cubicBezTo>
                    <a:pt x="14472" y="879"/>
                    <a:pt x="12171" y="1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8312384" y="4039969"/>
              <a:ext cx="248395" cy="244933"/>
            </a:xfrm>
            <a:custGeom>
              <a:avLst/>
              <a:gdLst/>
              <a:ahLst/>
              <a:cxnLst/>
              <a:rect l="l" t="t" r="r" b="b"/>
              <a:pathLst>
                <a:path w="9400" h="9269" extrusionOk="0">
                  <a:moveTo>
                    <a:pt x="4716" y="3187"/>
                  </a:moveTo>
                  <a:cubicBezTo>
                    <a:pt x="5529" y="3187"/>
                    <a:pt x="6180" y="3837"/>
                    <a:pt x="6180" y="4650"/>
                  </a:cubicBezTo>
                  <a:cubicBezTo>
                    <a:pt x="6180" y="5463"/>
                    <a:pt x="5529" y="6081"/>
                    <a:pt x="4716" y="6081"/>
                  </a:cubicBezTo>
                  <a:cubicBezTo>
                    <a:pt x="3871" y="6081"/>
                    <a:pt x="3220" y="5463"/>
                    <a:pt x="3220" y="4618"/>
                  </a:cubicBezTo>
                  <a:cubicBezTo>
                    <a:pt x="3220" y="3837"/>
                    <a:pt x="3871" y="3187"/>
                    <a:pt x="4716" y="3187"/>
                  </a:cubicBezTo>
                  <a:close/>
                  <a:moveTo>
                    <a:pt x="4359" y="0"/>
                  </a:moveTo>
                  <a:cubicBezTo>
                    <a:pt x="4196" y="0"/>
                    <a:pt x="4098" y="65"/>
                    <a:pt x="4033" y="228"/>
                  </a:cubicBezTo>
                  <a:cubicBezTo>
                    <a:pt x="3903" y="520"/>
                    <a:pt x="3806" y="813"/>
                    <a:pt x="3676" y="1106"/>
                  </a:cubicBezTo>
                  <a:cubicBezTo>
                    <a:pt x="3598" y="1314"/>
                    <a:pt x="3311" y="1460"/>
                    <a:pt x="3067" y="1460"/>
                  </a:cubicBezTo>
                  <a:cubicBezTo>
                    <a:pt x="3006" y="1460"/>
                    <a:pt x="2947" y="1451"/>
                    <a:pt x="2895" y="1431"/>
                  </a:cubicBezTo>
                  <a:cubicBezTo>
                    <a:pt x="2570" y="1333"/>
                    <a:pt x="2245" y="1203"/>
                    <a:pt x="1952" y="1073"/>
                  </a:cubicBezTo>
                  <a:cubicBezTo>
                    <a:pt x="1895" y="1050"/>
                    <a:pt x="1845" y="1039"/>
                    <a:pt x="1801" y="1039"/>
                  </a:cubicBezTo>
                  <a:cubicBezTo>
                    <a:pt x="1720" y="1039"/>
                    <a:pt x="1657" y="1075"/>
                    <a:pt x="1594" y="1138"/>
                  </a:cubicBezTo>
                  <a:cubicBezTo>
                    <a:pt x="1432" y="1333"/>
                    <a:pt x="1269" y="1464"/>
                    <a:pt x="1107" y="1626"/>
                  </a:cubicBezTo>
                  <a:cubicBezTo>
                    <a:pt x="1009" y="1724"/>
                    <a:pt x="977" y="1821"/>
                    <a:pt x="1042" y="1951"/>
                  </a:cubicBezTo>
                  <a:cubicBezTo>
                    <a:pt x="1172" y="2244"/>
                    <a:pt x="1269" y="2504"/>
                    <a:pt x="1399" y="2797"/>
                  </a:cubicBezTo>
                  <a:cubicBezTo>
                    <a:pt x="1562" y="3122"/>
                    <a:pt x="1399" y="3512"/>
                    <a:pt x="1074" y="3675"/>
                  </a:cubicBezTo>
                  <a:cubicBezTo>
                    <a:pt x="716" y="3805"/>
                    <a:pt x="359" y="3935"/>
                    <a:pt x="1" y="4130"/>
                  </a:cubicBezTo>
                  <a:lnTo>
                    <a:pt x="1" y="5203"/>
                  </a:lnTo>
                  <a:cubicBezTo>
                    <a:pt x="326" y="5366"/>
                    <a:pt x="684" y="5496"/>
                    <a:pt x="1042" y="5626"/>
                  </a:cubicBezTo>
                  <a:cubicBezTo>
                    <a:pt x="1399" y="5756"/>
                    <a:pt x="1562" y="6146"/>
                    <a:pt x="1399" y="6504"/>
                  </a:cubicBezTo>
                  <a:cubicBezTo>
                    <a:pt x="1302" y="6764"/>
                    <a:pt x="1204" y="7057"/>
                    <a:pt x="1074" y="7317"/>
                  </a:cubicBezTo>
                  <a:cubicBezTo>
                    <a:pt x="1009" y="7480"/>
                    <a:pt x="1042" y="7577"/>
                    <a:pt x="1139" y="7675"/>
                  </a:cubicBezTo>
                  <a:cubicBezTo>
                    <a:pt x="1302" y="7837"/>
                    <a:pt x="1464" y="8000"/>
                    <a:pt x="1627" y="8163"/>
                  </a:cubicBezTo>
                  <a:cubicBezTo>
                    <a:pt x="1690" y="8226"/>
                    <a:pt x="1767" y="8261"/>
                    <a:pt x="1848" y="8261"/>
                  </a:cubicBezTo>
                  <a:cubicBezTo>
                    <a:pt x="1893" y="8261"/>
                    <a:pt x="1939" y="8251"/>
                    <a:pt x="1985" y="8228"/>
                  </a:cubicBezTo>
                  <a:cubicBezTo>
                    <a:pt x="2310" y="8098"/>
                    <a:pt x="2603" y="7967"/>
                    <a:pt x="2895" y="7837"/>
                  </a:cubicBezTo>
                  <a:cubicBezTo>
                    <a:pt x="2947" y="7818"/>
                    <a:pt x="3006" y="7809"/>
                    <a:pt x="3067" y="7809"/>
                  </a:cubicBezTo>
                  <a:cubicBezTo>
                    <a:pt x="3311" y="7809"/>
                    <a:pt x="3598" y="7954"/>
                    <a:pt x="3676" y="8163"/>
                  </a:cubicBezTo>
                  <a:cubicBezTo>
                    <a:pt x="3838" y="8455"/>
                    <a:pt x="3968" y="8748"/>
                    <a:pt x="4098" y="9073"/>
                  </a:cubicBezTo>
                  <a:cubicBezTo>
                    <a:pt x="4164" y="9203"/>
                    <a:pt x="4229" y="9268"/>
                    <a:pt x="4391" y="9268"/>
                  </a:cubicBezTo>
                  <a:cubicBezTo>
                    <a:pt x="4543" y="9268"/>
                    <a:pt x="4680" y="9254"/>
                    <a:pt x="4822" y="9254"/>
                  </a:cubicBezTo>
                  <a:cubicBezTo>
                    <a:pt x="4893" y="9254"/>
                    <a:pt x="4966" y="9257"/>
                    <a:pt x="5042" y="9268"/>
                  </a:cubicBezTo>
                  <a:cubicBezTo>
                    <a:pt x="5237" y="9268"/>
                    <a:pt x="5334" y="9203"/>
                    <a:pt x="5399" y="9041"/>
                  </a:cubicBezTo>
                  <a:cubicBezTo>
                    <a:pt x="5497" y="8748"/>
                    <a:pt x="5627" y="8488"/>
                    <a:pt x="5724" y="8228"/>
                  </a:cubicBezTo>
                  <a:cubicBezTo>
                    <a:pt x="5827" y="7972"/>
                    <a:pt x="6090" y="7797"/>
                    <a:pt x="6356" y="7797"/>
                  </a:cubicBezTo>
                  <a:cubicBezTo>
                    <a:pt x="6428" y="7797"/>
                    <a:pt x="6500" y="7810"/>
                    <a:pt x="6570" y="7837"/>
                  </a:cubicBezTo>
                  <a:cubicBezTo>
                    <a:pt x="6895" y="7967"/>
                    <a:pt x="7188" y="8065"/>
                    <a:pt x="7481" y="8195"/>
                  </a:cubicBezTo>
                  <a:cubicBezTo>
                    <a:pt x="7527" y="8218"/>
                    <a:pt x="7569" y="8229"/>
                    <a:pt x="7609" y="8229"/>
                  </a:cubicBezTo>
                  <a:cubicBezTo>
                    <a:pt x="7684" y="8229"/>
                    <a:pt x="7754" y="8193"/>
                    <a:pt x="7838" y="8130"/>
                  </a:cubicBezTo>
                  <a:cubicBezTo>
                    <a:pt x="7968" y="7967"/>
                    <a:pt x="8131" y="7805"/>
                    <a:pt x="8294" y="7675"/>
                  </a:cubicBezTo>
                  <a:cubicBezTo>
                    <a:pt x="8424" y="7545"/>
                    <a:pt x="8424" y="7447"/>
                    <a:pt x="8359" y="7285"/>
                  </a:cubicBezTo>
                  <a:cubicBezTo>
                    <a:pt x="8228" y="6992"/>
                    <a:pt x="8098" y="6699"/>
                    <a:pt x="7968" y="6406"/>
                  </a:cubicBezTo>
                  <a:cubicBezTo>
                    <a:pt x="7871" y="6179"/>
                    <a:pt x="8066" y="5756"/>
                    <a:pt x="8294" y="5659"/>
                  </a:cubicBezTo>
                  <a:cubicBezTo>
                    <a:pt x="8651" y="5496"/>
                    <a:pt x="9041" y="5366"/>
                    <a:pt x="9399" y="5171"/>
                  </a:cubicBezTo>
                  <a:lnTo>
                    <a:pt x="9399" y="4065"/>
                  </a:lnTo>
                  <a:cubicBezTo>
                    <a:pt x="9074" y="3902"/>
                    <a:pt x="8684" y="3772"/>
                    <a:pt x="8326" y="3642"/>
                  </a:cubicBezTo>
                  <a:cubicBezTo>
                    <a:pt x="8033" y="3512"/>
                    <a:pt x="7871" y="3122"/>
                    <a:pt x="8001" y="2829"/>
                  </a:cubicBezTo>
                  <a:cubicBezTo>
                    <a:pt x="8098" y="2537"/>
                    <a:pt x="8228" y="2211"/>
                    <a:pt x="8359" y="1919"/>
                  </a:cubicBezTo>
                  <a:cubicBezTo>
                    <a:pt x="8424" y="1789"/>
                    <a:pt x="8391" y="1691"/>
                    <a:pt x="8294" y="1594"/>
                  </a:cubicBezTo>
                  <a:cubicBezTo>
                    <a:pt x="8098" y="1431"/>
                    <a:pt x="7936" y="1268"/>
                    <a:pt x="7773" y="1106"/>
                  </a:cubicBezTo>
                  <a:cubicBezTo>
                    <a:pt x="7710" y="1043"/>
                    <a:pt x="7647" y="1007"/>
                    <a:pt x="7575" y="1007"/>
                  </a:cubicBezTo>
                  <a:cubicBezTo>
                    <a:pt x="7536" y="1007"/>
                    <a:pt x="7494" y="1018"/>
                    <a:pt x="7448" y="1041"/>
                  </a:cubicBezTo>
                  <a:cubicBezTo>
                    <a:pt x="7155" y="1171"/>
                    <a:pt x="6863" y="1268"/>
                    <a:pt x="6570" y="1398"/>
                  </a:cubicBezTo>
                  <a:cubicBezTo>
                    <a:pt x="6484" y="1441"/>
                    <a:pt x="6394" y="1462"/>
                    <a:pt x="6304" y="1462"/>
                  </a:cubicBezTo>
                  <a:cubicBezTo>
                    <a:pt x="6055" y="1462"/>
                    <a:pt x="5812" y="1304"/>
                    <a:pt x="5692" y="1041"/>
                  </a:cubicBezTo>
                  <a:cubicBezTo>
                    <a:pt x="5562" y="748"/>
                    <a:pt x="5432" y="488"/>
                    <a:pt x="5334" y="195"/>
                  </a:cubicBezTo>
                  <a:cubicBezTo>
                    <a:pt x="5269" y="65"/>
                    <a:pt x="5172" y="0"/>
                    <a:pt x="5009" y="0"/>
                  </a:cubicBezTo>
                  <a:cubicBezTo>
                    <a:pt x="4857" y="0"/>
                    <a:pt x="4720" y="15"/>
                    <a:pt x="4578" y="15"/>
                  </a:cubicBezTo>
                  <a:cubicBezTo>
                    <a:pt x="4507" y="15"/>
                    <a:pt x="4435" y="11"/>
                    <a:pt x="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6"/>
          <p:cNvSpPr txBox="1">
            <a:spLocks noGrp="1"/>
          </p:cNvSpPr>
          <p:nvPr>
            <p:ph type="ctrTitle"/>
          </p:nvPr>
        </p:nvSpPr>
        <p:spPr>
          <a:xfrm>
            <a:off x="513432" y="1339858"/>
            <a:ext cx="3886726" cy="26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Black Friday Marketing Data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95CABD8-3930-44AE-8BA1-BA54C3C290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716099"/>
              </p:ext>
            </p:extLst>
          </p:nvPr>
        </p:nvGraphicFramePr>
        <p:xfrm>
          <a:off x="228601" y="1130831"/>
          <a:ext cx="4371974" cy="3700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61" name="Google Shape;861;p24"/>
          <p:cNvSpPr txBox="1">
            <a:spLocks noGrp="1"/>
          </p:cNvSpPr>
          <p:nvPr>
            <p:ph type="title"/>
          </p:nvPr>
        </p:nvSpPr>
        <p:spPr>
          <a:xfrm>
            <a:off x="311700" y="17961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What was our average order amount? How much revenue did we generate in 2017 and 2018?</a:t>
            </a:r>
          </a:p>
        </p:txBody>
      </p:sp>
      <p:sp>
        <p:nvSpPr>
          <p:cNvPr id="864" name="Google Shape;864;p24"/>
          <p:cNvSpPr txBox="1"/>
          <p:nvPr/>
        </p:nvSpPr>
        <p:spPr>
          <a:xfrm>
            <a:off x="5004609" y="2806552"/>
            <a:ext cx="3910785" cy="174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 we saw a </a:t>
            </a:r>
            <a:r>
              <a:rPr lang="en-US" sz="16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31% increase </a:t>
            </a:r>
            <a:r>
              <a:rPr lang="en-US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 sales between 2017 and 2018 we </a:t>
            </a:r>
            <a:r>
              <a:rPr lang="en-US" sz="16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meet our sales objective</a:t>
            </a:r>
            <a:r>
              <a:rPr lang="en-US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The Average order amount between 2017 and 2018 is $1.</a:t>
            </a:r>
            <a:endParaRPr sz="16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5B0319F-389B-4AD1-9FEC-9C8CC6DBA7E5}"/>
              </a:ext>
            </a:extLst>
          </p:cNvPr>
          <p:cNvGrpSpPr/>
          <p:nvPr/>
        </p:nvGrpSpPr>
        <p:grpSpPr>
          <a:xfrm>
            <a:off x="2414588" y="1382235"/>
            <a:ext cx="541276" cy="541305"/>
            <a:chOff x="739155" y="1769816"/>
            <a:chExt cx="541276" cy="541305"/>
          </a:xfrm>
        </p:grpSpPr>
        <p:sp>
          <p:nvSpPr>
            <p:cNvPr id="88" name="Google Shape;521;p19">
              <a:extLst>
                <a:ext uri="{FF2B5EF4-FFF2-40B4-BE49-F238E27FC236}">
                  <a16:creationId xmlns:a16="http://schemas.microsoft.com/office/drawing/2014/main" id="{D38FF1D3-95A0-4E2C-8D23-0D22789A571E}"/>
                </a:ext>
              </a:extLst>
            </p:cNvPr>
            <p:cNvSpPr/>
            <p:nvPr/>
          </p:nvSpPr>
          <p:spPr>
            <a:xfrm>
              <a:off x="739155" y="1769816"/>
              <a:ext cx="541276" cy="541305"/>
            </a:xfrm>
            <a:custGeom>
              <a:avLst/>
              <a:gdLst/>
              <a:ahLst/>
              <a:cxnLst/>
              <a:rect l="l" t="t" r="r" b="b"/>
              <a:pathLst>
                <a:path w="18439" h="18440" extrusionOk="0">
                  <a:moveTo>
                    <a:pt x="9236" y="1"/>
                  </a:moveTo>
                  <a:cubicBezTo>
                    <a:pt x="4130" y="1"/>
                    <a:pt x="0" y="4131"/>
                    <a:pt x="0" y="9236"/>
                  </a:cubicBezTo>
                  <a:cubicBezTo>
                    <a:pt x="0" y="14309"/>
                    <a:pt x="4130" y="18439"/>
                    <a:pt x="9236" y="18439"/>
                  </a:cubicBezTo>
                  <a:cubicBezTo>
                    <a:pt x="14309" y="18439"/>
                    <a:pt x="18439" y="14309"/>
                    <a:pt x="18439" y="9236"/>
                  </a:cubicBezTo>
                  <a:cubicBezTo>
                    <a:pt x="18439" y="4131"/>
                    <a:pt x="14309" y="1"/>
                    <a:pt x="9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" name="Google Shape;864;p24">
              <a:extLst>
                <a:ext uri="{FF2B5EF4-FFF2-40B4-BE49-F238E27FC236}">
                  <a16:creationId xmlns:a16="http://schemas.microsoft.com/office/drawing/2014/main" id="{65AC6F80-51FA-434C-A2F8-1461A0D9DCA5}"/>
                </a:ext>
              </a:extLst>
            </p:cNvPr>
            <p:cNvSpPr txBox="1"/>
            <p:nvPr/>
          </p:nvSpPr>
          <p:spPr>
            <a:xfrm>
              <a:off x="754892" y="1858368"/>
              <a:ext cx="509802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31%</a:t>
              </a:r>
              <a:endParaRPr sz="15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7" name="Google Shape;864;p24">
            <a:extLst>
              <a:ext uri="{FF2B5EF4-FFF2-40B4-BE49-F238E27FC236}">
                <a16:creationId xmlns:a16="http://schemas.microsoft.com/office/drawing/2014/main" id="{1652DB3B-9BB2-4E66-A63C-1EE1508D8E79}"/>
              </a:ext>
            </a:extLst>
          </p:cNvPr>
          <p:cNvSpPr txBox="1"/>
          <p:nvPr/>
        </p:nvSpPr>
        <p:spPr>
          <a:xfrm>
            <a:off x="2288894" y="1180886"/>
            <a:ext cx="792664" cy="22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Growth Rate</a:t>
            </a:r>
            <a:endParaRPr sz="10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D0BFD7-84CF-473C-A124-A631A9E1862D}"/>
              </a:ext>
            </a:extLst>
          </p:cNvPr>
          <p:cNvGrpSpPr/>
          <p:nvPr/>
        </p:nvGrpSpPr>
        <p:grpSpPr>
          <a:xfrm>
            <a:off x="3944303" y="2914474"/>
            <a:ext cx="656272" cy="225591"/>
            <a:chOff x="3944303" y="2914474"/>
            <a:chExt cx="656272" cy="225591"/>
          </a:xfrm>
        </p:grpSpPr>
        <p:sp>
          <p:nvSpPr>
            <p:cNvPr id="23" name="Google Shape;864;p24">
              <a:extLst>
                <a:ext uri="{FF2B5EF4-FFF2-40B4-BE49-F238E27FC236}">
                  <a16:creationId xmlns:a16="http://schemas.microsoft.com/office/drawing/2014/main" id="{B176E849-0955-429A-9BA4-87D776BEA8C6}"/>
                </a:ext>
              </a:extLst>
            </p:cNvPr>
            <p:cNvSpPr txBox="1"/>
            <p:nvPr/>
          </p:nvSpPr>
          <p:spPr>
            <a:xfrm>
              <a:off x="4099313" y="2914474"/>
              <a:ext cx="501262" cy="22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2017</a:t>
              </a:r>
              <a:endParaRPr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871;p24">
              <a:extLst>
                <a:ext uri="{FF2B5EF4-FFF2-40B4-BE49-F238E27FC236}">
                  <a16:creationId xmlns:a16="http://schemas.microsoft.com/office/drawing/2014/main" id="{2F36E99B-5383-4DF3-93C1-690C5708BFE4}"/>
                </a:ext>
              </a:extLst>
            </p:cNvPr>
            <p:cNvSpPr/>
            <p:nvPr/>
          </p:nvSpPr>
          <p:spPr>
            <a:xfrm>
              <a:off x="3944303" y="2933219"/>
              <a:ext cx="188100" cy="188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F2A4C8-1DB5-4953-BA0A-1047A8DC4C74}"/>
              </a:ext>
            </a:extLst>
          </p:cNvPr>
          <p:cNvGrpSpPr/>
          <p:nvPr/>
        </p:nvGrpSpPr>
        <p:grpSpPr>
          <a:xfrm>
            <a:off x="3944303" y="3252860"/>
            <a:ext cx="656272" cy="225591"/>
            <a:chOff x="3944303" y="2914474"/>
            <a:chExt cx="656272" cy="225591"/>
          </a:xfrm>
        </p:grpSpPr>
        <p:sp>
          <p:nvSpPr>
            <p:cNvPr id="27" name="Google Shape;864;p24">
              <a:extLst>
                <a:ext uri="{FF2B5EF4-FFF2-40B4-BE49-F238E27FC236}">
                  <a16:creationId xmlns:a16="http://schemas.microsoft.com/office/drawing/2014/main" id="{F328FE65-2048-46AD-A589-9B2639C53B07}"/>
                </a:ext>
              </a:extLst>
            </p:cNvPr>
            <p:cNvSpPr txBox="1"/>
            <p:nvPr/>
          </p:nvSpPr>
          <p:spPr>
            <a:xfrm>
              <a:off x="4099313" y="2914474"/>
              <a:ext cx="501262" cy="22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871;p24">
              <a:extLst>
                <a:ext uri="{FF2B5EF4-FFF2-40B4-BE49-F238E27FC236}">
                  <a16:creationId xmlns:a16="http://schemas.microsoft.com/office/drawing/2014/main" id="{A966B732-BC4E-4F1D-86A2-7E571C391C17}"/>
                </a:ext>
              </a:extLst>
            </p:cNvPr>
            <p:cNvSpPr/>
            <p:nvPr/>
          </p:nvSpPr>
          <p:spPr>
            <a:xfrm>
              <a:off x="3944303" y="2933219"/>
              <a:ext cx="188100" cy="188100"/>
            </a:xfrm>
            <a:prstGeom prst="ellipse">
              <a:avLst/>
            </a:prstGeom>
            <a:solidFill>
              <a:srgbClr val="BC3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47D6355-1FDE-4126-8762-8AC6C092C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85009"/>
              </p:ext>
            </p:extLst>
          </p:nvPr>
        </p:nvGraphicFramePr>
        <p:xfrm>
          <a:off x="5004610" y="1517798"/>
          <a:ext cx="3827690" cy="95528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13845">
                  <a:extLst>
                    <a:ext uri="{9D8B030D-6E8A-4147-A177-3AD203B41FA5}">
                      <a16:colId xmlns:a16="http://schemas.microsoft.com/office/drawing/2014/main" val="2042598324"/>
                    </a:ext>
                  </a:extLst>
                </a:gridCol>
                <a:gridCol w="1913845">
                  <a:extLst>
                    <a:ext uri="{9D8B030D-6E8A-4147-A177-3AD203B41FA5}">
                      <a16:colId xmlns:a16="http://schemas.microsoft.com/office/drawing/2014/main" val="3545702903"/>
                    </a:ext>
                  </a:extLst>
                </a:gridCol>
              </a:tblGrid>
              <a:tr h="3184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Sales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9542600"/>
                  </a:ext>
                </a:extLst>
              </a:tr>
              <a:tr h="3184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$92.13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099515"/>
                  </a:ext>
                </a:extLst>
              </a:tr>
              <a:tr h="3184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$93.45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396189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96CA05-2DA9-4A68-B94A-36A710541A66}"/>
              </a:ext>
            </a:extLst>
          </p:cNvPr>
          <p:cNvCxnSpPr>
            <a:cxnSpLocks/>
          </p:cNvCxnSpPr>
          <p:nvPr/>
        </p:nvCxnSpPr>
        <p:spPr>
          <a:xfrm>
            <a:off x="4748303" y="973406"/>
            <a:ext cx="0" cy="39731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864;p24">
            <a:extLst>
              <a:ext uri="{FF2B5EF4-FFF2-40B4-BE49-F238E27FC236}">
                <a16:creationId xmlns:a16="http://schemas.microsoft.com/office/drawing/2014/main" id="{C09989BF-194C-4397-987D-A0594D5EE4C1}"/>
              </a:ext>
            </a:extLst>
          </p:cNvPr>
          <p:cNvSpPr txBox="1"/>
          <p:nvPr/>
        </p:nvSpPr>
        <p:spPr>
          <a:xfrm>
            <a:off x="4927780" y="1269440"/>
            <a:ext cx="1965145" cy="22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Average order amount</a:t>
            </a:r>
          </a:p>
        </p:txBody>
      </p:sp>
    </p:spTree>
    <p:extLst>
      <p:ext uri="{BB962C8B-B14F-4D97-AF65-F5344CB8AC3E}">
        <p14:creationId xmlns:p14="http://schemas.microsoft.com/office/powerpoint/2010/main" val="42630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Chart 93">
            <a:extLst>
              <a:ext uri="{FF2B5EF4-FFF2-40B4-BE49-F238E27FC236}">
                <a16:creationId xmlns:a16="http://schemas.microsoft.com/office/drawing/2014/main" id="{36B4A232-AA24-408F-AC76-4D2E15D21D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872571"/>
              </p:ext>
            </p:extLst>
          </p:nvPr>
        </p:nvGraphicFramePr>
        <p:xfrm>
          <a:off x="-126793" y="1094658"/>
          <a:ext cx="5644656" cy="359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5" name="Google Shape;175;p17"/>
          <p:cNvSpPr txBox="1">
            <a:spLocks noGrp="1"/>
          </p:cNvSpPr>
          <p:nvPr>
            <p:ph type="title"/>
          </p:nvPr>
        </p:nvSpPr>
        <p:spPr>
          <a:xfrm>
            <a:off x="311700" y="194487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product category was most popular in 2017 &amp; 2018?</a:t>
            </a:r>
            <a:endParaRPr dirty="0"/>
          </a:p>
        </p:txBody>
      </p:sp>
      <p:sp>
        <p:nvSpPr>
          <p:cNvPr id="178" name="Google Shape;178;p17"/>
          <p:cNvSpPr txBox="1"/>
          <p:nvPr/>
        </p:nvSpPr>
        <p:spPr>
          <a:xfrm>
            <a:off x="883892" y="832998"/>
            <a:ext cx="4114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 category yearly sales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80" name="Google Shape;180;p17"/>
          <p:cNvCxnSpPr>
            <a:cxnSpLocks/>
          </p:cNvCxnSpPr>
          <p:nvPr/>
        </p:nvCxnSpPr>
        <p:spPr>
          <a:xfrm>
            <a:off x="5517863" y="1094658"/>
            <a:ext cx="0" cy="33784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17"/>
          <p:cNvSpPr txBox="1"/>
          <p:nvPr/>
        </p:nvSpPr>
        <p:spPr>
          <a:xfrm>
            <a:off x="5612146" y="810505"/>
            <a:ext cx="1832803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 Growth Rate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8561650" y="51003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356E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4907392" y="3150802"/>
            <a:ext cx="3767" cy="2690"/>
          </a:xfrm>
          <a:custGeom>
            <a:avLst/>
            <a:gdLst/>
            <a:ahLst/>
            <a:cxnLst/>
            <a:rect l="l" t="t" r="r" b="b"/>
            <a:pathLst>
              <a:path w="203" h="145" extrusionOk="0">
                <a:moveTo>
                  <a:pt x="80" y="1"/>
                </a:moveTo>
                <a:cubicBezTo>
                  <a:pt x="59" y="1"/>
                  <a:pt x="33" y="5"/>
                  <a:pt x="1" y="14"/>
                </a:cubicBezTo>
                <a:lnTo>
                  <a:pt x="1" y="144"/>
                </a:lnTo>
                <a:lnTo>
                  <a:pt x="131" y="144"/>
                </a:lnTo>
                <a:cubicBezTo>
                  <a:pt x="131" y="144"/>
                  <a:pt x="202" y="1"/>
                  <a:pt x="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4896537" y="3149745"/>
            <a:ext cx="7255" cy="4954"/>
          </a:xfrm>
          <a:custGeom>
            <a:avLst/>
            <a:gdLst/>
            <a:ahLst/>
            <a:cxnLst/>
            <a:rect l="l" t="t" r="r" b="b"/>
            <a:pathLst>
              <a:path w="391" h="267" extrusionOk="0">
                <a:moveTo>
                  <a:pt x="338" y="1"/>
                </a:moveTo>
                <a:cubicBezTo>
                  <a:pt x="298" y="1"/>
                  <a:pt x="247" y="20"/>
                  <a:pt x="228" y="38"/>
                </a:cubicBezTo>
                <a:cubicBezTo>
                  <a:pt x="195" y="38"/>
                  <a:pt x="0" y="234"/>
                  <a:pt x="0" y="234"/>
                </a:cubicBezTo>
                <a:lnTo>
                  <a:pt x="358" y="266"/>
                </a:lnTo>
                <a:lnTo>
                  <a:pt x="391" y="38"/>
                </a:lnTo>
                <a:cubicBezTo>
                  <a:pt x="391" y="11"/>
                  <a:pt x="367" y="1"/>
                  <a:pt x="3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4894719" y="3146832"/>
            <a:ext cx="4249" cy="3024"/>
          </a:xfrm>
          <a:custGeom>
            <a:avLst/>
            <a:gdLst/>
            <a:ahLst/>
            <a:cxnLst/>
            <a:rect l="l" t="t" r="r" b="b"/>
            <a:pathLst>
              <a:path w="229" h="163" extrusionOk="0">
                <a:moveTo>
                  <a:pt x="98" y="0"/>
                </a:moveTo>
                <a:lnTo>
                  <a:pt x="98" y="33"/>
                </a:lnTo>
                <a:lnTo>
                  <a:pt x="1" y="98"/>
                </a:lnTo>
                <a:lnTo>
                  <a:pt x="98" y="163"/>
                </a:lnTo>
                <a:lnTo>
                  <a:pt x="228" y="98"/>
                </a:lnTo>
                <a:lnTo>
                  <a:pt x="131" y="33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4885664" y="3140189"/>
            <a:ext cx="6661" cy="8461"/>
          </a:xfrm>
          <a:custGeom>
            <a:avLst/>
            <a:gdLst/>
            <a:ahLst/>
            <a:cxnLst/>
            <a:rect l="l" t="t" r="r" b="b"/>
            <a:pathLst>
              <a:path w="359" h="456" extrusionOk="0">
                <a:moveTo>
                  <a:pt x="99" y="1"/>
                </a:moveTo>
                <a:lnTo>
                  <a:pt x="131" y="228"/>
                </a:lnTo>
                <a:cubicBezTo>
                  <a:pt x="131" y="228"/>
                  <a:pt x="1" y="261"/>
                  <a:pt x="33" y="261"/>
                </a:cubicBezTo>
                <a:cubicBezTo>
                  <a:pt x="33" y="261"/>
                  <a:pt x="261" y="423"/>
                  <a:pt x="261" y="423"/>
                </a:cubicBezTo>
                <a:lnTo>
                  <a:pt x="359" y="456"/>
                </a:lnTo>
                <a:lnTo>
                  <a:pt x="326" y="293"/>
                </a:lnTo>
                <a:lnTo>
                  <a:pt x="326" y="196"/>
                </a:lnTo>
                <a:lnTo>
                  <a:pt x="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4869372" y="3124509"/>
            <a:ext cx="4861" cy="4843"/>
          </a:xfrm>
          <a:custGeom>
            <a:avLst/>
            <a:gdLst/>
            <a:ahLst/>
            <a:cxnLst/>
            <a:rect l="l" t="t" r="r" b="b"/>
            <a:pathLst>
              <a:path w="262" h="261" extrusionOk="0">
                <a:moveTo>
                  <a:pt x="66" y="0"/>
                </a:moveTo>
                <a:lnTo>
                  <a:pt x="1" y="163"/>
                </a:lnTo>
                <a:cubicBezTo>
                  <a:pt x="33" y="163"/>
                  <a:pt x="164" y="260"/>
                  <a:pt x="164" y="260"/>
                </a:cubicBezTo>
                <a:lnTo>
                  <a:pt x="261" y="130"/>
                </a:lnTo>
                <a:lnTo>
                  <a:pt x="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4859130" y="3123303"/>
            <a:ext cx="4843" cy="9667"/>
          </a:xfrm>
          <a:custGeom>
            <a:avLst/>
            <a:gdLst/>
            <a:ahLst/>
            <a:cxnLst/>
            <a:rect l="l" t="t" r="r" b="b"/>
            <a:pathLst>
              <a:path w="261" h="521" extrusionOk="0">
                <a:moveTo>
                  <a:pt x="0" y="0"/>
                </a:moveTo>
                <a:lnTo>
                  <a:pt x="0" y="33"/>
                </a:lnTo>
                <a:lnTo>
                  <a:pt x="98" y="520"/>
                </a:lnTo>
                <a:lnTo>
                  <a:pt x="260" y="4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4847663" y="3110630"/>
            <a:ext cx="9667" cy="3024"/>
          </a:xfrm>
          <a:custGeom>
            <a:avLst/>
            <a:gdLst/>
            <a:ahLst/>
            <a:cxnLst/>
            <a:rect l="l" t="t" r="r" b="b"/>
            <a:pathLst>
              <a:path w="521" h="163" extrusionOk="0">
                <a:moveTo>
                  <a:pt x="0" y="0"/>
                </a:moveTo>
                <a:lnTo>
                  <a:pt x="98" y="98"/>
                </a:lnTo>
                <a:cubicBezTo>
                  <a:pt x="130" y="98"/>
                  <a:pt x="293" y="163"/>
                  <a:pt x="293" y="163"/>
                </a:cubicBezTo>
                <a:lnTo>
                  <a:pt x="390" y="163"/>
                </a:lnTo>
                <a:lnTo>
                  <a:pt x="488" y="98"/>
                </a:lnTo>
                <a:lnTo>
                  <a:pt x="52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18259B3-2129-46FE-A9D5-5705DEC9EA76}"/>
              </a:ext>
            </a:extLst>
          </p:cNvPr>
          <p:cNvGrpSpPr/>
          <p:nvPr/>
        </p:nvGrpSpPr>
        <p:grpSpPr>
          <a:xfrm>
            <a:off x="2225489" y="4708314"/>
            <a:ext cx="656272" cy="225591"/>
            <a:chOff x="3944303" y="2914474"/>
            <a:chExt cx="656272" cy="225591"/>
          </a:xfrm>
        </p:grpSpPr>
        <p:sp>
          <p:nvSpPr>
            <p:cNvPr id="96" name="Google Shape;864;p24">
              <a:extLst>
                <a:ext uri="{FF2B5EF4-FFF2-40B4-BE49-F238E27FC236}">
                  <a16:creationId xmlns:a16="http://schemas.microsoft.com/office/drawing/2014/main" id="{F7DA2EC6-49E2-40AE-8C1B-7E4981FA5545}"/>
                </a:ext>
              </a:extLst>
            </p:cNvPr>
            <p:cNvSpPr txBox="1"/>
            <p:nvPr/>
          </p:nvSpPr>
          <p:spPr>
            <a:xfrm>
              <a:off x="4099313" y="2914474"/>
              <a:ext cx="501262" cy="22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2017</a:t>
              </a:r>
              <a:endParaRPr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871;p24">
              <a:extLst>
                <a:ext uri="{FF2B5EF4-FFF2-40B4-BE49-F238E27FC236}">
                  <a16:creationId xmlns:a16="http://schemas.microsoft.com/office/drawing/2014/main" id="{EBE850EA-CA14-41A6-97B9-143EB9A7E046}"/>
                </a:ext>
              </a:extLst>
            </p:cNvPr>
            <p:cNvSpPr/>
            <p:nvPr/>
          </p:nvSpPr>
          <p:spPr>
            <a:xfrm>
              <a:off x="3944303" y="2933219"/>
              <a:ext cx="188100" cy="188100"/>
            </a:xfrm>
            <a:prstGeom prst="ellipse">
              <a:avLst/>
            </a:prstGeom>
            <a:solidFill>
              <a:srgbClr val="BC3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F2A466A-DE37-42C2-8D41-CD53BCEF6E1C}"/>
              </a:ext>
            </a:extLst>
          </p:cNvPr>
          <p:cNvGrpSpPr/>
          <p:nvPr/>
        </p:nvGrpSpPr>
        <p:grpSpPr>
          <a:xfrm>
            <a:off x="2930063" y="4674369"/>
            <a:ext cx="696076" cy="270733"/>
            <a:chOff x="3933074" y="2869332"/>
            <a:chExt cx="696076" cy="270733"/>
          </a:xfrm>
        </p:grpSpPr>
        <p:sp>
          <p:nvSpPr>
            <p:cNvPr id="99" name="Google Shape;864;p24">
              <a:extLst>
                <a:ext uri="{FF2B5EF4-FFF2-40B4-BE49-F238E27FC236}">
                  <a16:creationId xmlns:a16="http://schemas.microsoft.com/office/drawing/2014/main" id="{B3C0899B-B7F8-451A-9EBE-7FCB47BE8C8E}"/>
                </a:ext>
              </a:extLst>
            </p:cNvPr>
            <p:cNvSpPr txBox="1"/>
            <p:nvPr/>
          </p:nvSpPr>
          <p:spPr>
            <a:xfrm>
              <a:off x="4091940" y="2869332"/>
              <a:ext cx="537210" cy="270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871;p24">
              <a:extLst>
                <a:ext uri="{FF2B5EF4-FFF2-40B4-BE49-F238E27FC236}">
                  <a16:creationId xmlns:a16="http://schemas.microsoft.com/office/drawing/2014/main" id="{138B3F10-BF17-42BB-99E3-B0FEEE5A9421}"/>
                </a:ext>
              </a:extLst>
            </p:cNvPr>
            <p:cNvSpPr/>
            <p:nvPr/>
          </p:nvSpPr>
          <p:spPr>
            <a:xfrm>
              <a:off x="3933074" y="2910648"/>
              <a:ext cx="188100" cy="188100"/>
            </a:xfrm>
            <a:prstGeom prst="ellipse">
              <a:avLst/>
            </a:prstGeom>
            <a:solidFill>
              <a:srgbClr val="F2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7633203-1BAA-45DE-B4C9-7B39B9FA3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39229"/>
              </p:ext>
            </p:extLst>
          </p:nvPr>
        </p:nvGraphicFramePr>
        <p:xfrm>
          <a:off x="5781303" y="1173217"/>
          <a:ext cx="3200768" cy="14580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00384">
                  <a:extLst>
                    <a:ext uri="{9D8B030D-6E8A-4147-A177-3AD203B41FA5}">
                      <a16:colId xmlns:a16="http://schemas.microsoft.com/office/drawing/2014/main" val="3216839134"/>
                    </a:ext>
                  </a:extLst>
                </a:gridCol>
                <a:gridCol w="1600384">
                  <a:extLst>
                    <a:ext uri="{9D8B030D-6E8A-4147-A177-3AD203B41FA5}">
                      <a16:colId xmlns:a16="http://schemas.microsoft.com/office/drawing/2014/main" val="3626535801"/>
                    </a:ext>
                  </a:extLst>
                </a:gridCol>
              </a:tblGrid>
              <a:tr h="208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Product Category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Growth Rate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5735935"/>
                  </a:ext>
                </a:extLst>
              </a:tr>
              <a:tr h="208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Books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4563774"/>
                  </a:ext>
                </a:extLst>
              </a:tr>
              <a:tr h="208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Clothing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79963"/>
                  </a:ext>
                </a:extLst>
              </a:tr>
              <a:tr h="208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Games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133452"/>
                  </a:ext>
                </a:extLst>
              </a:tr>
              <a:tr h="208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Grocery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4133287"/>
                  </a:ext>
                </a:extLst>
              </a:tr>
              <a:tr h="208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6102525"/>
                  </a:ext>
                </a:extLst>
              </a:tr>
              <a:tr h="208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409367"/>
                  </a:ext>
                </a:extLst>
              </a:tr>
            </a:tbl>
          </a:graphicData>
        </a:graphic>
      </p:graphicFrame>
      <p:sp>
        <p:nvSpPr>
          <p:cNvPr id="119" name="Google Shape;864;p24">
            <a:extLst>
              <a:ext uri="{FF2B5EF4-FFF2-40B4-BE49-F238E27FC236}">
                <a16:creationId xmlns:a16="http://schemas.microsoft.com/office/drawing/2014/main" id="{23481FEC-770A-4DBA-B393-F2AB90F90EC1}"/>
              </a:ext>
            </a:extLst>
          </p:cNvPr>
          <p:cNvSpPr txBox="1"/>
          <p:nvPr/>
        </p:nvSpPr>
        <p:spPr>
          <a:xfrm>
            <a:off x="5612146" y="2887177"/>
            <a:ext cx="3531854" cy="174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 the given column chart we saw the most popular product category are Grocery and Pets which generated high revenue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If we look at the growth rate for time Toys category made highest growth of 38%</a:t>
            </a:r>
            <a:endParaRPr sz="16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0048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7"/>
          <p:cNvSpPr txBox="1"/>
          <p:nvPr/>
        </p:nvSpPr>
        <p:spPr>
          <a:xfrm>
            <a:off x="1048350" y="180141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Fira Sans Extra Condensed SemiBold" panose="020B0604020202020204" charset="0"/>
              </a:rPr>
              <a:t>Conclusion</a:t>
            </a:r>
          </a:p>
        </p:txBody>
      </p:sp>
      <p:sp>
        <p:nvSpPr>
          <p:cNvPr id="5" name="Google Shape;169;p16">
            <a:extLst>
              <a:ext uri="{FF2B5EF4-FFF2-40B4-BE49-F238E27FC236}">
                <a16:creationId xmlns:a16="http://schemas.microsoft.com/office/drawing/2014/main" id="{2A0C2EE4-2F40-4956-941D-68E0112A4270}"/>
              </a:ext>
            </a:extLst>
          </p:cNvPr>
          <p:cNvSpPr txBox="1">
            <a:spLocks/>
          </p:cNvSpPr>
          <p:nvPr/>
        </p:nvSpPr>
        <p:spPr>
          <a:xfrm>
            <a:off x="423348" y="923925"/>
            <a:ext cx="8449704" cy="39537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 was achieved we saw Increase of total sales by 31%.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most popular age range is 26-35 which generated 40% of sales followed by 18-25 with 21% sales.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Major sales are generated Males about 77%.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rPr>
              <a:t>W</a:t>
            </a:r>
            <a:r>
              <a:rPr lang="e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rPr>
              <a:t>e saw Houston genrated the most sales followed by Santa Barbara and San Antonio.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rPr>
              <a:t>Grocery and Pets are the most popular category.</a:t>
            </a:r>
          </a:p>
          <a:p>
            <a:endParaRPr lang="en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Fira Sans Extra Condensed Medium"/>
              <a:sym typeface="Fira Sans Extra Condensed Mediu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3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Fira Sans Extra Condensed SemiBold" panose="020B0604020202020204" charset="0"/>
              </a:rPr>
              <a:t>Objective</a:t>
            </a:r>
          </a:p>
        </p:txBody>
      </p:sp>
      <p:sp>
        <p:nvSpPr>
          <p:cNvPr id="5" name="Google Shape;169;p16">
            <a:extLst>
              <a:ext uri="{FF2B5EF4-FFF2-40B4-BE49-F238E27FC236}">
                <a16:creationId xmlns:a16="http://schemas.microsoft.com/office/drawing/2014/main" id="{2A0C2EE4-2F40-4956-941D-68E0112A4270}"/>
              </a:ext>
            </a:extLst>
          </p:cNvPr>
          <p:cNvSpPr txBox="1">
            <a:spLocks/>
          </p:cNvSpPr>
          <p:nvPr/>
        </p:nvSpPr>
        <p:spPr>
          <a:xfrm>
            <a:off x="347148" y="1434066"/>
            <a:ext cx="8449704" cy="2275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The Objectives are listed below, your job is to asses the data and report on the performance against the objectives: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1. </a:t>
            </a:r>
            <a:r>
              <a:rPr lang="en-US" sz="2000" b="1" dirty="0">
                <a:solidFill>
                  <a:srgbClr val="92D050"/>
                </a:solidFill>
              </a:rPr>
              <a:t>Increase</a:t>
            </a:r>
            <a:r>
              <a:rPr lang="en-US" sz="2000" dirty="0">
                <a:solidFill>
                  <a:schemeClr val="bg1"/>
                </a:solidFill>
              </a:rPr>
              <a:t> total sales by 30% on Black Friday 2018 vs. Black Friday 2017.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2. </a:t>
            </a:r>
            <a:r>
              <a:rPr lang="en-US" sz="2000" b="1" dirty="0">
                <a:solidFill>
                  <a:srgbClr val="FF0000"/>
                </a:solidFill>
              </a:rPr>
              <a:t>Decrease</a:t>
            </a:r>
            <a:r>
              <a:rPr lang="en-US" sz="2000" dirty="0">
                <a:solidFill>
                  <a:schemeClr val="bg1"/>
                </a:solidFill>
              </a:rPr>
              <a:t> total ad spend by 30% from Black Friday 2017 to Black Friday 2018.</a:t>
            </a:r>
          </a:p>
        </p:txBody>
      </p:sp>
    </p:spTree>
    <p:extLst>
      <p:ext uri="{BB962C8B-B14F-4D97-AF65-F5344CB8AC3E}">
        <p14:creationId xmlns:p14="http://schemas.microsoft.com/office/powerpoint/2010/main" val="28078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Chart 93">
            <a:extLst>
              <a:ext uri="{FF2B5EF4-FFF2-40B4-BE49-F238E27FC236}">
                <a16:creationId xmlns:a16="http://schemas.microsoft.com/office/drawing/2014/main" id="{18084199-1EBE-4CF1-ADBB-2D69B99AAF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511837"/>
              </p:ext>
            </p:extLst>
          </p:nvPr>
        </p:nvGraphicFramePr>
        <p:xfrm>
          <a:off x="457200" y="1405425"/>
          <a:ext cx="7518399" cy="324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5" name="Google Shape;175;p17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Age-Range generated the most sales?</a:t>
            </a:r>
            <a:endParaRPr dirty="0"/>
          </a:p>
        </p:txBody>
      </p:sp>
      <p:sp>
        <p:nvSpPr>
          <p:cNvPr id="176" name="Google Shape;176;p17"/>
          <p:cNvSpPr txBox="1"/>
          <p:nvPr/>
        </p:nvSpPr>
        <p:spPr>
          <a:xfrm>
            <a:off x="6033932" y="3098385"/>
            <a:ext cx="2940399" cy="12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The age range </a:t>
            </a:r>
            <a:r>
              <a:rPr lang="en" sz="15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26-35 generated 40% </a:t>
            </a: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of the most sales followed by 18-25 with 21% and 36-45 with 20% of sales.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The age range of  55+ made 4% of sales. 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8561650" y="51003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356E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4907392" y="3150802"/>
            <a:ext cx="3767" cy="2690"/>
          </a:xfrm>
          <a:custGeom>
            <a:avLst/>
            <a:gdLst/>
            <a:ahLst/>
            <a:cxnLst/>
            <a:rect l="l" t="t" r="r" b="b"/>
            <a:pathLst>
              <a:path w="203" h="145" extrusionOk="0">
                <a:moveTo>
                  <a:pt x="80" y="1"/>
                </a:moveTo>
                <a:cubicBezTo>
                  <a:pt x="59" y="1"/>
                  <a:pt x="33" y="5"/>
                  <a:pt x="1" y="14"/>
                </a:cubicBezTo>
                <a:lnTo>
                  <a:pt x="1" y="144"/>
                </a:lnTo>
                <a:lnTo>
                  <a:pt x="131" y="144"/>
                </a:lnTo>
                <a:cubicBezTo>
                  <a:pt x="131" y="144"/>
                  <a:pt x="202" y="1"/>
                  <a:pt x="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4896537" y="3149745"/>
            <a:ext cx="7255" cy="4954"/>
          </a:xfrm>
          <a:custGeom>
            <a:avLst/>
            <a:gdLst/>
            <a:ahLst/>
            <a:cxnLst/>
            <a:rect l="l" t="t" r="r" b="b"/>
            <a:pathLst>
              <a:path w="391" h="267" extrusionOk="0">
                <a:moveTo>
                  <a:pt x="338" y="1"/>
                </a:moveTo>
                <a:cubicBezTo>
                  <a:pt x="298" y="1"/>
                  <a:pt x="247" y="20"/>
                  <a:pt x="228" y="38"/>
                </a:cubicBezTo>
                <a:cubicBezTo>
                  <a:pt x="195" y="38"/>
                  <a:pt x="0" y="234"/>
                  <a:pt x="0" y="234"/>
                </a:cubicBezTo>
                <a:lnTo>
                  <a:pt x="358" y="266"/>
                </a:lnTo>
                <a:lnTo>
                  <a:pt x="391" y="38"/>
                </a:lnTo>
                <a:cubicBezTo>
                  <a:pt x="391" y="11"/>
                  <a:pt x="367" y="1"/>
                  <a:pt x="3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4894719" y="3146832"/>
            <a:ext cx="4249" cy="3024"/>
          </a:xfrm>
          <a:custGeom>
            <a:avLst/>
            <a:gdLst/>
            <a:ahLst/>
            <a:cxnLst/>
            <a:rect l="l" t="t" r="r" b="b"/>
            <a:pathLst>
              <a:path w="229" h="163" extrusionOk="0">
                <a:moveTo>
                  <a:pt x="98" y="0"/>
                </a:moveTo>
                <a:lnTo>
                  <a:pt x="98" y="33"/>
                </a:lnTo>
                <a:lnTo>
                  <a:pt x="1" y="98"/>
                </a:lnTo>
                <a:lnTo>
                  <a:pt x="98" y="163"/>
                </a:lnTo>
                <a:lnTo>
                  <a:pt x="228" y="98"/>
                </a:lnTo>
                <a:lnTo>
                  <a:pt x="131" y="33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4885664" y="3140189"/>
            <a:ext cx="6661" cy="8461"/>
          </a:xfrm>
          <a:custGeom>
            <a:avLst/>
            <a:gdLst/>
            <a:ahLst/>
            <a:cxnLst/>
            <a:rect l="l" t="t" r="r" b="b"/>
            <a:pathLst>
              <a:path w="359" h="456" extrusionOk="0">
                <a:moveTo>
                  <a:pt x="99" y="1"/>
                </a:moveTo>
                <a:lnTo>
                  <a:pt x="131" y="228"/>
                </a:lnTo>
                <a:cubicBezTo>
                  <a:pt x="131" y="228"/>
                  <a:pt x="1" y="261"/>
                  <a:pt x="33" y="261"/>
                </a:cubicBezTo>
                <a:cubicBezTo>
                  <a:pt x="33" y="261"/>
                  <a:pt x="261" y="423"/>
                  <a:pt x="261" y="423"/>
                </a:cubicBezTo>
                <a:lnTo>
                  <a:pt x="359" y="456"/>
                </a:lnTo>
                <a:lnTo>
                  <a:pt x="326" y="293"/>
                </a:lnTo>
                <a:lnTo>
                  <a:pt x="326" y="196"/>
                </a:lnTo>
                <a:lnTo>
                  <a:pt x="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4869372" y="3124509"/>
            <a:ext cx="4861" cy="4843"/>
          </a:xfrm>
          <a:custGeom>
            <a:avLst/>
            <a:gdLst/>
            <a:ahLst/>
            <a:cxnLst/>
            <a:rect l="l" t="t" r="r" b="b"/>
            <a:pathLst>
              <a:path w="262" h="261" extrusionOk="0">
                <a:moveTo>
                  <a:pt x="66" y="0"/>
                </a:moveTo>
                <a:lnTo>
                  <a:pt x="1" y="163"/>
                </a:lnTo>
                <a:cubicBezTo>
                  <a:pt x="33" y="163"/>
                  <a:pt x="164" y="260"/>
                  <a:pt x="164" y="260"/>
                </a:cubicBezTo>
                <a:lnTo>
                  <a:pt x="261" y="130"/>
                </a:lnTo>
                <a:lnTo>
                  <a:pt x="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4859130" y="3123303"/>
            <a:ext cx="4843" cy="9667"/>
          </a:xfrm>
          <a:custGeom>
            <a:avLst/>
            <a:gdLst/>
            <a:ahLst/>
            <a:cxnLst/>
            <a:rect l="l" t="t" r="r" b="b"/>
            <a:pathLst>
              <a:path w="261" h="521" extrusionOk="0">
                <a:moveTo>
                  <a:pt x="0" y="0"/>
                </a:moveTo>
                <a:lnTo>
                  <a:pt x="0" y="33"/>
                </a:lnTo>
                <a:lnTo>
                  <a:pt x="98" y="520"/>
                </a:lnTo>
                <a:lnTo>
                  <a:pt x="260" y="4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4847663" y="3110630"/>
            <a:ext cx="9667" cy="3024"/>
          </a:xfrm>
          <a:custGeom>
            <a:avLst/>
            <a:gdLst/>
            <a:ahLst/>
            <a:cxnLst/>
            <a:rect l="l" t="t" r="r" b="b"/>
            <a:pathLst>
              <a:path w="521" h="163" extrusionOk="0">
                <a:moveTo>
                  <a:pt x="0" y="0"/>
                </a:moveTo>
                <a:lnTo>
                  <a:pt x="98" y="98"/>
                </a:lnTo>
                <a:cubicBezTo>
                  <a:pt x="130" y="98"/>
                  <a:pt x="293" y="163"/>
                  <a:pt x="293" y="163"/>
                </a:cubicBezTo>
                <a:lnTo>
                  <a:pt x="390" y="163"/>
                </a:lnTo>
                <a:lnTo>
                  <a:pt x="488" y="98"/>
                </a:lnTo>
                <a:lnTo>
                  <a:pt x="52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180;p17">
            <a:extLst>
              <a:ext uri="{FF2B5EF4-FFF2-40B4-BE49-F238E27FC236}">
                <a16:creationId xmlns:a16="http://schemas.microsoft.com/office/drawing/2014/main" id="{1E2D07B2-21C7-43A5-B271-7D15C6EAABB2}"/>
              </a:ext>
            </a:extLst>
          </p:cNvPr>
          <p:cNvCxnSpPr>
            <a:cxnSpLocks/>
          </p:cNvCxnSpPr>
          <p:nvPr/>
        </p:nvCxnSpPr>
        <p:spPr>
          <a:xfrm>
            <a:off x="6009197" y="3009900"/>
            <a:ext cx="0" cy="1409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33"/>
          <p:cNvSpPr txBox="1">
            <a:spLocks noGrp="1"/>
          </p:cNvSpPr>
          <p:nvPr>
            <p:ph type="title"/>
          </p:nvPr>
        </p:nvSpPr>
        <p:spPr>
          <a:xfrm>
            <a:off x="311700" y="281273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Gender generated the most sales?</a:t>
            </a:r>
            <a:endParaRPr dirty="0"/>
          </a:p>
        </p:txBody>
      </p:sp>
      <p:sp>
        <p:nvSpPr>
          <p:cNvPr id="1405" name="Google Shape;1405;p33"/>
          <p:cNvSpPr txBox="1"/>
          <p:nvPr/>
        </p:nvSpPr>
        <p:spPr>
          <a:xfrm>
            <a:off x="-1125535" y="1823822"/>
            <a:ext cx="4114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Gender breakdown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409" name="Google Shape;1409;p33"/>
          <p:cNvGrpSpPr/>
          <p:nvPr/>
        </p:nvGrpSpPr>
        <p:grpSpPr>
          <a:xfrm>
            <a:off x="156500" y="2257737"/>
            <a:ext cx="1806600" cy="188113"/>
            <a:chOff x="466250" y="2303788"/>
            <a:chExt cx="1806600" cy="188113"/>
          </a:xfrm>
        </p:grpSpPr>
        <p:sp>
          <p:nvSpPr>
            <p:cNvPr id="1410" name="Google Shape;1410;p33"/>
            <p:cNvSpPr/>
            <p:nvPr/>
          </p:nvSpPr>
          <p:spPr>
            <a:xfrm>
              <a:off x="965750" y="2303788"/>
              <a:ext cx="188100" cy="188100"/>
            </a:xfrm>
            <a:prstGeom prst="ellipse">
              <a:avLst/>
            </a:prstGeom>
            <a:solidFill>
              <a:srgbClr val="CE8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3"/>
            <p:cNvSpPr txBox="1"/>
            <p:nvPr/>
          </p:nvSpPr>
          <p:spPr>
            <a:xfrm>
              <a:off x="1153850" y="2303800"/>
              <a:ext cx="11190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Female</a:t>
              </a:r>
              <a:endParaRPr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2" name="Google Shape;1412;p33"/>
            <p:cNvSpPr txBox="1"/>
            <p:nvPr/>
          </p:nvSpPr>
          <p:spPr>
            <a:xfrm>
              <a:off x="466250" y="2303800"/>
              <a:ext cx="4995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23%</a:t>
              </a:r>
              <a:endParaRPr sz="12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413" name="Google Shape;1413;p33"/>
          <p:cNvGrpSpPr/>
          <p:nvPr/>
        </p:nvGrpSpPr>
        <p:grpSpPr>
          <a:xfrm>
            <a:off x="156500" y="2697652"/>
            <a:ext cx="1806600" cy="188113"/>
            <a:chOff x="466250" y="2056888"/>
            <a:chExt cx="1806600" cy="188113"/>
          </a:xfrm>
        </p:grpSpPr>
        <p:sp>
          <p:nvSpPr>
            <p:cNvPr id="1414" name="Google Shape;1414;p33"/>
            <p:cNvSpPr/>
            <p:nvPr/>
          </p:nvSpPr>
          <p:spPr>
            <a:xfrm>
              <a:off x="965750" y="2056888"/>
              <a:ext cx="188100" cy="188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3"/>
            <p:cNvSpPr txBox="1"/>
            <p:nvPr/>
          </p:nvSpPr>
          <p:spPr>
            <a:xfrm>
              <a:off x="1153850" y="2056900"/>
              <a:ext cx="11190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Male</a:t>
              </a:r>
              <a:endParaRPr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6" name="Google Shape;1416;p33"/>
            <p:cNvSpPr txBox="1"/>
            <p:nvPr/>
          </p:nvSpPr>
          <p:spPr>
            <a:xfrm>
              <a:off x="466250" y="2056900"/>
              <a:ext cx="4995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77%</a:t>
              </a:r>
              <a:endParaRPr sz="12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16B8F8C0-C138-4D1D-BF97-B35952F24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965456"/>
              </p:ext>
            </p:extLst>
          </p:nvPr>
        </p:nvGraphicFramePr>
        <p:xfrm>
          <a:off x="1403600" y="1039665"/>
          <a:ext cx="3735245" cy="30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8" name="Google Shape;176;p17">
            <a:extLst>
              <a:ext uri="{FF2B5EF4-FFF2-40B4-BE49-F238E27FC236}">
                <a16:creationId xmlns:a16="http://schemas.microsoft.com/office/drawing/2014/main" id="{CE3FC9A7-8057-46D1-B01F-C84AFA1B22D1}"/>
              </a:ext>
            </a:extLst>
          </p:cNvPr>
          <p:cNvSpPr txBox="1"/>
          <p:nvPr/>
        </p:nvSpPr>
        <p:spPr>
          <a:xfrm>
            <a:off x="5547601" y="1840144"/>
            <a:ext cx="2940399" cy="132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The Male Gender category generate the most sales than females. 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4529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FC5E644-E43D-4C7C-B408-E64FBE0837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452606"/>
              </p:ext>
            </p:extLst>
          </p:nvPr>
        </p:nvGraphicFramePr>
        <p:xfrm>
          <a:off x="0" y="812386"/>
          <a:ext cx="6600826" cy="4214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5" name="Google Shape;175;p17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Which City generated the most sales? Which City generated the least sales?</a:t>
            </a:r>
            <a:endParaRPr sz="2000" dirty="0"/>
          </a:p>
        </p:txBody>
      </p:sp>
      <p:sp>
        <p:nvSpPr>
          <p:cNvPr id="176" name="Google Shape;176;p17"/>
          <p:cNvSpPr txBox="1"/>
          <p:nvPr/>
        </p:nvSpPr>
        <p:spPr>
          <a:xfrm>
            <a:off x="5373386" y="2919793"/>
            <a:ext cx="2940399" cy="132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Houston</a:t>
            </a: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genrated the most sales followed by Santa Barbara and San Antonio.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San Diego generated a very low sale of about $11,000.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8561650" y="51003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356E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4907392" y="3150802"/>
            <a:ext cx="3767" cy="2690"/>
          </a:xfrm>
          <a:custGeom>
            <a:avLst/>
            <a:gdLst/>
            <a:ahLst/>
            <a:cxnLst/>
            <a:rect l="l" t="t" r="r" b="b"/>
            <a:pathLst>
              <a:path w="203" h="145" extrusionOk="0">
                <a:moveTo>
                  <a:pt x="80" y="1"/>
                </a:moveTo>
                <a:cubicBezTo>
                  <a:pt x="59" y="1"/>
                  <a:pt x="33" y="5"/>
                  <a:pt x="1" y="14"/>
                </a:cubicBezTo>
                <a:lnTo>
                  <a:pt x="1" y="144"/>
                </a:lnTo>
                <a:lnTo>
                  <a:pt x="131" y="144"/>
                </a:lnTo>
                <a:cubicBezTo>
                  <a:pt x="131" y="144"/>
                  <a:pt x="202" y="1"/>
                  <a:pt x="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4896537" y="3149745"/>
            <a:ext cx="7255" cy="4954"/>
          </a:xfrm>
          <a:custGeom>
            <a:avLst/>
            <a:gdLst/>
            <a:ahLst/>
            <a:cxnLst/>
            <a:rect l="l" t="t" r="r" b="b"/>
            <a:pathLst>
              <a:path w="391" h="267" extrusionOk="0">
                <a:moveTo>
                  <a:pt x="338" y="1"/>
                </a:moveTo>
                <a:cubicBezTo>
                  <a:pt x="298" y="1"/>
                  <a:pt x="247" y="20"/>
                  <a:pt x="228" y="38"/>
                </a:cubicBezTo>
                <a:cubicBezTo>
                  <a:pt x="195" y="38"/>
                  <a:pt x="0" y="234"/>
                  <a:pt x="0" y="234"/>
                </a:cubicBezTo>
                <a:lnTo>
                  <a:pt x="358" y="266"/>
                </a:lnTo>
                <a:lnTo>
                  <a:pt x="391" y="38"/>
                </a:lnTo>
                <a:cubicBezTo>
                  <a:pt x="391" y="11"/>
                  <a:pt x="367" y="1"/>
                  <a:pt x="3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4894719" y="3146832"/>
            <a:ext cx="4249" cy="3024"/>
          </a:xfrm>
          <a:custGeom>
            <a:avLst/>
            <a:gdLst/>
            <a:ahLst/>
            <a:cxnLst/>
            <a:rect l="l" t="t" r="r" b="b"/>
            <a:pathLst>
              <a:path w="229" h="163" extrusionOk="0">
                <a:moveTo>
                  <a:pt x="98" y="0"/>
                </a:moveTo>
                <a:lnTo>
                  <a:pt x="98" y="33"/>
                </a:lnTo>
                <a:lnTo>
                  <a:pt x="1" y="98"/>
                </a:lnTo>
                <a:lnTo>
                  <a:pt x="98" y="163"/>
                </a:lnTo>
                <a:lnTo>
                  <a:pt x="228" y="98"/>
                </a:lnTo>
                <a:lnTo>
                  <a:pt x="131" y="33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4885664" y="3140189"/>
            <a:ext cx="6661" cy="8461"/>
          </a:xfrm>
          <a:custGeom>
            <a:avLst/>
            <a:gdLst/>
            <a:ahLst/>
            <a:cxnLst/>
            <a:rect l="l" t="t" r="r" b="b"/>
            <a:pathLst>
              <a:path w="359" h="456" extrusionOk="0">
                <a:moveTo>
                  <a:pt x="99" y="1"/>
                </a:moveTo>
                <a:lnTo>
                  <a:pt x="131" y="228"/>
                </a:lnTo>
                <a:cubicBezTo>
                  <a:pt x="131" y="228"/>
                  <a:pt x="1" y="261"/>
                  <a:pt x="33" y="261"/>
                </a:cubicBezTo>
                <a:cubicBezTo>
                  <a:pt x="33" y="261"/>
                  <a:pt x="261" y="423"/>
                  <a:pt x="261" y="423"/>
                </a:cubicBezTo>
                <a:lnTo>
                  <a:pt x="359" y="456"/>
                </a:lnTo>
                <a:lnTo>
                  <a:pt x="326" y="293"/>
                </a:lnTo>
                <a:lnTo>
                  <a:pt x="326" y="196"/>
                </a:lnTo>
                <a:lnTo>
                  <a:pt x="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4869372" y="3124509"/>
            <a:ext cx="4861" cy="4843"/>
          </a:xfrm>
          <a:custGeom>
            <a:avLst/>
            <a:gdLst/>
            <a:ahLst/>
            <a:cxnLst/>
            <a:rect l="l" t="t" r="r" b="b"/>
            <a:pathLst>
              <a:path w="262" h="261" extrusionOk="0">
                <a:moveTo>
                  <a:pt x="66" y="0"/>
                </a:moveTo>
                <a:lnTo>
                  <a:pt x="1" y="163"/>
                </a:lnTo>
                <a:cubicBezTo>
                  <a:pt x="33" y="163"/>
                  <a:pt x="164" y="260"/>
                  <a:pt x="164" y="260"/>
                </a:cubicBezTo>
                <a:lnTo>
                  <a:pt x="261" y="130"/>
                </a:lnTo>
                <a:lnTo>
                  <a:pt x="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4859130" y="3123303"/>
            <a:ext cx="4843" cy="9667"/>
          </a:xfrm>
          <a:custGeom>
            <a:avLst/>
            <a:gdLst/>
            <a:ahLst/>
            <a:cxnLst/>
            <a:rect l="l" t="t" r="r" b="b"/>
            <a:pathLst>
              <a:path w="261" h="521" extrusionOk="0">
                <a:moveTo>
                  <a:pt x="0" y="0"/>
                </a:moveTo>
                <a:lnTo>
                  <a:pt x="0" y="33"/>
                </a:lnTo>
                <a:lnTo>
                  <a:pt x="98" y="520"/>
                </a:lnTo>
                <a:lnTo>
                  <a:pt x="260" y="4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4847663" y="3110630"/>
            <a:ext cx="9667" cy="3024"/>
          </a:xfrm>
          <a:custGeom>
            <a:avLst/>
            <a:gdLst/>
            <a:ahLst/>
            <a:cxnLst/>
            <a:rect l="l" t="t" r="r" b="b"/>
            <a:pathLst>
              <a:path w="521" h="163" extrusionOk="0">
                <a:moveTo>
                  <a:pt x="0" y="0"/>
                </a:moveTo>
                <a:lnTo>
                  <a:pt x="98" y="98"/>
                </a:lnTo>
                <a:cubicBezTo>
                  <a:pt x="130" y="98"/>
                  <a:pt x="293" y="163"/>
                  <a:pt x="293" y="163"/>
                </a:cubicBezTo>
                <a:lnTo>
                  <a:pt x="390" y="163"/>
                </a:lnTo>
                <a:lnTo>
                  <a:pt x="488" y="98"/>
                </a:lnTo>
                <a:lnTo>
                  <a:pt x="52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180;p17">
            <a:extLst>
              <a:ext uri="{FF2B5EF4-FFF2-40B4-BE49-F238E27FC236}">
                <a16:creationId xmlns:a16="http://schemas.microsoft.com/office/drawing/2014/main" id="{1E2D07B2-21C7-43A5-B271-7D15C6EAABB2}"/>
              </a:ext>
            </a:extLst>
          </p:cNvPr>
          <p:cNvCxnSpPr>
            <a:cxnSpLocks/>
          </p:cNvCxnSpPr>
          <p:nvPr/>
        </p:nvCxnSpPr>
        <p:spPr>
          <a:xfrm>
            <a:off x="5319557" y="2919792"/>
            <a:ext cx="0" cy="1409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3525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7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repeat customers did we have? </a:t>
            </a:r>
            <a:endParaRPr dirty="0"/>
          </a:p>
        </p:txBody>
      </p:sp>
      <p:sp>
        <p:nvSpPr>
          <p:cNvPr id="1040" name="Google Shape;1040;p27"/>
          <p:cNvSpPr txBox="1"/>
          <p:nvPr/>
        </p:nvSpPr>
        <p:spPr>
          <a:xfrm>
            <a:off x="457200" y="1025327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Comparison Between Years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1" name="Google Shape;1041;p27"/>
          <p:cNvSpPr txBox="1"/>
          <p:nvPr/>
        </p:nvSpPr>
        <p:spPr>
          <a:xfrm>
            <a:off x="457200" y="1470200"/>
            <a:ext cx="4114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 2017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2" name="Google Shape;1042;p27"/>
          <p:cNvSpPr txBox="1"/>
          <p:nvPr/>
        </p:nvSpPr>
        <p:spPr>
          <a:xfrm>
            <a:off x="4572000" y="1470200"/>
            <a:ext cx="4114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 2018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4552950" y="1515949"/>
            <a:ext cx="0" cy="284350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5" name="Google Shape;1075;p27"/>
          <p:cNvGrpSpPr/>
          <p:nvPr/>
        </p:nvGrpSpPr>
        <p:grpSpPr>
          <a:xfrm>
            <a:off x="6667386" y="3039793"/>
            <a:ext cx="2297400" cy="571425"/>
            <a:chOff x="6389400" y="1919800"/>
            <a:chExt cx="2297400" cy="571425"/>
          </a:xfrm>
        </p:grpSpPr>
        <p:sp>
          <p:nvSpPr>
            <p:cNvPr id="1076" name="Google Shape;1076;p27"/>
            <p:cNvSpPr txBox="1"/>
            <p:nvPr/>
          </p:nvSpPr>
          <p:spPr>
            <a:xfrm flipH="1">
              <a:off x="6389400" y="1919800"/>
              <a:ext cx="2297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Repeat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Customers</a:t>
              </a:r>
            </a:p>
          </p:txBody>
        </p:sp>
        <p:sp>
          <p:nvSpPr>
            <p:cNvPr id="1077" name="Google Shape;1077;p27"/>
            <p:cNvSpPr txBox="1"/>
            <p:nvPr/>
          </p:nvSpPr>
          <p:spPr>
            <a:xfrm flipH="1">
              <a:off x="7979325" y="2198425"/>
              <a:ext cx="707475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2589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4EDEAF-2D1B-4A9B-B697-7F6969B38AE2}"/>
              </a:ext>
            </a:extLst>
          </p:cNvPr>
          <p:cNvGrpSpPr/>
          <p:nvPr/>
        </p:nvGrpSpPr>
        <p:grpSpPr>
          <a:xfrm>
            <a:off x="2082989" y="2021874"/>
            <a:ext cx="2035838" cy="2035838"/>
            <a:chOff x="1510861" y="2077823"/>
            <a:chExt cx="2198937" cy="219893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A711291-8E25-456C-9EC9-AD95D6639CD9}"/>
                </a:ext>
              </a:extLst>
            </p:cNvPr>
            <p:cNvSpPr/>
            <p:nvPr/>
          </p:nvSpPr>
          <p:spPr>
            <a:xfrm>
              <a:off x="1510861" y="2077823"/>
              <a:ext cx="2198937" cy="2198937"/>
            </a:xfrm>
            <a:prstGeom prst="ellipse">
              <a:avLst/>
            </a:prstGeom>
            <a:solidFill>
              <a:srgbClr val="119E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464F943-D767-4CD3-A228-BE863EC95842}"/>
                </a:ext>
              </a:extLst>
            </p:cNvPr>
            <p:cNvSpPr txBox="1"/>
            <p:nvPr/>
          </p:nvSpPr>
          <p:spPr>
            <a:xfrm>
              <a:off x="2002328" y="2513958"/>
              <a:ext cx="1216004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83%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603E0D-C637-4114-A441-2E0DDA51243F}"/>
                </a:ext>
              </a:extLst>
            </p:cNvPr>
            <p:cNvSpPr txBox="1"/>
            <p:nvPr/>
          </p:nvSpPr>
          <p:spPr>
            <a:xfrm>
              <a:off x="1903644" y="3306184"/>
              <a:ext cx="1415536" cy="49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Repeat Customer Rate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48DEAD0-9675-4098-90CF-10A3F445945E}"/>
              </a:ext>
            </a:extLst>
          </p:cNvPr>
          <p:cNvGrpSpPr/>
          <p:nvPr/>
        </p:nvGrpSpPr>
        <p:grpSpPr>
          <a:xfrm>
            <a:off x="5082135" y="1940325"/>
            <a:ext cx="2198937" cy="2198937"/>
            <a:chOff x="1510861" y="2077823"/>
            <a:chExt cx="2198937" cy="219893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C2B851B-3F0C-4570-8328-781F7D000692}"/>
                </a:ext>
              </a:extLst>
            </p:cNvPr>
            <p:cNvSpPr/>
            <p:nvPr/>
          </p:nvSpPr>
          <p:spPr>
            <a:xfrm>
              <a:off x="1510861" y="2077823"/>
              <a:ext cx="2198937" cy="2198937"/>
            </a:xfrm>
            <a:prstGeom prst="ellipse">
              <a:avLst/>
            </a:prstGeom>
            <a:solidFill>
              <a:srgbClr val="119E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7B2D88-4E05-48F5-B302-F44D3DDF034E}"/>
                </a:ext>
              </a:extLst>
            </p:cNvPr>
            <p:cNvSpPr txBox="1"/>
            <p:nvPr/>
          </p:nvSpPr>
          <p:spPr>
            <a:xfrm>
              <a:off x="2002327" y="2521398"/>
              <a:ext cx="1216004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85%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CC9C642-50B6-4661-AC7D-CA0B5125F337}"/>
                </a:ext>
              </a:extLst>
            </p:cNvPr>
            <p:cNvSpPr txBox="1"/>
            <p:nvPr/>
          </p:nvSpPr>
          <p:spPr>
            <a:xfrm>
              <a:off x="1902561" y="3177291"/>
              <a:ext cx="141553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Repeat Customer </a:t>
              </a:r>
              <a:r>
                <a:rPr lang="en-US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-US" sz="14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ate</a:t>
              </a:r>
            </a:p>
          </p:txBody>
        </p:sp>
      </p:grpSp>
      <p:grpSp>
        <p:nvGrpSpPr>
          <p:cNvPr id="82" name="Google Shape;1063;p27">
            <a:extLst>
              <a:ext uri="{FF2B5EF4-FFF2-40B4-BE49-F238E27FC236}">
                <a16:creationId xmlns:a16="http://schemas.microsoft.com/office/drawing/2014/main" id="{9CA13657-9999-4A5F-B33D-B490A6726D2C}"/>
              </a:ext>
            </a:extLst>
          </p:cNvPr>
          <p:cNvGrpSpPr/>
          <p:nvPr/>
        </p:nvGrpSpPr>
        <p:grpSpPr>
          <a:xfrm>
            <a:off x="352424" y="3027658"/>
            <a:ext cx="2297401" cy="571425"/>
            <a:chOff x="457199" y="3694900"/>
            <a:chExt cx="2297401" cy="571425"/>
          </a:xfrm>
        </p:grpSpPr>
        <p:sp>
          <p:nvSpPr>
            <p:cNvPr id="83" name="Google Shape;1064;p27">
              <a:extLst>
                <a:ext uri="{FF2B5EF4-FFF2-40B4-BE49-F238E27FC236}">
                  <a16:creationId xmlns:a16="http://schemas.microsoft.com/office/drawing/2014/main" id="{A4E3D9CC-B32A-410C-AA4F-3E08CCFF7BC5}"/>
                </a:ext>
              </a:extLst>
            </p:cNvPr>
            <p:cNvSpPr txBox="1"/>
            <p:nvPr/>
          </p:nvSpPr>
          <p:spPr>
            <a:xfrm>
              <a:off x="457199" y="3973525"/>
              <a:ext cx="783773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1909</a:t>
              </a:r>
              <a:endParaRPr sz="2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4" name="Google Shape;1065;p27">
              <a:extLst>
                <a:ext uri="{FF2B5EF4-FFF2-40B4-BE49-F238E27FC236}">
                  <a16:creationId xmlns:a16="http://schemas.microsoft.com/office/drawing/2014/main" id="{5EDC675E-48DC-4322-A55E-A07001BCDD2A}"/>
                </a:ext>
              </a:extLst>
            </p:cNvPr>
            <p:cNvSpPr txBox="1"/>
            <p:nvPr/>
          </p:nvSpPr>
          <p:spPr>
            <a:xfrm>
              <a:off x="457200" y="3694900"/>
              <a:ext cx="2297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Repeat Customers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1063;p27">
            <a:extLst>
              <a:ext uri="{FF2B5EF4-FFF2-40B4-BE49-F238E27FC236}">
                <a16:creationId xmlns:a16="http://schemas.microsoft.com/office/drawing/2014/main" id="{F8A5DC63-B26E-4564-88D2-2C15595AEE02}"/>
              </a:ext>
            </a:extLst>
          </p:cNvPr>
          <p:cNvGrpSpPr/>
          <p:nvPr/>
        </p:nvGrpSpPr>
        <p:grpSpPr>
          <a:xfrm>
            <a:off x="377439" y="2312569"/>
            <a:ext cx="2297401" cy="571425"/>
            <a:chOff x="457199" y="3694900"/>
            <a:chExt cx="2297401" cy="571425"/>
          </a:xfrm>
        </p:grpSpPr>
        <p:sp>
          <p:nvSpPr>
            <p:cNvPr id="89" name="Google Shape;1064;p27">
              <a:extLst>
                <a:ext uri="{FF2B5EF4-FFF2-40B4-BE49-F238E27FC236}">
                  <a16:creationId xmlns:a16="http://schemas.microsoft.com/office/drawing/2014/main" id="{5E6AEAE1-0EA0-4D2A-AFFF-3471BFA0060B}"/>
                </a:ext>
              </a:extLst>
            </p:cNvPr>
            <p:cNvSpPr txBox="1"/>
            <p:nvPr/>
          </p:nvSpPr>
          <p:spPr>
            <a:xfrm>
              <a:off x="457199" y="3973525"/>
              <a:ext cx="783773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2304</a:t>
              </a:r>
              <a:endParaRPr sz="2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" name="Google Shape;1065;p27">
              <a:extLst>
                <a:ext uri="{FF2B5EF4-FFF2-40B4-BE49-F238E27FC236}">
                  <a16:creationId xmlns:a16="http://schemas.microsoft.com/office/drawing/2014/main" id="{F309CD48-62E1-4C7B-B6BD-9E1045BC3A80}"/>
                </a:ext>
              </a:extLst>
            </p:cNvPr>
            <p:cNvSpPr txBox="1"/>
            <p:nvPr/>
          </p:nvSpPr>
          <p:spPr>
            <a:xfrm>
              <a:off x="457200" y="3694900"/>
              <a:ext cx="2297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Total Customers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1075;p27">
            <a:extLst>
              <a:ext uri="{FF2B5EF4-FFF2-40B4-BE49-F238E27FC236}">
                <a16:creationId xmlns:a16="http://schemas.microsoft.com/office/drawing/2014/main" id="{B9A673EC-3051-4F0F-B7C6-5B63D64E7D75}"/>
              </a:ext>
            </a:extLst>
          </p:cNvPr>
          <p:cNvGrpSpPr/>
          <p:nvPr/>
        </p:nvGrpSpPr>
        <p:grpSpPr>
          <a:xfrm>
            <a:off x="6687300" y="2317383"/>
            <a:ext cx="2297400" cy="571425"/>
            <a:chOff x="6389400" y="1919800"/>
            <a:chExt cx="2297400" cy="571425"/>
          </a:xfrm>
        </p:grpSpPr>
        <p:sp>
          <p:nvSpPr>
            <p:cNvPr id="92" name="Google Shape;1076;p27">
              <a:extLst>
                <a:ext uri="{FF2B5EF4-FFF2-40B4-BE49-F238E27FC236}">
                  <a16:creationId xmlns:a16="http://schemas.microsoft.com/office/drawing/2014/main" id="{A80B8507-B215-42FC-A365-61B3D557B79F}"/>
                </a:ext>
              </a:extLst>
            </p:cNvPr>
            <p:cNvSpPr txBox="1"/>
            <p:nvPr/>
          </p:nvSpPr>
          <p:spPr>
            <a:xfrm flipH="1">
              <a:off x="6389400" y="1919800"/>
              <a:ext cx="2297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Total Customers</a:t>
              </a:r>
            </a:p>
          </p:txBody>
        </p:sp>
        <p:sp>
          <p:nvSpPr>
            <p:cNvPr id="93" name="Google Shape;1077;p27">
              <a:extLst>
                <a:ext uri="{FF2B5EF4-FFF2-40B4-BE49-F238E27FC236}">
                  <a16:creationId xmlns:a16="http://schemas.microsoft.com/office/drawing/2014/main" id="{A56A013F-8673-4448-9204-4B2A6929C52A}"/>
                </a:ext>
              </a:extLst>
            </p:cNvPr>
            <p:cNvSpPr txBox="1"/>
            <p:nvPr/>
          </p:nvSpPr>
          <p:spPr>
            <a:xfrm flipH="1">
              <a:off x="8053200" y="2198425"/>
              <a:ext cx="6336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3031</a:t>
              </a:r>
              <a:endParaRPr sz="2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5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7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Was the ROI on our Paid Channel positive or negative? </a:t>
            </a:r>
            <a:br>
              <a:rPr lang="en-US" dirty="0"/>
            </a:br>
            <a:r>
              <a:rPr lang="en-US" dirty="0"/>
              <a:t>What was it?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F8E406-FA59-4A0C-967F-08028119F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99420"/>
              </p:ext>
            </p:extLst>
          </p:nvPr>
        </p:nvGraphicFramePr>
        <p:xfrm>
          <a:off x="989794" y="1525699"/>
          <a:ext cx="7164412" cy="12419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791103">
                  <a:extLst>
                    <a:ext uri="{9D8B030D-6E8A-4147-A177-3AD203B41FA5}">
                      <a16:colId xmlns:a16="http://schemas.microsoft.com/office/drawing/2014/main" val="1537980355"/>
                    </a:ext>
                  </a:extLst>
                </a:gridCol>
                <a:gridCol w="1791103">
                  <a:extLst>
                    <a:ext uri="{9D8B030D-6E8A-4147-A177-3AD203B41FA5}">
                      <a16:colId xmlns:a16="http://schemas.microsoft.com/office/drawing/2014/main" val="2212924288"/>
                    </a:ext>
                  </a:extLst>
                </a:gridCol>
                <a:gridCol w="1791103">
                  <a:extLst>
                    <a:ext uri="{9D8B030D-6E8A-4147-A177-3AD203B41FA5}">
                      <a16:colId xmlns:a16="http://schemas.microsoft.com/office/drawing/2014/main" val="2666457646"/>
                    </a:ext>
                  </a:extLst>
                </a:gridCol>
                <a:gridCol w="1791103">
                  <a:extLst>
                    <a:ext uri="{9D8B030D-6E8A-4147-A177-3AD203B41FA5}">
                      <a16:colId xmlns:a16="http://schemas.microsoft.com/office/drawing/2014/main" val="1124157002"/>
                    </a:ext>
                  </a:extLst>
                </a:gridCol>
              </a:tblGrid>
              <a:tr h="31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Year</a:t>
                      </a:r>
                    </a:p>
                  </a:txBody>
                  <a:tcPr marL="13366" marR="13366" marT="13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Total Sales</a:t>
                      </a:r>
                    </a:p>
                  </a:txBody>
                  <a:tcPr marL="13366" marR="13366" marT="13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CPA</a:t>
                      </a:r>
                    </a:p>
                  </a:txBody>
                  <a:tcPr marL="13366" marR="13366" marT="13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ROI%</a:t>
                      </a:r>
                    </a:p>
                  </a:txBody>
                  <a:tcPr marL="13366" marR="13366" marT="13366" marB="0" anchor="b"/>
                </a:tc>
                <a:extLst>
                  <a:ext uri="{0D108BD9-81ED-4DB2-BD59-A6C34878D82A}">
                    <a16:rowId xmlns:a16="http://schemas.microsoft.com/office/drawing/2014/main" val="2495716507"/>
                  </a:ext>
                </a:extLst>
              </a:tr>
              <a:tr h="4618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2017</a:t>
                      </a:r>
                    </a:p>
                  </a:txBody>
                  <a:tcPr marL="13366" marR="13366" marT="13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$656,431.42</a:t>
                      </a:r>
                    </a:p>
                  </a:txBody>
                  <a:tcPr marL="13366" marR="13366" marT="13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$607,610.41</a:t>
                      </a:r>
                    </a:p>
                  </a:txBody>
                  <a:tcPr marL="13366" marR="13366" marT="13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7.44</a:t>
                      </a:r>
                    </a:p>
                  </a:txBody>
                  <a:tcPr marL="13366" marR="13366" marT="13366" marB="0" anchor="b"/>
                </a:tc>
                <a:extLst>
                  <a:ext uri="{0D108BD9-81ED-4DB2-BD59-A6C34878D82A}">
                    <a16:rowId xmlns:a16="http://schemas.microsoft.com/office/drawing/2014/main" val="4214269944"/>
                  </a:ext>
                </a:extLst>
              </a:tr>
              <a:tr h="4618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2018</a:t>
                      </a:r>
                    </a:p>
                  </a:txBody>
                  <a:tcPr marL="13366" marR="13366" marT="13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$893,189.12</a:t>
                      </a:r>
                    </a:p>
                  </a:txBody>
                  <a:tcPr marL="13366" marR="13366" marT="13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$837,155.55</a:t>
                      </a:r>
                    </a:p>
                  </a:txBody>
                  <a:tcPr marL="13366" marR="13366" marT="133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6.27</a:t>
                      </a:r>
                    </a:p>
                  </a:txBody>
                  <a:tcPr marL="13366" marR="13366" marT="13366" marB="0" anchor="b"/>
                </a:tc>
                <a:extLst>
                  <a:ext uri="{0D108BD9-81ED-4DB2-BD59-A6C34878D82A}">
                    <a16:rowId xmlns:a16="http://schemas.microsoft.com/office/drawing/2014/main" val="195124748"/>
                  </a:ext>
                </a:extLst>
              </a:tr>
            </a:tbl>
          </a:graphicData>
        </a:graphic>
      </p:graphicFrame>
      <p:sp>
        <p:nvSpPr>
          <p:cNvPr id="30" name="Google Shape;176;p17">
            <a:extLst>
              <a:ext uri="{FF2B5EF4-FFF2-40B4-BE49-F238E27FC236}">
                <a16:creationId xmlns:a16="http://schemas.microsoft.com/office/drawing/2014/main" id="{8B72C7D1-B860-4B60-A8F7-7308A33B8E72}"/>
              </a:ext>
            </a:extLst>
          </p:cNvPr>
          <p:cNvSpPr txBox="1"/>
          <p:nvPr/>
        </p:nvSpPr>
        <p:spPr>
          <a:xfrm>
            <a:off x="1609725" y="2980929"/>
            <a:ext cx="5924550" cy="132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There is an </a:t>
            </a:r>
            <a:r>
              <a:rPr lang="en" sz="20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positive</a:t>
            </a:r>
            <a:r>
              <a:rPr lang="en" sz="20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ROI for 2017 and 2018 but there is drop of </a:t>
            </a:r>
            <a:r>
              <a:rPr lang="en" sz="20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1.17%</a:t>
            </a:r>
            <a:r>
              <a:rPr lang="en" sz="20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of ROI in 2018 </a:t>
            </a:r>
            <a:endParaRPr sz="20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3991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D70CEAA0-1E6D-4CEC-A20D-1F525396D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782223"/>
              </p:ext>
            </p:extLst>
          </p:nvPr>
        </p:nvGraphicFramePr>
        <p:xfrm>
          <a:off x="139952" y="1344705"/>
          <a:ext cx="5577560" cy="3619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61" name="Google Shape;861;p24"/>
          <p:cNvSpPr txBox="1">
            <a:spLocks noGrp="1"/>
          </p:cNvSpPr>
          <p:nvPr>
            <p:ph type="title"/>
          </p:nvPr>
        </p:nvSpPr>
        <p:spPr>
          <a:xfrm>
            <a:off x="311700" y="17961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Which channel was the biggest driver in sales for 2017? For 2018?</a:t>
            </a:r>
            <a:endParaRPr sz="2400" dirty="0"/>
          </a:p>
        </p:txBody>
      </p:sp>
      <p:sp>
        <p:nvSpPr>
          <p:cNvPr id="864" name="Google Shape;864;p24"/>
          <p:cNvSpPr txBox="1"/>
          <p:nvPr/>
        </p:nvSpPr>
        <p:spPr>
          <a:xfrm>
            <a:off x="5969260" y="1290008"/>
            <a:ext cx="2863040" cy="327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 the current column chart we can see the paid channel drives more sale FY 2017 and 2018.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Growth Rate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 blogs channel we can a see 23% growth from 2017 to 2018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 paid channel we can a see 36% growth from 2017 to 2018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 social channel we can a see 32% growth from 2017 to 2018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8" name="Google Shape;868;p24"/>
          <p:cNvSpPr/>
          <p:nvPr/>
        </p:nvSpPr>
        <p:spPr>
          <a:xfrm>
            <a:off x="2527192" y="4711598"/>
            <a:ext cx="188100" cy="18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4"/>
          <p:cNvSpPr/>
          <p:nvPr/>
        </p:nvSpPr>
        <p:spPr>
          <a:xfrm>
            <a:off x="753310" y="4711598"/>
            <a:ext cx="188100" cy="18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4"/>
          <p:cNvSpPr/>
          <p:nvPr/>
        </p:nvSpPr>
        <p:spPr>
          <a:xfrm>
            <a:off x="4234985" y="4711598"/>
            <a:ext cx="188100" cy="18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9E008-82A0-4D7D-B450-C2710A69F571}"/>
              </a:ext>
            </a:extLst>
          </p:cNvPr>
          <p:cNvCxnSpPr>
            <a:cxnSpLocks/>
          </p:cNvCxnSpPr>
          <p:nvPr/>
        </p:nvCxnSpPr>
        <p:spPr>
          <a:xfrm flipV="1">
            <a:off x="2049864" y="1223532"/>
            <a:ext cx="0" cy="374035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594E539-C511-4182-885A-2F99CC4A03F0}"/>
              </a:ext>
            </a:extLst>
          </p:cNvPr>
          <p:cNvCxnSpPr>
            <a:cxnSpLocks/>
          </p:cNvCxnSpPr>
          <p:nvPr/>
        </p:nvCxnSpPr>
        <p:spPr>
          <a:xfrm flipV="1">
            <a:off x="3830097" y="1191022"/>
            <a:ext cx="0" cy="37403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DD54870-4C78-4989-A18A-5F1B1464CB22}"/>
              </a:ext>
            </a:extLst>
          </p:cNvPr>
          <p:cNvGrpSpPr/>
          <p:nvPr/>
        </p:nvGrpSpPr>
        <p:grpSpPr>
          <a:xfrm>
            <a:off x="871786" y="1790152"/>
            <a:ext cx="541276" cy="541305"/>
            <a:chOff x="739155" y="1769816"/>
            <a:chExt cx="541276" cy="541305"/>
          </a:xfrm>
        </p:grpSpPr>
        <p:sp>
          <p:nvSpPr>
            <p:cNvPr id="82" name="Google Shape;521;p19">
              <a:extLst>
                <a:ext uri="{FF2B5EF4-FFF2-40B4-BE49-F238E27FC236}">
                  <a16:creationId xmlns:a16="http://schemas.microsoft.com/office/drawing/2014/main" id="{EF4746EC-6298-4B8D-9AC9-1ED4854B5FC3}"/>
                </a:ext>
              </a:extLst>
            </p:cNvPr>
            <p:cNvSpPr/>
            <p:nvPr/>
          </p:nvSpPr>
          <p:spPr>
            <a:xfrm>
              <a:off x="739155" y="1769816"/>
              <a:ext cx="541276" cy="541305"/>
            </a:xfrm>
            <a:custGeom>
              <a:avLst/>
              <a:gdLst/>
              <a:ahLst/>
              <a:cxnLst/>
              <a:rect l="l" t="t" r="r" b="b"/>
              <a:pathLst>
                <a:path w="18439" h="18440" extrusionOk="0">
                  <a:moveTo>
                    <a:pt x="9236" y="1"/>
                  </a:moveTo>
                  <a:cubicBezTo>
                    <a:pt x="4130" y="1"/>
                    <a:pt x="0" y="4131"/>
                    <a:pt x="0" y="9236"/>
                  </a:cubicBezTo>
                  <a:cubicBezTo>
                    <a:pt x="0" y="14309"/>
                    <a:pt x="4130" y="18439"/>
                    <a:pt x="9236" y="18439"/>
                  </a:cubicBezTo>
                  <a:cubicBezTo>
                    <a:pt x="14309" y="18439"/>
                    <a:pt x="18439" y="14309"/>
                    <a:pt x="18439" y="9236"/>
                  </a:cubicBezTo>
                  <a:cubicBezTo>
                    <a:pt x="18439" y="4131"/>
                    <a:pt x="14309" y="1"/>
                    <a:pt x="9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" name="Google Shape;864;p24">
              <a:extLst>
                <a:ext uri="{FF2B5EF4-FFF2-40B4-BE49-F238E27FC236}">
                  <a16:creationId xmlns:a16="http://schemas.microsoft.com/office/drawing/2014/main" id="{641883F7-88F2-4FE7-9F4E-D32496F98600}"/>
                </a:ext>
              </a:extLst>
            </p:cNvPr>
            <p:cNvSpPr txBox="1"/>
            <p:nvPr/>
          </p:nvSpPr>
          <p:spPr>
            <a:xfrm>
              <a:off x="754892" y="1858368"/>
              <a:ext cx="509802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23%</a:t>
              </a:r>
              <a:endParaRPr sz="15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5B0319F-389B-4AD1-9FEC-9C8CC6DBA7E5}"/>
              </a:ext>
            </a:extLst>
          </p:cNvPr>
          <p:cNvGrpSpPr/>
          <p:nvPr/>
        </p:nvGrpSpPr>
        <p:grpSpPr>
          <a:xfrm>
            <a:off x="2633466" y="975773"/>
            <a:ext cx="541276" cy="541305"/>
            <a:chOff x="739155" y="1769816"/>
            <a:chExt cx="541276" cy="541305"/>
          </a:xfrm>
        </p:grpSpPr>
        <p:sp>
          <p:nvSpPr>
            <p:cNvPr id="88" name="Google Shape;521;p19">
              <a:extLst>
                <a:ext uri="{FF2B5EF4-FFF2-40B4-BE49-F238E27FC236}">
                  <a16:creationId xmlns:a16="http://schemas.microsoft.com/office/drawing/2014/main" id="{D38FF1D3-95A0-4E2C-8D23-0D22789A571E}"/>
                </a:ext>
              </a:extLst>
            </p:cNvPr>
            <p:cNvSpPr/>
            <p:nvPr/>
          </p:nvSpPr>
          <p:spPr>
            <a:xfrm>
              <a:off x="739155" y="1769816"/>
              <a:ext cx="541276" cy="541305"/>
            </a:xfrm>
            <a:custGeom>
              <a:avLst/>
              <a:gdLst/>
              <a:ahLst/>
              <a:cxnLst/>
              <a:rect l="l" t="t" r="r" b="b"/>
              <a:pathLst>
                <a:path w="18439" h="18440" extrusionOk="0">
                  <a:moveTo>
                    <a:pt x="9236" y="1"/>
                  </a:moveTo>
                  <a:cubicBezTo>
                    <a:pt x="4130" y="1"/>
                    <a:pt x="0" y="4131"/>
                    <a:pt x="0" y="9236"/>
                  </a:cubicBezTo>
                  <a:cubicBezTo>
                    <a:pt x="0" y="14309"/>
                    <a:pt x="4130" y="18439"/>
                    <a:pt x="9236" y="18439"/>
                  </a:cubicBezTo>
                  <a:cubicBezTo>
                    <a:pt x="14309" y="18439"/>
                    <a:pt x="18439" y="14309"/>
                    <a:pt x="18439" y="9236"/>
                  </a:cubicBezTo>
                  <a:cubicBezTo>
                    <a:pt x="18439" y="4131"/>
                    <a:pt x="14309" y="1"/>
                    <a:pt x="9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" name="Google Shape;864;p24">
              <a:extLst>
                <a:ext uri="{FF2B5EF4-FFF2-40B4-BE49-F238E27FC236}">
                  <a16:creationId xmlns:a16="http://schemas.microsoft.com/office/drawing/2014/main" id="{65AC6F80-51FA-434C-A2F8-1461A0D9DCA5}"/>
                </a:ext>
              </a:extLst>
            </p:cNvPr>
            <p:cNvSpPr txBox="1"/>
            <p:nvPr/>
          </p:nvSpPr>
          <p:spPr>
            <a:xfrm>
              <a:off x="754892" y="1858368"/>
              <a:ext cx="509802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36%</a:t>
              </a:r>
              <a:endParaRPr sz="15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4105E2D-8555-410E-AFF5-73C352F9CB93}"/>
              </a:ext>
            </a:extLst>
          </p:cNvPr>
          <p:cNvGrpSpPr/>
          <p:nvPr/>
        </p:nvGrpSpPr>
        <p:grpSpPr>
          <a:xfrm>
            <a:off x="4413698" y="1428525"/>
            <a:ext cx="541276" cy="541305"/>
            <a:chOff x="739155" y="1769816"/>
            <a:chExt cx="541276" cy="541305"/>
          </a:xfrm>
        </p:grpSpPr>
        <p:sp>
          <p:nvSpPr>
            <p:cNvPr id="91" name="Google Shape;521;p19">
              <a:extLst>
                <a:ext uri="{FF2B5EF4-FFF2-40B4-BE49-F238E27FC236}">
                  <a16:creationId xmlns:a16="http://schemas.microsoft.com/office/drawing/2014/main" id="{4F5377AC-51DB-4E64-9C64-BEB6DC881F86}"/>
                </a:ext>
              </a:extLst>
            </p:cNvPr>
            <p:cNvSpPr/>
            <p:nvPr/>
          </p:nvSpPr>
          <p:spPr>
            <a:xfrm>
              <a:off x="739155" y="1769816"/>
              <a:ext cx="541276" cy="541305"/>
            </a:xfrm>
            <a:custGeom>
              <a:avLst/>
              <a:gdLst/>
              <a:ahLst/>
              <a:cxnLst/>
              <a:rect l="l" t="t" r="r" b="b"/>
              <a:pathLst>
                <a:path w="18439" h="18440" extrusionOk="0">
                  <a:moveTo>
                    <a:pt x="9236" y="1"/>
                  </a:moveTo>
                  <a:cubicBezTo>
                    <a:pt x="4130" y="1"/>
                    <a:pt x="0" y="4131"/>
                    <a:pt x="0" y="9236"/>
                  </a:cubicBezTo>
                  <a:cubicBezTo>
                    <a:pt x="0" y="14309"/>
                    <a:pt x="4130" y="18439"/>
                    <a:pt x="9236" y="18439"/>
                  </a:cubicBezTo>
                  <a:cubicBezTo>
                    <a:pt x="14309" y="18439"/>
                    <a:pt x="18439" y="14309"/>
                    <a:pt x="18439" y="9236"/>
                  </a:cubicBezTo>
                  <a:cubicBezTo>
                    <a:pt x="18439" y="4131"/>
                    <a:pt x="14309" y="1"/>
                    <a:pt x="9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" name="Google Shape;864;p24">
              <a:extLst>
                <a:ext uri="{FF2B5EF4-FFF2-40B4-BE49-F238E27FC236}">
                  <a16:creationId xmlns:a16="http://schemas.microsoft.com/office/drawing/2014/main" id="{34937BC7-336E-4A56-B7ED-988D553A9F39}"/>
                </a:ext>
              </a:extLst>
            </p:cNvPr>
            <p:cNvSpPr txBox="1"/>
            <p:nvPr/>
          </p:nvSpPr>
          <p:spPr>
            <a:xfrm>
              <a:off x="754892" y="1858368"/>
              <a:ext cx="509802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32%</a:t>
              </a:r>
              <a:endParaRPr sz="15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6" name="Google Shape;864;p24">
            <a:extLst>
              <a:ext uri="{FF2B5EF4-FFF2-40B4-BE49-F238E27FC236}">
                <a16:creationId xmlns:a16="http://schemas.microsoft.com/office/drawing/2014/main" id="{76B4B437-D4EC-4A3F-B822-349B66C9E6DD}"/>
              </a:ext>
            </a:extLst>
          </p:cNvPr>
          <p:cNvSpPr txBox="1"/>
          <p:nvPr/>
        </p:nvSpPr>
        <p:spPr>
          <a:xfrm>
            <a:off x="730307" y="1567987"/>
            <a:ext cx="820929" cy="22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Growth Rate</a:t>
            </a:r>
            <a:endParaRPr sz="10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" name="Google Shape;864;p24">
            <a:extLst>
              <a:ext uri="{FF2B5EF4-FFF2-40B4-BE49-F238E27FC236}">
                <a16:creationId xmlns:a16="http://schemas.microsoft.com/office/drawing/2014/main" id="{1652DB3B-9BB2-4E66-A63C-1EE1508D8E79}"/>
              </a:ext>
            </a:extLst>
          </p:cNvPr>
          <p:cNvSpPr txBox="1"/>
          <p:nvPr/>
        </p:nvSpPr>
        <p:spPr>
          <a:xfrm>
            <a:off x="2507772" y="767064"/>
            <a:ext cx="792664" cy="22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Growth Rate</a:t>
            </a:r>
            <a:endParaRPr sz="10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8" name="Google Shape;864;p24">
            <a:extLst>
              <a:ext uri="{FF2B5EF4-FFF2-40B4-BE49-F238E27FC236}">
                <a16:creationId xmlns:a16="http://schemas.microsoft.com/office/drawing/2014/main" id="{8FBB59A9-E228-4418-B4A6-C8487589EBDF}"/>
              </a:ext>
            </a:extLst>
          </p:cNvPr>
          <p:cNvSpPr txBox="1"/>
          <p:nvPr/>
        </p:nvSpPr>
        <p:spPr>
          <a:xfrm>
            <a:off x="4288004" y="1230899"/>
            <a:ext cx="792664" cy="22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Growth Rate</a:t>
            </a:r>
            <a:endParaRPr sz="10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5E13A71-4459-4F26-A1E8-2ACBFF72BB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641306"/>
              </p:ext>
            </p:extLst>
          </p:nvPr>
        </p:nvGraphicFramePr>
        <p:xfrm>
          <a:off x="240229" y="1139293"/>
          <a:ext cx="4623173" cy="3824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61" name="Google Shape;861;p24"/>
          <p:cNvSpPr txBox="1">
            <a:spLocks noGrp="1"/>
          </p:cNvSpPr>
          <p:nvPr>
            <p:ph type="title"/>
          </p:nvPr>
        </p:nvSpPr>
        <p:spPr>
          <a:xfrm>
            <a:off x="311700" y="17961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Did we meet our CPA Objective?</a:t>
            </a:r>
          </a:p>
        </p:txBody>
      </p:sp>
      <p:sp>
        <p:nvSpPr>
          <p:cNvPr id="864" name="Google Shape;864;p24"/>
          <p:cNvSpPr txBox="1"/>
          <p:nvPr/>
        </p:nvSpPr>
        <p:spPr>
          <a:xfrm>
            <a:off x="5351691" y="1126925"/>
            <a:ext cx="2863040" cy="327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 the current column chart we can see we didn’t meet our  CPA (Cost Per </a:t>
            </a:r>
            <a:r>
              <a:rPr lang="en-US" sz="24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Acquisition)  objective, but it increased by </a:t>
            </a:r>
            <a:r>
              <a:rPr lang="en-US" sz="24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38%.</a:t>
            </a:r>
            <a:endParaRPr sz="24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5B0319F-389B-4AD1-9FEC-9C8CC6DBA7E5}"/>
              </a:ext>
            </a:extLst>
          </p:cNvPr>
          <p:cNvGrpSpPr/>
          <p:nvPr/>
        </p:nvGrpSpPr>
        <p:grpSpPr>
          <a:xfrm>
            <a:off x="2160038" y="1042279"/>
            <a:ext cx="541276" cy="541305"/>
            <a:chOff x="739155" y="1769816"/>
            <a:chExt cx="541276" cy="541305"/>
          </a:xfrm>
        </p:grpSpPr>
        <p:sp>
          <p:nvSpPr>
            <p:cNvPr id="88" name="Google Shape;521;p19">
              <a:extLst>
                <a:ext uri="{FF2B5EF4-FFF2-40B4-BE49-F238E27FC236}">
                  <a16:creationId xmlns:a16="http://schemas.microsoft.com/office/drawing/2014/main" id="{D38FF1D3-95A0-4E2C-8D23-0D22789A571E}"/>
                </a:ext>
              </a:extLst>
            </p:cNvPr>
            <p:cNvSpPr/>
            <p:nvPr/>
          </p:nvSpPr>
          <p:spPr>
            <a:xfrm>
              <a:off x="739155" y="1769816"/>
              <a:ext cx="541276" cy="541305"/>
            </a:xfrm>
            <a:custGeom>
              <a:avLst/>
              <a:gdLst/>
              <a:ahLst/>
              <a:cxnLst/>
              <a:rect l="l" t="t" r="r" b="b"/>
              <a:pathLst>
                <a:path w="18439" h="18440" extrusionOk="0">
                  <a:moveTo>
                    <a:pt x="9236" y="1"/>
                  </a:moveTo>
                  <a:cubicBezTo>
                    <a:pt x="4130" y="1"/>
                    <a:pt x="0" y="4131"/>
                    <a:pt x="0" y="9236"/>
                  </a:cubicBezTo>
                  <a:cubicBezTo>
                    <a:pt x="0" y="14309"/>
                    <a:pt x="4130" y="18439"/>
                    <a:pt x="9236" y="18439"/>
                  </a:cubicBezTo>
                  <a:cubicBezTo>
                    <a:pt x="14309" y="18439"/>
                    <a:pt x="18439" y="14309"/>
                    <a:pt x="18439" y="9236"/>
                  </a:cubicBezTo>
                  <a:cubicBezTo>
                    <a:pt x="18439" y="4131"/>
                    <a:pt x="14309" y="1"/>
                    <a:pt x="9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" name="Google Shape;864;p24">
              <a:extLst>
                <a:ext uri="{FF2B5EF4-FFF2-40B4-BE49-F238E27FC236}">
                  <a16:creationId xmlns:a16="http://schemas.microsoft.com/office/drawing/2014/main" id="{65AC6F80-51FA-434C-A2F8-1461A0D9DCA5}"/>
                </a:ext>
              </a:extLst>
            </p:cNvPr>
            <p:cNvSpPr txBox="1"/>
            <p:nvPr/>
          </p:nvSpPr>
          <p:spPr>
            <a:xfrm>
              <a:off x="754892" y="1858368"/>
              <a:ext cx="509802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FF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38%</a:t>
              </a:r>
              <a:endParaRPr sz="15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7" name="Google Shape;864;p24">
            <a:extLst>
              <a:ext uri="{FF2B5EF4-FFF2-40B4-BE49-F238E27FC236}">
                <a16:creationId xmlns:a16="http://schemas.microsoft.com/office/drawing/2014/main" id="{1652DB3B-9BB2-4E66-A63C-1EE1508D8E79}"/>
              </a:ext>
            </a:extLst>
          </p:cNvPr>
          <p:cNvSpPr txBox="1"/>
          <p:nvPr/>
        </p:nvSpPr>
        <p:spPr>
          <a:xfrm>
            <a:off x="2034344" y="835766"/>
            <a:ext cx="792664" cy="22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Growth Rate</a:t>
            </a:r>
            <a:endParaRPr sz="10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D0BFD7-84CF-473C-A124-A631A9E1862D}"/>
              </a:ext>
            </a:extLst>
          </p:cNvPr>
          <p:cNvGrpSpPr/>
          <p:nvPr/>
        </p:nvGrpSpPr>
        <p:grpSpPr>
          <a:xfrm>
            <a:off x="3944303" y="2914474"/>
            <a:ext cx="656272" cy="225591"/>
            <a:chOff x="3944303" y="2914474"/>
            <a:chExt cx="656272" cy="225591"/>
          </a:xfrm>
        </p:grpSpPr>
        <p:sp>
          <p:nvSpPr>
            <p:cNvPr id="23" name="Google Shape;864;p24">
              <a:extLst>
                <a:ext uri="{FF2B5EF4-FFF2-40B4-BE49-F238E27FC236}">
                  <a16:creationId xmlns:a16="http://schemas.microsoft.com/office/drawing/2014/main" id="{B176E849-0955-429A-9BA4-87D776BEA8C6}"/>
                </a:ext>
              </a:extLst>
            </p:cNvPr>
            <p:cNvSpPr txBox="1"/>
            <p:nvPr/>
          </p:nvSpPr>
          <p:spPr>
            <a:xfrm>
              <a:off x="4099313" y="2914474"/>
              <a:ext cx="501262" cy="22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2017</a:t>
              </a:r>
              <a:endParaRPr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871;p24">
              <a:extLst>
                <a:ext uri="{FF2B5EF4-FFF2-40B4-BE49-F238E27FC236}">
                  <a16:creationId xmlns:a16="http://schemas.microsoft.com/office/drawing/2014/main" id="{2F36E99B-5383-4DF3-93C1-690C5708BFE4}"/>
                </a:ext>
              </a:extLst>
            </p:cNvPr>
            <p:cNvSpPr/>
            <p:nvPr/>
          </p:nvSpPr>
          <p:spPr>
            <a:xfrm>
              <a:off x="3944303" y="2933219"/>
              <a:ext cx="188100" cy="188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F2A4C8-1DB5-4953-BA0A-1047A8DC4C74}"/>
              </a:ext>
            </a:extLst>
          </p:cNvPr>
          <p:cNvGrpSpPr/>
          <p:nvPr/>
        </p:nvGrpSpPr>
        <p:grpSpPr>
          <a:xfrm>
            <a:off x="3944303" y="3252860"/>
            <a:ext cx="656272" cy="225591"/>
            <a:chOff x="3944303" y="2914474"/>
            <a:chExt cx="656272" cy="225591"/>
          </a:xfrm>
        </p:grpSpPr>
        <p:sp>
          <p:nvSpPr>
            <p:cNvPr id="27" name="Google Shape;864;p24">
              <a:extLst>
                <a:ext uri="{FF2B5EF4-FFF2-40B4-BE49-F238E27FC236}">
                  <a16:creationId xmlns:a16="http://schemas.microsoft.com/office/drawing/2014/main" id="{F328FE65-2048-46AD-A589-9B2639C53B07}"/>
                </a:ext>
              </a:extLst>
            </p:cNvPr>
            <p:cNvSpPr txBox="1"/>
            <p:nvPr/>
          </p:nvSpPr>
          <p:spPr>
            <a:xfrm>
              <a:off x="4099313" y="2914474"/>
              <a:ext cx="501262" cy="22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871;p24">
              <a:extLst>
                <a:ext uri="{FF2B5EF4-FFF2-40B4-BE49-F238E27FC236}">
                  <a16:creationId xmlns:a16="http://schemas.microsoft.com/office/drawing/2014/main" id="{A966B732-BC4E-4F1D-86A2-7E571C391C17}"/>
                </a:ext>
              </a:extLst>
            </p:cNvPr>
            <p:cNvSpPr/>
            <p:nvPr/>
          </p:nvSpPr>
          <p:spPr>
            <a:xfrm>
              <a:off x="3944303" y="2933219"/>
              <a:ext cx="188100" cy="188100"/>
            </a:xfrm>
            <a:prstGeom prst="ellipse">
              <a:avLst/>
            </a:prstGeom>
            <a:solidFill>
              <a:srgbClr val="BC3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819180"/>
      </p:ext>
    </p:extLst>
  </p:cSld>
  <p:clrMapOvr>
    <a:masterClrMapping/>
  </p:clrMapOvr>
</p:sld>
</file>

<file path=ppt/theme/theme1.xml><?xml version="1.0" encoding="utf-8"?>
<a:theme xmlns:a="http://schemas.openxmlformats.org/drawingml/2006/main" name="Year in Review Infographics by Slidesgo">
  <a:themeElements>
    <a:clrScheme name="Simple Light">
      <a:dk1>
        <a:srgbClr val="000000"/>
      </a:dk1>
      <a:lt1>
        <a:srgbClr val="FFFFFF"/>
      </a:lt1>
      <a:dk2>
        <a:srgbClr val="CAD6E0"/>
      </a:dk2>
      <a:lt2>
        <a:srgbClr val="0477BF"/>
      </a:lt2>
      <a:accent1>
        <a:srgbClr val="119EC9"/>
      </a:accent1>
      <a:accent2>
        <a:srgbClr val="F2AD85"/>
      </a:accent2>
      <a:accent3>
        <a:srgbClr val="BF785E"/>
      </a:accent3>
      <a:accent4>
        <a:srgbClr val="BC3B48"/>
      </a:accent4>
      <a:accent5>
        <a:srgbClr val="A5B8C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607</Words>
  <Application>Microsoft Office PowerPoint</Application>
  <PresentationFormat>On-screen Show (16:9)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Fira Sans Extra Condensed Medium</vt:lpstr>
      <vt:lpstr>Calibri</vt:lpstr>
      <vt:lpstr>Proxima Nova Semibold</vt:lpstr>
      <vt:lpstr>Fira Sans Extra Condensed</vt:lpstr>
      <vt:lpstr>Arial</vt:lpstr>
      <vt:lpstr>Proxima Nova</vt:lpstr>
      <vt:lpstr>Roboto Medium</vt:lpstr>
      <vt:lpstr>Fira Sans Extra Condensed SemiBold</vt:lpstr>
      <vt:lpstr>Roboto</vt:lpstr>
      <vt:lpstr>Year in Review Infographics by Slidesgo</vt:lpstr>
      <vt:lpstr>Slidesgo Final Pages</vt:lpstr>
      <vt:lpstr>Black Friday Marketing Data Analysis</vt:lpstr>
      <vt:lpstr>PowerPoint Presentation</vt:lpstr>
      <vt:lpstr>Which Age-Range generated the most sales?</vt:lpstr>
      <vt:lpstr>Which Gender generated the most sales?</vt:lpstr>
      <vt:lpstr>Which City generated the most sales? Which City generated the least sales?</vt:lpstr>
      <vt:lpstr>How many repeat customers did we have? </vt:lpstr>
      <vt:lpstr>Was the ROI on our Paid Channel positive or negative?  What was it?</vt:lpstr>
      <vt:lpstr>Which channel was the biggest driver in sales for 2017? For 2018?</vt:lpstr>
      <vt:lpstr>Did we meet our CPA Objective?</vt:lpstr>
      <vt:lpstr>What was our average order amount? How much revenue did we generate in 2017 and 2018?</vt:lpstr>
      <vt:lpstr>Which product category was most popular in 2017 &amp; 2018?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Friday Marketing Data Analysis</dc:title>
  <cp:lastModifiedBy>ashish raykar</cp:lastModifiedBy>
  <cp:revision>46</cp:revision>
  <dcterms:modified xsi:type="dcterms:W3CDTF">2022-01-17T12:52:44Z</dcterms:modified>
</cp:coreProperties>
</file>