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4" r:id="rId4"/>
    <p:sldId id="266" r:id="rId5"/>
    <p:sldId id="267" r:id="rId6"/>
    <p:sldId id="265" r:id="rId7"/>
    <p:sldId id="268" r:id="rId8"/>
    <p:sldId id="269"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64260E-87C4-403A-AD83-58C1CD72F4E5}">
          <p14:sldIdLst>
            <p14:sldId id="256"/>
            <p14:sldId id="257"/>
            <p14:sldId id="264"/>
            <p14:sldId id="266"/>
            <p14:sldId id="267"/>
            <p14:sldId id="265"/>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57EDA8-4E94-47F3-BE84-E78436CE4424}" v="11" dt="2024-08-10T10:57:20.3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210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133189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190003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641603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41246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925409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992959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59"/>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99204" y="2485430"/>
            <a:ext cx="4887873" cy="3258622"/>
          </a:xfrm>
          <a:prstGeom prst="rect">
            <a:avLst/>
          </a:prstGeom>
        </p:spPr>
      </p:pic>
      <p:sp>
        <p:nvSpPr>
          <p:cNvPr id="6" name="Text 1"/>
          <p:cNvSpPr/>
          <p:nvPr/>
        </p:nvSpPr>
        <p:spPr>
          <a:xfrm>
            <a:off x="6324123" y="533761"/>
            <a:ext cx="7468553" cy="2914650"/>
          </a:xfrm>
          <a:prstGeom prst="rect">
            <a:avLst/>
          </a:prstGeom>
          <a:noFill/>
          <a:ln/>
        </p:spPr>
        <p:txBody>
          <a:bodyPr wrap="square" rtlCol="0" anchor="t"/>
          <a:lstStyle/>
          <a:p>
            <a:pPr marL="0" indent="0">
              <a:lnSpc>
                <a:spcPts val="7650"/>
              </a:lnSpc>
              <a:buNone/>
            </a:pPr>
            <a:r>
              <a:rPr lang="en-US" sz="6120" b="1" dirty="0">
                <a:solidFill>
                  <a:srgbClr val="FFFFFF"/>
                </a:solidFill>
                <a:latin typeface="Nunito" pitchFamily="34" charset="0"/>
                <a:ea typeface="Nunito" pitchFamily="34" charset="-122"/>
                <a:cs typeface="Nunito" pitchFamily="34" charset="-120"/>
              </a:rPr>
              <a:t>Introduction to Hotel Aggregate Rating Prediction</a:t>
            </a:r>
            <a:endParaRPr lang="en-US" sz="6120" dirty="0"/>
          </a:p>
        </p:txBody>
      </p:sp>
      <p:sp>
        <p:nvSpPr>
          <p:cNvPr id="7" name="Text 2"/>
          <p:cNvSpPr/>
          <p:nvPr/>
        </p:nvSpPr>
        <p:spPr>
          <a:xfrm>
            <a:off x="6324124" y="3904305"/>
            <a:ext cx="7468553" cy="2167141"/>
          </a:xfrm>
          <a:prstGeom prst="rect">
            <a:avLst/>
          </a:prstGeom>
          <a:noFill/>
          <a:ln/>
        </p:spPr>
        <p:txBody>
          <a:bodyPr wrap="square" rtlCol="0" anchor="t"/>
          <a:lstStyle/>
          <a:p>
            <a:pPr marL="0" indent="0">
              <a:lnSpc>
                <a:spcPts val="3016"/>
              </a:lnSpc>
              <a:buNone/>
            </a:pPr>
            <a:r>
              <a:rPr lang="en-US" sz="1885" dirty="0">
                <a:solidFill>
                  <a:srgbClr val="FFFFFF"/>
                </a:solidFill>
                <a:latin typeface="PT Sans" pitchFamily="34" charset="0"/>
                <a:ea typeface="PT Sans" pitchFamily="34" charset="-122"/>
                <a:cs typeface="PT Sans" pitchFamily="34" charset="-120"/>
              </a:rPr>
              <a:t>The objective of our project is to predict restaurant ratings based on several features such as location, cost for two, and cuisines offered. Accurate prediction of ratings can be invaluable for restaurant owners and customers alike, enabling better decision-making and improving customer satisfaction</a:t>
            </a:r>
            <a:endParaRPr lang="en-US" sz="1885" dirty="0"/>
          </a:p>
        </p:txBody>
      </p:sp>
      <p:sp>
        <p:nvSpPr>
          <p:cNvPr id="10" name="Text 4"/>
          <p:cNvSpPr/>
          <p:nvPr/>
        </p:nvSpPr>
        <p:spPr>
          <a:xfrm>
            <a:off x="6324124" y="6532602"/>
            <a:ext cx="2262315" cy="503817"/>
          </a:xfrm>
          <a:prstGeom prst="rect">
            <a:avLst/>
          </a:prstGeom>
          <a:noFill/>
          <a:ln/>
        </p:spPr>
        <p:txBody>
          <a:bodyPr wrap="none" rtlCol="0" anchor="t"/>
          <a:lstStyle/>
          <a:p>
            <a:pPr marL="0" indent="0" algn="l">
              <a:lnSpc>
                <a:spcPts val="3299"/>
              </a:lnSpc>
              <a:buNone/>
            </a:pPr>
            <a:r>
              <a:rPr lang="en-US" sz="2356" b="1" dirty="0">
                <a:solidFill>
                  <a:srgbClr val="FFFFFF"/>
                </a:solidFill>
                <a:latin typeface="PT Sans" pitchFamily="34" charset="0"/>
                <a:ea typeface="PT Sans" pitchFamily="34" charset="-122"/>
                <a:cs typeface="PT Sans" pitchFamily="34" charset="-120"/>
              </a:rPr>
              <a:t>By Ashish Riwal</a:t>
            </a:r>
            <a:endParaRPr lang="en-US" sz="235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sp>
        <p:nvSpPr>
          <p:cNvPr id="4" name="Text 1"/>
          <p:cNvSpPr/>
          <p:nvPr/>
        </p:nvSpPr>
        <p:spPr>
          <a:xfrm>
            <a:off x="-1" y="0"/>
            <a:ext cx="14630400" cy="8229600"/>
          </a:xfrm>
          <a:prstGeom prst="rect">
            <a:avLst/>
          </a:prstGeom>
          <a:noFill/>
          <a:ln/>
        </p:spPr>
        <p:txBody>
          <a:bodyPr wrap="none" rtlCol="0" anchor="t"/>
          <a:lstStyle/>
          <a:p>
            <a:pPr marL="0" indent="0">
              <a:lnSpc>
                <a:spcPct val="150000"/>
              </a:lnSpc>
              <a:buNone/>
            </a:pPr>
            <a:r>
              <a:rPr lang="en-US" sz="1600" dirty="0">
                <a:solidFill>
                  <a:schemeClr val="bg1"/>
                </a:solidFill>
                <a:latin typeface="Nunito" pitchFamily="2" charset="0"/>
              </a:rPr>
              <a:t>The dataset includes 9551 records, providing a comprehensive overview of restaurant data</a:t>
            </a:r>
            <a:r>
              <a:rPr lang="en-US" sz="1600" b="1" dirty="0">
                <a:solidFill>
                  <a:schemeClr val="bg1"/>
                </a:solidFill>
                <a:latin typeface="Nunito" pitchFamily="2" charset="0"/>
              </a:rPr>
              <a:t>. </a:t>
            </a:r>
            <a:r>
              <a:rPr lang="en-US" sz="1600" dirty="0">
                <a:solidFill>
                  <a:schemeClr val="bg1"/>
                </a:solidFill>
                <a:latin typeface="Nunito" pitchFamily="2" charset="0"/>
              </a:rPr>
              <a:t>The dataset contains the following columns: </a:t>
            </a:r>
          </a:p>
          <a:p>
            <a:pPr marL="0" indent="0">
              <a:lnSpc>
                <a:spcPct val="150000"/>
              </a:lnSpc>
              <a:buNone/>
            </a:pPr>
            <a:r>
              <a:rPr lang="en-US" sz="1600" dirty="0">
                <a:solidFill>
                  <a:schemeClr val="bg1"/>
                </a:solidFill>
                <a:latin typeface="Nunito" pitchFamily="2" charset="0"/>
              </a:rPr>
              <a:t>1. Restaurant ID: Unique identifier for each restaurant. </a:t>
            </a:r>
          </a:p>
          <a:p>
            <a:pPr marL="0" indent="0">
              <a:lnSpc>
                <a:spcPct val="150000"/>
              </a:lnSpc>
              <a:buNone/>
            </a:pPr>
            <a:r>
              <a:rPr lang="en-US" sz="1600" dirty="0">
                <a:solidFill>
                  <a:schemeClr val="bg1"/>
                </a:solidFill>
                <a:latin typeface="Nunito" pitchFamily="2" charset="0"/>
              </a:rPr>
              <a:t>2. Restaurant Name: Name of the restaurant. </a:t>
            </a:r>
          </a:p>
          <a:p>
            <a:pPr marL="0" indent="0">
              <a:lnSpc>
                <a:spcPct val="150000"/>
              </a:lnSpc>
              <a:buNone/>
            </a:pPr>
            <a:r>
              <a:rPr lang="en-US" sz="1600" dirty="0">
                <a:solidFill>
                  <a:schemeClr val="bg1"/>
                </a:solidFill>
                <a:latin typeface="Nunito" pitchFamily="2" charset="0"/>
              </a:rPr>
              <a:t>3. Country Code: Numeric code representing the country where the restaurant is located. </a:t>
            </a:r>
          </a:p>
          <a:p>
            <a:pPr marL="0" indent="0">
              <a:lnSpc>
                <a:spcPct val="150000"/>
              </a:lnSpc>
              <a:buNone/>
            </a:pPr>
            <a:r>
              <a:rPr lang="en-US" sz="1600" dirty="0">
                <a:solidFill>
                  <a:schemeClr val="bg1"/>
                </a:solidFill>
                <a:latin typeface="Nunito" pitchFamily="2" charset="0"/>
              </a:rPr>
              <a:t>4. City: Name of the city where the restaurant is situated. </a:t>
            </a:r>
          </a:p>
          <a:p>
            <a:pPr marL="0" indent="0">
              <a:lnSpc>
                <a:spcPct val="150000"/>
              </a:lnSpc>
              <a:buNone/>
            </a:pPr>
            <a:r>
              <a:rPr lang="en-US" sz="1600" dirty="0">
                <a:solidFill>
                  <a:schemeClr val="bg1"/>
                </a:solidFill>
                <a:latin typeface="Nunito" pitchFamily="2" charset="0"/>
              </a:rPr>
              <a:t>5. Address: Physical address of the restaurant. </a:t>
            </a:r>
          </a:p>
          <a:p>
            <a:pPr marL="0" indent="0">
              <a:lnSpc>
                <a:spcPct val="150000"/>
              </a:lnSpc>
              <a:buNone/>
            </a:pPr>
            <a:r>
              <a:rPr lang="en-US" sz="1600" dirty="0">
                <a:solidFill>
                  <a:schemeClr val="bg1"/>
                </a:solidFill>
                <a:latin typeface="Nunito" pitchFamily="2" charset="0"/>
              </a:rPr>
              <a:t>6. Locality: Locality or neighborhood where the restaurant is located. </a:t>
            </a:r>
          </a:p>
          <a:p>
            <a:pPr marL="0" indent="0">
              <a:lnSpc>
                <a:spcPct val="150000"/>
              </a:lnSpc>
              <a:buNone/>
            </a:pPr>
            <a:r>
              <a:rPr lang="en-US" sz="1600" dirty="0">
                <a:solidFill>
                  <a:schemeClr val="bg1"/>
                </a:solidFill>
                <a:latin typeface="Nunito" pitchFamily="2" charset="0"/>
              </a:rPr>
              <a:t>7. Locality Verbose: Detailed description of the locality. </a:t>
            </a:r>
          </a:p>
          <a:p>
            <a:pPr marL="0" indent="0">
              <a:lnSpc>
                <a:spcPct val="150000"/>
              </a:lnSpc>
              <a:buNone/>
            </a:pPr>
            <a:r>
              <a:rPr lang="en-US" sz="1600" dirty="0">
                <a:solidFill>
                  <a:schemeClr val="bg1"/>
                </a:solidFill>
                <a:latin typeface="Nunito" pitchFamily="2" charset="0"/>
              </a:rPr>
              <a:t>8. Longitude: Geographical longitude of the restaurant's location. </a:t>
            </a:r>
          </a:p>
          <a:p>
            <a:pPr marL="0" indent="0">
              <a:lnSpc>
                <a:spcPct val="150000"/>
              </a:lnSpc>
              <a:buNone/>
            </a:pPr>
            <a:r>
              <a:rPr lang="en-US" sz="1600" dirty="0">
                <a:solidFill>
                  <a:schemeClr val="bg1"/>
                </a:solidFill>
                <a:latin typeface="Nunito" pitchFamily="2" charset="0"/>
              </a:rPr>
              <a:t>9. Latitude: Geographical latitude of the restaurant's location. </a:t>
            </a:r>
          </a:p>
          <a:p>
            <a:pPr marL="0" indent="0">
              <a:lnSpc>
                <a:spcPct val="150000"/>
              </a:lnSpc>
              <a:buNone/>
            </a:pPr>
            <a:r>
              <a:rPr lang="en-US" sz="1600" dirty="0">
                <a:solidFill>
                  <a:schemeClr val="bg1"/>
                </a:solidFill>
                <a:latin typeface="Nunito" pitchFamily="2" charset="0"/>
              </a:rPr>
              <a:t>10. Cuisines: Types of cuisines offered by the restaurant. </a:t>
            </a:r>
          </a:p>
          <a:p>
            <a:pPr marL="0" indent="0">
              <a:lnSpc>
                <a:spcPct val="150000"/>
              </a:lnSpc>
              <a:buNone/>
            </a:pPr>
            <a:r>
              <a:rPr lang="en-US" sz="1600" dirty="0">
                <a:solidFill>
                  <a:schemeClr val="bg1"/>
                </a:solidFill>
                <a:latin typeface="Nunito" pitchFamily="2" charset="0"/>
              </a:rPr>
              <a:t>11. Average Cost for Two: Average cost for a meal for two people. </a:t>
            </a:r>
          </a:p>
          <a:p>
            <a:pPr marL="0" indent="0">
              <a:lnSpc>
                <a:spcPct val="150000"/>
              </a:lnSpc>
              <a:buNone/>
            </a:pPr>
            <a:r>
              <a:rPr lang="en-US" sz="1600" dirty="0">
                <a:solidFill>
                  <a:schemeClr val="bg1"/>
                </a:solidFill>
                <a:latin typeface="Nunito" pitchFamily="2" charset="0"/>
              </a:rPr>
              <a:t>12. Currency: Currency used for transactions in the restaurant. </a:t>
            </a:r>
          </a:p>
          <a:p>
            <a:pPr marL="0" indent="0">
              <a:lnSpc>
                <a:spcPct val="150000"/>
              </a:lnSpc>
              <a:buNone/>
            </a:pPr>
            <a:r>
              <a:rPr lang="en-US" sz="1600" dirty="0">
                <a:solidFill>
                  <a:schemeClr val="bg1"/>
                </a:solidFill>
                <a:latin typeface="Nunito" pitchFamily="2" charset="0"/>
              </a:rPr>
              <a:t>13. Has Table Booking: Indicator of whether the restaurant accepts table bookings. </a:t>
            </a:r>
          </a:p>
          <a:p>
            <a:pPr marL="0" indent="0">
              <a:lnSpc>
                <a:spcPct val="150000"/>
              </a:lnSpc>
              <a:buNone/>
            </a:pPr>
            <a:r>
              <a:rPr lang="en-US" sz="1600" dirty="0">
                <a:solidFill>
                  <a:schemeClr val="bg1"/>
                </a:solidFill>
                <a:latin typeface="Nunito" pitchFamily="2" charset="0"/>
              </a:rPr>
              <a:t>14. Has Online Delivery: Indicator of whether the restaurant offers online delivery. </a:t>
            </a:r>
          </a:p>
          <a:p>
            <a:pPr marL="0" indent="0">
              <a:lnSpc>
                <a:spcPct val="150000"/>
              </a:lnSpc>
              <a:buNone/>
            </a:pPr>
            <a:r>
              <a:rPr lang="en-US" sz="1600" dirty="0">
                <a:solidFill>
                  <a:schemeClr val="bg1"/>
                </a:solidFill>
                <a:latin typeface="Nunito" pitchFamily="2" charset="0"/>
              </a:rPr>
              <a:t>15. Is Delivering Now: Indicator of whether the restaurant is currently delivering. </a:t>
            </a:r>
          </a:p>
          <a:p>
            <a:pPr marL="0" indent="0">
              <a:lnSpc>
                <a:spcPct val="150000"/>
              </a:lnSpc>
              <a:buNone/>
            </a:pPr>
            <a:r>
              <a:rPr lang="en-US" sz="1600" dirty="0">
                <a:solidFill>
                  <a:schemeClr val="bg1"/>
                </a:solidFill>
                <a:latin typeface="Nunito" pitchFamily="2" charset="0"/>
              </a:rPr>
              <a:t>16. Switch to Order Menu: Indicator of whether the restaurant has switched to an order menu. </a:t>
            </a:r>
          </a:p>
          <a:p>
            <a:pPr marL="0" indent="0">
              <a:lnSpc>
                <a:spcPct val="150000"/>
              </a:lnSpc>
              <a:buNone/>
            </a:pPr>
            <a:r>
              <a:rPr lang="en-US" sz="1600" dirty="0">
                <a:solidFill>
                  <a:schemeClr val="bg1"/>
                </a:solidFill>
                <a:latin typeface="Nunito" pitchFamily="2" charset="0"/>
              </a:rPr>
              <a:t>17. Price Range: Price range category of the restaurant. </a:t>
            </a:r>
          </a:p>
          <a:p>
            <a:pPr marL="0" indent="0">
              <a:lnSpc>
                <a:spcPct val="150000"/>
              </a:lnSpc>
              <a:buNone/>
            </a:pPr>
            <a:r>
              <a:rPr lang="en-US" sz="1600" dirty="0">
                <a:solidFill>
                  <a:schemeClr val="bg1"/>
                </a:solidFill>
                <a:latin typeface="Nunito" pitchFamily="2" charset="0"/>
              </a:rPr>
              <a:t>18. Aggregate Rating: Overall rating of the restaurant. </a:t>
            </a:r>
          </a:p>
          <a:p>
            <a:pPr marL="0" indent="0">
              <a:lnSpc>
                <a:spcPct val="150000"/>
              </a:lnSpc>
              <a:buNone/>
            </a:pPr>
            <a:r>
              <a:rPr lang="en-US" sz="1600" dirty="0">
                <a:solidFill>
                  <a:schemeClr val="bg1"/>
                </a:solidFill>
                <a:latin typeface="Nunito" pitchFamily="2" charset="0"/>
              </a:rPr>
              <a:t>19. Rating Color: Color code representing the rating. </a:t>
            </a:r>
          </a:p>
          <a:p>
            <a:pPr marL="0" indent="0">
              <a:lnSpc>
                <a:spcPct val="150000"/>
              </a:lnSpc>
              <a:buNone/>
            </a:pPr>
            <a:r>
              <a:rPr lang="en-US" sz="1600" dirty="0">
                <a:solidFill>
                  <a:schemeClr val="bg1"/>
                </a:solidFill>
                <a:latin typeface="Nunito" pitchFamily="2" charset="0"/>
              </a:rPr>
              <a:t>20. Rating Text: Text description of the rating. </a:t>
            </a:r>
          </a:p>
          <a:p>
            <a:pPr marL="0" indent="0">
              <a:lnSpc>
                <a:spcPct val="150000"/>
              </a:lnSpc>
              <a:buNone/>
            </a:pPr>
            <a:r>
              <a:rPr lang="en-US" sz="1600" dirty="0">
                <a:solidFill>
                  <a:schemeClr val="bg1"/>
                </a:solidFill>
                <a:latin typeface="Nunito" pitchFamily="2" charset="0"/>
              </a:rPr>
              <a:t>21. Votes: Number of votes received by the restaurant.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sp>
        <p:nvSpPr>
          <p:cNvPr id="4" name="Text 1"/>
          <p:cNvSpPr/>
          <p:nvPr/>
        </p:nvSpPr>
        <p:spPr>
          <a:xfrm>
            <a:off x="-1" y="0"/>
            <a:ext cx="14630400" cy="8229600"/>
          </a:xfrm>
          <a:prstGeom prst="rect">
            <a:avLst/>
          </a:prstGeom>
          <a:noFill/>
          <a:ln/>
        </p:spPr>
        <p:txBody>
          <a:bodyPr wrap="none" rtlCol="0" anchor="t"/>
          <a:lstStyle/>
          <a:p>
            <a:pPr marL="0" indent="0">
              <a:lnSpc>
                <a:spcPct val="150000"/>
              </a:lnSpc>
              <a:buNone/>
            </a:pPr>
            <a:r>
              <a:rPr lang="en-US" sz="2600" b="1" dirty="0">
                <a:solidFill>
                  <a:schemeClr val="bg1"/>
                </a:solidFill>
                <a:latin typeface="Nunito" pitchFamily="2" charset="0"/>
              </a:rPr>
              <a:t>Data Preprocessing: </a:t>
            </a:r>
            <a:r>
              <a:rPr lang="en-US" sz="1600" dirty="0">
                <a:solidFill>
                  <a:schemeClr val="bg1"/>
                </a:solidFill>
                <a:latin typeface="Nunito" pitchFamily="2" charset="0"/>
              </a:rPr>
              <a:t>To ensure our model works effectively, we first cleaned and preprocessed the data. This included handling missing values, encoding </a:t>
            </a:r>
          </a:p>
          <a:p>
            <a:pPr marL="0" indent="0">
              <a:lnSpc>
                <a:spcPct val="150000"/>
              </a:lnSpc>
              <a:buNone/>
            </a:pPr>
            <a:r>
              <a:rPr lang="en-US" sz="1600" dirty="0">
                <a:solidFill>
                  <a:schemeClr val="bg1"/>
                </a:solidFill>
                <a:latin typeface="Nunito" pitchFamily="2" charset="0"/>
              </a:rPr>
              <a:t>categorical variables like city and price range using One-Hot Encoding, and scaling numerical features such as longitude, latitude, and average cost for two </a:t>
            </a:r>
          </a:p>
          <a:p>
            <a:pPr marL="0" indent="0">
              <a:lnSpc>
                <a:spcPct val="150000"/>
              </a:lnSpc>
              <a:buNone/>
            </a:pPr>
            <a:r>
              <a:rPr lang="en-US" sz="1600" dirty="0">
                <a:solidFill>
                  <a:schemeClr val="bg1"/>
                </a:solidFill>
                <a:latin typeface="Nunito" pitchFamily="2" charset="0"/>
              </a:rPr>
              <a:t>using StandardScaler.</a:t>
            </a:r>
          </a:p>
          <a:p>
            <a:pPr marL="0" indent="0">
              <a:lnSpc>
                <a:spcPct val="150000"/>
              </a:lnSpc>
              <a:buNone/>
            </a:pPr>
            <a:endParaRPr lang="en-US" sz="1600" dirty="0">
              <a:solidFill>
                <a:schemeClr val="bg1"/>
              </a:solidFill>
              <a:latin typeface="Nunito" pitchFamily="2" charset="0"/>
            </a:endParaRPr>
          </a:p>
          <a:p>
            <a:pPr marL="0" indent="0">
              <a:lnSpc>
                <a:spcPct val="150000"/>
              </a:lnSpc>
              <a:buNone/>
            </a:pPr>
            <a:r>
              <a:rPr lang="en-US" sz="1600" b="1" dirty="0">
                <a:solidFill>
                  <a:schemeClr val="bg1"/>
                </a:solidFill>
                <a:latin typeface="Nunito" pitchFamily="2" charset="0"/>
              </a:rPr>
              <a:t> </a:t>
            </a:r>
          </a:p>
        </p:txBody>
      </p:sp>
      <p:pic>
        <p:nvPicPr>
          <p:cNvPr id="8" name="Picture 7">
            <a:extLst>
              <a:ext uri="{FF2B5EF4-FFF2-40B4-BE49-F238E27FC236}">
                <a16:creationId xmlns:a16="http://schemas.microsoft.com/office/drawing/2014/main" id="{C03D71C7-E399-60FF-06B2-2D7CFDC9CC23}"/>
              </a:ext>
            </a:extLst>
          </p:cNvPr>
          <p:cNvPicPr>
            <a:picLocks noChangeAspect="1"/>
          </p:cNvPicPr>
          <p:nvPr/>
        </p:nvPicPr>
        <p:blipFill>
          <a:blip r:embed="rId4"/>
          <a:stretch>
            <a:fillRect/>
          </a:stretch>
        </p:blipFill>
        <p:spPr>
          <a:xfrm>
            <a:off x="4074227" y="1599207"/>
            <a:ext cx="5291454" cy="6093219"/>
          </a:xfrm>
          <a:prstGeom prst="rect">
            <a:avLst/>
          </a:prstGeom>
        </p:spPr>
      </p:pic>
      <p:pic>
        <p:nvPicPr>
          <p:cNvPr id="10" name="Picture 9">
            <a:extLst>
              <a:ext uri="{FF2B5EF4-FFF2-40B4-BE49-F238E27FC236}">
                <a16:creationId xmlns:a16="http://schemas.microsoft.com/office/drawing/2014/main" id="{556D3768-E666-BD08-4783-F7C9F9912988}"/>
              </a:ext>
            </a:extLst>
          </p:cNvPr>
          <p:cNvPicPr>
            <a:picLocks noChangeAspect="1"/>
          </p:cNvPicPr>
          <p:nvPr/>
        </p:nvPicPr>
        <p:blipFill>
          <a:blip r:embed="rId5"/>
          <a:stretch>
            <a:fillRect/>
          </a:stretch>
        </p:blipFill>
        <p:spPr>
          <a:xfrm>
            <a:off x="9390671" y="1599206"/>
            <a:ext cx="5202243" cy="6079284"/>
          </a:xfrm>
          <a:prstGeom prst="rect">
            <a:avLst/>
          </a:prstGeom>
        </p:spPr>
      </p:pic>
      <p:pic>
        <p:nvPicPr>
          <p:cNvPr id="12" name="Picture 11">
            <a:extLst>
              <a:ext uri="{FF2B5EF4-FFF2-40B4-BE49-F238E27FC236}">
                <a16:creationId xmlns:a16="http://schemas.microsoft.com/office/drawing/2014/main" id="{9E39BE0D-DB8D-9544-D7C2-E1A27F5592C5}"/>
              </a:ext>
            </a:extLst>
          </p:cNvPr>
          <p:cNvPicPr>
            <a:picLocks noChangeAspect="1"/>
          </p:cNvPicPr>
          <p:nvPr/>
        </p:nvPicPr>
        <p:blipFill>
          <a:blip r:embed="rId6"/>
          <a:stretch>
            <a:fillRect/>
          </a:stretch>
        </p:blipFill>
        <p:spPr>
          <a:xfrm>
            <a:off x="12495" y="1599207"/>
            <a:ext cx="4036743" cy="6093219"/>
          </a:xfrm>
          <a:prstGeom prst="rect">
            <a:avLst/>
          </a:prstGeom>
        </p:spPr>
      </p:pic>
    </p:spTree>
    <p:extLst>
      <p:ext uri="{BB962C8B-B14F-4D97-AF65-F5344CB8AC3E}">
        <p14:creationId xmlns:p14="http://schemas.microsoft.com/office/powerpoint/2010/main" val="261528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 y="2"/>
            <a:ext cx="14630399" cy="8229600"/>
          </a:xfrm>
          <a:prstGeom prst="rect">
            <a:avLst/>
          </a:prstGeom>
          <a:solidFill>
            <a:srgbClr val="00002E">
              <a:alpha val="75000"/>
            </a:srgbClr>
          </a:solidFill>
          <a:ln/>
        </p:spPr>
        <p:txBody>
          <a:bodyPr/>
          <a:lstStyle/>
          <a:p>
            <a:endParaRPr lang="en-IN" dirty="0"/>
          </a:p>
        </p:txBody>
      </p:sp>
      <p:sp>
        <p:nvSpPr>
          <p:cNvPr id="4" name="Text 1"/>
          <p:cNvSpPr/>
          <p:nvPr/>
        </p:nvSpPr>
        <p:spPr>
          <a:xfrm>
            <a:off x="-2" y="2"/>
            <a:ext cx="14630401" cy="8229598"/>
          </a:xfrm>
          <a:prstGeom prst="rect">
            <a:avLst/>
          </a:prstGeom>
          <a:noFill/>
          <a:ln/>
        </p:spPr>
        <p:txBody>
          <a:bodyPr wrap="none" rtlCol="0" anchor="t"/>
          <a:lstStyle/>
          <a:p>
            <a:pPr marL="0" indent="0">
              <a:lnSpc>
                <a:spcPct val="150000"/>
              </a:lnSpc>
              <a:buNone/>
            </a:pPr>
            <a:r>
              <a:rPr lang="en-US" sz="2600" b="1" dirty="0">
                <a:solidFill>
                  <a:schemeClr val="bg1"/>
                </a:solidFill>
                <a:latin typeface="Nunito" pitchFamily="2" charset="0"/>
              </a:rPr>
              <a:t>EDA of the Data: </a:t>
            </a:r>
            <a:r>
              <a:rPr lang="en-US" sz="1600" dirty="0">
                <a:solidFill>
                  <a:schemeClr val="bg1"/>
                </a:solidFill>
                <a:latin typeface="Nunito" pitchFamily="2" charset="0"/>
              </a:rPr>
              <a:t>The distribution of the "Aggregate Rating" reveals a bimodal pattern, with a significant concentration of ratings at 0, indicating </a:t>
            </a:r>
          </a:p>
          <a:p>
            <a:pPr marL="0" indent="0">
              <a:lnSpc>
                <a:spcPct val="150000"/>
              </a:lnSpc>
              <a:buNone/>
            </a:pPr>
            <a:r>
              <a:rPr lang="en-US" sz="1600" dirty="0">
                <a:solidFill>
                  <a:schemeClr val="bg1"/>
                </a:solidFill>
                <a:latin typeface="Nunito" pitchFamily="2" charset="0"/>
              </a:rPr>
              <a:t>many instances of unrated or extremely low-rated items. Additionally, </a:t>
            </a:r>
          </a:p>
          <a:p>
            <a:pPr marL="0" indent="0">
              <a:lnSpc>
                <a:spcPct val="150000"/>
              </a:lnSpc>
              <a:buNone/>
            </a:pPr>
            <a:r>
              <a:rPr lang="en-US" sz="1600" dirty="0">
                <a:solidFill>
                  <a:schemeClr val="bg1"/>
                </a:solidFill>
                <a:latin typeface="Nunito" pitchFamily="2" charset="0"/>
              </a:rPr>
              <a:t>there is another peak in the 3 to 4 rating range, suggesting that a large </a:t>
            </a:r>
          </a:p>
          <a:p>
            <a:pPr marL="0" indent="0">
              <a:lnSpc>
                <a:spcPct val="150000"/>
              </a:lnSpc>
              <a:buNone/>
            </a:pPr>
            <a:r>
              <a:rPr lang="en-US" sz="1600" dirty="0">
                <a:solidFill>
                  <a:schemeClr val="bg1"/>
                </a:solidFill>
                <a:latin typeface="Nunito" pitchFamily="2" charset="0"/>
              </a:rPr>
              <a:t>portion of the dataset falls within this moderate to high rating category. </a:t>
            </a:r>
          </a:p>
          <a:p>
            <a:pPr marL="0" indent="0">
              <a:lnSpc>
                <a:spcPct val="150000"/>
              </a:lnSpc>
              <a:buNone/>
            </a:pPr>
            <a:r>
              <a:rPr lang="en-US" sz="1600" dirty="0">
                <a:solidFill>
                  <a:schemeClr val="bg1"/>
                </a:solidFill>
                <a:latin typeface="Nunito" pitchFamily="2" charset="0"/>
              </a:rPr>
              <a:t>The sparse presence of ratings between 1 and 2 indicates that users tend </a:t>
            </a:r>
          </a:p>
          <a:p>
            <a:pPr marL="0" indent="0">
              <a:lnSpc>
                <a:spcPct val="150000"/>
              </a:lnSpc>
              <a:buNone/>
            </a:pPr>
            <a:r>
              <a:rPr lang="en-US" sz="1600" dirty="0">
                <a:solidFill>
                  <a:schemeClr val="bg1"/>
                </a:solidFill>
                <a:latin typeface="Nunito" pitchFamily="2" charset="0"/>
              </a:rPr>
              <a:t>to either give very low or relatively high ratings, with fewer moderate </a:t>
            </a:r>
          </a:p>
          <a:p>
            <a:pPr marL="0" indent="0">
              <a:lnSpc>
                <a:spcPct val="150000"/>
              </a:lnSpc>
              <a:buNone/>
            </a:pPr>
            <a:r>
              <a:rPr lang="en-US" sz="1600" dirty="0">
                <a:solidFill>
                  <a:schemeClr val="bg1"/>
                </a:solidFill>
                <a:latin typeface="Nunito" pitchFamily="2" charset="0"/>
              </a:rPr>
              <a:t>evaluations. This polarization in ratings could suggest that users are more </a:t>
            </a:r>
          </a:p>
          <a:p>
            <a:pPr marL="0" indent="0">
              <a:lnSpc>
                <a:spcPct val="150000"/>
              </a:lnSpc>
              <a:buNone/>
            </a:pPr>
            <a:r>
              <a:rPr lang="en-US" sz="1600" dirty="0">
                <a:solidFill>
                  <a:schemeClr val="bg1"/>
                </a:solidFill>
                <a:latin typeface="Nunito" pitchFamily="2" charset="0"/>
              </a:rPr>
              <a:t>likely to rate items at extremes or that the system might encourage such </a:t>
            </a:r>
          </a:p>
          <a:p>
            <a:pPr marL="0" indent="0">
              <a:lnSpc>
                <a:spcPct val="150000"/>
              </a:lnSpc>
              <a:buNone/>
            </a:pPr>
            <a:r>
              <a:rPr lang="en-US" sz="1600" dirty="0">
                <a:solidFill>
                  <a:schemeClr val="bg1"/>
                </a:solidFill>
                <a:latin typeface="Nunito" pitchFamily="2" charset="0"/>
              </a:rPr>
              <a:t>rating behavior.</a:t>
            </a:r>
          </a:p>
          <a:p>
            <a:pPr marL="0" indent="0">
              <a:lnSpc>
                <a:spcPct val="150000"/>
              </a:lnSpc>
              <a:buNone/>
            </a:pPr>
            <a:r>
              <a:rPr lang="en-US" sz="1600" b="1" dirty="0">
                <a:solidFill>
                  <a:schemeClr val="bg1"/>
                </a:solidFill>
                <a:latin typeface="Nunito" pitchFamily="2" charset="0"/>
              </a:rPr>
              <a:t> </a:t>
            </a:r>
          </a:p>
        </p:txBody>
      </p:sp>
      <p:pic>
        <p:nvPicPr>
          <p:cNvPr id="6" name="Picture 5">
            <a:extLst>
              <a:ext uri="{FF2B5EF4-FFF2-40B4-BE49-F238E27FC236}">
                <a16:creationId xmlns:a16="http://schemas.microsoft.com/office/drawing/2014/main" id="{ED16C56C-9420-A6A3-2FB0-7ADF051EFD9D}"/>
              </a:ext>
            </a:extLst>
          </p:cNvPr>
          <p:cNvPicPr>
            <a:picLocks noChangeAspect="1"/>
          </p:cNvPicPr>
          <p:nvPr/>
        </p:nvPicPr>
        <p:blipFill>
          <a:blip r:embed="rId4"/>
          <a:stretch>
            <a:fillRect/>
          </a:stretch>
        </p:blipFill>
        <p:spPr>
          <a:xfrm>
            <a:off x="6924842" y="747911"/>
            <a:ext cx="7582958" cy="7325572"/>
          </a:xfrm>
          <a:prstGeom prst="rect">
            <a:avLst/>
          </a:prstGeom>
        </p:spPr>
      </p:pic>
    </p:spTree>
    <p:extLst>
      <p:ext uri="{BB962C8B-B14F-4D97-AF65-F5344CB8AC3E}">
        <p14:creationId xmlns:p14="http://schemas.microsoft.com/office/powerpoint/2010/main" val="60032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 y="2"/>
            <a:ext cx="14630399" cy="8229600"/>
          </a:xfrm>
          <a:prstGeom prst="rect">
            <a:avLst/>
          </a:prstGeom>
          <a:solidFill>
            <a:srgbClr val="00002E">
              <a:alpha val="75000"/>
            </a:srgbClr>
          </a:solidFill>
          <a:ln/>
        </p:spPr>
        <p:txBody>
          <a:bodyPr/>
          <a:lstStyle/>
          <a:p>
            <a:endParaRPr lang="en-IN" dirty="0"/>
          </a:p>
        </p:txBody>
      </p:sp>
      <p:sp>
        <p:nvSpPr>
          <p:cNvPr id="4" name="Text 1"/>
          <p:cNvSpPr/>
          <p:nvPr/>
        </p:nvSpPr>
        <p:spPr>
          <a:xfrm>
            <a:off x="-2" y="2"/>
            <a:ext cx="14630401" cy="8229598"/>
          </a:xfrm>
          <a:prstGeom prst="rect">
            <a:avLst/>
          </a:prstGeom>
          <a:noFill/>
          <a:ln/>
        </p:spPr>
        <p:txBody>
          <a:bodyPr wrap="none" rtlCol="0" anchor="t"/>
          <a:lstStyle/>
          <a:p>
            <a:pPr marL="0" indent="0">
              <a:lnSpc>
                <a:spcPct val="150000"/>
              </a:lnSpc>
              <a:buNone/>
            </a:pPr>
            <a:r>
              <a:rPr lang="en-US" sz="2600" b="1" dirty="0">
                <a:solidFill>
                  <a:schemeClr val="bg1"/>
                </a:solidFill>
                <a:latin typeface="Nunito" pitchFamily="2" charset="0"/>
              </a:rPr>
              <a:t>EDA of the Data: </a:t>
            </a:r>
            <a:r>
              <a:rPr lang="en-US" sz="1600" dirty="0">
                <a:solidFill>
                  <a:schemeClr val="bg1"/>
                </a:solidFill>
                <a:latin typeface="Nunito" pitchFamily="2" charset="0"/>
              </a:rPr>
              <a:t>The scatter plot reveals that most entities receive a high aggregate rating (above 4) despite having a relatively low number of</a:t>
            </a:r>
          </a:p>
          <a:p>
            <a:pPr marL="0" indent="0">
              <a:lnSpc>
                <a:spcPct val="150000"/>
              </a:lnSpc>
              <a:buNone/>
            </a:pPr>
            <a:r>
              <a:rPr lang="en-US" sz="1600" dirty="0">
                <a:solidFill>
                  <a:schemeClr val="bg1"/>
                </a:solidFill>
                <a:latin typeface="Nunito" pitchFamily="2" charset="0"/>
              </a:rPr>
              <a:t>votes, suggesting that highly rated items often garner limited attention.</a:t>
            </a:r>
          </a:p>
          <a:p>
            <a:pPr marL="0" indent="0">
              <a:lnSpc>
                <a:spcPct val="150000"/>
              </a:lnSpc>
              <a:buNone/>
            </a:pPr>
            <a:r>
              <a:rPr lang="en-US" sz="1600" dirty="0">
                <a:solidFill>
                  <a:schemeClr val="bg1"/>
                </a:solidFill>
                <a:latin typeface="Nunito" pitchFamily="2" charset="0"/>
              </a:rPr>
              <a:t>There is a noticeable clustering of data points in the upper left corner,</a:t>
            </a:r>
          </a:p>
          <a:p>
            <a:pPr marL="0" indent="0">
              <a:lnSpc>
                <a:spcPct val="150000"/>
              </a:lnSpc>
              <a:buNone/>
            </a:pPr>
            <a:r>
              <a:rPr lang="en-US" sz="1600" dirty="0">
                <a:solidFill>
                  <a:schemeClr val="bg1"/>
                </a:solidFill>
                <a:latin typeface="Nunito" pitchFamily="2" charset="0"/>
              </a:rPr>
              <a:t>indicating that while many items are rated favorably, they don't attract a</a:t>
            </a:r>
          </a:p>
          <a:p>
            <a:pPr marL="0" indent="0">
              <a:lnSpc>
                <a:spcPct val="150000"/>
              </a:lnSpc>
              <a:buNone/>
            </a:pPr>
            <a:r>
              <a:rPr lang="en-US" sz="1600" dirty="0">
                <a:solidFill>
                  <a:schemeClr val="bg1"/>
                </a:solidFill>
                <a:latin typeface="Nunito" pitchFamily="2" charset="0"/>
              </a:rPr>
              <a:t>large voting base. Conversely, as the number of votes increases, the</a:t>
            </a:r>
          </a:p>
          <a:p>
            <a:pPr marL="0" indent="0">
              <a:lnSpc>
                <a:spcPct val="150000"/>
              </a:lnSpc>
              <a:buNone/>
            </a:pPr>
            <a:r>
              <a:rPr lang="en-US" sz="1600" dirty="0">
                <a:solidFill>
                  <a:schemeClr val="bg1"/>
                </a:solidFill>
                <a:latin typeface="Nunito" pitchFamily="2" charset="0"/>
              </a:rPr>
              <a:t>distribution of ratings becomes more varied, with fewer entities achieving</a:t>
            </a:r>
          </a:p>
          <a:p>
            <a:pPr marL="0" indent="0">
              <a:lnSpc>
                <a:spcPct val="150000"/>
              </a:lnSpc>
              <a:buNone/>
            </a:pPr>
            <a:r>
              <a:rPr lang="en-US" sz="1600" dirty="0">
                <a:solidFill>
                  <a:schemeClr val="bg1"/>
                </a:solidFill>
                <a:latin typeface="Nunito" pitchFamily="2" charset="0"/>
              </a:rPr>
              <a:t>either very high or very low ratings. This pattern highlights a potential</a:t>
            </a:r>
          </a:p>
          <a:p>
            <a:pPr marL="0" indent="0">
              <a:lnSpc>
                <a:spcPct val="150000"/>
              </a:lnSpc>
              <a:buNone/>
            </a:pPr>
            <a:r>
              <a:rPr lang="en-US" sz="1600" dirty="0">
                <a:solidFill>
                  <a:schemeClr val="bg1"/>
                </a:solidFill>
                <a:latin typeface="Nunito" pitchFamily="2" charset="0"/>
              </a:rPr>
              <a:t>disparity between popularity and perceived quality, where items with</a:t>
            </a:r>
          </a:p>
          <a:p>
            <a:pPr marL="0" indent="0">
              <a:lnSpc>
                <a:spcPct val="150000"/>
              </a:lnSpc>
              <a:buNone/>
            </a:pPr>
            <a:r>
              <a:rPr lang="en-US" sz="1600" dirty="0">
                <a:solidFill>
                  <a:schemeClr val="bg1"/>
                </a:solidFill>
                <a:latin typeface="Nunito" pitchFamily="2" charset="0"/>
              </a:rPr>
              <a:t>fewer votes are often highly rated, while those with more votes show a</a:t>
            </a:r>
          </a:p>
          <a:p>
            <a:pPr marL="0" indent="0">
              <a:lnSpc>
                <a:spcPct val="150000"/>
              </a:lnSpc>
              <a:buNone/>
            </a:pPr>
            <a:r>
              <a:rPr lang="en-US" sz="1600" dirty="0">
                <a:solidFill>
                  <a:schemeClr val="bg1"/>
                </a:solidFill>
                <a:latin typeface="Nunito" pitchFamily="2" charset="0"/>
              </a:rPr>
              <a:t>broader range of ratings. The scatter plot reveals that most entities receive</a:t>
            </a:r>
          </a:p>
          <a:p>
            <a:pPr marL="0" indent="0">
              <a:lnSpc>
                <a:spcPct val="150000"/>
              </a:lnSpc>
              <a:buNone/>
            </a:pPr>
            <a:r>
              <a:rPr lang="en-US" sz="1600" dirty="0">
                <a:solidFill>
                  <a:schemeClr val="bg1"/>
                </a:solidFill>
                <a:latin typeface="Nunito" pitchFamily="2" charset="0"/>
              </a:rPr>
              <a:t>a high aggregate rating (above 4) despite having a relatively low number</a:t>
            </a:r>
          </a:p>
          <a:p>
            <a:pPr marL="0" indent="0">
              <a:lnSpc>
                <a:spcPct val="150000"/>
              </a:lnSpc>
              <a:buNone/>
            </a:pPr>
            <a:r>
              <a:rPr lang="en-US" sz="1600" dirty="0">
                <a:solidFill>
                  <a:schemeClr val="bg1"/>
                </a:solidFill>
                <a:latin typeface="Nunito" pitchFamily="2" charset="0"/>
              </a:rPr>
              <a:t>of votes, suggesting that highly rated items often garner limited attention.</a:t>
            </a:r>
          </a:p>
          <a:p>
            <a:pPr marL="0" indent="0">
              <a:lnSpc>
                <a:spcPct val="150000"/>
              </a:lnSpc>
              <a:buNone/>
            </a:pPr>
            <a:r>
              <a:rPr lang="en-US" sz="1600" dirty="0">
                <a:solidFill>
                  <a:schemeClr val="bg1"/>
                </a:solidFill>
                <a:latin typeface="Nunito" pitchFamily="2" charset="0"/>
              </a:rPr>
              <a:t>There is a noticeable clustering of data points in the upper left corner,</a:t>
            </a:r>
          </a:p>
          <a:p>
            <a:pPr marL="0" indent="0">
              <a:lnSpc>
                <a:spcPct val="150000"/>
              </a:lnSpc>
              <a:buNone/>
            </a:pPr>
            <a:r>
              <a:rPr lang="en-US" sz="1600" dirty="0">
                <a:solidFill>
                  <a:schemeClr val="bg1"/>
                </a:solidFill>
                <a:latin typeface="Nunito" pitchFamily="2" charset="0"/>
              </a:rPr>
              <a:t>indicating that while many items are rated favorably, they don't attract a</a:t>
            </a:r>
          </a:p>
          <a:p>
            <a:pPr marL="0" indent="0">
              <a:lnSpc>
                <a:spcPct val="150000"/>
              </a:lnSpc>
              <a:buNone/>
            </a:pPr>
            <a:r>
              <a:rPr lang="en-US" sz="1600" dirty="0">
                <a:solidFill>
                  <a:schemeClr val="bg1"/>
                </a:solidFill>
                <a:latin typeface="Nunito" pitchFamily="2" charset="0"/>
              </a:rPr>
              <a:t>large voting base. Conversely, as the number of votes increases, the</a:t>
            </a:r>
          </a:p>
          <a:p>
            <a:pPr marL="0" indent="0">
              <a:lnSpc>
                <a:spcPct val="150000"/>
              </a:lnSpc>
              <a:buNone/>
            </a:pPr>
            <a:r>
              <a:rPr lang="en-US" sz="1600" dirty="0">
                <a:solidFill>
                  <a:schemeClr val="bg1"/>
                </a:solidFill>
                <a:latin typeface="Nunito" pitchFamily="2" charset="0"/>
              </a:rPr>
              <a:t>distribution of ratings becomes more varied, with fewer entities achieving</a:t>
            </a:r>
          </a:p>
          <a:p>
            <a:pPr marL="0" indent="0">
              <a:lnSpc>
                <a:spcPct val="150000"/>
              </a:lnSpc>
              <a:buNone/>
            </a:pPr>
            <a:r>
              <a:rPr lang="en-US" sz="1600" dirty="0">
                <a:solidFill>
                  <a:schemeClr val="bg1"/>
                </a:solidFill>
                <a:latin typeface="Nunito" pitchFamily="2" charset="0"/>
              </a:rPr>
              <a:t>either very high or very low ratings. This pattern highlights a potential</a:t>
            </a:r>
          </a:p>
          <a:p>
            <a:pPr marL="0" indent="0">
              <a:lnSpc>
                <a:spcPct val="150000"/>
              </a:lnSpc>
              <a:buNone/>
            </a:pPr>
            <a:r>
              <a:rPr lang="en-US" sz="1600" dirty="0">
                <a:solidFill>
                  <a:schemeClr val="bg1"/>
                </a:solidFill>
                <a:latin typeface="Nunito" pitchFamily="2" charset="0"/>
              </a:rPr>
              <a:t>disparity between popularity and perceived quality, where items with fewer votes are often highly rated, while those with more votes show a broader range of</a:t>
            </a:r>
          </a:p>
          <a:p>
            <a:pPr marL="0" indent="0">
              <a:lnSpc>
                <a:spcPct val="150000"/>
              </a:lnSpc>
              <a:buNone/>
            </a:pPr>
            <a:r>
              <a:rPr lang="en-US" sz="1600" dirty="0">
                <a:solidFill>
                  <a:schemeClr val="bg1"/>
                </a:solidFill>
                <a:latin typeface="Nunito" pitchFamily="2" charset="0"/>
              </a:rPr>
              <a:t>ratings.</a:t>
            </a:r>
            <a:endParaRPr lang="en-US" sz="1600" b="1" dirty="0">
              <a:solidFill>
                <a:schemeClr val="bg1"/>
              </a:solidFill>
              <a:latin typeface="Nunito" pitchFamily="2" charset="0"/>
            </a:endParaRPr>
          </a:p>
        </p:txBody>
      </p:sp>
      <p:pic>
        <p:nvPicPr>
          <p:cNvPr id="6" name="Picture 5">
            <a:extLst>
              <a:ext uri="{FF2B5EF4-FFF2-40B4-BE49-F238E27FC236}">
                <a16:creationId xmlns:a16="http://schemas.microsoft.com/office/drawing/2014/main" id="{ED16C56C-9420-A6A3-2FB0-7ADF051EFD9D}"/>
              </a:ext>
            </a:extLst>
          </p:cNvPr>
          <p:cNvPicPr>
            <a:picLocks noChangeAspect="1"/>
          </p:cNvPicPr>
          <p:nvPr/>
        </p:nvPicPr>
        <p:blipFill rotWithShape="1">
          <a:blip r:embed="rId4"/>
          <a:srcRect t="6179"/>
          <a:stretch/>
        </p:blipFill>
        <p:spPr>
          <a:xfrm>
            <a:off x="6924842" y="624467"/>
            <a:ext cx="7582958" cy="5843240"/>
          </a:xfrm>
          <a:prstGeom prst="rect">
            <a:avLst/>
          </a:prstGeom>
        </p:spPr>
      </p:pic>
    </p:spTree>
    <p:extLst>
      <p:ext uri="{BB962C8B-B14F-4D97-AF65-F5344CB8AC3E}">
        <p14:creationId xmlns:p14="http://schemas.microsoft.com/office/powerpoint/2010/main" val="129608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sp>
        <p:nvSpPr>
          <p:cNvPr id="4" name="Text 1"/>
          <p:cNvSpPr/>
          <p:nvPr/>
        </p:nvSpPr>
        <p:spPr>
          <a:xfrm>
            <a:off x="-1" y="0"/>
            <a:ext cx="14630400" cy="8229600"/>
          </a:xfrm>
          <a:prstGeom prst="rect">
            <a:avLst/>
          </a:prstGeom>
          <a:noFill/>
          <a:ln/>
        </p:spPr>
        <p:txBody>
          <a:bodyPr wrap="none" rtlCol="0" anchor="t"/>
          <a:lstStyle/>
          <a:p>
            <a:pPr marL="0" indent="0">
              <a:lnSpc>
                <a:spcPct val="150000"/>
              </a:lnSpc>
              <a:buNone/>
            </a:pPr>
            <a:r>
              <a:rPr lang="en-US" sz="2600" b="1" dirty="0">
                <a:solidFill>
                  <a:schemeClr val="bg1"/>
                </a:solidFill>
                <a:latin typeface="Nunito" pitchFamily="2" charset="0"/>
              </a:rPr>
              <a:t>Model Development: </a:t>
            </a:r>
            <a:r>
              <a:rPr lang="en-US" sz="1600" dirty="0">
                <a:solidFill>
                  <a:schemeClr val="bg1"/>
                </a:solidFill>
                <a:latin typeface="Nunito" pitchFamily="2" charset="0"/>
              </a:rPr>
              <a:t>We opted for the Random Forest Regressor and Linear Regression as our predictive model. The dataset was split into </a:t>
            </a:r>
          </a:p>
          <a:p>
            <a:pPr marL="0" indent="0">
              <a:lnSpc>
                <a:spcPct val="150000"/>
              </a:lnSpc>
              <a:buNone/>
            </a:pPr>
            <a:r>
              <a:rPr lang="en-US" sz="1600" dirty="0">
                <a:solidFill>
                  <a:schemeClr val="bg1"/>
                </a:solidFill>
                <a:latin typeface="Nunito" pitchFamily="2" charset="0"/>
              </a:rPr>
              <a:t>training and testing sets in an 80/20 ratio. The model's performance was evaluated using metrics such as Mean Absolute Error (MAE), Mean Squared Error </a:t>
            </a:r>
          </a:p>
          <a:p>
            <a:pPr marL="0" indent="0">
              <a:lnSpc>
                <a:spcPct val="150000"/>
              </a:lnSpc>
              <a:buNone/>
            </a:pPr>
            <a:r>
              <a:rPr lang="en-US" sz="1600" dirty="0">
                <a:solidFill>
                  <a:schemeClr val="bg1"/>
                </a:solidFill>
                <a:latin typeface="Nunito" pitchFamily="2" charset="0"/>
              </a:rPr>
              <a:t>(MSE), Root Mean Squared Error (RMSE), and </a:t>
            </a:r>
          </a:p>
          <a:p>
            <a:pPr marL="0" indent="0">
              <a:lnSpc>
                <a:spcPct val="150000"/>
              </a:lnSpc>
              <a:buNone/>
            </a:pPr>
            <a:r>
              <a:rPr lang="en-US" sz="1600" dirty="0">
                <a:solidFill>
                  <a:schemeClr val="bg1"/>
                </a:solidFill>
                <a:latin typeface="Nunito" pitchFamily="2" charset="0"/>
              </a:rPr>
              <a:t>R² Score.</a:t>
            </a:r>
          </a:p>
          <a:p>
            <a:pPr marL="0" indent="0">
              <a:lnSpc>
                <a:spcPct val="150000"/>
              </a:lnSpc>
              <a:buNone/>
            </a:pPr>
            <a:r>
              <a:rPr lang="en-US" sz="1600" b="1" dirty="0">
                <a:solidFill>
                  <a:schemeClr val="bg1"/>
                </a:solidFill>
                <a:latin typeface="Nunito" pitchFamily="2" charset="0"/>
              </a:rPr>
              <a:t> </a:t>
            </a:r>
          </a:p>
        </p:txBody>
      </p:sp>
      <p:pic>
        <p:nvPicPr>
          <p:cNvPr id="12" name="Picture 11">
            <a:extLst>
              <a:ext uri="{FF2B5EF4-FFF2-40B4-BE49-F238E27FC236}">
                <a16:creationId xmlns:a16="http://schemas.microsoft.com/office/drawing/2014/main" id="{9E39BE0D-DB8D-9544-D7C2-E1A27F5592C5}"/>
              </a:ext>
            </a:extLst>
          </p:cNvPr>
          <p:cNvPicPr>
            <a:picLocks noChangeAspect="1"/>
          </p:cNvPicPr>
          <p:nvPr/>
        </p:nvPicPr>
        <p:blipFill>
          <a:blip r:embed="rId4"/>
          <a:srcRect/>
          <a:stretch/>
        </p:blipFill>
        <p:spPr>
          <a:xfrm>
            <a:off x="4786233" y="1021057"/>
            <a:ext cx="5798636" cy="2495750"/>
          </a:xfrm>
          <a:prstGeom prst="rect">
            <a:avLst/>
          </a:prstGeom>
        </p:spPr>
      </p:pic>
      <p:pic>
        <p:nvPicPr>
          <p:cNvPr id="6" name="Picture 5">
            <a:extLst>
              <a:ext uri="{FF2B5EF4-FFF2-40B4-BE49-F238E27FC236}">
                <a16:creationId xmlns:a16="http://schemas.microsoft.com/office/drawing/2014/main" id="{758EB810-9C1F-2993-F3EB-AEB29494E20C}"/>
              </a:ext>
            </a:extLst>
          </p:cNvPr>
          <p:cNvPicPr>
            <a:picLocks noChangeAspect="1"/>
          </p:cNvPicPr>
          <p:nvPr/>
        </p:nvPicPr>
        <p:blipFill>
          <a:blip r:embed="rId5"/>
          <a:stretch>
            <a:fillRect/>
          </a:stretch>
        </p:blipFill>
        <p:spPr>
          <a:xfrm>
            <a:off x="464593" y="3666305"/>
            <a:ext cx="7220958" cy="4413797"/>
          </a:xfrm>
          <a:prstGeom prst="rect">
            <a:avLst/>
          </a:prstGeom>
        </p:spPr>
      </p:pic>
      <p:pic>
        <p:nvPicPr>
          <p:cNvPr id="9" name="Picture 8">
            <a:extLst>
              <a:ext uri="{FF2B5EF4-FFF2-40B4-BE49-F238E27FC236}">
                <a16:creationId xmlns:a16="http://schemas.microsoft.com/office/drawing/2014/main" id="{4725DB8F-8641-2C50-94D3-CB935B8F6A91}"/>
              </a:ext>
            </a:extLst>
          </p:cNvPr>
          <p:cNvPicPr>
            <a:picLocks noChangeAspect="1"/>
          </p:cNvPicPr>
          <p:nvPr/>
        </p:nvPicPr>
        <p:blipFill>
          <a:blip r:embed="rId6"/>
          <a:stretch>
            <a:fillRect/>
          </a:stretch>
        </p:blipFill>
        <p:spPr>
          <a:xfrm>
            <a:off x="7890028" y="3666304"/>
            <a:ext cx="6420745" cy="4413797"/>
          </a:xfrm>
          <a:prstGeom prst="rect">
            <a:avLst/>
          </a:prstGeom>
        </p:spPr>
      </p:pic>
    </p:spTree>
    <p:extLst>
      <p:ext uri="{BB962C8B-B14F-4D97-AF65-F5344CB8AC3E}">
        <p14:creationId xmlns:p14="http://schemas.microsoft.com/office/powerpoint/2010/main" val="317758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numCol="2"/>
          <a:lstStyle/>
          <a:p>
            <a:endParaRPr lang="en-IN"/>
          </a:p>
        </p:txBody>
      </p:sp>
      <p:sp>
        <p:nvSpPr>
          <p:cNvPr id="4" name="Text 1"/>
          <p:cNvSpPr/>
          <p:nvPr/>
        </p:nvSpPr>
        <p:spPr>
          <a:xfrm>
            <a:off x="-1" y="0"/>
            <a:ext cx="14630400" cy="8229600"/>
          </a:xfrm>
          <a:prstGeom prst="rect">
            <a:avLst/>
          </a:prstGeom>
          <a:noFill/>
          <a:ln/>
        </p:spPr>
        <p:txBody>
          <a:bodyPr wrap="none" rtlCol="0" anchor="t"/>
          <a:lstStyle/>
          <a:p>
            <a:pPr marL="0" indent="0">
              <a:lnSpc>
                <a:spcPct val="150000"/>
              </a:lnSpc>
              <a:buNone/>
            </a:pPr>
            <a:r>
              <a:rPr lang="en-US" sz="2000" b="1" dirty="0">
                <a:solidFill>
                  <a:schemeClr val="bg1"/>
                </a:solidFill>
                <a:latin typeface="Nunito" pitchFamily="2" charset="0"/>
              </a:rPr>
              <a:t>Model Evaluation</a:t>
            </a:r>
            <a:r>
              <a:rPr lang="en-US" sz="2600" b="1" dirty="0">
                <a:solidFill>
                  <a:schemeClr val="bg1"/>
                </a:solidFill>
                <a:latin typeface="Nunito" pitchFamily="2" charset="0"/>
              </a:rPr>
              <a:t>: </a:t>
            </a:r>
            <a:r>
              <a:rPr lang="en-US" sz="1600" dirty="0">
                <a:solidFill>
                  <a:schemeClr val="bg1"/>
                </a:solidFill>
                <a:latin typeface="Nunito" pitchFamily="2" charset="0"/>
              </a:rPr>
              <a:t>The image shows the performance comparison of two regression models: Linear Regression and Random Forest Regressor. Both </a:t>
            </a:r>
          </a:p>
          <a:p>
            <a:pPr marL="0" indent="0">
              <a:lnSpc>
                <a:spcPct val="150000"/>
              </a:lnSpc>
              <a:buNone/>
            </a:pPr>
            <a:r>
              <a:rPr lang="en-US" sz="1600" dirty="0">
                <a:solidFill>
                  <a:schemeClr val="bg1"/>
                </a:solidFill>
                <a:latin typeface="Nunito" pitchFamily="2" charset="0"/>
              </a:rPr>
              <a:t>models are trained on the same dataset</a:t>
            </a:r>
          </a:p>
          <a:p>
            <a:pPr marL="0" indent="0">
              <a:lnSpc>
                <a:spcPct val="150000"/>
              </a:lnSpc>
              <a:buNone/>
            </a:pPr>
            <a:r>
              <a:rPr lang="en-US" sz="1600" dirty="0">
                <a:solidFill>
                  <a:schemeClr val="bg1"/>
                </a:solidFill>
                <a:latin typeface="Nunito" pitchFamily="2" charset="0"/>
              </a:rPr>
              <a:t>,with their performance evaluated using </a:t>
            </a:r>
          </a:p>
          <a:p>
            <a:pPr marL="0" indent="0">
              <a:lnSpc>
                <a:spcPct val="150000"/>
              </a:lnSpc>
              <a:buNone/>
            </a:pPr>
            <a:r>
              <a:rPr lang="en-US" sz="1600" dirty="0">
                <a:solidFill>
                  <a:schemeClr val="bg1"/>
                </a:solidFill>
                <a:latin typeface="Nunito" pitchFamily="2" charset="0"/>
              </a:rPr>
              <a:t>Various metrics, including Mean Absolute </a:t>
            </a:r>
          </a:p>
          <a:p>
            <a:pPr marL="0" indent="0">
              <a:lnSpc>
                <a:spcPct val="150000"/>
              </a:lnSpc>
              <a:buNone/>
            </a:pPr>
            <a:r>
              <a:rPr lang="en-US" sz="1600" dirty="0">
                <a:solidFill>
                  <a:schemeClr val="bg1"/>
                </a:solidFill>
                <a:latin typeface="Nunito" pitchFamily="2" charset="0"/>
              </a:rPr>
              <a:t>Error (MAE), Mean Squared Error (MSE),</a:t>
            </a:r>
          </a:p>
          <a:p>
            <a:pPr marL="0" indent="0">
              <a:lnSpc>
                <a:spcPct val="150000"/>
              </a:lnSpc>
              <a:buNone/>
            </a:pPr>
            <a:r>
              <a:rPr lang="en-US" sz="1600" dirty="0">
                <a:solidFill>
                  <a:schemeClr val="bg1"/>
                </a:solidFill>
                <a:latin typeface="Nunito" pitchFamily="2" charset="0"/>
              </a:rPr>
              <a:t>Root Mean Squared Error (RMSE),and R² </a:t>
            </a:r>
          </a:p>
          <a:p>
            <a:pPr marL="0" indent="0">
              <a:lnSpc>
                <a:spcPct val="150000"/>
              </a:lnSpc>
              <a:buNone/>
            </a:pPr>
            <a:r>
              <a:rPr lang="en-US" sz="1600" dirty="0">
                <a:solidFill>
                  <a:schemeClr val="bg1"/>
                </a:solidFill>
                <a:latin typeface="Nunito" pitchFamily="2" charset="0"/>
              </a:rPr>
              <a:t>Score. </a:t>
            </a:r>
          </a:p>
          <a:p>
            <a:pPr marL="0" indent="0">
              <a:lnSpc>
                <a:spcPct val="150000"/>
              </a:lnSpc>
              <a:buNone/>
            </a:pPr>
            <a:r>
              <a:rPr lang="en-US" sz="1600" dirty="0">
                <a:solidFill>
                  <a:schemeClr val="bg1"/>
                </a:solidFill>
                <a:latin typeface="Nunito" pitchFamily="2" charset="0"/>
              </a:rPr>
              <a:t>Insights:</a:t>
            </a:r>
          </a:p>
          <a:p>
            <a:pPr marL="0" indent="0">
              <a:lnSpc>
                <a:spcPct val="150000"/>
              </a:lnSpc>
              <a:buNone/>
            </a:pPr>
            <a:r>
              <a:rPr lang="en-US" sz="1600" dirty="0">
                <a:solidFill>
                  <a:schemeClr val="bg1"/>
                </a:solidFill>
                <a:latin typeface="Nunito" pitchFamily="2" charset="0"/>
              </a:rPr>
              <a:t>Linear Regression: </a:t>
            </a:r>
          </a:p>
          <a:p>
            <a:pPr marL="0" indent="0">
              <a:lnSpc>
                <a:spcPct val="150000"/>
              </a:lnSpc>
              <a:buNone/>
            </a:pPr>
            <a:r>
              <a:rPr lang="en-US" sz="1600" dirty="0">
                <a:solidFill>
                  <a:schemeClr val="bg1"/>
                </a:solidFill>
                <a:latin typeface="Nunito" pitchFamily="2" charset="0"/>
              </a:rPr>
              <a:t>MAE: 808718.489</a:t>
            </a:r>
          </a:p>
          <a:p>
            <a:pPr marL="0" indent="0">
              <a:lnSpc>
                <a:spcPct val="150000"/>
              </a:lnSpc>
              <a:buNone/>
            </a:pPr>
            <a:r>
              <a:rPr lang="en-US" sz="1600" dirty="0">
                <a:solidFill>
                  <a:schemeClr val="bg1"/>
                </a:solidFill>
                <a:latin typeface="Nunito" pitchFamily="2" charset="0"/>
              </a:rPr>
              <a:t>MSE: 12291978403632.48</a:t>
            </a:r>
          </a:p>
          <a:p>
            <a:pPr marL="0" indent="0">
              <a:lnSpc>
                <a:spcPct val="150000"/>
              </a:lnSpc>
              <a:buNone/>
            </a:pPr>
            <a:r>
              <a:rPr lang="en-US" sz="1600" dirty="0">
                <a:solidFill>
                  <a:schemeClr val="bg1"/>
                </a:solidFill>
                <a:latin typeface="Nunito" pitchFamily="2" charset="0"/>
              </a:rPr>
              <a:t>RMSE: 11086879.395797508</a:t>
            </a:r>
          </a:p>
          <a:p>
            <a:pPr marL="0" indent="0">
              <a:lnSpc>
                <a:spcPct val="150000"/>
              </a:lnSpc>
              <a:buNone/>
            </a:pPr>
            <a:r>
              <a:rPr lang="en-US" sz="1600" dirty="0">
                <a:solidFill>
                  <a:schemeClr val="bg1"/>
                </a:solidFill>
                <a:latin typeface="Nunito" pitchFamily="2" charset="0"/>
              </a:rPr>
              <a:t>R² Score: -54002594319357.83</a:t>
            </a:r>
          </a:p>
          <a:p>
            <a:pPr marL="0" indent="0">
              <a:lnSpc>
                <a:spcPct val="150000"/>
              </a:lnSpc>
              <a:buNone/>
            </a:pPr>
            <a:r>
              <a:rPr lang="en-US" sz="1600" dirty="0">
                <a:solidFill>
                  <a:schemeClr val="bg1"/>
                </a:solidFill>
                <a:latin typeface="Nunito" pitchFamily="2" charset="0"/>
              </a:rPr>
              <a:t>The negative R² score indicates a poor fit, suggesting that the model fails to capture the relationship between the features and the target variable.</a:t>
            </a:r>
          </a:p>
          <a:p>
            <a:pPr marL="0" indent="0">
              <a:lnSpc>
                <a:spcPct val="150000"/>
              </a:lnSpc>
              <a:buNone/>
            </a:pPr>
            <a:r>
              <a:rPr lang="en-US" sz="1600" dirty="0">
                <a:solidFill>
                  <a:schemeClr val="bg1"/>
                </a:solidFill>
                <a:latin typeface="Nunito" pitchFamily="2" charset="0"/>
              </a:rPr>
              <a:t>Random Forest Regressor:</a:t>
            </a:r>
          </a:p>
          <a:p>
            <a:pPr marL="0" indent="0">
              <a:lnSpc>
                <a:spcPct val="150000"/>
              </a:lnSpc>
              <a:buNone/>
            </a:pPr>
            <a:r>
              <a:rPr lang="en-US" sz="1600" dirty="0">
                <a:solidFill>
                  <a:schemeClr val="bg1"/>
                </a:solidFill>
                <a:latin typeface="Nunito" pitchFamily="2" charset="0"/>
              </a:rPr>
              <a:t>MAE: 0.07286289905575635</a:t>
            </a:r>
          </a:p>
          <a:p>
            <a:pPr marL="0" indent="0">
              <a:lnSpc>
                <a:spcPct val="150000"/>
              </a:lnSpc>
              <a:buNone/>
            </a:pPr>
            <a:r>
              <a:rPr lang="en-US" sz="1600" dirty="0">
                <a:solidFill>
                  <a:schemeClr val="bg1"/>
                </a:solidFill>
                <a:latin typeface="Nunito" pitchFamily="2" charset="0"/>
              </a:rPr>
              <a:t>MSE: 0.027840717425431694</a:t>
            </a:r>
          </a:p>
          <a:p>
            <a:pPr marL="0" indent="0">
              <a:lnSpc>
                <a:spcPct val="150000"/>
              </a:lnSpc>
              <a:buNone/>
            </a:pPr>
            <a:r>
              <a:rPr lang="en-US" sz="1600" dirty="0">
                <a:solidFill>
                  <a:schemeClr val="bg1"/>
                </a:solidFill>
                <a:latin typeface="Nunito" pitchFamily="2" charset="0"/>
              </a:rPr>
              <a:t>RMSE: 0.16685357877825136</a:t>
            </a:r>
          </a:p>
          <a:p>
            <a:pPr marL="0" indent="0">
              <a:lnSpc>
                <a:spcPct val="150000"/>
              </a:lnSpc>
              <a:buNone/>
            </a:pPr>
            <a:r>
              <a:rPr lang="en-US" sz="1600" dirty="0">
                <a:solidFill>
                  <a:schemeClr val="bg1"/>
                </a:solidFill>
                <a:latin typeface="Nunito" pitchFamily="2" charset="0"/>
              </a:rPr>
              <a:t>R² Score: 0.9877628248539266</a:t>
            </a:r>
          </a:p>
          <a:p>
            <a:pPr marL="0" indent="0">
              <a:lnSpc>
                <a:spcPct val="150000"/>
              </a:lnSpc>
              <a:buNone/>
            </a:pPr>
            <a:r>
              <a:rPr lang="en-US" sz="1600" dirty="0">
                <a:solidFill>
                  <a:schemeClr val="bg1"/>
                </a:solidFill>
                <a:latin typeface="Nunito" pitchFamily="2" charset="0"/>
              </a:rPr>
              <a:t>The Random Forest Regressor has significantly better performance, with a near-perfect R² score close to 1, indicating a very strong fit and excellent predictive</a:t>
            </a:r>
          </a:p>
          <a:p>
            <a:pPr marL="0" indent="0">
              <a:lnSpc>
                <a:spcPct val="150000"/>
              </a:lnSpc>
              <a:buNone/>
            </a:pPr>
            <a:r>
              <a:rPr lang="en-US" sz="1600" dirty="0">
                <a:solidFill>
                  <a:schemeClr val="bg1"/>
                </a:solidFill>
                <a:latin typeface="Nunito" pitchFamily="2" charset="0"/>
              </a:rPr>
              <a:t>power.</a:t>
            </a:r>
            <a:endParaRPr lang="en-US" sz="1600" b="1" dirty="0">
              <a:solidFill>
                <a:schemeClr val="bg1"/>
              </a:solidFill>
              <a:latin typeface="Nunito" pitchFamily="2" charset="0"/>
            </a:endParaRPr>
          </a:p>
        </p:txBody>
      </p:sp>
      <p:pic>
        <p:nvPicPr>
          <p:cNvPr id="7" name="Picture 6">
            <a:extLst>
              <a:ext uri="{FF2B5EF4-FFF2-40B4-BE49-F238E27FC236}">
                <a16:creationId xmlns:a16="http://schemas.microsoft.com/office/drawing/2014/main" id="{281719ED-298F-6092-8E52-EC1FE42B8513}"/>
              </a:ext>
            </a:extLst>
          </p:cNvPr>
          <p:cNvPicPr>
            <a:picLocks noChangeAspect="1"/>
          </p:cNvPicPr>
          <p:nvPr/>
        </p:nvPicPr>
        <p:blipFill rotWithShape="1">
          <a:blip r:embed="rId4"/>
          <a:srcRect l="1043" t="3020"/>
          <a:stretch/>
        </p:blipFill>
        <p:spPr>
          <a:xfrm>
            <a:off x="4059044" y="892097"/>
            <a:ext cx="10448693" cy="3880626"/>
          </a:xfrm>
          <a:prstGeom prst="rect">
            <a:avLst/>
          </a:prstGeom>
        </p:spPr>
      </p:pic>
    </p:spTree>
    <p:extLst>
      <p:ext uri="{BB962C8B-B14F-4D97-AF65-F5344CB8AC3E}">
        <p14:creationId xmlns:p14="http://schemas.microsoft.com/office/powerpoint/2010/main" val="678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numCol="2"/>
          <a:lstStyle/>
          <a:p>
            <a:endParaRPr lang="en-IN" dirty="0"/>
          </a:p>
        </p:txBody>
      </p:sp>
      <p:sp>
        <p:nvSpPr>
          <p:cNvPr id="4" name="Text 1"/>
          <p:cNvSpPr/>
          <p:nvPr/>
        </p:nvSpPr>
        <p:spPr>
          <a:xfrm>
            <a:off x="-1" y="0"/>
            <a:ext cx="14630400" cy="8229600"/>
          </a:xfrm>
          <a:prstGeom prst="rect">
            <a:avLst/>
          </a:prstGeom>
          <a:noFill/>
          <a:ln/>
        </p:spPr>
        <p:txBody>
          <a:bodyPr wrap="none" rtlCol="0" anchor="t"/>
          <a:lstStyle/>
          <a:p>
            <a:pPr marL="0" indent="0">
              <a:lnSpc>
                <a:spcPct val="200000"/>
              </a:lnSpc>
              <a:buNone/>
            </a:pPr>
            <a:r>
              <a:rPr lang="en-US" sz="2600" b="1" dirty="0">
                <a:solidFill>
                  <a:schemeClr val="bg1"/>
                </a:solidFill>
                <a:latin typeface="Nunito" pitchFamily="2" charset="0"/>
              </a:rPr>
              <a:t>Conclusions: </a:t>
            </a:r>
          </a:p>
          <a:p>
            <a:pPr marL="342900" indent="-342900">
              <a:lnSpc>
                <a:spcPct val="200000"/>
              </a:lnSpc>
              <a:buFont typeface="+mj-lt"/>
              <a:buAutoNum type="arabicPeriod"/>
            </a:pPr>
            <a:r>
              <a:rPr lang="en-US" dirty="0">
                <a:solidFill>
                  <a:schemeClr val="bg1"/>
                </a:solidFill>
                <a:latin typeface="Nunito" pitchFamily="2" charset="0"/>
              </a:rPr>
              <a:t>The Random Forest Regressor outperforms the Linear Regression model by a wide margin across all evaluation metrics. The Linear </a:t>
            </a:r>
          </a:p>
          <a:p>
            <a:pPr>
              <a:lnSpc>
                <a:spcPct val="200000"/>
              </a:lnSpc>
            </a:pPr>
            <a:r>
              <a:rPr lang="en-US" dirty="0">
                <a:solidFill>
                  <a:schemeClr val="bg1"/>
                </a:solidFill>
                <a:latin typeface="Nunito" pitchFamily="2" charset="0"/>
              </a:rPr>
              <a:t>Regression model’s negative R² score indicates that it fails to model the data effectively, possibly due to the complexity of the relationship </a:t>
            </a:r>
          </a:p>
          <a:p>
            <a:pPr>
              <a:lnSpc>
                <a:spcPct val="200000"/>
              </a:lnSpc>
            </a:pPr>
            <a:r>
              <a:rPr lang="en-US" dirty="0">
                <a:solidFill>
                  <a:schemeClr val="bg1"/>
                </a:solidFill>
                <a:latin typeface="Nunito" pitchFamily="2" charset="0"/>
              </a:rPr>
              <a:t>between the input features and the target variable. </a:t>
            </a:r>
          </a:p>
          <a:p>
            <a:pPr marL="342900" indent="-342900">
              <a:lnSpc>
                <a:spcPct val="200000"/>
              </a:lnSpc>
              <a:buAutoNum type="arabicPeriod" startAt="2"/>
            </a:pPr>
            <a:r>
              <a:rPr lang="en-US" dirty="0">
                <a:solidFill>
                  <a:schemeClr val="bg1"/>
                </a:solidFill>
                <a:latin typeface="Nunito" pitchFamily="2" charset="0"/>
              </a:rPr>
              <a:t>The Random Forest Regressor's high R² score and low error metrics suggest that it captures the underlying patterns in the data well, </a:t>
            </a:r>
          </a:p>
          <a:p>
            <a:pPr>
              <a:lnSpc>
                <a:spcPct val="200000"/>
              </a:lnSpc>
            </a:pPr>
            <a:r>
              <a:rPr lang="en-US" dirty="0">
                <a:solidFill>
                  <a:schemeClr val="bg1"/>
                </a:solidFill>
                <a:latin typeface="Nunito" pitchFamily="2" charset="0"/>
              </a:rPr>
              <a:t>making it the superior model for this specific dataset. </a:t>
            </a:r>
          </a:p>
          <a:p>
            <a:pPr marL="342900" indent="-342900">
              <a:lnSpc>
                <a:spcPct val="200000"/>
              </a:lnSpc>
              <a:buAutoNum type="arabicPeriod" startAt="3"/>
            </a:pPr>
            <a:r>
              <a:rPr lang="en-US" dirty="0">
                <a:solidFill>
                  <a:schemeClr val="bg1"/>
                </a:solidFill>
                <a:latin typeface="Nunito" pitchFamily="2" charset="0"/>
              </a:rPr>
              <a:t>This comparison highlights the importance of using more complex models like Random Forest for datasets where linear relationships </a:t>
            </a:r>
          </a:p>
          <a:p>
            <a:pPr>
              <a:lnSpc>
                <a:spcPct val="200000"/>
              </a:lnSpc>
            </a:pPr>
            <a:r>
              <a:rPr lang="en-US" dirty="0">
                <a:solidFill>
                  <a:schemeClr val="bg1"/>
                </a:solidFill>
                <a:latin typeface="Nunito" pitchFamily="2" charset="0"/>
              </a:rPr>
              <a:t>might not suffice, providing more accurate and reliable predictions. </a:t>
            </a:r>
          </a:p>
          <a:p>
            <a:pPr marL="0" indent="0">
              <a:lnSpc>
                <a:spcPct val="150000"/>
              </a:lnSpc>
              <a:buNone/>
            </a:pPr>
            <a:endParaRPr lang="en-US" sz="1600" b="1" dirty="0">
              <a:solidFill>
                <a:schemeClr val="bg1"/>
              </a:solidFill>
              <a:latin typeface="Nunito" pitchFamily="2" charset="0"/>
            </a:endParaRPr>
          </a:p>
        </p:txBody>
      </p:sp>
    </p:spTree>
    <p:extLst>
      <p:ext uri="{BB962C8B-B14F-4D97-AF65-F5344CB8AC3E}">
        <p14:creationId xmlns:p14="http://schemas.microsoft.com/office/powerpoint/2010/main" val="1545438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1127</Words>
  <Application>Microsoft Office PowerPoint</Application>
  <PresentationFormat>Custom</PresentationFormat>
  <Paragraphs>101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Ashish Riwal</cp:lastModifiedBy>
  <cp:revision>3</cp:revision>
  <dcterms:created xsi:type="dcterms:W3CDTF">2024-08-10T09:15:14Z</dcterms:created>
  <dcterms:modified xsi:type="dcterms:W3CDTF">2024-08-10T11:56:46Z</dcterms:modified>
</cp:coreProperties>
</file>