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Alatsi" charset="1" panose="00000500000000000000"/>
      <p:regular r:id="rId22"/>
    </p:embeddedFont>
    <p:embeddedFont>
      <p:font typeface="Open Sans Bold" charset="1" panose="020B0806030504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6241693" y="2500459"/>
            <a:ext cx="8534002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000000"/>
                </a:solidFill>
                <a:latin typeface="Alatsi"/>
              </a:rPr>
              <a:t>EXCEL VBA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067640" y="8725001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 Bold"/>
              </a:rPr>
              <a:t>Presented By : Ashish Sawant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106506" y="0"/>
            <a:ext cx="1181494" cy="1277197"/>
          </a:xfrm>
          <a:custGeom>
            <a:avLst/>
            <a:gdLst/>
            <a:ahLst/>
            <a:cxnLst/>
            <a:rect r="r" b="b" t="t" l="l"/>
            <a:pathLst>
              <a:path h="1277197" w="1181494">
                <a:moveTo>
                  <a:pt x="0" y="0"/>
                </a:moveTo>
                <a:lnTo>
                  <a:pt x="1181494" y="0"/>
                </a:lnTo>
                <a:lnTo>
                  <a:pt x="1181494" y="1277197"/>
                </a:lnTo>
                <a:lnTo>
                  <a:pt x="0" y="12771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6000"/>
            </a:blip>
            <a:stretch>
              <a:fillRect l="0" t="0" r="-10000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196020" y="4983345"/>
            <a:ext cx="12625348" cy="978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 Bold"/>
              </a:rPr>
              <a:t>Data Entry Form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 Bold"/>
              </a:rPr>
              <a:t>Excel VBA</a:t>
            </a:r>
          </a:p>
        </p:txBody>
      </p:sp>
      <p:sp>
        <p:nvSpPr>
          <p:cNvPr name="AutoShape 6" id="6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3762" y="-14586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04788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5324" y="516768"/>
            <a:ext cx="7708676" cy="9253464"/>
          </a:xfrm>
          <a:custGeom>
            <a:avLst/>
            <a:gdLst/>
            <a:ahLst/>
            <a:cxnLst/>
            <a:rect r="r" b="b" t="t" l="l"/>
            <a:pathLst>
              <a:path h="9253464" w="7708676">
                <a:moveTo>
                  <a:pt x="0" y="0"/>
                </a:moveTo>
                <a:lnTo>
                  <a:pt x="7708676" y="0"/>
                </a:lnTo>
                <a:lnTo>
                  <a:pt x="7708676" y="9253464"/>
                </a:lnTo>
                <a:lnTo>
                  <a:pt x="0" y="92534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094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621294" y="516768"/>
            <a:ext cx="8370179" cy="9253464"/>
          </a:xfrm>
          <a:custGeom>
            <a:avLst/>
            <a:gdLst/>
            <a:ahLst/>
            <a:cxnLst/>
            <a:rect r="r" b="b" t="t" l="l"/>
            <a:pathLst>
              <a:path h="9253464" w="8370179">
                <a:moveTo>
                  <a:pt x="0" y="0"/>
                </a:moveTo>
                <a:lnTo>
                  <a:pt x="8370179" y="0"/>
                </a:lnTo>
                <a:lnTo>
                  <a:pt x="8370179" y="9253464"/>
                </a:lnTo>
                <a:lnTo>
                  <a:pt x="0" y="92534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 Bold"/>
              </a:rPr>
              <a:t>Excel VBA</a:t>
            </a:r>
          </a:p>
        </p:txBody>
      </p:sp>
      <p:sp>
        <p:nvSpPr>
          <p:cNvPr name="AutoShape 6" id="6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10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263762" y="-14586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804788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64423" y="2892931"/>
            <a:ext cx="16442640" cy="6886690"/>
          </a:xfrm>
          <a:custGeom>
            <a:avLst/>
            <a:gdLst/>
            <a:ahLst/>
            <a:cxnLst/>
            <a:rect r="r" b="b" t="t" l="l"/>
            <a:pathLst>
              <a:path h="6886690" w="16442640">
                <a:moveTo>
                  <a:pt x="0" y="0"/>
                </a:moveTo>
                <a:lnTo>
                  <a:pt x="16442640" y="0"/>
                </a:lnTo>
                <a:lnTo>
                  <a:pt x="16442640" y="6886690"/>
                </a:lnTo>
                <a:lnTo>
                  <a:pt x="0" y="68866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USERFORM 3: SHEET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5155" y="866775"/>
            <a:ext cx="15815306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USERFORM 4: INVENTORY ENTRY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51307" y="2379027"/>
            <a:ext cx="14589154" cy="5839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6688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latsi Bold"/>
              </a:rPr>
              <a:t>UserForm 4 simplifies inventory management by offering a streamlined interface for entering inventory data. </a:t>
            </a:r>
          </a:p>
          <a:p>
            <a:pPr algn="l" marL="690881" indent="-345440" lvl="1">
              <a:lnSpc>
                <a:spcPts val="6688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latsi Bold"/>
              </a:rPr>
              <a:t>Equipped with automatic calculation features, this userform empowers users to efficiently record inventory details while the system performs calculations seamlessly. </a:t>
            </a:r>
          </a:p>
          <a:p>
            <a:pPr algn="l" marL="690881" indent="-345440" lvl="1">
              <a:lnSpc>
                <a:spcPts val="6688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latsi Bold"/>
              </a:rPr>
              <a:t>By automating mundane tasks and providing instant feedback, UserForm 4 enhances productivity and accuracy in inventory management processes.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 Bold"/>
              </a:rPr>
              <a:t>Excel VBA</a:t>
            </a:r>
          </a:p>
        </p:txBody>
      </p:sp>
      <p:sp>
        <p:nvSpPr>
          <p:cNvPr name="AutoShape 5" id="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11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1145203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982801" y="51435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 Bold"/>
              </a:rPr>
              <a:t>Excel VBA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982861" y="594556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12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48275" y="765220"/>
            <a:ext cx="1561176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USERFORM 4: INVENTORY ENTRY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3009325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779474" y="2075504"/>
            <a:ext cx="11349364" cy="6781928"/>
          </a:xfrm>
          <a:custGeom>
            <a:avLst/>
            <a:gdLst/>
            <a:ahLst/>
            <a:cxnLst/>
            <a:rect r="r" b="b" t="t" l="l"/>
            <a:pathLst>
              <a:path h="6781928" w="11349364">
                <a:moveTo>
                  <a:pt x="0" y="0"/>
                </a:moveTo>
                <a:lnTo>
                  <a:pt x="11349363" y="0"/>
                </a:lnTo>
                <a:lnTo>
                  <a:pt x="11349363" y="6781928"/>
                </a:lnTo>
                <a:lnTo>
                  <a:pt x="0" y="67819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968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64167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 Bold"/>
              </a:rPr>
              <a:t>Excel VBA</a:t>
            </a:r>
          </a:p>
        </p:txBody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657600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4788" y="425588"/>
            <a:ext cx="8042663" cy="8263010"/>
          </a:xfrm>
          <a:custGeom>
            <a:avLst/>
            <a:gdLst/>
            <a:ahLst/>
            <a:cxnLst/>
            <a:rect r="r" b="b" t="t" l="l"/>
            <a:pathLst>
              <a:path h="8263010" w="8042663">
                <a:moveTo>
                  <a:pt x="0" y="0"/>
                </a:moveTo>
                <a:lnTo>
                  <a:pt x="8042663" y="0"/>
                </a:lnTo>
                <a:lnTo>
                  <a:pt x="8042663" y="8263010"/>
                </a:lnTo>
                <a:lnTo>
                  <a:pt x="0" y="82630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13804" y="594422"/>
            <a:ext cx="7431401" cy="8263010"/>
          </a:xfrm>
          <a:custGeom>
            <a:avLst/>
            <a:gdLst/>
            <a:ahLst/>
            <a:cxnLst/>
            <a:rect r="r" b="b" t="t" l="l"/>
            <a:pathLst>
              <a:path h="8263010" w="7431401">
                <a:moveTo>
                  <a:pt x="0" y="0"/>
                </a:moveTo>
                <a:lnTo>
                  <a:pt x="7431401" y="0"/>
                </a:lnTo>
                <a:lnTo>
                  <a:pt x="7431401" y="8263010"/>
                </a:lnTo>
                <a:lnTo>
                  <a:pt x="0" y="82630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13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64167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11959" y="866775"/>
            <a:ext cx="1346408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USERFORM 4: SHEET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 Bold"/>
              </a:rPr>
              <a:t>Excel VBA</a:t>
            </a:r>
          </a:p>
        </p:txBody>
      </p:sp>
      <p:sp>
        <p:nvSpPr>
          <p:cNvPr name="AutoShape 5" id="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13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3657600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25057" y="2768835"/>
            <a:ext cx="16596710" cy="5637512"/>
          </a:xfrm>
          <a:custGeom>
            <a:avLst/>
            <a:gdLst/>
            <a:ahLst/>
            <a:cxnLst/>
            <a:rect r="r" b="b" t="t" l="l"/>
            <a:pathLst>
              <a:path h="5637512" w="16596710">
                <a:moveTo>
                  <a:pt x="0" y="0"/>
                </a:moveTo>
                <a:lnTo>
                  <a:pt x="16596710" y="0"/>
                </a:lnTo>
                <a:lnTo>
                  <a:pt x="16596710" y="5637513"/>
                </a:lnTo>
                <a:lnTo>
                  <a:pt x="0" y="56375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748035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33857" y="6762653"/>
            <a:ext cx="10669737" cy="70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3"/>
              </a:lnSpc>
            </a:pPr>
            <a:r>
              <a:rPr lang="en-US" sz="4116">
                <a:solidFill>
                  <a:srgbClr val="000000"/>
                </a:solidFill>
                <a:latin typeface="Alatsi Bold"/>
              </a:rPr>
              <a:t>Presented By : Ashish Sawant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27671" y="1846941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 Bold"/>
              </a:rPr>
              <a:t>Excel VBA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 Bold"/>
              </a:rPr>
              <a:t>Excel VBA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1986" y="3305470"/>
            <a:ext cx="448096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21986" y="4408805"/>
            <a:ext cx="6715005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 Bold"/>
              </a:rPr>
              <a:t>UserForm 2: Main Menu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1986" y="5512140"/>
            <a:ext cx="7605385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 Bold"/>
              </a:rPr>
              <a:t>UserForm 4: Inventory Entry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13321" y="3305470"/>
            <a:ext cx="5445834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 Bold"/>
              </a:rPr>
              <a:t>UserForm 1:  Login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13321" y="4408805"/>
            <a:ext cx="7208573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 Bold"/>
              </a:rPr>
              <a:t>UserForm 3: Customer Entry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13321" y="5512140"/>
            <a:ext cx="448096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 Bold"/>
              </a:rPr>
              <a:t>Thank You</a:t>
            </a:r>
          </a:p>
        </p:txBody>
      </p:sp>
      <p:sp>
        <p:nvSpPr>
          <p:cNvPr name="AutoShape 10" id="10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-2845001" y="43433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601700" y="614206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 Bold"/>
              </a:rPr>
              <a:t>Excel VBA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982861" y="59332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INTRODUCTION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2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2210442"/>
            <a:ext cx="10853022" cy="6719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5"/>
              </a:lnSpc>
            </a:pPr>
            <a:r>
              <a:rPr lang="en-US" sz="3204">
                <a:solidFill>
                  <a:srgbClr val="000000"/>
                </a:solidFill>
                <a:latin typeface="Alatsi Bold"/>
              </a:rPr>
              <a:t>Greetings,</a:t>
            </a:r>
          </a:p>
          <a:p>
            <a:pPr algn="l">
              <a:lnSpc>
                <a:spcPts val="4485"/>
              </a:lnSpc>
            </a:pPr>
          </a:p>
          <a:p>
            <a:pPr algn="l" marL="691787" indent="-345894" lvl="1">
              <a:lnSpc>
                <a:spcPts val="4485"/>
              </a:lnSpc>
              <a:buFont typeface="Arial"/>
              <a:buChar char="•"/>
            </a:pPr>
            <a:r>
              <a:rPr lang="en-US" sz="3204">
                <a:solidFill>
                  <a:srgbClr val="000000"/>
                </a:solidFill>
                <a:latin typeface="Alatsi Bold"/>
              </a:rPr>
              <a:t>Today, I'm excited to introduce our new project, a comprehensive Excel VBA application designed to streamline and enhance data management processes. </a:t>
            </a:r>
          </a:p>
          <a:p>
            <a:pPr algn="l" marL="691787" indent="-345894" lvl="1">
              <a:lnSpc>
                <a:spcPts val="4485"/>
              </a:lnSpc>
              <a:buFont typeface="Arial"/>
              <a:buChar char="•"/>
            </a:pPr>
            <a:r>
              <a:rPr lang="en-US" sz="3204">
                <a:solidFill>
                  <a:srgbClr val="000000"/>
                </a:solidFill>
                <a:latin typeface="Alatsi Bold"/>
              </a:rPr>
              <a:t>This project leverages the power of Visual Basic for Applications (VBA) to create intuitive user interfaces, automate calculations, and facilitate seamless integration with external systems.</a:t>
            </a:r>
          </a:p>
          <a:p>
            <a:pPr algn="l">
              <a:lnSpc>
                <a:spcPts val="4485"/>
              </a:lnSpc>
            </a:pPr>
          </a:p>
          <a:p>
            <a:pPr algn="l" marL="691787" indent="-345894" lvl="1">
              <a:lnSpc>
                <a:spcPts val="4485"/>
              </a:lnSpc>
              <a:buFont typeface="Arial"/>
              <a:buChar char="•"/>
            </a:pPr>
            <a:r>
              <a:rPr lang="en-US" sz="3204">
                <a:solidFill>
                  <a:srgbClr val="000000"/>
                </a:solidFill>
                <a:latin typeface="Alatsi Bold"/>
              </a:rPr>
              <a:t>Let's delve into the key components of this project:</a:t>
            </a:r>
          </a:p>
          <a:p>
            <a:pPr algn="l">
              <a:lnSpc>
                <a:spcPts val="4485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1881722" y="3934230"/>
            <a:ext cx="5444637" cy="2418540"/>
          </a:xfrm>
          <a:custGeom>
            <a:avLst/>
            <a:gdLst/>
            <a:ahLst/>
            <a:cxnLst/>
            <a:rect r="r" b="b" t="t" l="l"/>
            <a:pathLst>
              <a:path h="2418540" w="5444637">
                <a:moveTo>
                  <a:pt x="0" y="0"/>
                </a:moveTo>
                <a:lnTo>
                  <a:pt x="5444637" y="0"/>
                </a:lnTo>
                <a:lnTo>
                  <a:pt x="5444637" y="2418540"/>
                </a:lnTo>
                <a:lnTo>
                  <a:pt x="0" y="24185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73618" y="674688"/>
            <a:ext cx="11940765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USERFORM 1:  LOGIN</a:t>
            </a:r>
          </a:p>
        </p:txBody>
      </p:sp>
      <p:sp>
        <p:nvSpPr>
          <p:cNvPr name="TextBox 3" id="3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 Bold"/>
              </a:rPr>
              <a:t>Excel VBA</a:t>
            </a: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3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512165" y="-15538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92058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667091" y="2602075"/>
            <a:ext cx="6192064" cy="5367492"/>
          </a:xfrm>
          <a:custGeom>
            <a:avLst/>
            <a:gdLst/>
            <a:ahLst/>
            <a:cxnLst/>
            <a:rect r="r" b="b" t="t" l="l"/>
            <a:pathLst>
              <a:path h="5367492" w="6192064">
                <a:moveTo>
                  <a:pt x="0" y="0"/>
                </a:moveTo>
                <a:lnTo>
                  <a:pt x="6192064" y="0"/>
                </a:lnTo>
                <a:lnTo>
                  <a:pt x="6192064" y="5367493"/>
                </a:lnTo>
                <a:lnTo>
                  <a:pt x="0" y="53674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854775" y="2250757"/>
            <a:ext cx="7081406" cy="7633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Alatsi Bold"/>
              </a:rPr>
              <a:t>UserForm 1 serves as the gateway to accessing the Excel files and initiating the application. 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Alatsi Bold"/>
              </a:rPr>
              <a:t>It features fields for entering login credentials, ensuring secure access to sensitive data. 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Alatsi Bold"/>
              </a:rPr>
              <a:t>By providing a seamless login experience, users can effortlessly connect to the system and unlock its full potential.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 Bold"/>
              </a:rPr>
              <a:t>Excel VBA</a:t>
            </a:r>
          </a:p>
        </p:txBody>
      </p:sp>
      <p:sp>
        <p:nvSpPr>
          <p:cNvPr name="AutoShape 6" id="6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4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147184" y="357725"/>
            <a:ext cx="11464879" cy="9571550"/>
          </a:xfrm>
          <a:custGeom>
            <a:avLst/>
            <a:gdLst/>
            <a:ahLst/>
            <a:cxnLst/>
            <a:rect r="r" b="b" t="t" l="l"/>
            <a:pathLst>
              <a:path h="9571550" w="11464879">
                <a:moveTo>
                  <a:pt x="0" y="0"/>
                </a:moveTo>
                <a:lnTo>
                  <a:pt x="11464878" y="0"/>
                </a:lnTo>
                <a:lnTo>
                  <a:pt x="11464878" y="9571550"/>
                </a:lnTo>
                <a:lnTo>
                  <a:pt x="0" y="95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6124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66775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USERFORM 2: MAIN MENU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 Bold"/>
              </a:rPr>
              <a:t>Excel VBA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764167" y="582762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5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628900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974838" y="2624361"/>
            <a:ext cx="7446929" cy="5038278"/>
          </a:xfrm>
          <a:custGeom>
            <a:avLst/>
            <a:gdLst/>
            <a:ahLst/>
            <a:cxnLst/>
            <a:rect r="r" b="b" t="t" l="l"/>
            <a:pathLst>
              <a:path h="5038278" w="7446929">
                <a:moveTo>
                  <a:pt x="0" y="0"/>
                </a:moveTo>
                <a:lnTo>
                  <a:pt x="7446929" y="0"/>
                </a:lnTo>
                <a:lnTo>
                  <a:pt x="7446929" y="5038278"/>
                </a:lnTo>
                <a:lnTo>
                  <a:pt x="0" y="50382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12511" y="2415611"/>
            <a:ext cx="7266792" cy="6286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3601" indent="-321800" lvl="1">
              <a:lnSpc>
                <a:spcPts val="4173"/>
              </a:lnSpc>
              <a:buFont typeface="Arial"/>
              <a:buChar char="•"/>
            </a:pPr>
            <a:r>
              <a:rPr lang="en-US" sz="2981">
                <a:solidFill>
                  <a:srgbClr val="000000"/>
                </a:solidFill>
                <a:latin typeface="Alatsi Bold"/>
              </a:rPr>
              <a:t>UserForm 2 acts as the central hub of the application, offering a diverse range of functionalities through an intuitive menu interface. </a:t>
            </a:r>
          </a:p>
          <a:p>
            <a:pPr algn="l" marL="643601" indent="-321800" lvl="1">
              <a:lnSpc>
                <a:spcPts val="4173"/>
              </a:lnSpc>
              <a:buFont typeface="Arial"/>
              <a:buChar char="•"/>
            </a:pPr>
            <a:r>
              <a:rPr lang="en-US" sz="2981">
                <a:solidFill>
                  <a:srgbClr val="000000"/>
                </a:solidFill>
                <a:latin typeface="Alatsi Bold"/>
              </a:rPr>
              <a:t>Users can conveniently navigate through various options such as customer entry, inventory management, and file selection.</a:t>
            </a:r>
          </a:p>
          <a:p>
            <a:pPr algn="l" marL="643601" indent="-321800" lvl="1">
              <a:lnSpc>
                <a:spcPts val="4173"/>
              </a:lnSpc>
              <a:buFont typeface="Arial"/>
              <a:buChar char="•"/>
            </a:pPr>
            <a:r>
              <a:rPr lang="en-US" sz="2981">
                <a:solidFill>
                  <a:srgbClr val="000000"/>
                </a:solidFill>
                <a:latin typeface="Alatsi Bold"/>
              </a:rPr>
              <a:t> This versatility empowers users to tailor their experience according to their specific needs, fostering efficiency and flexibility.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 Bold"/>
              </a:rPr>
              <a:t>Excel VBA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6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656448" y="280179"/>
            <a:ext cx="8975104" cy="9726642"/>
          </a:xfrm>
          <a:custGeom>
            <a:avLst/>
            <a:gdLst/>
            <a:ahLst/>
            <a:cxnLst/>
            <a:rect r="r" b="b" t="t" l="l"/>
            <a:pathLst>
              <a:path h="9726642" w="8975104">
                <a:moveTo>
                  <a:pt x="0" y="0"/>
                </a:moveTo>
                <a:lnTo>
                  <a:pt x="8975104" y="0"/>
                </a:lnTo>
                <a:lnTo>
                  <a:pt x="8975104" y="9726642"/>
                </a:lnTo>
                <a:lnTo>
                  <a:pt x="0" y="97266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 Bold"/>
              </a:rPr>
              <a:t>Excel VBA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7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553980" y="866775"/>
            <a:ext cx="14086481" cy="2955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USERFORM 3: CUSTOMER ENTRY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982801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232875" y="3756026"/>
            <a:ext cx="13822250" cy="5037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8623" indent="-384311" lvl="1">
              <a:lnSpc>
                <a:spcPts val="4984"/>
              </a:lnSpc>
              <a:buFont typeface="Arial"/>
              <a:buChar char="•"/>
            </a:pPr>
            <a:r>
              <a:rPr lang="en-US" sz="3560">
                <a:solidFill>
                  <a:srgbClr val="000000"/>
                </a:solidFill>
                <a:latin typeface="Alatsi Bold"/>
              </a:rPr>
              <a:t>UserForm 3 revolutionizes the process of capturing customer data by providing a user-friendly interface with automatic calculation capabilities. </a:t>
            </a:r>
          </a:p>
          <a:p>
            <a:pPr algn="l" marL="768623" indent="-384311" lvl="1">
              <a:lnSpc>
                <a:spcPts val="4984"/>
              </a:lnSpc>
              <a:buFont typeface="Arial"/>
              <a:buChar char="•"/>
            </a:pPr>
            <a:r>
              <a:rPr lang="en-US" sz="3560">
                <a:solidFill>
                  <a:srgbClr val="000000"/>
                </a:solidFill>
                <a:latin typeface="Alatsi Bold"/>
              </a:rPr>
              <a:t>Through carefully designed input fields and intuitive controls, users can effortlessly input customer information while the system handles calculations in real-time. </a:t>
            </a:r>
          </a:p>
          <a:p>
            <a:pPr algn="l" marL="768623" indent="-384311" lvl="1">
              <a:lnSpc>
                <a:spcPts val="4984"/>
              </a:lnSpc>
              <a:buFont typeface="Arial"/>
              <a:buChar char="•"/>
            </a:pPr>
            <a:r>
              <a:rPr lang="en-US" sz="3560">
                <a:solidFill>
                  <a:srgbClr val="000000"/>
                </a:solidFill>
                <a:latin typeface="Alatsi Bold"/>
              </a:rPr>
              <a:t>This not only expedites data entry but also minimizes errors, ensuring data accuracy and reliability.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164890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95893" y="222250"/>
            <a:ext cx="1490761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USERFORM 3: CUSTOMER ENTRY</a:t>
            </a:r>
          </a:p>
        </p:txBody>
      </p:sp>
      <p:sp>
        <p:nvSpPr>
          <p:cNvPr name="TextBox 3" id="3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 Bold"/>
              </a:rPr>
              <a:t>Excel VBA</a:t>
            </a: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8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75832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72122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530274" y="1673225"/>
            <a:ext cx="13227452" cy="8282620"/>
          </a:xfrm>
          <a:custGeom>
            <a:avLst/>
            <a:gdLst/>
            <a:ahLst/>
            <a:cxnLst/>
            <a:rect r="r" b="b" t="t" l="l"/>
            <a:pathLst>
              <a:path h="8282620" w="13227452">
                <a:moveTo>
                  <a:pt x="0" y="0"/>
                </a:moveTo>
                <a:lnTo>
                  <a:pt x="13227452" y="0"/>
                </a:lnTo>
                <a:lnTo>
                  <a:pt x="13227452" y="8282620"/>
                </a:lnTo>
                <a:lnTo>
                  <a:pt x="0" y="8282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95" t="0" r="-1195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DAGFHGPGhd8</dc:identifier>
  <dcterms:modified xsi:type="dcterms:W3CDTF">2011-08-01T06:04:30Z</dcterms:modified>
  <cp:revision>1</cp:revision>
  <dc:title>Beige Pastel Minimalist Thesis Defense Presentation</dc:title>
</cp:coreProperties>
</file>