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72860"/>
            <a:ext cx="8825658" cy="638355"/>
          </a:xfrm>
        </p:spPr>
        <p:txBody>
          <a:bodyPr/>
          <a:lstStyle/>
          <a:p>
            <a:pPr algn="ctr"/>
            <a:r>
              <a:rPr lang="en-US" sz="3600" dirty="0"/>
              <a:t>Coursera Capstone project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518249"/>
            <a:ext cx="8825658" cy="4120551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Coursera IBM Data Science 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Certification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ASHISH SHINDE</a:t>
            </a:r>
          </a:p>
          <a:p>
            <a:pPr algn="ctr"/>
            <a:endParaRPr lang="en-US" sz="4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Aug 09</a:t>
            </a:r>
            <a:r>
              <a:rPr lang="en-US" sz="2000" cap="none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cap="non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, 2020</a:t>
            </a:r>
            <a:endParaRPr lang="en-US" sz="2000" cap="none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5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around Neighborhood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36" y="2613985"/>
            <a:ext cx="10558732" cy="38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Map - Neighborhoods and Cluster of 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5" y="2603500"/>
            <a:ext cx="971432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7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GeoData Manhattan </a:t>
            </a:r>
            <a:r>
              <a:rPr lang="en-US" dirty="0" smtClean="0"/>
              <a:t>apartments </a:t>
            </a:r>
            <a:r>
              <a:rPr lang="en-US" dirty="0"/>
              <a:t>for rent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58528"/>
            <a:ext cx="7756133" cy="36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Rental Price Statistics MH Apartments</a:t>
            </a:r>
            <a:br>
              <a:rPr lang="en-US" sz="3200" dirty="0"/>
            </a:br>
            <a:r>
              <a:rPr lang="en-US" sz="3200" dirty="0"/>
              <a:t>Budget US7000/month is around the mean</a:t>
            </a:r>
            <a:endParaRPr 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39" y="2854967"/>
            <a:ext cx="3060815" cy="305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00" y="2854967"/>
            <a:ext cx="2838000" cy="30541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42" y="2854967"/>
            <a:ext cx="3096000" cy="30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Apartments for Rent in MH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499"/>
            <a:ext cx="8196079" cy="37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 </a:t>
            </a:r>
            <a:r>
              <a:rPr lang="en-US" dirty="0" err="1"/>
              <a:t>apts</a:t>
            </a:r>
            <a:r>
              <a:rPr lang="en-US" dirty="0"/>
              <a:t> for rent with venue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5" y="2603499"/>
            <a:ext cx="8324862" cy="39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of cluster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9239876" cy="41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subway stations </a:t>
            </a:r>
            <a:r>
              <a:rPr lang="en-US" dirty="0" err="1"/>
              <a:t>geodata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67933"/>
            <a:ext cx="8541137" cy="40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Apartments </a:t>
            </a:r>
            <a:r>
              <a:rPr lang="en-US" dirty="0"/>
              <a:t>for rent (blue) and subway stations (red)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5" y="2603500"/>
            <a:ext cx="8601520" cy="39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2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Apartment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1400" dirty="0"/>
              <a:t>The ONE consolidated map shows all information for decision:</a:t>
            </a:r>
            <a:br>
              <a:rPr lang="en-US" sz="1400" dirty="0"/>
            </a:br>
            <a:r>
              <a:rPr lang="en-US" sz="1400" dirty="0"/>
              <a:t>Apartments address, price, neighborhood, cluster of venues and subway station nearby.</a:t>
            </a:r>
            <a:br>
              <a:rPr lang="en-US" sz="1400" dirty="0"/>
            </a:br>
            <a:r>
              <a:rPr lang="en-US" sz="1400" dirty="0"/>
              <a:t>Blue </a:t>
            </a:r>
            <a:r>
              <a:rPr lang="en-US" sz="1400" dirty="0" smtClean="0"/>
              <a:t>dots=</a:t>
            </a:r>
            <a:r>
              <a:rPr lang="en-US" sz="1400" dirty="0" err="1" smtClean="0"/>
              <a:t>apartmens</a:t>
            </a:r>
            <a:r>
              <a:rPr lang="en-US" sz="1400" dirty="0" smtClean="0"/>
              <a:t> </a:t>
            </a:r>
            <a:r>
              <a:rPr lang="en-US" sz="1400" dirty="0"/>
              <a:t>, Red dots=Subway station, Bubbles=Cluster of Venues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9308888" cy="41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65230"/>
            <a:ext cx="8825659" cy="385457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Report Content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Introduction Section 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⁃ The “business problem” to be solved by this project and who may be interested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Data Section: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⁃ Describe Data requirements and Sources needed to solve the problem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Methodology section: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⁃ Main component of the report - Execute data processing, describe/discuss any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exploratory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analysis and/or inferential statistical testing performed, and/or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learnings used.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4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Results section: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⁃ Discussion of the results and finding of answer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Discussion section: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⁃ Discussion of observations noted and any recommendations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6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Conclusion section: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⁃ Answer chosen and conclusions.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50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36412"/>
            <a:ext cx="8825659" cy="3616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"one map" above, I was able to explore all possibilities since the </a:t>
            </a:r>
            <a:r>
              <a:rPr lang="en-US" dirty="0" smtClean="0"/>
              <a:t>popups provide </a:t>
            </a:r>
            <a:r>
              <a:rPr lang="en-US" dirty="0"/>
              <a:t>the information needed for a good decision.</a:t>
            </a:r>
          </a:p>
          <a:p>
            <a:r>
              <a:rPr lang="en-US" dirty="0"/>
              <a:t>Apartment 1 rent cost is US7500 slightly above the US7000 budget. Apt 1 is </a:t>
            </a:r>
            <a:r>
              <a:rPr lang="en-US" dirty="0" smtClean="0"/>
              <a:t>located 400 </a:t>
            </a:r>
            <a:r>
              <a:rPr lang="en-US" dirty="0"/>
              <a:t>meters from subway station at 59th Street and work place ( Park Ave and 53rd) </a:t>
            </a:r>
            <a:r>
              <a:rPr lang="en-US" dirty="0" smtClean="0"/>
              <a:t>is another </a:t>
            </a:r>
            <a:r>
              <a:rPr lang="en-US" dirty="0"/>
              <a:t>600 meters way. I can walk to work place and use subway for other </a:t>
            </a:r>
            <a:r>
              <a:rPr lang="en-US" dirty="0" smtClean="0"/>
              <a:t>places around</a:t>
            </a:r>
            <a:r>
              <a:rPr lang="en-US" dirty="0"/>
              <a:t>. Venues for this apt are as of Cluster 2 and it is located in a fine district in </a:t>
            </a:r>
            <a:r>
              <a:rPr lang="en-US" dirty="0" smtClean="0"/>
              <a:t>the East </a:t>
            </a:r>
            <a:r>
              <a:rPr lang="en-US" dirty="0"/>
              <a:t>side of Manhattan.</a:t>
            </a:r>
          </a:p>
          <a:p>
            <a:r>
              <a:rPr lang="en-US" dirty="0"/>
              <a:t>Apartment 2 rent cost is US6935, just under the US7000 budget. Apt 2 is located </a:t>
            </a:r>
            <a:r>
              <a:rPr lang="en-US" dirty="0" smtClean="0"/>
              <a:t>60 meters </a:t>
            </a:r>
            <a:r>
              <a:rPr lang="en-US" dirty="0"/>
              <a:t>from subway station at Fulton Street, but I will have to ride the subway </a:t>
            </a:r>
            <a:r>
              <a:rPr lang="en-US" dirty="0" smtClean="0"/>
              <a:t>daily to </a:t>
            </a:r>
            <a:r>
              <a:rPr lang="en-US" dirty="0"/>
              <a:t>work , possibly 40-60 min ride. Venues for this apt are as of Cluster 3</a:t>
            </a:r>
            <a:r>
              <a:rPr lang="en-US" dirty="0" smtClean="0"/>
              <a:t>.¶Based </a:t>
            </a:r>
            <a:r>
              <a:rPr lang="en-US" dirty="0"/>
              <a:t>on current Singapore venues, I feel that Cluster 2 type of venues is a </a:t>
            </a:r>
            <a:r>
              <a:rPr lang="en-US" dirty="0" smtClean="0"/>
              <a:t>closer resemblance </a:t>
            </a:r>
            <a:r>
              <a:rPr lang="en-US" dirty="0"/>
              <a:t>to my current place. That means that APARTMENT 1 is a better </a:t>
            </a:r>
            <a:r>
              <a:rPr lang="en-US" dirty="0" smtClean="0"/>
              <a:t>choice since </a:t>
            </a:r>
            <a:r>
              <a:rPr lang="en-US" dirty="0"/>
              <a:t>the extra monthly rent is worth the conveniences it provides.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</a:t>
            </a:r>
            <a:r>
              <a:rPr lang="en-US" dirty="0"/>
              <a:t>in Cluster 2 near future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8653280" cy="38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2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5.0 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I am positively impressed with the </a:t>
            </a:r>
            <a:r>
              <a:rPr lang="en-US" dirty="0" smtClean="0"/>
              <a:t>overall organization</a:t>
            </a:r>
            <a:r>
              <a:rPr lang="en-US" dirty="0"/>
              <a:t>, content and lab works presented </a:t>
            </a:r>
            <a:r>
              <a:rPr lang="en-US" dirty="0" smtClean="0"/>
              <a:t>during the </a:t>
            </a:r>
            <a:r>
              <a:rPr lang="en-US" dirty="0"/>
              <a:t>Coursera IBM Certification Course</a:t>
            </a:r>
          </a:p>
          <a:p>
            <a:r>
              <a:rPr lang="en-US" dirty="0" smtClean="0"/>
              <a:t> </a:t>
            </a:r>
            <a:r>
              <a:rPr lang="en-US" dirty="0"/>
              <a:t>I feel this Capstone project presented me a </a:t>
            </a:r>
            <a:r>
              <a:rPr lang="en-US" dirty="0" smtClean="0"/>
              <a:t>great opportunity </a:t>
            </a:r>
            <a:r>
              <a:rPr lang="en-US" dirty="0"/>
              <a:t>to practice and apply the Data </a:t>
            </a:r>
            <a:r>
              <a:rPr lang="en-US" dirty="0" smtClean="0"/>
              <a:t>Science tools </a:t>
            </a:r>
            <a:r>
              <a:rPr lang="en-US" dirty="0"/>
              <a:t>and methodologies learned.</a:t>
            </a:r>
          </a:p>
          <a:p>
            <a:r>
              <a:rPr lang="en-US" dirty="0" smtClean="0"/>
              <a:t> </a:t>
            </a:r>
            <a:r>
              <a:rPr lang="en-US" dirty="0"/>
              <a:t>I have created a good project that I can present as </a:t>
            </a:r>
            <a:r>
              <a:rPr lang="en-US" dirty="0" smtClean="0"/>
              <a:t>an example </a:t>
            </a:r>
            <a:r>
              <a:rPr lang="en-US" dirty="0"/>
              <a:t>to show my potential.</a:t>
            </a:r>
          </a:p>
          <a:p>
            <a:r>
              <a:rPr lang="en-US" dirty="0" smtClean="0"/>
              <a:t> </a:t>
            </a:r>
            <a:r>
              <a:rPr lang="en-US" dirty="0"/>
              <a:t>I feel I have acquired a good starting point to </a:t>
            </a:r>
            <a:r>
              <a:rPr lang="en-US" dirty="0" smtClean="0"/>
              <a:t>become a </a:t>
            </a:r>
            <a:r>
              <a:rPr lang="en-US" dirty="0"/>
              <a:t>professional Data Scientist and I will </a:t>
            </a:r>
            <a:r>
              <a:rPr lang="en-US" dirty="0" smtClean="0"/>
              <a:t>continue exploring </a:t>
            </a:r>
            <a:r>
              <a:rPr lang="en-US" dirty="0"/>
              <a:t>to creating examples of practical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5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6.0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project has shown me a practical application to </a:t>
            </a:r>
            <a:r>
              <a:rPr lang="en-US" dirty="0" smtClean="0"/>
              <a:t>resolve a </a:t>
            </a:r>
            <a:r>
              <a:rPr lang="en-US" dirty="0"/>
              <a:t>real situation that has impacting personal and </a:t>
            </a:r>
            <a:r>
              <a:rPr lang="en-US" dirty="0" smtClean="0"/>
              <a:t>financial impact </a:t>
            </a:r>
            <a:r>
              <a:rPr lang="en-US" dirty="0"/>
              <a:t>using Data Science tools.</a:t>
            </a:r>
          </a:p>
          <a:p>
            <a:r>
              <a:rPr lang="en-US" dirty="0" smtClean="0"/>
              <a:t> </a:t>
            </a:r>
            <a:r>
              <a:rPr lang="en-US" dirty="0"/>
              <a:t>The mapping with Folium is a very powerful technique </a:t>
            </a:r>
            <a:r>
              <a:rPr lang="en-US" dirty="0" smtClean="0"/>
              <a:t>to consolidate </a:t>
            </a:r>
            <a:r>
              <a:rPr lang="en-US" dirty="0"/>
              <a:t>information and make the analysis and </a:t>
            </a:r>
            <a:r>
              <a:rPr lang="en-US" dirty="0" smtClean="0"/>
              <a:t>decision thoroughly </a:t>
            </a:r>
            <a:r>
              <a:rPr lang="en-US" dirty="0"/>
              <a:t>and with confidence. I would recommend </a:t>
            </a:r>
            <a:r>
              <a:rPr lang="en-US" dirty="0" smtClean="0"/>
              <a:t>for use </a:t>
            </a:r>
            <a:r>
              <a:rPr lang="en-US" dirty="0"/>
              <a:t>in similar situations.</a:t>
            </a:r>
          </a:p>
          <a:p>
            <a:r>
              <a:rPr lang="en-US" dirty="0" smtClean="0"/>
              <a:t>One </a:t>
            </a:r>
            <a:r>
              <a:rPr lang="en-US" dirty="0"/>
              <a:t>must keep abreast of new tools for DS that </a:t>
            </a:r>
            <a:r>
              <a:rPr lang="en-US" dirty="0" smtClean="0"/>
              <a:t>continue to </a:t>
            </a:r>
            <a:r>
              <a:rPr lang="en-US" dirty="0"/>
              <a:t>appear for application in several business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1.1]. Scenario &amp; Background</a:t>
            </a:r>
          </a:p>
          <a:p>
            <a:pPr lvl="1"/>
            <a:r>
              <a:rPr lang="en-US" dirty="0"/>
              <a:t>The most awesome place to live in USA is Manhattan and equivalent to it in Asia is Singapore.So a residential real estate firm wants to compare the two locations and also analyse the deands, ease of doing the business, etc. Following are the standards set for the comparision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0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6649"/>
            <a:ext cx="8824913" cy="5873151"/>
          </a:xfrm>
        </p:spPr>
        <p:txBody>
          <a:bodyPr>
            <a:noAutofit/>
          </a:bodyPr>
          <a:lstStyle/>
          <a:p>
            <a:r>
              <a:rPr lang="en-US" sz="1600" b="1" dirty="0"/>
              <a:t>1.2 Problem to be resolved:</a:t>
            </a:r>
          </a:p>
          <a:p>
            <a:r>
              <a:rPr lang="en-US" sz="1600" dirty="0"/>
              <a:t>How to find an apartment in Manhattan with the following conditions: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• </a:t>
            </a:r>
            <a:r>
              <a:rPr lang="en-US" sz="1600" dirty="0"/>
              <a:t>Apartment with min 2 </a:t>
            </a:r>
            <a:r>
              <a:rPr lang="en-US" sz="1600" dirty="0" smtClean="0"/>
              <a:t>bedrooms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• </a:t>
            </a:r>
            <a:r>
              <a:rPr lang="en-US" sz="1600" dirty="0"/>
              <a:t>Monthly rent not to exceed US$7000/month</a:t>
            </a:r>
          </a:p>
          <a:p>
            <a:pPr marL="0" indent="0">
              <a:buNone/>
            </a:pPr>
            <a:r>
              <a:rPr lang="en-US" sz="1600" dirty="0" smtClean="0"/>
              <a:t>      • </a:t>
            </a:r>
            <a:r>
              <a:rPr lang="en-US" sz="1600" dirty="0"/>
              <a:t>Located within walking distance (&lt;=1.0 mile, 1.6 km) from a subway metro station </a:t>
            </a:r>
            <a:r>
              <a:rPr lang="en-US" sz="1600" dirty="0" smtClean="0"/>
              <a:t>  	in Manhattan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• </a:t>
            </a:r>
            <a:r>
              <a:rPr lang="en-US" sz="1600" dirty="0"/>
              <a:t>Venues and amenities as in my current residence.</a:t>
            </a:r>
          </a:p>
          <a:p>
            <a:r>
              <a:rPr lang="en-US" sz="1600" b="1" dirty="0"/>
              <a:t>1.3 Interested Audience</a:t>
            </a:r>
          </a:p>
          <a:p>
            <a:r>
              <a:rPr lang="en-US" sz="1600" dirty="0"/>
              <a:t>I believe the methodology, tools and strategy used in this project is relevant for a </a:t>
            </a:r>
            <a:r>
              <a:rPr lang="en-US" sz="1600" dirty="0" smtClean="0"/>
              <a:t>person or </a:t>
            </a:r>
            <a:r>
              <a:rPr lang="en-US" sz="1600" dirty="0"/>
              <a:t>entity considering moving to a major city in US, Europe or Asia. Europe, US or </a:t>
            </a:r>
            <a:r>
              <a:rPr lang="en-US" sz="1600" dirty="0" smtClean="0"/>
              <a:t>Asia, Likewise</a:t>
            </a:r>
            <a:r>
              <a:rPr lang="en-US" sz="1600" dirty="0"/>
              <a:t>, it can be helpful approach to explore the opening of a new business. The </a:t>
            </a:r>
            <a:r>
              <a:rPr lang="en-US" sz="1600" dirty="0" smtClean="0"/>
              <a:t>use of Foursquare </a:t>
            </a:r>
            <a:r>
              <a:rPr lang="en-US" sz="1600" dirty="0"/>
              <a:t>data and mapping techniques combined with data analysis will </a:t>
            </a:r>
            <a:r>
              <a:rPr lang="en-US" sz="1600" dirty="0" smtClean="0"/>
              <a:t>help resolve </a:t>
            </a:r>
            <a:r>
              <a:rPr lang="en-US" sz="1600" dirty="0"/>
              <a:t>the key questions arisen. Lastly, this project is a good practical case for a </a:t>
            </a:r>
            <a:r>
              <a:rPr lang="en-US" sz="1600" dirty="0" smtClean="0"/>
              <a:t>person developing </a:t>
            </a:r>
            <a:r>
              <a:rPr lang="en-US" sz="1600" dirty="0"/>
              <a:t>Data Science skills.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195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 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2.1 Data Requirements</a:t>
            </a:r>
          </a:p>
          <a:p>
            <a:r>
              <a:rPr lang="en-US" dirty="0"/>
              <a:t>- </a:t>
            </a:r>
            <a:r>
              <a:rPr lang="en-US" dirty="0" err="1"/>
              <a:t>Geodata</a:t>
            </a:r>
            <a:r>
              <a:rPr lang="en-US" dirty="0"/>
              <a:t> for current residence in Singapore with venues established using Foursquare.</a:t>
            </a:r>
          </a:p>
          <a:p>
            <a:r>
              <a:rPr lang="en-US" dirty="0"/>
              <a:t>- List of Manhattan (MH) neighborhoods with clustered venues established via Foursquare (as in Course</a:t>
            </a:r>
          </a:p>
          <a:p>
            <a:r>
              <a:rPr lang="en-US" dirty="0"/>
              <a:t>Lab). https://en.wikipedia.org/wiki/List_of_Manhattan_neighborhoods#Midtown_neighborhoods</a:t>
            </a:r>
          </a:p>
          <a:p>
            <a:r>
              <a:rPr lang="en-US" dirty="0"/>
              <a:t>- List of subway metro stations in Manhattan with addresses and geo data (</a:t>
            </a:r>
            <a:r>
              <a:rPr lang="en-US" dirty="0" err="1"/>
              <a:t>lat,long</a:t>
            </a:r>
            <a:r>
              <a:rPr lang="en-US" dirty="0"/>
              <a:t>): https://</a:t>
            </a:r>
          </a:p>
          <a:p>
            <a:r>
              <a:rPr lang="en-US" dirty="0"/>
              <a:t>en.wikipedia.org/wiki/</a:t>
            </a:r>
            <a:r>
              <a:rPr lang="en-US" dirty="0" err="1"/>
              <a:t>List_of_New_York_City_Subway_stations_in_Manhattan</a:t>
            </a:r>
            <a:r>
              <a:rPr lang="en-US" dirty="0"/>
              <a:t>) , (https://www.google.com/</a:t>
            </a:r>
          </a:p>
          <a:p>
            <a:r>
              <a:rPr lang="en-US" dirty="0"/>
              <a:t>maps/search/</a:t>
            </a:r>
            <a:r>
              <a:rPr lang="en-US" dirty="0" err="1"/>
              <a:t>manhattan+subway+metro+stations</a:t>
            </a:r>
            <a:r>
              <a:rPr lang="en-US" dirty="0"/>
              <a:t>/@40.7837297,-74.1033043,11z/data=!3m1!4b1)</a:t>
            </a:r>
          </a:p>
          <a:p>
            <a:r>
              <a:rPr lang="en-US" dirty="0"/>
              <a:t>- List of apartments for rent in Manhattan area with information on neighborhood location, address,</a:t>
            </a:r>
          </a:p>
          <a:p>
            <a:r>
              <a:rPr lang="en-US" dirty="0"/>
              <a:t>number of beds, area size, monthly rent price and complemented with geo data via </a:t>
            </a:r>
            <a:r>
              <a:rPr lang="en-US" dirty="0" err="1"/>
              <a:t>Nominatim</a:t>
            </a:r>
            <a:r>
              <a:rPr lang="en-US" dirty="0"/>
              <a:t>. http://</a:t>
            </a:r>
          </a:p>
          <a:p>
            <a:r>
              <a:rPr lang="en-US" dirty="0"/>
              <a:t>www.rentmanhattan.com/index.cfm?page=search&amp;state=results https://www.nestpick.com/search?</a:t>
            </a:r>
          </a:p>
          <a:p>
            <a:r>
              <a:rPr lang="en-US" dirty="0"/>
              <a:t>city=new-</a:t>
            </a:r>
          </a:p>
          <a:p>
            <a:r>
              <a:rPr lang="en-US" dirty="0"/>
              <a:t>- Place to work in Manhattan (Park Avenue and 53rd St)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6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2.2 Data Sources, Data Processing and Tools used</a:t>
            </a:r>
          </a:p>
          <a:p>
            <a:r>
              <a:rPr lang="en-US" dirty="0"/>
              <a:t>- Singapore data and map is to be created with use of </a:t>
            </a:r>
            <a:r>
              <a:rPr lang="en-US" dirty="0" err="1"/>
              <a:t>Nominatim</a:t>
            </a:r>
            <a:r>
              <a:rPr lang="en-US" dirty="0"/>
              <a:t> , Foursquare and Folium mapping</a:t>
            </a:r>
          </a:p>
          <a:p>
            <a:r>
              <a:rPr lang="en-US" dirty="0"/>
              <a:t>- Manhattan neighborhoods were obtained from Wikipedia and organized by Neighborhoods with </a:t>
            </a:r>
            <a:r>
              <a:rPr lang="en-US" dirty="0" err="1"/>
              <a:t>geodata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 err="1"/>
              <a:t>Nominatim</a:t>
            </a:r>
            <a:r>
              <a:rPr lang="en-US" dirty="0"/>
              <a:t> for mapping with Folium.</a:t>
            </a:r>
          </a:p>
          <a:p>
            <a:r>
              <a:rPr lang="en-US" dirty="0"/>
              <a:t>- List of Subway stations was obtained via Wikipedia, NY Transit web site and Google map,</a:t>
            </a:r>
          </a:p>
          <a:p>
            <a:r>
              <a:rPr lang="en-US" dirty="0"/>
              <a:t>- List of apartments for rent was consolidated from web-scraping real estate sites for MH. The geolocation</a:t>
            </a:r>
          </a:p>
          <a:p>
            <a:r>
              <a:rPr lang="en-US" dirty="0"/>
              <a:t>(</a:t>
            </a:r>
            <a:r>
              <a:rPr lang="en-US" dirty="0" err="1"/>
              <a:t>lat,long</a:t>
            </a:r>
            <a:r>
              <a:rPr lang="en-US" dirty="0"/>
              <a:t>) data was found with algorithm coding and using </a:t>
            </a:r>
            <a:r>
              <a:rPr lang="en-US" dirty="0" err="1"/>
              <a:t>Nominatim</a:t>
            </a:r>
            <a:r>
              <a:rPr lang="en-US" dirty="0"/>
              <a:t>.</a:t>
            </a:r>
          </a:p>
          <a:p>
            <a:r>
              <a:rPr lang="en-US" dirty="0"/>
              <a:t>- Folium map was the basis of mapping with various features to consolidate all data in ONE map where</a:t>
            </a:r>
          </a:p>
          <a:p>
            <a:r>
              <a:rPr lang="en-US" dirty="0"/>
              <a:t>one can visualize all details needed to make a selection of apartment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3.0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Strategy to find the answer:</a:t>
            </a:r>
          </a:p>
          <a:p>
            <a:pPr marL="0" indent="0" algn="just">
              <a:buNone/>
            </a:pPr>
            <a:r>
              <a:rPr lang="en-US" dirty="0"/>
              <a:t>The strategy is based on mapping the described data in section 2.0, in order </a:t>
            </a:r>
            <a:r>
              <a:rPr lang="en-US" dirty="0" smtClean="0"/>
              <a:t>to facilitate </a:t>
            </a:r>
            <a:r>
              <a:rPr lang="en-US" dirty="0"/>
              <a:t>the choice of at least two candidate places for rent. The information will </a:t>
            </a:r>
            <a:r>
              <a:rPr lang="en-US" dirty="0" smtClean="0"/>
              <a:t>be consolidated </a:t>
            </a:r>
            <a:r>
              <a:rPr lang="en-US" dirty="0"/>
              <a:t>in ONE MAP where one can see the details of the apartment, the </a:t>
            </a:r>
            <a:r>
              <a:rPr lang="en-US" dirty="0" smtClean="0"/>
              <a:t>cluster of </a:t>
            </a:r>
            <a:r>
              <a:rPr lang="en-US" dirty="0"/>
              <a:t>venues in the neighborhood and the relative location from a subway station </a:t>
            </a:r>
            <a:r>
              <a:rPr lang="en-US" dirty="0" smtClean="0"/>
              <a:t>and from </a:t>
            </a:r>
            <a:r>
              <a:rPr lang="en-US" dirty="0"/>
              <a:t>work place. A measurement tool icon will also be provided. The popups on </a:t>
            </a:r>
            <a:r>
              <a:rPr lang="en-US" dirty="0" smtClean="0"/>
              <a:t>the map </a:t>
            </a:r>
            <a:r>
              <a:rPr lang="en-US" dirty="0"/>
              <a:t>items will display rent price, location and cluster of venues applicable.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6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Tools:</a:t>
            </a:r>
          </a:p>
          <a:p>
            <a:pPr marL="0" indent="0">
              <a:buNone/>
            </a:pPr>
            <a:r>
              <a:rPr lang="en-US" dirty="0"/>
              <a:t>Web-scraping of sites is used to consolidate data-frame information which was</a:t>
            </a:r>
          </a:p>
          <a:p>
            <a:pPr marL="0" indent="0">
              <a:buNone/>
            </a:pPr>
            <a:r>
              <a:rPr lang="en-US" dirty="0"/>
              <a:t>saved as csv files for convenience and to simply the report. </a:t>
            </a:r>
            <a:r>
              <a:rPr lang="en-US" dirty="0" err="1"/>
              <a:t>Geodata</a:t>
            </a:r>
            <a:r>
              <a:rPr lang="en-US" dirty="0"/>
              <a:t> was obtained</a:t>
            </a:r>
          </a:p>
          <a:p>
            <a:pPr marL="0" indent="0">
              <a:buNone/>
            </a:pPr>
            <a:r>
              <a:rPr lang="en-US" dirty="0"/>
              <a:t>by coding a program to use </a:t>
            </a:r>
            <a:r>
              <a:rPr lang="en-US" dirty="0" err="1"/>
              <a:t>Nominatim</a:t>
            </a:r>
            <a:r>
              <a:rPr lang="en-US" dirty="0"/>
              <a:t> to get latitude and longitude of subway</a:t>
            </a:r>
          </a:p>
          <a:p>
            <a:pPr marL="0" indent="0">
              <a:buNone/>
            </a:pPr>
            <a:r>
              <a:rPr lang="en-US" dirty="0"/>
              <a:t>stations and also for each of (144 units) the apartments for rent listed.</a:t>
            </a:r>
          </a:p>
          <a:p>
            <a:pPr marL="0" indent="0">
              <a:buNone/>
            </a:pPr>
            <a:r>
              <a:rPr lang="en-US" dirty="0" err="1"/>
              <a:t>Geopy_distance</a:t>
            </a:r>
            <a:r>
              <a:rPr lang="en-US" dirty="0"/>
              <a:t> and </a:t>
            </a:r>
            <a:r>
              <a:rPr lang="en-US" dirty="0" err="1"/>
              <a:t>Nominatim</a:t>
            </a:r>
            <a:r>
              <a:rPr lang="en-US" dirty="0"/>
              <a:t> were used to establish relative distances. </a:t>
            </a:r>
            <a:r>
              <a:rPr lang="en-US" dirty="0" err="1"/>
              <a:t>Seaborn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graphic was used for general statistics on rental data.</a:t>
            </a:r>
          </a:p>
          <a:p>
            <a:pPr marL="0" indent="0">
              <a:buNone/>
            </a:pPr>
            <a:r>
              <a:rPr lang="en-US" dirty="0"/>
              <a:t>Maps with popups labels allow quick identification of location, price and feature, thus</a:t>
            </a:r>
          </a:p>
          <a:p>
            <a:pPr marL="0" indent="0">
              <a:buNone/>
            </a:pPr>
            <a:r>
              <a:rPr lang="en-US" dirty="0"/>
              <a:t>making the selection very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4.0 Execution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residence Neighborhood in </a:t>
            </a:r>
            <a:r>
              <a:rPr lang="en-US" dirty="0" smtClean="0"/>
              <a:t>Singapore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74" y="3135974"/>
            <a:ext cx="6140401" cy="35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1043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Coursera Capstone project</vt:lpstr>
      <vt:lpstr>Report Content</vt:lpstr>
      <vt:lpstr>1.0 Introduction</vt:lpstr>
      <vt:lpstr>PowerPoint Presentation</vt:lpstr>
      <vt:lpstr>2.0 Data Section</vt:lpstr>
      <vt:lpstr>PowerPoint Presentation</vt:lpstr>
      <vt:lpstr>3.0 Methodology</vt:lpstr>
      <vt:lpstr>PowerPoint Presentation</vt:lpstr>
      <vt:lpstr>4.0 Execution and Results</vt:lpstr>
      <vt:lpstr>Venues around Neighborhood in</vt:lpstr>
      <vt:lpstr>Manhattan Map - Neighborhoods and Cluster of Venues</vt:lpstr>
      <vt:lpstr>GeoData Manhattan apartments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Apartments for rent (blue) and subway stations (red)</vt:lpstr>
      <vt:lpstr>Selected Apartment! The ONE consolidated map shows all information for decision: Apartments address, price, neighborhood, cluster of venues and subway station nearby. Blue dots=apartmens , Red dots=Subway station, Bubbles=Cluster of Venues</vt:lpstr>
      <vt:lpstr>Apartment Selection</vt:lpstr>
      <vt:lpstr>Venues in Cluster 2 near future home</vt:lpstr>
      <vt:lpstr>5.0 Discussion </vt:lpstr>
      <vt:lpstr>6.0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asus</dc:creator>
  <cp:lastModifiedBy>asus</cp:lastModifiedBy>
  <cp:revision>61</cp:revision>
  <dcterms:created xsi:type="dcterms:W3CDTF">2020-08-09T12:36:32Z</dcterms:created>
  <dcterms:modified xsi:type="dcterms:W3CDTF">2020-08-09T13:45:25Z</dcterms:modified>
</cp:coreProperties>
</file>