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5" r:id="rId5"/>
    <p:sldId id="259" r:id="rId6"/>
    <p:sldId id="266" r:id="rId7"/>
    <p:sldId id="267" r:id="rId8"/>
    <p:sldId id="268" r:id="rId9"/>
    <p:sldId id="269" r:id="rId10"/>
    <p:sldId id="270" r:id="rId11"/>
    <p:sldId id="271" r:id="rId12"/>
    <p:sldId id="260" r:id="rId13"/>
    <p:sldId id="272" r:id="rId14"/>
    <p:sldId id="261"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76297"/>
            <a:ext cx="4441116" cy="870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Percentage Distribution of Bikes by States in each Age Group</a:t>
            </a:r>
            <a:endParaRPr dirty="0"/>
          </a:p>
        </p:txBody>
      </p:sp>
      <p:sp>
        <p:nvSpPr>
          <p:cNvPr id="133" name="Shape 82"/>
          <p:cNvSpPr/>
          <p:nvPr/>
        </p:nvSpPr>
        <p:spPr>
          <a:xfrm>
            <a:off x="205025" y="2258157"/>
            <a:ext cx="4134600" cy="17662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The majority of Bikes in all Age groups have been bought in New South Wales.</a:t>
            </a:r>
          </a:p>
          <a:p>
            <a:endParaRPr lang="en-US" sz="1000" dirty="0"/>
          </a:p>
          <a:p>
            <a:pPr marL="285750" indent="-285750">
              <a:buFont typeface="Arial" panose="020B0604020202020204" pitchFamily="34" charset="0"/>
              <a:buChar char="•"/>
            </a:pPr>
            <a:r>
              <a:rPr lang="en-US" sz="1000" dirty="0"/>
              <a:t>In case of Old Customers in the Age group of 70 to 79 bikes have only been bought in Victoria State where as in the age group of 80 to 89 bikes have not been bought in Queensland State.</a:t>
            </a:r>
          </a:p>
          <a:p>
            <a:pPr marL="285750" indent="-285750">
              <a:buFont typeface="Arial" panose="020B0604020202020204" pitchFamily="34" charset="0"/>
              <a:buChar char="•"/>
            </a:pPr>
            <a:endParaRPr lang="en-US" sz="1000" dirty="0"/>
          </a:p>
          <a:p>
            <a:endParaRPr sz="10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D72B0522-5BAE-4D20-A57B-B37FB783C46C}"/>
              </a:ext>
            </a:extLst>
          </p:cNvPr>
          <p:cNvPicPr>
            <a:picLocks noChangeAspect="1"/>
          </p:cNvPicPr>
          <p:nvPr/>
        </p:nvPicPr>
        <p:blipFill>
          <a:blip r:embed="rId2"/>
          <a:stretch>
            <a:fillRect/>
          </a:stretch>
        </p:blipFill>
        <p:spPr>
          <a:xfrm>
            <a:off x="5726625" y="911873"/>
            <a:ext cx="3271729" cy="1957338"/>
          </a:xfrm>
          <a:prstGeom prst="rect">
            <a:avLst/>
          </a:prstGeom>
        </p:spPr>
      </p:pic>
      <p:pic>
        <p:nvPicPr>
          <p:cNvPr id="3" name="Picture 2">
            <a:extLst>
              <a:ext uri="{FF2B5EF4-FFF2-40B4-BE49-F238E27FC236}">
                <a16:creationId xmlns:a16="http://schemas.microsoft.com/office/drawing/2014/main" id="{88916D10-4E58-40E8-AF1D-2C47E872D5A8}"/>
              </a:ext>
            </a:extLst>
          </p:cNvPr>
          <p:cNvPicPr>
            <a:picLocks noChangeAspect="1"/>
          </p:cNvPicPr>
          <p:nvPr/>
        </p:nvPicPr>
        <p:blipFill>
          <a:blip r:embed="rId3"/>
          <a:stretch>
            <a:fillRect/>
          </a:stretch>
        </p:blipFill>
        <p:spPr>
          <a:xfrm>
            <a:off x="5726625" y="2960559"/>
            <a:ext cx="3271729" cy="2010274"/>
          </a:xfrm>
          <a:prstGeom prst="rect">
            <a:avLst/>
          </a:prstGeom>
        </p:spPr>
      </p:pic>
    </p:spTree>
    <p:extLst>
      <p:ext uri="{BB962C8B-B14F-4D97-AF65-F5344CB8AC3E}">
        <p14:creationId xmlns:p14="http://schemas.microsoft.com/office/powerpoint/2010/main" val="24756297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976297"/>
            <a:ext cx="4953921" cy="870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Distribution of Customers by Wealth Segment in each Age Group</a:t>
            </a:r>
            <a:endParaRPr dirty="0"/>
          </a:p>
        </p:txBody>
      </p:sp>
      <p:sp>
        <p:nvSpPr>
          <p:cNvPr id="133" name="Shape 82"/>
          <p:cNvSpPr/>
          <p:nvPr/>
        </p:nvSpPr>
        <p:spPr>
          <a:xfrm>
            <a:off x="205024" y="2539059"/>
            <a:ext cx="4134600" cy="5274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Majority of customers are Mass Customers in all Age Groups.</a:t>
            </a:r>
          </a:p>
          <a:p>
            <a:endParaRPr lang="en-US" sz="10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03E8833-453D-4297-93AB-82AD000EB5F7}"/>
              </a:ext>
            </a:extLst>
          </p:cNvPr>
          <p:cNvPicPr>
            <a:picLocks noChangeAspect="1"/>
          </p:cNvPicPr>
          <p:nvPr/>
        </p:nvPicPr>
        <p:blipFill>
          <a:blip r:embed="rId2"/>
          <a:stretch>
            <a:fillRect/>
          </a:stretch>
        </p:blipFill>
        <p:spPr>
          <a:xfrm>
            <a:off x="5726625" y="2974923"/>
            <a:ext cx="3271729" cy="2039520"/>
          </a:xfrm>
          <a:prstGeom prst="rect">
            <a:avLst/>
          </a:prstGeom>
        </p:spPr>
      </p:pic>
      <p:pic>
        <p:nvPicPr>
          <p:cNvPr id="3" name="Picture 2">
            <a:extLst>
              <a:ext uri="{FF2B5EF4-FFF2-40B4-BE49-F238E27FC236}">
                <a16:creationId xmlns:a16="http://schemas.microsoft.com/office/drawing/2014/main" id="{9DB98424-2430-493E-9414-E830BE7D16D7}"/>
              </a:ext>
            </a:extLst>
          </p:cNvPr>
          <p:cNvPicPr>
            <a:picLocks noChangeAspect="1"/>
          </p:cNvPicPr>
          <p:nvPr/>
        </p:nvPicPr>
        <p:blipFill>
          <a:blip r:embed="rId3"/>
          <a:stretch>
            <a:fillRect/>
          </a:stretch>
        </p:blipFill>
        <p:spPr>
          <a:xfrm>
            <a:off x="5726625" y="920579"/>
            <a:ext cx="3271729" cy="1882190"/>
          </a:xfrm>
          <a:prstGeom prst="rect">
            <a:avLst/>
          </a:prstGeom>
        </p:spPr>
      </p:pic>
    </p:spTree>
    <p:extLst>
      <p:ext uri="{BB962C8B-B14F-4D97-AF65-F5344CB8AC3E}">
        <p14:creationId xmlns:p14="http://schemas.microsoft.com/office/powerpoint/2010/main" val="11820067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5077489" cy="870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Segmentation based on RFM Analysis</a:t>
            </a:r>
            <a:r>
              <a:rPr dirty="0"/>
              <a:t>.</a:t>
            </a:r>
          </a:p>
        </p:txBody>
      </p:sp>
      <p:sp>
        <p:nvSpPr>
          <p:cNvPr id="142" name="Shape 91"/>
          <p:cNvSpPr/>
          <p:nvPr/>
        </p:nvSpPr>
        <p:spPr>
          <a:xfrm>
            <a:off x="205025" y="2164724"/>
            <a:ext cx="4134600" cy="158924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000" dirty="0"/>
              <a:t>Customer Segmentation has been done based on RFM technique.</a:t>
            </a:r>
          </a:p>
          <a:p>
            <a:endParaRPr lang="en-US" sz="1000" dirty="0"/>
          </a:p>
          <a:p>
            <a:pPr marL="171450" indent="-171450">
              <a:buFont typeface="Arial" panose="020B0604020202020204" pitchFamily="34" charset="0"/>
              <a:buChar char="•"/>
            </a:pPr>
            <a:r>
              <a:rPr lang="en-US" sz="1000" dirty="0"/>
              <a:t>RFM works on Recency, Frequency and Monetary value of Purchase of a customer.</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Customers in the Champion segment have highest RFM scores while customers in lost segment have the lowest RFM Scores.</a:t>
            </a:r>
            <a:endParaRPr sz="10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AE73878E-456E-4D26-8242-FC07D493E6FF}"/>
              </a:ext>
            </a:extLst>
          </p:cNvPr>
          <p:cNvPicPr>
            <a:picLocks noChangeAspect="1"/>
          </p:cNvPicPr>
          <p:nvPr/>
        </p:nvPicPr>
        <p:blipFill>
          <a:blip r:embed="rId2"/>
          <a:stretch>
            <a:fillRect/>
          </a:stretch>
        </p:blipFill>
        <p:spPr>
          <a:xfrm>
            <a:off x="5282514" y="1179496"/>
            <a:ext cx="3606964" cy="2196357"/>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30259"/>
            <a:ext cx="5503797" cy="4500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Customer Segmentation based on RFM Analysis</a:t>
            </a:r>
            <a:r>
              <a:rPr sz="1600" dirty="0"/>
              <a:t>.</a:t>
            </a:r>
          </a:p>
        </p:txBody>
      </p:sp>
      <p:sp>
        <p:nvSpPr>
          <p:cNvPr id="142" name="Shape 91"/>
          <p:cNvSpPr/>
          <p:nvPr/>
        </p:nvSpPr>
        <p:spPr>
          <a:xfrm>
            <a:off x="205024" y="1429827"/>
            <a:ext cx="5503798" cy="371290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000" dirty="0"/>
              <a:t>There are an almost equal number of “Loyal” and “At Risk” customers.</a:t>
            </a:r>
          </a:p>
          <a:p>
            <a:endParaRPr lang="en-US" sz="1000" dirty="0"/>
          </a:p>
          <a:p>
            <a:pPr marL="171450" indent="-171450">
              <a:buFont typeface="Arial" panose="020B0604020202020204" pitchFamily="34" charset="0"/>
              <a:buChar char="•"/>
            </a:pPr>
            <a:r>
              <a:rPr lang="en-US" sz="1000" dirty="0"/>
              <a:t>Champion customers are the ones who have bought most recently, have highest frequency of purchase and the highest monetary value of purchase They are the best customers. We can convert them these customers to our advocacy group by giving them exclusive benefits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Loyal customers have low recency, high frequency and monetary value of purchase, however they are not yet up to the mark of champions. A bit upselling and limited time offers could work wonders for the company.</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Promising customers have average Recency, frequency and monetary value of purchase.</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High Risk customers have above average recency, below average frequency and monetary value of purchase. It would require personalized approach and bigger discounts .</a:t>
            </a:r>
          </a:p>
          <a:p>
            <a:pPr marL="171450" indent="-171450">
              <a:buFont typeface="Arial" panose="020B0604020202020204" pitchFamily="34" charset="0"/>
              <a:buChar char="•"/>
            </a:pPr>
            <a:r>
              <a:rPr lang="en-US" sz="1000" dirty="0"/>
              <a:t>Lost customers have not at all bought recently, have very low frequency and monetary value of purchase. It won’t be worth working resources to turn them</a:t>
            </a:r>
          </a:p>
          <a:p>
            <a:pPr marL="171450" indent="-171450">
              <a:buFont typeface="Arial" panose="020B0604020202020204" pitchFamily="34" charset="0"/>
              <a:buChar char="•"/>
            </a:pPr>
            <a:endParaRPr sz="10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6">
            <a:extLst>
              <a:ext uri="{FF2B5EF4-FFF2-40B4-BE49-F238E27FC236}">
                <a16:creationId xmlns:a16="http://schemas.microsoft.com/office/drawing/2014/main" id="{4CB259B0-A0C7-4B1B-9CF7-ED6E8FE11C16}"/>
              </a:ext>
            </a:extLst>
          </p:cNvPr>
          <p:cNvPicPr>
            <a:picLocks noChangeAspect="1"/>
          </p:cNvPicPr>
          <p:nvPr/>
        </p:nvPicPr>
        <p:blipFill>
          <a:blip r:embed="rId2"/>
          <a:stretch>
            <a:fillRect/>
          </a:stretch>
        </p:blipFill>
        <p:spPr>
          <a:xfrm>
            <a:off x="5770605" y="1031788"/>
            <a:ext cx="3156014" cy="2475019"/>
          </a:xfrm>
          <a:prstGeom prst="rect">
            <a:avLst/>
          </a:prstGeom>
        </p:spPr>
      </p:pic>
      <p:sp>
        <p:nvSpPr>
          <p:cNvPr id="8" name="TextBox 7">
            <a:extLst>
              <a:ext uri="{FF2B5EF4-FFF2-40B4-BE49-F238E27FC236}">
                <a16:creationId xmlns:a16="http://schemas.microsoft.com/office/drawing/2014/main" id="{D0273AC6-84B6-4EE0-A34E-9509515EB3BC}"/>
              </a:ext>
            </a:extLst>
          </p:cNvPr>
          <p:cNvSpPr txBox="1"/>
          <p:nvPr/>
        </p:nvSpPr>
        <p:spPr>
          <a:xfrm>
            <a:off x="5770605" y="3781167"/>
            <a:ext cx="322511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Top 1000 customers can be selected from Champion and Loyal customers.</a:t>
            </a:r>
          </a:p>
        </p:txBody>
      </p:sp>
    </p:spTree>
    <p:extLst>
      <p:ext uri="{BB962C8B-B14F-4D97-AF65-F5344CB8AC3E}">
        <p14:creationId xmlns:p14="http://schemas.microsoft.com/office/powerpoint/2010/main" val="29248252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152849" y="910454"/>
            <a:ext cx="5615007"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Customer Segments by job_industry_category</a:t>
            </a:r>
            <a:r>
              <a:rPr dirty="0"/>
              <a:t>.</a:t>
            </a:r>
          </a:p>
        </p:txBody>
      </p:sp>
      <p:sp>
        <p:nvSpPr>
          <p:cNvPr id="151" name="Shape 100"/>
          <p:cNvSpPr/>
          <p:nvPr/>
        </p:nvSpPr>
        <p:spPr>
          <a:xfrm>
            <a:off x="114840" y="1356612"/>
            <a:ext cx="5229457" cy="212016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Almost 22% of the champion customers belong to the Financial Services industry.</a:t>
            </a:r>
          </a:p>
          <a:p>
            <a:pPr marL="285750" indent="-285750">
              <a:buFont typeface="Arial" panose="020B0604020202020204" pitchFamily="34" charset="0"/>
              <a:buChar char="•"/>
            </a:pPr>
            <a:r>
              <a:rPr lang="en-US" sz="1000" dirty="0"/>
              <a:t>Almost 23% of customers in IT, Financial Services and Entertainment Industry are lost customers.</a:t>
            </a:r>
          </a:p>
          <a:p>
            <a:pPr marL="285750" indent="-285750">
              <a:buFont typeface="Arial" panose="020B0604020202020204" pitchFamily="34" charset="0"/>
              <a:buChar char="•"/>
            </a:pPr>
            <a:r>
              <a:rPr lang="en-US" sz="1000" dirty="0"/>
              <a:t>Almost 21% of customers in Manufacturing Industry are Promising who can be made loyal customers.</a:t>
            </a:r>
          </a:p>
          <a:p>
            <a:pPr marL="285750" indent="-285750">
              <a:buFont typeface="Arial" panose="020B0604020202020204" pitchFamily="34" charset="0"/>
              <a:buChar char="•"/>
            </a:pPr>
            <a:r>
              <a:rPr lang="en-US" sz="1000" dirty="0"/>
              <a:t>Champions have the highest average profit of $5462.12.</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endParaRPr sz="10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86675E70-A57D-4698-B8B6-E7652720B156}"/>
              </a:ext>
            </a:extLst>
          </p:cNvPr>
          <p:cNvPicPr>
            <a:picLocks noChangeAspect="1"/>
          </p:cNvPicPr>
          <p:nvPr/>
        </p:nvPicPr>
        <p:blipFill>
          <a:blip r:embed="rId2"/>
          <a:stretch>
            <a:fillRect/>
          </a:stretch>
        </p:blipFill>
        <p:spPr>
          <a:xfrm>
            <a:off x="5804395" y="1054340"/>
            <a:ext cx="3186756" cy="1985422"/>
          </a:xfrm>
          <a:prstGeom prst="rect">
            <a:avLst/>
          </a:prstGeom>
        </p:spPr>
      </p:pic>
      <p:pic>
        <p:nvPicPr>
          <p:cNvPr id="3" name="Picture 2">
            <a:extLst>
              <a:ext uri="{FF2B5EF4-FFF2-40B4-BE49-F238E27FC236}">
                <a16:creationId xmlns:a16="http://schemas.microsoft.com/office/drawing/2014/main" id="{D6DDB573-35FA-493F-8648-4DD451C48F4F}"/>
              </a:ext>
            </a:extLst>
          </p:cNvPr>
          <p:cNvPicPr>
            <a:picLocks noChangeAspect="1"/>
          </p:cNvPicPr>
          <p:nvPr/>
        </p:nvPicPr>
        <p:blipFill>
          <a:blip r:embed="rId3"/>
          <a:stretch>
            <a:fillRect/>
          </a:stretch>
        </p:blipFill>
        <p:spPr>
          <a:xfrm>
            <a:off x="5804396" y="3107150"/>
            <a:ext cx="3186756" cy="1772376"/>
          </a:xfrm>
          <a:prstGeom prst="rect">
            <a:avLst/>
          </a:prstGeom>
        </p:spPr>
      </p:pic>
      <p:pic>
        <p:nvPicPr>
          <p:cNvPr id="4" name="Picture 3">
            <a:extLst>
              <a:ext uri="{FF2B5EF4-FFF2-40B4-BE49-F238E27FC236}">
                <a16:creationId xmlns:a16="http://schemas.microsoft.com/office/drawing/2014/main" id="{6F231F5C-C9D9-4413-8E3F-217A8DD6D849}"/>
              </a:ext>
            </a:extLst>
          </p:cNvPr>
          <p:cNvPicPr>
            <a:picLocks noChangeAspect="1"/>
          </p:cNvPicPr>
          <p:nvPr/>
        </p:nvPicPr>
        <p:blipFill>
          <a:blip r:embed="rId4"/>
          <a:stretch>
            <a:fillRect/>
          </a:stretch>
        </p:blipFill>
        <p:spPr>
          <a:xfrm>
            <a:off x="2039974" y="3039762"/>
            <a:ext cx="3450792" cy="1899813"/>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58123"/>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Identify and Recommend top 1000 customers from the Dataset.</a:t>
            </a:r>
            <a:endParaRPr u="sng" dirty="0"/>
          </a:p>
        </p:txBody>
      </p:sp>
      <p:sp>
        <p:nvSpPr>
          <p:cNvPr id="124" name="Shape 73"/>
          <p:cNvSpPr/>
          <p:nvPr/>
        </p:nvSpPr>
        <p:spPr>
          <a:xfrm>
            <a:off x="69099" y="1981077"/>
            <a:ext cx="6850684" cy="176404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u="sng" dirty="0"/>
              <a:t>Problem Statement</a:t>
            </a:r>
          </a:p>
          <a:p>
            <a:endParaRPr lang="en-US" b="1" u="sng" dirty="0"/>
          </a:p>
          <a:p>
            <a:pPr marL="171450" indent="-171450">
              <a:buFont typeface="Arial" panose="020B0604020202020204" pitchFamily="34" charset="0"/>
              <a:buChar char="•"/>
            </a:pPr>
            <a:r>
              <a:rPr lang="en-US" sz="1200" dirty="0"/>
              <a:t> Sprocket is a company that specializes in high quality bikes and cycling accessories.</a:t>
            </a:r>
          </a:p>
          <a:p>
            <a:endParaRPr lang="en-US" sz="1200" dirty="0"/>
          </a:p>
          <a:p>
            <a:pPr marL="171450" indent="-171450">
              <a:buFont typeface="Arial" panose="020B0604020202020204" pitchFamily="34" charset="0"/>
              <a:buChar char="•"/>
            </a:pPr>
            <a:r>
              <a:rPr lang="en-US" sz="1200" dirty="0"/>
              <a:t>The aim is to identify and recommend top 1000 customers based on the 3 datasets provided that can be targeted by their marketing team to drive valuable business decision making.</a:t>
            </a:r>
            <a:endParaRPr sz="10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dirty="0"/>
              <a:t>No</a:t>
            </a:r>
            <a:r>
              <a:rPr dirty="0"/>
              <a:t>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958123"/>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Data Quality Assessment</a:t>
            </a:r>
            <a:endParaRPr u="sng" dirty="0"/>
          </a:p>
        </p:txBody>
      </p:sp>
      <p:sp>
        <p:nvSpPr>
          <p:cNvPr id="124" name="Shape 73"/>
          <p:cNvSpPr/>
          <p:nvPr/>
        </p:nvSpPr>
        <p:spPr>
          <a:xfrm>
            <a:off x="62921" y="1492985"/>
            <a:ext cx="5371800" cy="28634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u="sng" dirty="0"/>
              <a:t>Issues with the Data</a:t>
            </a:r>
          </a:p>
          <a:p>
            <a:endParaRPr lang="en-US" b="1" u="sng" dirty="0"/>
          </a:p>
          <a:p>
            <a:pPr marL="171450" indent="-171450">
              <a:buFont typeface="Arial" panose="020B0604020202020204" pitchFamily="34" charset="0"/>
              <a:buChar char="•"/>
            </a:pPr>
            <a:r>
              <a:rPr lang="en-US" sz="1200" dirty="0"/>
              <a:t> </a:t>
            </a:r>
            <a:r>
              <a:rPr lang="en-US" sz="1000" dirty="0"/>
              <a:t>Additional customer IDs in Customer Addresses table and     Transactions table other than Customer Demographics table.</a:t>
            </a:r>
          </a:p>
          <a:p>
            <a:pPr marL="171450" indent="-171450">
              <a:buFont typeface="Arial" panose="020B0604020202020204" pitchFamily="34" charset="0"/>
              <a:buChar char="•"/>
            </a:pPr>
            <a:r>
              <a:rPr lang="en-US" sz="1000" dirty="0"/>
              <a:t> Various features such as online_order, brand, job_title,   job_industry_category have missing values.</a:t>
            </a:r>
          </a:p>
          <a:p>
            <a:pPr marL="171450" indent="-171450">
              <a:buFont typeface="Arial" panose="020B0604020202020204" pitchFamily="34" charset="0"/>
              <a:buChar char="•"/>
            </a:pPr>
            <a:r>
              <a:rPr lang="en-US" sz="1000" dirty="0"/>
              <a:t>Some of the features such as gender and state have inconsistent information(e.g. F, Femal, Female for Female or M, Male for Male or NSW, New South Wales for New South Wales.)</a:t>
            </a:r>
          </a:p>
          <a:p>
            <a:pPr marL="171450" indent="-171450">
              <a:buFont typeface="Arial" panose="020B0604020202020204" pitchFamily="34" charset="0"/>
              <a:buChar char="•"/>
            </a:pPr>
            <a:r>
              <a:rPr lang="en-US" sz="1000" dirty="0"/>
              <a:t>Features such as default in Customer Demographics table and deceased_indicator have irrelevant information such as deceased customers and incomprehensible values in default feature.</a:t>
            </a:r>
          </a:p>
          <a:p>
            <a:pPr marL="171450" indent="-171450">
              <a:buFont typeface="Arial" panose="020B0604020202020204" pitchFamily="34" charset="0"/>
              <a:buChar char="•"/>
            </a:pPr>
            <a:r>
              <a:rPr lang="en-US" sz="1000" dirty="0"/>
              <a:t>Irrelevant datatypes in product_first_sold_date. Date feature should have date datatype but it had integer datatype.</a:t>
            </a:r>
            <a:endParaRPr sz="10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dirty="0"/>
              <a:t>No</a:t>
            </a:r>
            <a:r>
              <a:rPr dirty="0"/>
              <a:t>te: </a:t>
            </a:r>
            <a:r>
              <a:rPr b="0" dirty="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30352138-5EDD-47CA-B87E-0AA8C5288610}"/>
              </a:ext>
            </a:extLst>
          </p:cNvPr>
          <p:cNvPicPr>
            <a:picLocks noChangeAspect="1"/>
          </p:cNvPicPr>
          <p:nvPr/>
        </p:nvPicPr>
        <p:blipFill>
          <a:blip r:embed="rId2"/>
          <a:stretch>
            <a:fillRect/>
          </a:stretch>
        </p:blipFill>
        <p:spPr>
          <a:xfrm>
            <a:off x="5694213" y="1474450"/>
            <a:ext cx="3709279" cy="1031789"/>
          </a:xfrm>
          <a:prstGeom prst="rect">
            <a:avLst/>
          </a:prstGeom>
        </p:spPr>
      </p:pic>
    </p:spTree>
    <p:extLst>
      <p:ext uri="{BB962C8B-B14F-4D97-AF65-F5344CB8AC3E}">
        <p14:creationId xmlns:p14="http://schemas.microsoft.com/office/powerpoint/2010/main" val="32168424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76297"/>
            <a:ext cx="4441116"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Distribution by Gender</a:t>
            </a:r>
            <a:endParaRPr dirty="0"/>
          </a:p>
        </p:txBody>
      </p:sp>
      <p:sp>
        <p:nvSpPr>
          <p:cNvPr id="133" name="Shape 82"/>
          <p:cNvSpPr/>
          <p:nvPr/>
        </p:nvSpPr>
        <p:spPr>
          <a:xfrm>
            <a:off x="205025" y="1986308"/>
            <a:ext cx="4134600" cy="105833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Both the genders are almost equally distributed among the customers.</a:t>
            </a:r>
          </a:p>
          <a:p>
            <a:endParaRPr lang="en-US" sz="1000" dirty="0"/>
          </a:p>
          <a:p>
            <a:pPr marL="285750" indent="-285750">
              <a:buFont typeface="Arial" panose="020B0604020202020204" pitchFamily="34" charset="0"/>
              <a:buChar char="•"/>
            </a:pPr>
            <a:r>
              <a:rPr lang="en-US" sz="1000" dirty="0"/>
              <a:t>Distribution of genders is same for both new and old customers.</a:t>
            </a:r>
            <a:endParaRPr sz="10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3F251D5-36AE-4441-8EFC-DDB86A0E303A}"/>
              </a:ext>
            </a:extLst>
          </p:cNvPr>
          <p:cNvPicPr>
            <a:picLocks noChangeAspect="1"/>
          </p:cNvPicPr>
          <p:nvPr/>
        </p:nvPicPr>
        <p:blipFill>
          <a:blip r:embed="rId2"/>
          <a:stretch>
            <a:fillRect/>
          </a:stretch>
        </p:blipFill>
        <p:spPr>
          <a:xfrm>
            <a:off x="5756995" y="976297"/>
            <a:ext cx="3181980" cy="1912573"/>
          </a:xfrm>
          <a:prstGeom prst="rect">
            <a:avLst/>
          </a:prstGeom>
        </p:spPr>
      </p:pic>
      <p:pic>
        <p:nvPicPr>
          <p:cNvPr id="3" name="Picture 2">
            <a:extLst>
              <a:ext uri="{FF2B5EF4-FFF2-40B4-BE49-F238E27FC236}">
                <a16:creationId xmlns:a16="http://schemas.microsoft.com/office/drawing/2014/main" id="{43E9F507-BE49-4940-86E7-80AAB46CCE21}"/>
              </a:ext>
            </a:extLst>
          </p:cNvPr>
          <p:cNvPicPr>
            <a:picLocks noChangeAspect="1"/>
          </p:cNvPicPr>
          <p:nvPr/>
        </p:nvPicPr>
        <p:blipFill>
          <a:blip r:embed="rId3"/>
          <a:stretch>
            <a:fillRect/>
          </a:stretch>
        </p:blipFill>
        <p:spPr>
          <a:xfrm>
            <a:off x="5756996" y="3044642"/>
            <a:ext cx="3181979" cy="197941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76297"/>
            <a:ext cx="4441116"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Distribution by Age</a:t>
            </a:r>
            <a:endParaRPr dirty="0"/>
          </a:p>
        </p:txBody>
      </p:sp>
      <p:sp>
        <p:nvSpPr>
          <p:cNvPr id="133" name="Shape 82"/>
          <p:cNvSpPr/>
          <p:nvPr/>
        </p:nvSpPr>
        <p:spPr>
          <a:xfrm>
            <a:off x="205025" y="1648396"/>
            <a:ext cx="4134600" cy="318199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Highest number of customers are in the age group of 40 to 49 years for both old and new customers.</a:t>
            </a:r>
          </a:p>
          <a:p>
            <a:endParaRPr lang="en-US" sz="1000" dirty="0"/>
          </a:p>
          <a:p>
            <a:pPr marL="285750" indent="-285750">
              <a:buFont typeface="Arial" panose="020B0604020202020204" pitchFamily="34" charset="0"/>
              <a:buChar char="•"/>
            </a:pPr>
            <a:r>
              <a:rPr lang="en-US" sz="1000" dirty="0"/>
              <a:t>Only a few customers are below the age of 20.</a:t>
            </a:r>
          </a:p>
          <a:p>
            <a:endParaRPr lang="en-US" sz="1000" dirty="0"/>
          </a:p>
          <a:p>
            <a:pPr marL="285750" indent="-285750">
              <a:buFont typeface="Arial" panose="020B0604020202020204" pitchFamily="34" charset="0"/>
              <a:buChar char="•"/>
            </a:pPr>
            <a:r>
              <a:rPr lang="en-US" sz="1000" dirty="0"/>
              <a:t>More than 50% of the customers lie in the age group of 40 to 69 years.</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In case of Old customers both the age groups of 20 to 29 and 30 to 39 years have almost same number of customers, however in case of New customers there is a sharp decline of customers in age group of 30 to 39 as compared to 20 to 29 years.</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Overall Distribution of customers by age is same for both New and Old Customers.</a:t>
            </a:r>
          </a:p>
          <a:p>
            <a:pPr marL="285750" indent="-285750">
              <a:buFont typeface="Arial" panose="020B0604020202020204" pitchFamily="34" charset="0"/>
              <a:buChar char="•"/>
            </a:pPr>
            <a:endParaRPr sz="10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6">
            <a:extLst>
              <a:ext uri="{FF2B5EF4-FFF2-40B4-BE49-F238E27FC236}">
                <a16:creationId xmlns:a16="http://schemas.microsoft.com/office/drawing/2014/main" id="{4C33821C-2A22-418D-8125-CEAA064A32DF}"/>
              </a:ext>
            </a:extLst>
          </p:cNvPr>
          <p:cNvPicPr>
            <a:picLocks noChangeAspect="1"/>
          </p:cNvPicPr>
          <p:nvPr/>
        </p:nvPicPr>
        <p:blipFill>
          <a:blip r:embed="rId2"/>
          <a:stretch>
            <a:fillRect/>
          </a:stretch>
        </p:blipFill>
        <p:spPr>
          <a:xfrm>
            <a:off x="5671754" y="850691"/>
            <a:ext cx="3398107" cy="2019342"/>
          </a:xfrm>
          <a:prstGeom prst="rect">
            <a:avLst/>
          </a:prstGeom>
        </p:spPr>
      </p:pic>
      <p:pic>
        <p:nvPicPr>
          <p:cNvPr id="8" name="Picture 7">
            <a:extLst>
              <a:ext uri="{FF2B5EF4-FFF2-40B4-BE49-F238E27FC236}">
                <a16:creationId xmlns:a16="http://schemas.microsoft.com/office/drawing/2014/main" id="{900B2FA7-A456-4BEF-A5AA-50575AF45166}"/>
              </a:ext>
            </a:extLst>
          </p:cNvPr>
          <p:cNvPicPr>
            <a:picLocks noChangeAspect="1"/>
          </p:cNvPicPr>
          <p:nvPr/>
        </p:nvPicPr>
        <p:blipFill>
          <a:blip r:embed="rId3"/>
          <a:stretch>
            <a:fillRect/>
          </a:stretch>
        </p:blipFill>
        <p:spPr>
          <a:xfrm>
            <a:off x="5671754" y="2997152"/>
            <a:ext cx="3398107" cy="2030655"/>
          </a:xfrm>
          <a:prstGeom prst="rect">
            <a:avLst/>
          </a:prstGeom>
        </p:spPr>
      </p:pic>
    </p:spTree>
    <p:extLst>
      <p:ext uri="{BB962C8B-B14F-4D97-AF65-F5344CB8AC3E}">
        <p14:creationId xmlns:p14="http://schemas.microsoft.com/office/powerpoint/2010/main" val="10607470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76297"/>
            <a:ext cx="4441116" cy="870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Distribution by job_industry_category</a:t>
            </a:r>
            <a:endParaRPr dirty="0"/>
          </a:p>
        </p:txBody>
      </p:sp>
      <p:sp>
        <p:nvSpPr>
          <p:cNvPr id="133" name="Shape 82"/>
          <p:cNvSpPr/>
          <p:nvPr/>
        </p:nvSpPr>
        <p:spPr>
          <a:xfrm>
            <a:off x="205025" y="2224011"/>
            <a:ext cx="4134600" cy="194319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Most of the customers belong to Financial Services, Health, Manufacturing and n/a industry category for both New and Old customers.</a:t>
            </a:r>
          </a:p>
          <a:p>
            <a:endParaRPr lang="en-US" sz="1000" dirty="0"/>
          </a:p>
          <a:p>
            <a:pPr marL="285750" indent="-285750">
              <a:buFont typeface="Arial" panose="020B0604020202020204" pitchFamily="34" charset="0"/>
              <a:buChar char="•"/>
            </a:pPr>
            <a:r>
              <a:rPr lang="en-US" sz="1000" dirty="0"/>
              <a:t>The overall distribution of customers in different industries is also same for both Old and New customers.</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Since a very large number of customers belong to n/a industry, identification of this industry is very important for targeting customers.</a:t>
            </a:r>
            <a:endParaRPr sz="10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3FC70987-D353-429D-BC26-5976A89A7DFD}"/>
              </a:ext>
            </a:extLst>
          </p:cNvPr>
          <p:cNvPicPr>
            <a:picLocks noChangeAspect="1"/>
          </p:cNvPicPr>
          <p:nvPr/>
        </p:nvPicPr>
        <p:blipFill>
          <a:blip r:embed="rId2"/>
          <a:stretch>
            <a:fillRect/>
          </a:stretch>
        </p:blipFill>
        <p:spPr>
          <a:xfrm>
            <a:off x="5824958" y="3030487"/>
            <a:ext cx="3181980" cy="2048576"/>
          </a:xfrm>
          <a:prstGeom prst="rect">
            <a:avLst/>
          </a:prstGeom>
        </p:spPr>
      </p:pic>
      <p:pic>
        <p:nvPicPr>
          <p:cNvPr id="5" name="Picture 4">
            <a:extLst>
              <a:ext uri="{FF2B5EF4-FFF2-40B4-BE49-F238E27FC236}">
                <a16:creationId xmlns:a16="http://schemas.microsoft.com/office/drawing/2014/main" id="{24798A08-5FDA-4B2B-BAC5-B7091BF3017C}"/>
              </a:ext>
            </a:extLst>
          </p:cNvPr>
          <p:cNvPicPr>
            <a:picLocks noChangeAspect="1"/>
          </p:cNvPicPr>
          <p:nvPr/>
        </p:nvPicPr>
        <p:blipFill>
          <a:blip r:embed="rId3"/>
          <a:stretch>
            <a:fillRect/>
          </a:stretch>
        </p:blipFill>
        <p:spPr>
          <a:xfrm>
            <a:off x="5824957" y="1019432"/>
            <a:ext cx="3181979" cy="1834979"/>
          </a:xfrm>
          <a:prstGeom prst="rect">
            <a:avLst/>
          </a:prstGeom>
        </p:spPr>
      </p:pic>
    </p:spTree>
    <p:extLst>
      <p:ext uri="{BB962C8B-B14F-4D97-AF65-F5344CB8AC3E}">
        <p14:creationId xmlns:p14="http://schemas.microsoft.com/office/powerpoint/2010/main" val="5348071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76297"/>
            <a:ext cx="4441116"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Distribution by State</a:t>
            </a:r>
            <a:endParaRPr dirty="0"/>
          </a:p>
        </p:txBody>
      </p:sp>
      <p:sp>
        <p:nvSpPr>
          <p:cNvPr id="133" name="Shape 82"/>
          <p:cNvSpPr/>
          <p:nvPr/>
        </p:nvSpPr>
        <p:spPr>
          <a:xfrm>
            <a:off x="205025" y="1986308"/>
            <a:ext cx="4134600" cy="88136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All the customers belong to three states New South Wales, Queensland and Victoria.</a:t>
            </a:r>
          </a:p>
          <a:p>
            <a:endParaRPr lang="en-US" sz="1000" dirty="0"/>
          </a:p>
          <a:p>
            <a:pPr marL="285750" indent="-285750">
              <a:buFont typeface="Arial" panose="020B0604020202020204" pitchFamily="34" charset="0"/>
              <a:buChar char="•"/>
            </a:pPr>
            <a:r>
              <a:rPr lang="en-US" sz="1000" dirty="0"/>
              <a:t>Highest number of customers stay in New South Wales.</a:t>
            </a:r>
            <a:endParaRPr sz="10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342A3DD7-1201-4570-A414-5A923ECDB2A8}"/>
              </a:ext>
            </a:extLst>
          </p:cNvPr>
          <p:cNvPicPr>
            <a:picLocks noChangeAspect="1"/>
          </p:cNvPicPr>
          <p:nvPr/>
        </p:nvPicPr>
        <p:blipFill>
          <a:blip r:embed="rId2"/>
          <a:stretch>
            <a:fillRect/>
          </a:stretch>
        </p:blipFill>
        <p:spPr>
          <a:xfrm>
            <a:off x="5773753" y="2984158"/>
            <a:ext cx="3233183" cy="1943350"/>
          </a:xfrm>
          <a:prstGeom prst="rect">
            <a:avLst/>
          </a:prstGeom>
        </p:spPr>
      </p:pic>
      <p:pic>
        <p:nvPicPr>
          <p:cNvPr id="3" name="Picture 2">
            <a:extLst>
              <a:ext uri="{FF2B5EF4-FFF2-40B4-BE49-F238E27FC236}">
                <a16:creationId xmlns:a16="http://schemas.microsoft.com/office/drawing/2014/main" id="{7106C68E-E685-49E8-B6E6-A65471F6175F}"/>
              </a:ext>
            </a:extLst>
          </p:cNvPr>
          <p:cNvPicPr>
            <a:picLocks noChangeAspect="1"/>
          </p:cNvPicPr>
          <p:nvPr/>
        </p:nvPicPr>
        <p:blipFill>
          <a:blip r:embed="rId3"/>
          <a:stretch>
            <a:fillRect/>
          </a:stretch>
        </p:blipFill>
        <p:spPr>
          <a:xfrm>
            <a:off x="5726626" y="852149"/>
            <a:ext cx="3271729" cy="1996083"/>
          </a:xfrm>
          <a:prstGeom prst="rect">
            <a:avLst/>
          </a:prstGeom>
        </p:spPr>
      </p:pic>
    </p:spTree>
    <p:extLst>
      <p:ext uri="{BB962C8B-B14F-4D97-AF65-F5344CB8AC3E}">
        <p14:creationId xmlns:p14="http://schemas.microsoft.com/office/powerpoint/2010/main" val="13262774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76297"/>
            <a:ext cx="4441116"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Distribution of Cars by State</a:t>
            </a:r>
            <a:endParaRPr dirty="0"/>
          </a:p>
        </p:txBody>
      </p:sp>
      <p:sp>
        <p:nvSpPr>
          <p:cNvPr id="133" name="Shape 82"/>
          <p:cNvSpPr/>
          <p:nvPr/>
        </p:nvSpPr>
        <p:spPr>
          <a:xfrm>
            <a:off x="205025" y="1986308"/>
            <a:ext cx="4134600" cy="194319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In each state there is an almost equal number of customers that have car and that do not have car.</a:t>
            </a:r>
          </a:p>
          <a:p>
            <a:endParaRPr lang="en-US" sz="1000" dirty="0"/>
          </a:p>
          <a:p>
            <a:pPr marL="285750" indent="-285750">
              <a:buFont typeface="Arial" panose="020B0604020202020204" pitchFamily="34" charset="0"/>
              <a:buChar char="•"/>
            </a:pPr>
            <a:r>
              <a:rPr lang="en-US" sz="1000" dirty="0"/>
              <a:t>Highest number of customers that have car and that do not have car belong to New South Wales which goes with the overall distribution of customers in these states where highest number of customers belong to New South Wales.</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The overall distribution of cars for both New and Old customers is the same.</a:t>
            </a:r>
            <a:endParaRPr sz="10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D108A22A-4983-4199-989F-BC98A23A51B0}"/>
              </a:ext>
            </a:extLst>
          </p:cNvPr>
          <p:cNvPicPr>
            <a:picLocks noChangeAspect="1"/>
          </p:cNvPicPr>
          <p:nvPr/>
        </p:nvPicPr>
        <p:blipFill>
          <a:blip r:embed="rId2"/>
          <a:stretch>
            <a:fillRect/>
          </a:stretch>
        </p:blipFill>
        <p:spPr>
          <a:xfrm>
            <a:off x="5726625" y="2959120"/>
            <a:ext cx="3271729" cy="2004128"/>
          </a:xfrm>
          <a:prstGeom prst="rect">
            <a:avLst/>
          </a:prstGeom>
        </p:spPr>
      </p:pic>
      <p:pic>
        <p:nvPicPr>
          <p:cNvPr id="5" name="Picture 4">
            <a:extLst>
              <a:ext uri="{FF2B5EF4-FFF2-40B4-BE49-F238E27FC236}">
                <a16:creationId xmlns:a16="http://schemas.microsoft.com/office/drawing/2014/main" id="{152F7F65-0FB6-4510-828B-49D6279D8FDE}"/>
              </a:ext>
            </a:extLst>
          </p:cNvPr>
          <p:cNvPicPr>
            <a:picLocks noChangeAspect="1"/>
          </p:cNvPicPr>
          <p:nvPr/>
        </p:nvPicPr>
        <p:blipFill>
          <a:blip r:embed="rId3"/>
          <a:stretch>
            <a:fillRect/>
          </a:stretch>
        </p:blipFill>
        <p:spPr>
          <a:xfrm>
            <a:off x="5726625" y="931509"/>
            <a:ext cx="3271729" cy="1980029"/>
          </a:xfrm>
          <a:prstGeom prst="rect">
            <a:avLst/>
          </a:prstGeom>
        </p:spPr>
      </p:pic>
    </p:spTree>
    <p:extLst>
      <p:ext uri="{BB962C8B-B14F-4D97-AF65-F5344CB8AC3E}">
        <p14:creationId xmlns:p14="http://schemas.microsoft.com/office/powerpoint/2010/main" val="1117940179"/>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1728</TotalTime>
  <Words>1425</Words>
  <Application>Microsoft Office PowerPoint</Application>
  <PresentationFormat>On-screen Show (16:9)</PresentationFormat>
  <Paragraphs>109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Ashish Siwach</cp:lastModifiedBy>
  <cp:revision>36</cp:revision>
  <dcterms:modified xsi:type="dcterms:W3CDTF">2021-05-18T15:03:50Z</dcterms:modified>
</cp:coreProperties>
</file>