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3500"/>
  <p:notesSz cx="6858000" cy="9144000"/>
  <p:embeddedFontLst>
    <p:embeddedFont>
      <p:font typeface="PT Sans Narrow" panose="020B0506020203020204"/>
      <p:regular r:id="rId38"/>
    </p:embeddedFont>
    <p:embeddedFont>
      <p:font typeface="Open Sans"/>
      <p:regular r:id="rId39"/>
    </p:embeddedFont>
    <p:embeddedFont>
      <p:font typeface="Georgia" panose="02040502050405020303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367f8b6b6_1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367f8b6b6_1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bf9413788_0_1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bf9413788_0_1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bf9413788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bf9413788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bf9413788_0_1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bf9413788_0_1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f9413788_0_1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bf9413788_0_1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f9413788_0_1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bf9413788_0_1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bf9413788_0_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bf9413788_0_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bf9413788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bf9413788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bf9413788_0_2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bf9413788_0_2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bf9413788_0_2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bf9413788_0_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bf9413788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bf9413788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67f8b6b6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367f8b6b6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bf9413788_0_2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bf9413788_0_2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bf9413788_0_2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bf9413788_0_2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bf9413788_0_2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bf9413788_0_2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bf9413788_0_2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bf9413788_0_2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bf9413788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bf9413788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bf9413788_0_2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bf9413788_0_2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bf9413788_0_2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bf9413788_0_2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bf9413788_0_3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bf9413788_0_3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f9413788_0_3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f9413788_0_3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bf9413788_0_3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bf9413788_0_3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67f8b6b6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67f8b6b6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bf9413788_0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bf9413788_0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bf9413788_0_3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bf9413788_0_3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f9413788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bf9413788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bf9413788_0_1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bf9413788_0_1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f9413788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f9413788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f9413788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f9413788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f9413788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f9413788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bf9413788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bf9413788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65"/>
              <a:t>Image Compression using </a:t>
            </a:r>
            <a:r>
              <a:rPr lang="en-GB" sz="3965"/>
              <a:t>Huffman tree and FILE Handling</a:t>
            </a:r>
            <a:r>
              <a:rPr lang="en-GB"/>
              <a:t> </a:t>
            </a:r>
            <a:endParaRPr 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1716405" y="2915920"/>
            <a:ext cx="5290820" cy="1158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Submitted by:        Ashish Virdi (</a:t>
            </a:r>
            <a:r>
              <a:rPr lang="en-GB" sz="1800"/>
              <a:t>2020csb1077</a:t>
            </a:r>
            <a:r>
              <a:rPr lang="en-GB" sz="1800"/>
              <a:t>)  ,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Avnish Kumar(</a:t>
            </a:r>
            <a:r>
              <a:rPr lang="en-GB" sz="1800"/>
              <a:t>2020csb1078)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Under the Guidance of:                Dr. Anil Shukla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 of BUILDING HUFFMAN TREE.</a:t>
            </a:r>
            <a:endParaRPr lang="en-GB"/>
          </a:p>
        </p:txBody>
      </p:sp>
      <p:sp>
        <p:nvSpPr>
          <p:cNvPr id="126" name="Google Shape;126;p22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the leaf nodes and parent array be of size 4.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NODES is a pointer array, initially storing the location of leaf nodes.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.e . NODES[i] = leaf nodes[i]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11275" y="2421075"/>
            <a:ext cx="3062875" cy="2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body" idx="1"/>
          </p:nvPr>
        </p:nvSpPr>
        <p:spPr>
          <a:xfrm>
            <a:off x="311700" y="184650"/>
            <a:ext cx="8520600" cy="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TOTAL OF N-1 COMPARISONS ARE REQUIRED FOR GETTING THE ROOT NODE OF OUR HUFFMAN TREE.</a:t>
            </a:r>
            <a:endParaRPr lang="en-GB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29425" y="974450"/>
            <a:ext cx="3771326" cy="4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body" idx="1"/>
          </p:nvPr>
        </p:nvSpPr>
        <p:spPr>
          <a:xfrm>
            <a:off x="138200" y="91825"/>
            <a:ext cx="85206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Nodes in the red will not be visited/used again.</a:t>
            </a:r>
            <a:endParaRPr lang="en-GB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82250" y="513925"/>
            <a:ext cx="3298224" cy="43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body" idx="1"/>
          </p:nvPr>
        </p:nvSpPr>
        <p:spPr>
          <a:xfrm>
            <a:off x="311700" y="193900"/>
            <a:ext cx="8520600" cy="4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2nd iteration:</a:t>
            </a:r>
            <a:endParaRPr b="1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16825" y="193901"/>
            <a:ext cx="4545279" cy="46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8375" y="3028450"/>
            <a:ext cx="38481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 rot="10800000">
            <a:off x="3968125" y="4018350"/>
            <a:ext cx="492300" cy="22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body" idx="1"/>
          </p:nvPr>
        </p:nvSpPr>
        <p:spPr>
          <a:xfrm>
            <a:off x="311700" y="193900"/>
            <a:ext cx="25011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/>
              <a:t>Third Iteration:</a:t>
            </a:r>
            <a:endParaRPr b="1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26713" y="152400"/>
            <a:ext cx="46905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body" idx="1"/>
          </p:nvPr>
        </p:nvSpPr>
        <p:spPr>
          <a:xfrm>
            <a:off x="311700" y="265350"/>
            <a:ext cx="8520600" cy="44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Huffman tree obtained for the above example will look like this .</a:t>
            </a:r>
            <a:endParaRPr lang="en-GB"/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Build_Huffmantree()</a:t>
            </a:r>
            <a:r>
              <a:rPr lang="en-GB"/>
              <a:t> function returns nodes[last] as the root node.</a:t>
            </a:r>
            <a:endParaRPr lang="en-GB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6425" y="1194478"/>
            <a:ext cx="5084775" cy="35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body" idx="1"/>
          </p:nvPr>
        </p:nvSpPr>
        <p:spPr>
          <a:xfrm>
            <a:off x="311700" y="295950"/>
            <a:ext cx="8520600" cy="4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encoding_buffer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(fpr,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fpw,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leafnodes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offbits);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fpr is at the beginning of bmp file, fpw is after 1024+4 pos. </a:t>
            </a:r>
            <a:endParaRPr lang="en-GB"/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encoding we read a character. We take a temp pointer pointing to            node at character value, example -&gt;  leafnode[0] denotes ascii[0] node in the tree. leafnode[36] denotes ‘$’ node in the tree. Once we have the temporary pointer to our character. We can traverse from bottom to top towards its parent and store the path taken.</a:t>
            </a:r>
            <a:endParaRPr lang="en-GB"/>
          </a:p>
          <a:p>
            <a:pPr marL="457200" lvl="0" indent="-3429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form_encodings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(temp,encodings,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height);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Encodings array stores the path of current character from the root node.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body" idx="1"/>
          </p:nvPr>
        </p:nvSpPr>
        <p:spPr>
          <a:xfrm>
            <a:off x="311700" y="285750"/>
            <a:ext cx="8520600" cy="4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Initially height is 0. We will use the huffman tree </a:t>
            </a:r>
            <a:r>
              <a:rPr lang="en-GB"/>
              <a:t>example</a:t>
            </a:r>
            <a:r>
              <a:rPr lang="en-GB"/>
              <a:t> to explain this.</a:t>
            </a:r>
            <a:endParaRPr lang="en-GB"/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1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For example we call form_encoding on 3.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3 = parent(3)-&gt;left   i.e. 3 = 6-&gt;left,      </a:t>
            </a:r>
            <a:r>
              <a:rPr lang="en-GB" sz="1100"/>
              <a:t> </a:t>
            </a:r>
            <a:r>
              <a:rPr lang="en-GB" sz="1100"/>
              <a:t>encoding[0] = 0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6 = parent(6)-&gt;left    i.e. 6 = 7-&gt;left       encoding[1] = 0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Encoding for 3 = [0,0]                        </a:t>
            </a:r>
            <a:r>
              <a:rPr lang="en-GB" sz="1100"/>
              <a:t>Encoding for 4 = [1,0]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Encoding for 1 = [0,1]                         Encoding for 2 = [1,1]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Height stores the current height of the encodings.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Height can never exceed 256 even if every node has frequency 1, height will still be 255.</a:t>
            </a:r>
            <a:endParaRPr sz="11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38900" y="813725"/>
            <a:ext cx="4744049" cy="2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body" idx="1"/>
          </p:nvPr>
        </p:nvSpPr>
        <p:spPr>
          <a:xfrm>
            <a:off x="311700" y="255125"/>
            <a:ext cx="8520600" cy="46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write_encodings</a:t>
            </a:r>
            <a:r>
              <a:rPr lang="en-GB" sz="16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6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fpw</a:t>
            </a:r>
            <a:r>
              <a:rPr lang="en-GB" sz="16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,encodings,height,</a:t>
            </a:r>
            <a:r>
              <a:rPr lang="en-GB" sz="16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 sz="16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buffer,</a:t>
            </a:r>
            <a:r>
              <a:rPr lang="en-GB" sz="16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 sz="16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buffersize);</a:t>
            </a:r>
            <a:endParaRPr sz="16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that we have the height and encoding of a character in bottom to top manner. We will write character in place of encoding when length of bits taken from encodings becomes 8. </a:t>
            </a:r>
            <a:endParaRPr sz="105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We use an example to demonstrate this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Let take two characters a,b     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encodings(a) =[1 , 0 , 1, 1 ]    ,        encodings(b) =[1 , 1 , 0, 1, 0, 1 ]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Writing the encodings,    we take an unsigned integer or char </a:t>
            </a:r>
            <a:r>
              <a:rPr lang="en-GB" sz="16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buffer</a:t>
            </a:r>
            <a:r>
              <a:rPr lang="en-GB" sz="16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6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6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6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endParaRPr sz="1600">
              <a:solidFill>
                <a:srgbClr val="FF628C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-----     00000000      -    buffer           encoding(a)   1011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     00000000 | 00000001          // WE NEED TO LEFT SHIFT ENCODING[HEIGHT-1]    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 - 00000001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BUFFERSIZE - 1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-------    00000001 | 00000000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body" idx="1"/>
          </p:nvPr>
        </p:nvSpPr>
        <p:spPr>
          <a:xfrm>
            <a:off x="311700" y="153075"/>
            <a:ext cx="8520600" cy="4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------     BUFFER - 00000001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------     BUFFERSIZE - 2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-------    00000001 | 00000100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------     BUFFER - 00000101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------     BUFFERSIZE - 3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-------    00000101 | 00001000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------     BUFFER - 00001101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------     BUFFERSIZE - 4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Buffer size and Buffer remains the same and fgetc for other character b is now called.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61950" y="3445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 lang="en-GB"/>
          </a:p>
        </p:txBody>
      </p:sp>
      <p:cxnSp>
        <p:nvCxnSpPr>
          <p:cNvPr id="73" name="Google Shape;73;p14"/>
          <p:cNvCxnSpPr/>
          <p:nvPr/>
        </p:nvCxnSpPr>
        <p:spPr>
          <a:xfrm>
            <a:off x="3837525" y="0"/>
            <a:ext cx="20100" cy="506310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4"/>
          <p:cNvPicPr preferRelativeResize="0"/>
          <p:nvPr/>
        </p:nvPicPr>
        <p:blipFill rotWithShape="1">
          <a:blip r:embed="rId1"/>
          <a:srcRect b="14675"/>
          <a:stretch>
            <a:fillRect/>
          </a:stretch>
        </p:blipFill>
        <p:spPr>
          <a:xfrm>
            <a:off x="3652788" y="574113"/>
            <a:ext cx="389575" cy="39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131025" y="1367750"/>
            <a:ext cx="49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Defining Inputs and Outputs of the Program</a:t>
            </a:r>
            <a:endParaRPr sz="1600" b="1">
              <a:solidFill>
                <a:schemeClr val="accent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131025" y="2253500"/>
            <a:ext cx="49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File Encoding Methods</a:t>
            </a:r>
            <a:endParaRPr sz="1600" b="1">
              <a:solidFill>
                <a:schemeClr val="accent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191300" y="574125"/>
            <a:ext cx="49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Description</a:t>
            </a:r>
            <a:endParaRPr sz="1600" b="1">
              <a:solidFill>
                <a:schemeClr val="accent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191300" y="3089025"/>
            <a:ext cx="49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File Decoding Method</a:t>
            </a:r>
            <a:endParaRPr sz="1600" b="1">
              <a:solidFill>
                <a:schemeClr val="accent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191300" y="3924550"/>
            <a:ext cx="49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Conclusion</a:t>
            </a:r>
            <a:endParaRPr sz="1600" b="1">
              <a:solidFill>
                <a:schemeClr val="accent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body" idx="1"/>
          </p:nvPr>
        </p:nvSpPr>
        <p:spPr>
          <a:xfrm>
            <a:off x="311700" y="295950"/>
            <a:ext cx="8520600" cy="4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-----     </a:t>
            </a:r>
            <a:r>
              <a:rPr lang="en-GB" sz="1600"/>
              <a:t>00001101</a:t>
            </a:r>
            <a:r>
              <a:rPr lang="en-GB"/>
              <a:t>      -    buffer           encoding(a)   110101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     00001101 | 00010000          // WE NEED TO LEFT SHIFT ENCODING[HEIGHT-1]    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by </a:t>
            </a:r>
            <a:r>
              <a:rPr lang="en-GB" sz="1600"/>
              <a:t>BUFFERSIZE</a:t>
            </a:r>
            <a:r>
              <a:rPr lang="en-GB"/>
              <a:t> - 4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 - 00011101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BUFFERSIZE - 5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-------    00011101 | 00100000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 - 00111101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BUFFERSIZE - 6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-------    00011101 | 00000000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 - 00111101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------     BUFFERSIZE - 7 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body" idx="1"/>
          </p:nvPr>
        </p:nvSpPr>
        <p:spPr>
          <a:xfrm>
            <a:off x="311700" y="265350"/>
            <a:ext cx="8520600" cy="4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-------    10011101 | 10000000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 - 10111101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BUFFERSIZE - 8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Since buffer size - 8 we write this character into the encoded file.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putc(10111101) - putc(189)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BUFFERSIZE - 0 , BUFFER - 00000000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still height is not zero therefore we read BUFFER FROM ENCODING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-------    00000000 | 00000000          [ 0, 1] are left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 - 00000000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------     BUFFERSIZE - 1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body" idx="1"/>
          </p:nvPr>
        </p:nvSpPr>
        <p:spPr>
          <a:xfrm>
            <a:off x="311700" y="336775"/>
            <a:ext cx="8520600" cy="4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-------    00000000 | 00000010         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 - 00000010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------     BUFFERSIZE - 2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Now we dont have any character to read, while loop is ended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last buffer is also written into the file,    fputc(00000010) - fputc(2)</a:t>
            </a:r>
            <a:endParaRPr lang="en-GB"/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fputc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(buffer,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fpw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offbits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buffersize;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Offbits will be 8 - 2 = 6.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got to the offbitset position in the encoded file to write the actual offbits.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Encoding of file is completed.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ECODING IS DONE ON THE ENCODED FILE  </a:t>
            </a:r>
            <a:endParaRPr lang="en-GB"/>
          </a:p>
        </p:txBody>
      </p:sp>
      <p:sp>
        <p:nvSpPr>
          <p:cNvPr id="201" name="Google Shape;201;p35"/>
          <p:cNvSpPr txBox="1"/>
          <p:nvPr>
            <p:ph type="body" idx="1"/>
          </p:nvPr>
        </p:nvSpPr>
        <p:spPr>
          <a:xfrm>
            <a:off x="311700" y="1205500"/>
            <a:ext cx="8520600" cy="3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Encoded file in the output directory is taken as input for </a:t>
            </a:r>
            <a:r>
              <a:rPr lang="en-GB"/>
              <a:t>decoding and target file is generated in the same directory as that of the encoded file.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Decoding functions has 2 parts :</a:t>
            </a:r>
            <a:endParaRPr sz="105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16865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Build_Huffmantree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(ascii,leafnodes);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1686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encoding_buffer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(fpr,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fpw,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leafnodes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offbits);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we read the encoded file,   the first thing we read is the frequency ascii array from the file using ,</a:t>
            </a:r>
            <a:endParaRPr lang="en-GB"/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256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++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){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GB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fread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freq,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sizeof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fpr);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ascii[i]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freq;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we also read the offbits to determine how much characters will be read in the last character.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r>
              <a:rPr lang="en-GB" sz="20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fread</a:t>
            </a:r>
            <a:r>
              <a:rPr lang="en-GB" sz="20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20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 sz="20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offbits,</a:t>
            </a:r>
            <a:r>
              <a:rPr lang="en-GB" sz="20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sizeof</a:t>
            </a:r>
            <a:r>
              <a:rPr lang="en-GB" sz="20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20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20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20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),</a:t>
            </a:r>
            <a:r>
              <a:rPr lang="en-GB" sz="20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20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20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fpr);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body" idx="1"/>
          </p:nvPr>
        </p:nvSpPr>
        <p:spPr>
          <a:xfrm>
            <a:off x="311700" y="265350"/>
            <a:ext cx="8520600" cy="4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Build_Huffmantree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(ascii,leafnodes);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Build_Huffman tree is exactly same as before. Returns the root node of the huffman tree formed.</a:t>
            </a:r>
            <a:endParaRPr lang="en-GB"/>
          </a:p>
          <a:p>
            <a:pPr marL="457200" lvl="0" indent="-31750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decoding_buffer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(fpr,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fpw,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offbits);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now call this function. We calculate the length of file left to read i.e.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long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begin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ftell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fpr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GB" sz="1400"/>
              <a:t> ,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long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ftell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fpr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now length - (end - begin).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we take an unsigned integer or char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buffer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0,</a:t>
            </a:r>
            <a:endParaRPr sz="1400">
              <a:solidFill>
                <a:srgbClr val="FF628C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-----     we read buffer from the encoded file.          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To demonstrate we will use the same example of a and b</a:t>
            </a:r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body" idx="1"/>
          </p:nvPr>
        </p:nvSpPr>
        <p:spPr>
          <a:xfrm>
            <a:off x="311700" y="295950"/>
            <a:ext cx="8520600" cy="45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gets value 189 - 10111101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read the MSB into unsigned char </a:t>
            </a:r>
            <a:r>
              <a:rPr lang="en-GB"/>
              <a:t>using</a:t>
            </a:r>
            <a:r>
              <a:rPr lang="en-GB"/>
              <a:t>  &amp; operator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bit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buffer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use this bit to traverse from the root node of huffman tree to </a:t>
            </a:r>
            <a:r>
              <a:rPr lang="en-GB"/>
              <a:t>retrieve our character from the huffman tree.</a:t>
            </a:r>
            <a:endParaRPr lang="en-GB"/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(bit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</a:t>
            </a:r>
            <a:r>
              <a:rPr lang="en-GB" sz="1400" i="1">
                <a:solidFill>
                  <a:srgbClr val="B362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0 for left</a:t>
            </a:r>
            <a:endParaRPr sz="1400" i="1">
              <a:solidFill>
                <a:srgbClr val="B362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 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temp-&gt;</a:t>
            </a: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left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else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</a:t>
            </a:r>
            <a:r>
              <a:rPr lang="en-GB" sz="1400" i="1">
                <a:solidFill>
                  <a:srgbClr val="B362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1 for right</a:t>
            </a:r>
            <a:endParaRPr sz="1400" i="1">
              <a:solidFill>
                <a:srgbClr val="B362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temp-&gt;</a:t>
            </a: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right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end our loop when we encounter  a root node.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root node encounter means that we have reached the desired ascii leafnode.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body" idx="1"/>
          </p:nvPr>
        </p:nvSpPr>
        <p:spPr>
          <a:xfrm>
            <a:off x="311700" y="316375"/>
            <a:ext cx="8520600" cy="4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put this leafnode’s data into the decoded file.</a:t>
            </a:r>
            <a:endParaRPr lang="en-GB"/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fputc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(temp-&gt;</a:t>
            </a: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fpw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offbit our condition is </a:t>
            </a:r>
            <a:endParaRPr lang="en-GB"/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(length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</a:t>
            </a:r>
            <a:r>
              <a:rPr lang="en-GB" sz="1400" i="1">
                <a:solidFill>
                  <a:srgbClr val="B362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 special case where we reach the last offbit char and we adjust the padding for it by using buffersize as 8 - offbits.</a:t>
            </a:r>
            <a:endParaRPr sz="1400" i="1">
              <a:solidFill>
                <a:srgbClr val="B362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     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buffersize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offbits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       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(buffersize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==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){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   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the buffersize as 8 - offbits helps us in ignoring these bits and end decoding the file.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Demonstration  continued -&gt; 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body" idx="1"/>
          </p:nvPr>
        </p:nvSpPr>
        <p:spPr>
          <a:xfrm>
            <a:off x="311700" y="326575"/>
            <a:ext cx="8520600" cy="42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gets value 189 - 10111101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Length - 2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Buffersize - 8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read bit  - buffer &amp; 1 and we right shift our buffer every time so as to read the next significant bit.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read 1     then traverse on the tree ,   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- 01011110  , bit - 0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- 00101111  , bit - 1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- 00010111  , bit - 1       we reach leaf node and thus fputc(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-&gt;data</a:t>
            </a:r>
            <a:r>
              <a:rPr lang="en-GB"/>
              <a:t>)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Buffersize - 4 is not 0 therefore we continue to read it.</a:t>
            </a: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body" idx="1"/>
          </p:nvPr>
        </p:nvSpPr>
        <p:spPr>
          <a:xfrm>
            <a:off x="311700" y="285750"/>
            <a:ext cx="8520600" cy="42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- 00001011   , bit - 1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- 00000101  , bit - 1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- 00000010  , bit - 0     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- 00000001  , bit - 1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- 00000000 , Buffersize - 0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read next character, we notice that length = 1 that means we are at the last character which will contain offbits.    We modify our buffersize to 8 - offbits.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Next character   Buffer gets value 2 - 00000010,    offbits - 6, buffersize - 2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- 00000010   , bit - 0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Buffer - 00000001  , bit - 1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we reach leaf node and thus fputc(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-&gt;data</a:t>
            </a:r>
            <a:r>
              <a:rPr lang="en-GB"/>
              <a:t>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end our while loop because both length - 0 and buffersize - 0, i.e. we have nothing to write. </a:t>
            </a:r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body" idx="1"/>
          </p:nvPr>
        </p:nvSpPr>
        <p:spPr>
          <a:xfrm>
            <a:off x="311700" y="346975"/>
            <a:ext cx="8520600" cy="4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successfully encoded our file.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Compression ratio is given by the formula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(initialbitslength/encodedbitslength)*100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Initialbitslength and </a:t>
            </a:r>
            <a:r>
              <a:rPr lang="en-GB"/>
              <a:t>encodedbitslength are</a:t>
            </a:r>
            <a:r>
              <a:rPr lang="en-GB"/>
              <a:t> given by fseek(fp,0,SEEK_END) in both the cases.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</a:t>
            </a:r>
            <a:endParaRPr lang="en-GB"/>
          </a:p>
        </p:txBody>
      </p:sp>
      <p:sp>
        <p:nvSpPr>
          <p:cNvPr id="85" name="Google Shape;85;p15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project demonstrates the process of image compression using Huffman Tree and File handling.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Huffman tree is a binary tree associated with minimum external path weight i.e. minimum sum of weighted path lengths for the given set of leaves.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Language used: c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Libraries used: stdio.h, stdlib.h, string.h, dirent.h</a:t>
            </a: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body" idx="1"/>
          </p:nvPr>
        </p:nvSpPr>
        <p:spPr>
          <a:xfrm>
            <a:off x="311700" y="62500"/>
            <a:ext cx="8520600" cy="4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 i="1">
                <a:solidFill>
                  <a:srgbClr val="B362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/************************************************************/</a:t>
            </a:r>
            <a:endParaRPr sz="5605" i="1">
              <a:solidFill>
                <a:srgbClr val="B362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 i="1">
                <a:solidFill>
                  <a:srgbClr val="B362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          BMP HEADER STRUCTURE                           //</a:t>
            </a:r>
            <a:endParaRPr sz="5605" i="1">
              <a:solidFill>
                <a:srgbClr val="B362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 i="1">
                <a:solidFill>
                  <a:srgbClr val="B362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/************************************************************/</a:t>
            </a:r>
            <a:endParaRPr sz="5605" i="1">
              <a:solidFill>
                <a:srgbClr val="B362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</a:t>
            </a:r>
            <a:r>
              <a:rPr lang="en-GB" sz="5605">
                <a:solidFill>
                  <a:srgbClr val="FF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BITMAP_header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5605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size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garbage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image_offset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FF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endParaRPr sz="5605">
              <a:solidFill>
                <a:srgbClr val="FFF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</a:t>
            </a:r>
            <a:r>
              <a:rPr lang="en-GB" sz="5605">
                <a:solidFill>
                  <a:srgbClr val="FF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DIB_header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header_size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width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height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short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colorplanes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short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bitsperpixel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compression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image_size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5605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5605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5605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];</a:t>
            </a:r>
            <a:endParaRPr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5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lang="en-GB" sz="5605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5832300" y="2692275"/>
            <a:ext cx="3000000" cy="17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BITMAP_header   - 14 bits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DIB_header - 40 bits.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length of BMP header is 54 bits.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with scope of improvement</a:t>
            </a:r>
            <a:endParaRPr lang="en-GB"/>
          </a:p>
        </p:txBody>
      </p:sp>
      <p:sp>
        <p:nvSpPr>
          <p:cNvPr id="243" name="Google Shape;243;p43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compression technique can be improved by writing only those nodes which have ascii </a:t>
            </a:r>
            <a:r>
              <a:rPr lang="en-GB"/>
              <a:t>frequency</a:t>
            </a:r>
            <a:r>
              <a:rPr lang="en-GB"/>
              <a:t> &gt; 0 into the encoded file we will save.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(256-ascii_frequency&gt;0)*4. The technique can be further improved using a proper priority queue/ Min heap </a:t>
            </a:r>
            <a:r>
              <a:rPr lang="en-GB"/>
              <a:t>implementation as that will make the time complexity to be O(nlogn).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Desired outcome is achieved.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2642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Inputs and Outputs of our program.</a:t>
            </a:r>
            <a:endParaRPr lang="en-GB"/>
          </a:p>
        </p:txBody>
      </p:sp>
      <p:sp>
        <p:nvSpPr>
          <p:cNvPr id="91" name="Google Shape;91;p16"/>
          <p:cNvSpPr txBox="1"/>
          <p:nvPr>
            <p:ph type="body" idx="1"/>
          </p:nvPr>
        </p:nvSpPr>
        <p:spPr>
          <a:xfrm>
            <a:off x="311700" y="1031875"/>
            <a:ext cx="8520600" cy="4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INPUTS REQUIRED</a:t>
            </a:r>
            <a:r>
              <a:rPr lang="en-GB"/>
              <a:t>  </a:t>
            </a:r>
            <a:endParaRPr sz="105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 </a:t>
            </a:r>
            <a:r>
              <a:rPr lang="en-GB" u="sng"/>
              <a:t>Input Directory path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path of folder containing the BMP Images.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i="1"/>
              <a:t>FORMAT FOR PATH</a:t>
            </a:r>
            <a:r>
              <a:rPr lang="en-GB"/>
              <a:t> - </a:t>
            </a:r>
            <a:r>
              <a:rPr lang="en-GB" sz="18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"./InputFolder"</a:t>
            </a:r>
            <a:r>
              <a:rPr lang="en-GB"/>
              <a:t>. (The folder should be in same directory as that of our Code).</a:t>
            </a:r>
            <a:endParaRPr lang="en-GB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/>
              <a:t>Output Directory path</a:t>
            </a:r>
            <a:endParaRPr lang="en-GB"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path of folder where we wish to see our Output i.e. encoded and decoded BMP images.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i="1"/>
              <a:t>FORMAT FOR PATH -</a:t>
            </a:r>
            <a:r>
              <a:rPr lang="en-GB"/>
              <a:t> </a:t>
            </a:r>
            <a:r>
              <a:rPr lang="en-GB" sz="18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850">
                <a:solidFill>
                  <a:schemeClr val="accent3"/>
                </a:solidFill>
                <a:highlight>
                  <a:srgbClr val="000000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./OutputFolder</a:t>
            </a:r>
            <a:r>
              <a:rPr lang="en-GB" sz="185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/>
              <a:t>. (The folder should be in same directory as that of our Code).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74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Defining Inputs and Outputs of our program.</a:t>
            </a:r>
            <a:endParaRPr lang="en-GB"/>
          </a:p>
        </p:txBody>
      </p:sp>
      <p:sp>
        <p:nvSpPr>
          <p:cNvPr id="97" name="Google Shape;97;p17"/>
          <p:cNvSpPr txBox="1"/>
          <p:nvPr>
            <p:ph type="body" idx="1"/>
          </p:nvPr>
        </p:nvSpPr>
        <p:spPr>
          <a:xfrm>
            <a:off x="311700" y="10352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OUT</a:t>
            </a:r>
            <a:r>
              <a:rPr lang="en-GB" b="1"/>
              <a:t>PUTS GENERATED</a:t>
            </a:r>
            <a:r>
              <a:rPr lang="en-GB"/>
              <a:t>  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Encoded files</a:t>
            </a:r>
            <a:r>
              <a:rPr lang="en-GB"/>
              <a:t> are generated into the Output Directory using the input files one by one.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Compression.txt </a:t>
            </a:r>
            <a:r>
              <a:rPr lang="en-GB"/>
              <a:t>file is generated in the Output Directory containing the Compression ratios of all the encoded files.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Decoded files</a:t>
            </a:r>
            <a:r>
              <a:rPr lang="en-GB"/>
              <a:t> are generated in the Output Directory one by one using the Encoded files in the Output Directory. 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469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Encoding Method </a:t>
            </a:r>
            <a:endParaRPr lang="en-GB"/>
          </a:p>
        </p:txBody>
      </p:sp>
      <p:sp>
        <p:nvSpPr>
          <p:cNvPr id="103" name="Google Shape;103;p18"/>
          <p:cNvSpPr txBox="1"/>
          <p:nvPr>
            <p:ph type="body" idx="1"/>
          </p:nvPr>
        </p:nvSpPr>
        <p:spPr>
          <a:xfrm>
            <a:off x="311700" y="954350"/>
            <a:ext cx="8520600" cy="4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290" b="1"/>
              <a:t>(</a:t>
            </a:r>
            <a:r>
              <a:rPr lang="en-GB" sz="1290" b="1"/>
              <a:t>For FILE Compression using Huffman tree)</a:t>
            </a:r>
            <a:endParaRPr sz="129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290" b="1"/>
              <a:t>Most used/recommended Encoding method is :</a:t>
            </a:r>
            <a:endParaRPr sz="1290" b="1"/>
          </a:p>
          <a:p>
            <a:pPr marL="457200" lvl="0" indent="-310515" algn="l" rtl="0">
              <a:spcBef>
                <a:spcPts val="1200"/>
              </a:spcBef>
              <a:spcAft>
                <a:spcPts val="0"/>
              </a:spcAft>
              <a:buSzPts val="1290"/>
              <a:buAutoNum type="arabicPeriod"/>
            </a:pPr>
            <a:r>
              <a:rPr lang="en-GB" sz="1290" u="sng"/>
              <a:t>W</a:t>
            </a:r>
            <a:r>
              <a:rPr lang="en-GB" sz="1290" u="sng"/>
              <a:t>rite  the huffman tree formed into the Encoded file .</a:t>
            </a:r>
            <a:endParaRPr sz="129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290"/>
              <a:t>Since we only need Frequency array of characters appearing in the file to create a huffman tree. We will write the frequency array into the encoded file instead of the tree itself as huffman tree can be formed using this. </a:t>
            </a:r>
            <a:endParaRPr sz="1290"/>
          </a:p>
          <a:p>
            <a:pPr marL="457200" lvl="0" indent="-310515" algn="l" rtl="0">
              <a:spcBef>
                <a:spcPts val="1200"/>
              </a:spcBef>
              <a:spcAft>
                <a:spcPts val="0"/>
              </a:spcAft>
              <a:buSzPts val="1290"/>
              <a:buAutoNum type="arabicPeriod"/>
            </a:pPr>
            <a:r>
              <a:rPr lang="en-GB" sz="1290" u="sng"/>
              <a:t>Write the offbits into the file.</a:t>
            </a:r>
            <a:endParaRPr sz="129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290"/>
              <a:t>Offbits denote the amount of bits we have to ignore for the last character as a character is of 8 bits and if our total length of encodings is not a multiple of 8 then some bits are required to be added at the end. So that a character can be written into the file.</a:t>
            </a:r>
            <a:endParaRPr sz="1290"/>
          </a:p>
          <a:p>
            <a:pPr marL="457200" lvl="0" indent="-310515" algn="l" rtl="0">
              <a:spcBef>
                <a:spcPts val="1200"/>
              </a:spcBef>
              <a:spcAft>
                <a:spcPts val="0"/>
              </a:spcAft>
              <a:buSzPts val="1290"/>
              <a:buAutoNum type="arabicPeriod"/>
            </a:pPr>
            <a:r>
              <a:rPr lang="en-GB" sz="1290" u="sng"/>
              <a:t>Write the encodings formed into the file character by character.</a:t>
            </a:r>
            <a:endParaRPr sz="1290" u="sng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290"/>
              <a:t>When we run out of character we will write the last encoding with padding/offbits into the encoded file.</a:t>
            </a:r>
            <a:endParaRPr sz="129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9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ENCODING IS DONE FIRST</a:t>
            </a:r>
            <a:r>
              <a:rPr lang="en-GB"/>
              <a:t> </a:t>
            </a:r>
            <a:endParaRPr lang="en-GB"/>
          </a:p>
        </p:txBody>
      </p:sp>
      <p:sp>
        <p:nvSpPr>
          <p:cNvPr id="109" name="Google Shape;109;p19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Encoding functions has 3 parts :</a:t>
            </a:r>
            <a:endParaRPr lang="en-GB"/>
          </a:p>
          <a:p>
            <a:pPr marL="457200" lvl="0" indent="-31750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freq_counter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(fpr,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ascii);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175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Build_Huffmantree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(ascii,leafnodes);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31750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encoding_buffer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(fpr,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fpw,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leafnodes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offbits);</a:t>
            </a:r>
            <a:endParaRPr sz="1400"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freq_counter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(fpr,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ascii);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Uses a while loop and fgetc(fpr) and counts the characters till the end of file, keeps updating the frequency of characters encountered </a:t>
            </a:r>
            <a:r>
              <a:rPr lang="en-GB" sz="1400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ascii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[character]</a:t>
            </a:r>
            <a:r>
              <a:rPr lang="en-GB" sz="1400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++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body" idx="1"/>
          </p:nvPr>
        </p:nvSpPr>
        <p:spPr>
          <a:xfrm>
            <a:off x="311700" y="326575"/>
            <a:ext cx="8520600" cy="44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write frequency array in to encoded file.</a:t>
            </a:r>
            <a:endParaRPr sz="1050" b="1">
              <a:solidFill>
                <a:srgbClr val="FAD000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B362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writing the frequency of ascii charaters into the encoded file.</a:t>
            </a:r>
            <a:endParaRPr>
              <a:solidFill>
                <a:srgbClr val="FF9D00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256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++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     </a:t>
            </a:r>
            <a:endParaRPr i="1">
              <a:solidFill>
                <a:srgbClr val="B362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{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   </a:t>
            </a:r>
            <a:r>
              <a:rPr lang="en-GB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fwrite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(ascii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+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sizeof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fpw);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FAD000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We wr</a:t>
            </a:r>
            <a:r>
              <a:rPr lang="en-GB"/>
              <a:t>ite temporary unsigned int   (placeholder for offbits) and store the pointer location because we have to return to this position to write the actual off-bits of the last characters when all the encodings are written into the encoded file.</a:t>
            </a:r>
            <a:endParaRPr lang="en-GB"/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fwrite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temp,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sizeof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unsigned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9D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FF628C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>
                <a:solidFill>
                  <a:srgbClr val="9EF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fpw);</a:t>
            </a:r>
            <a:endParaRPr>
              <a:solidFill>
                <a:srgbClr val="E1EFFF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endParaRPr sz="1050">
              <a:solidFill>
                <a:srgbClr val="FAD000"/>
              </a:solidFill>
              <a:highlight>
                <a:srgbClr val="2D2B55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Build_Huffmantree</a:t>
            </a:r>
            <a:r>
              <a:rPr lang="en-GB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(ascii,leafnodes);</a:t>
            </a:r>
            <a:endParaRPr sz="985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FUNCTIONS IS EXPLAINED IN BELOW SLIDES. Root node for our huffman tree is obtained from this functions.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HUFFMAN TREE FROM FREQUENCIES</a:t>
            </a:r>
            <a:endParaRPr lang="en-GB"/>
          </a:p>
        </p:txBody>
      </p:sp>
      <p:sp>
        <p:nvSpPr>
          <p:cNvPr id="120" name="Google Shape;120;p21"/>
          <p:cNvSpPr txBox="1"/>
          <p:nvPr>
            <p:ph type="body" idx="1"/>
          </p:nvPr>
        </p:nvSpPr>
        <p:spPr>
          <a:xfrm>
            <a:off x="311700" y="1266325"/>
            <a:ext cx="8520600" cy="3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PASS THE </a:t>
            </a:r>
            <a:r>
              <a:rPr lang="en-GB" b="1"/>
              <a:t>FREQUENCY OF ASCII CHARACTERS</a:t>
            </a:r>
            <a:r>
              <a:rPr lang="en-GB"/>
              <a:t> AND </a:t>
            </a:r>
            <a:r>
              <a:rPr lang="en-GB" b="1"/>
              <a:t>256 LEAF NODES </a:t>
            </a:r>
            <a:r>
              <a:rPr lang="en-GB"/>
              <a:t>WHERE EACH INDEX DENOTES FREQUENCY OF ASCII EQUIVALENT OF THAT VALUE.-&gt;      </a:t>
            </a:r>
            <a:r>
              <a:rPr lang="en-GB" sz="1400">
                <a:solidFill>
                  <a:srgbClr val="FAD000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Build_Huffmantree</a:t>
            </a:r>
            <a:r>
              <a:rPr lang="en-GB" sz="1400">
                <a:solidFill>
                  <a:srgbClr val="E1EFFF"/>
                </a:solidFill>
                <a:highlight>
                  <a:srgbClr val="2D2B55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(ascii,leafnodes);</a:t>
            </a:r>
            <a:endParaRPr sz="14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SINCE CHARACTERS ARE 8 BITS AND HAVE UNSIGNED INT EQUIVALENT VALUE BETWEEN 0 TO 255 . ASCII ARRAY WILL CONTAIN FREQUENCIES FROM 0 TO 255.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HUFFMAN TREE IS BUILT USING TWO AUXILIARY ARRAYS i.e. leaf nodes and helper array,   ----&gt;  Helper array acts as a parent array . 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*</a:t>
            </a:r>
            <a:r>
              <a:rPr lang="en-GB"/>
              <a:t>LEAF NODES ARE SORTED IN INCREASING ORDER BASED ON THEIR FREQUENCIES(selection sort is used).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12053</Words>
  <Application>WPS Presentation</Application>
  <PresentationFormat/>
  <Paragraphs>290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Arial</vt:lpstr>
      <vt:lpstr>PT Sans Narrow</vt:lpstr>
      <vt:lpstr>Open Sans</vt:lpstr>
      <vt:lpstr>Georgia</vt:lpstr>
      <vt:lpstr>Courier New</vt:lpstr>
      <vt:lpstr>Microsoft YaHei</vt:lpstr>
      <vt:lpstr>Arial Unicode MS</vt:lpstr>
      <vt:lpstr>Tropic</vt:lpstr>
      <vt:lpstr>Image Compression using Huffman tree and FILE Handling </vt:lpstr>
      <vt:lpstr>Contents</vt:lpstr>
      <vt:lpstr>Description</vt:lpstr>
      <vt:lpstr>Defining Inputs and Outputs of our program.</vt:lpstr>
      <vt:lpstr>Defining Inputs and Outputs of our program.</vt:lpstr>
      <vt:lpstr>File Encoding Method </vt:lpstr>
      <vt:lpstr>ENCODING IS DONE FIRST </vt:lpstr>
      <vt:lpstr>PowerPoint 演示文稿</vt:lpstr>
      <vt:lpstr>BUILDING HUFFMAN TREE FROM FREQUENCIES</vt:lpstr>
      <vt:lpstr>Demonstration of BUILDING HUFFMAN TREE.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DECODING IS DONE ON THE ENCODED FILE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Conclusions with scope of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Compression using Huffman tree and FILE Handling </dc:title>
  <dc:creator/>
  <cp:lastModifiedBy>ashis</cp:lastModifiedBy>
  <cp:revision>2</cp:revision>
  <dcterms:created xsi:type="dcterms:W3CDTF">2021-11-22T16:01:33Z</dcterms:created>
  <dcterms:modified xsi:type="dcterms:W3CDTF">2021-11-22T17:18:56Z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BA20E0F89D2B4C37ADE1F0E37A0A3ECF</vt:lpwstr>
  </property>
  <property fmtid="{D5CDD505-2E9C-101B-9397-08002B2CF9AE}" pid="3" name="KSOProductBuildVer">
    <vt:lpwstr>1033-11.2.0.10384</vt:lpwstr>
  </property>
</Properties>
</file>