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5"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42A6-1764-47A6-99CF-2D914FA86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446DD-63EC-466A-B37F-970EF0620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33BBC-EAFC-44A7-AB61-FCEDF1293931}"/>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82ADB531-703D-48D6-808A-3415AC3AD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D373F-E905-438E-8CB8-A48AD8F25D01}"/>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412385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8D75-B587-479A-98B7-39F299E92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F52A5B-3833-46BE-80CB-E29564AA2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8F75A-5003-4E10-A4AA-7514E3D30B56}"/>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B606A914-80DD-49BC-8C5B-092FC43BD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F8870-D04F-44FF-91C3-6B6A8F12C5A2}"/>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14726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E0DB9-EBDA-434A-948F-E0FCC6934B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F30D3E-E615-47E0-AE66-1489036AB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355F7-0A12-4F1A-B0BB-0BDC285A52F3}"/>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EE27C9AE-96AA-4A2D-8DED-F49A04463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FED5C-4444-420C-8668-6102F614520E}"/>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161860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1352-3B36-4274-9016-995F2E234D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CF8CA-6646-40DF-8CA3-E6237A4A7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C9822-3D4F-47EF-A7C0-AA99BB0F39F6}"/>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A4D6307F-2065-4B86-9CA2-C2CED97E0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A561E-2BFB-4391-B2F0-EB18B144DF94}"/>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199989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5946-B5F6-443E-9235-20550C856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89CF7F-3C7C-4AB9-B43F-83E87A999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52D9C-83E0-4B18-8392-5BBD6695C0B6}"/>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53E1B2C2-A7D7-4093-9359-6DED7B43C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090856-6DC8-4C13-B26C-134538105028}"/>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267970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341B-2073-404B-AF1B-5C7A7452B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37C4FD-6352-4E7B-BDDE-B343AF860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F2D16-2414-4B83-B242-741EFD3D2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4BE95-55A9-4C7B-8273-55427EEB7534}"/>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6" name="Footer Placeholder 5">
            <a:extLst>
              <a:ext uri="{FF2B5EF4-FFF2-40B4-BE49-F238E27FC236}">
                <a16:creationId xmlns:a16="http://schemas.microsoft.com/office/drawing/2014/main" id="{A9B9A5A2-28C3-4106-BA49-BF65B55A2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2841B-92CA-49D8-8F7F-30097D8F8E33}"/>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260983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230B-2B3A-4566-A9AF-A98F4BD860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AC1920-C2B8-4311-A611-AFEBF2167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1E9C0-B605-49FE-BFD0-B6302B9E2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3E201-1802-41B2-ADAB-817131CA2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5DD4B8-13D6-4E05-8A71-846CE2C03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76C8A2-8F28-41E6-A4DF-09C13307B31A}"/>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8" name="Footer Placeholder 7">
            <a:extLst>
              <a:ext uri="{FF2B5EF4-FFF2-40B4-BE49-F238E27FC236}">
                <a16:creationId xmlns:a16="http://schemas.microsoft.com/office/drawing/2014/main" id="{83E931AD-7136-4C8A-A205-A29E3ADC02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80AE9E-C0C8-4555-841F-F875C370377C}"/>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21986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B1D-2381-4111-AC9B-2A0FB62892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483E4E-8D3A-4F2F-9D68-8D164535CC26}"/>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4" name="Footer Placeholder 3">
            <a:extLst>
              <a:ext uri="{FF2B5EF4-FFF2-40B4-BE49-F238E27FC236}">
                <a16:creationId xmlns:a16="http://schemas.microsoft.com/office/drawing/2014/main" id="{8E510C3D-3E62-4A9D-AEEB-0459F7A29B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F6572D-3DEE-4B3D-9942-B6DF3690CAB6}"/>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264745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C69B2-8CB9-4B3C-A313-F2AE34D72AAC}"/>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3" name="Footer Placeholder 2">
            <a:extLst>
              <a:ext uri="{FF2B5EF4-FFF2-40B4-BE49-F238E27FC236}">
                <a16:creationId xmlns:a16="http://schemas.microsoft.com/office/drawing/2014/main" id="{14FD4FB1-F46C-48D1-8562-6207E51BB3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C1BA7E-740E-44E8-9FC8-FA28B36965BD}"/>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158650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4721-4157-43BA-ACEA-3E9FC664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AAA1FD-44C3-4EBF-9FAC-65EF1838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439436-7816-4C31-828F-D91688585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E82A7-5D3B-407A-AA48-0366AE1869AB}"/>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6" name="Footer Placeholder 5">
            <a:extLst>
              <a:ext uri="{FF2B5EF4-FFF2-40B4-BE49-F238E27FC236}">
                <a16:creationId xmlns:a16="http://schemas.microsoft.com/office/drawing/2014/main" id="{5733FCB2-5675-4A4A-A684-1FE3DDDFE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4EE53-7D28-4DDD-99FF-2B9306FF6A43}"/>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41625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D30C-02E7-4E8B-844C-49A846F57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B0AD6-84BA-45D8-B82A-958038335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24D84F-FECA-44C7-B874-ED5B98876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D8EBA-AD39-4062-94EA-5E8F4B62304C}"/>
              </a:ext>
            </a:extLst>
          </p:cNvPr>
          <p:cNvSpPr>
            <a:spLocks noGrp="1"/>
          </p:cNvSpPr>
          <p:nvPr>
            <p:ph type="dt" sz="half" idx="10"/>
          </p:nvPr>
        </p:nvSpPr>
        <p:spPr/>
        <p:txBody>
          <a:bodyPr/>
          <a:lstStyle/>
          <a:p>
            <a:fld id="{534D08EB-D58E-4FC2-927B-96B13D2DAC80}" type="datetimeFigureOut">
              <a:rPr lang="en-IN" smtClean="0"/>
              <a:t>29-04-2023</a:t>
            </a:fld>
            <a:endParaRPr lang="en-IN"/>
          </a:p>
        </p:txBody>
      </p:sp>
      <p:sp>
        <p:nvSpPr>
          <p:cNvPr id="6" name="Footer Placeholder 5">
            <a:extLst>
              <a:ext uri="{FF2B5EF4-FFF2-40B4-BE49-F238E27FC236}">
                <a16:creationId xmlns:a16="http://schemas.microsoft.com/office/drawing/2014/main" id="{5C85ECBC-170D-4C27-9471-30C262851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94CF3-CF75-480F-92ED-943209BE2A07}"/>
              </a:ext>
            </a:extLst>
          </p:cNvPr>
          <p:cNvSpPr>
            <a:spLocks noGrp="1"/>
          </p:cNvSpPr>
          <p:nvPr>
            <p:ph type="sldNum" sz="quarter" idx="12"/>
          </p:nvPr>
        </p:nvSpPr>
        <p:spPr/>
        <p:txBody>
          <a:bodyPr/>
          <a:lstStyle/>
          <a:p>
            <a:fld id="{1CCB91BC-E110-401D-979C-D42B01AAFFE7}" type="slidenum">
              <a:rPr lang="en-IN" smtClean="0"/>
              <a:t>‹#›</a:t>
            </a:fld>
            <a:endParaRPr lang="en-IN"/>
          </a:p>
        </p:txBody>
      </p:sp>
    </p:spTree>
    <p:extLst>
      <p:ext uri="{BB962C8B-B14F-4D97-AF65-F5344CB8AC3E}">
        <p14:creationId xmlns:p14="http://schemas.microsoft.com/office/powerpoint/2010/main" val="9139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BCC71-834A-4744-8F99-C2F284D4A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71732-BEB4-4C83-AD07-FE3FC792E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354A95-20D2-4407-9F7C-4F8B93DF6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08EB-D58E-4FC2-927B-96B13D2DAC80}" type="datetimeFigureOut">
              <a:rPr lang="en-IN" smtClean="0"/>
              <a:t>29-04-2023</a:t>
            </a:fld>
            <a:endParaRPr lang="en-IN"/>
          </a:p>
        </p:txBody>
      </p:sp>
      <p:sp>
        <p:nvSpPr>
          <p:cNvPr id="5" name="Footer Placeholder 4">
            <a:extLst>
              <a:ext uri="{FF2B5EF4-FFF2-40B4-BE49-F238E27FC236}">
                <a16:creationId xmlns:a16="http://schemas.microsoft.com/office/drawing/2014/main" id="{5C636AEC-0124-43AB-A391-7399FEC9C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5DFFAD-FC82-48C2-95F5-DF5535B79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B91BC-E110-401D-979C-D42B01AAFFE7}" type="slidenum">
              <a:rPr lang="en-IN" smtClean="0"/>
              <a:t>‹#›</a:t>
            </a:fld>
            <a:endParaRPr lang="en-IN"/>
          </a:p>
        </p:txBody>
      </p:sp>
    </p:spTree>
    <p:extLst>
      <p:ext uri="{BB962C8B-B14F-4D97-AF65-F5344CB8AC3E}">
        <p14:creationId xmlns:p14="http://schemas.microsoft.com/office/powerpoint/2010/main" val="239664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FFC8-6791-59DC-E43A-0D466F055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EC0A74A-274E-E19E-769F-4CB165F5A7E6}"/>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B58FC880-897E-FB45-E5CE-BF82A9F451B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69842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450C2D-E991-4A06-815B-9DFC6B321C01}"/>
              </a:ext>
            </a:extLst>
          </p:cNvPr>
          <p:cNvPicPr>
            <a:picLocks noChangeAspect="1"/>
          </p:cNvPicPr>
          <p:nvPr/>
        </p:nvPicPr>
        <p:blipFill>
          <a:blip r:embed="rId2"/>
          <a:stretch>
            <a:fillRect/>
          </a:stretch>
        </p:blipFill>
        <p:spPr>
          <a:xfrm>
            <a:off x="0" y="1"/>
            <a:ext cx="12192000" cy="6857999"/>
          </a:xfrm>
          <a:prstGeom prst="rect">
            <a:avLst/>
          </a:prstGeom>
        </p:spPr>
      </p:pic>
      <p:pic>
        <p:nvPicPr>
          <p:cNvPr id="3" name="Picture 2">
            <a:extLst>
              <a:ext uri="{FF2B5EF4-FFF2-40B4-BE49-F238E27FC236}">
                <a16:creationId xmlns:a16="http://schemas.microsoft.com/office/drawing/2014/main" id="{427699D1-163A-47F4-ABE7-C20B79540209}"/>
              </a:ext>
            </a:extLst>
          </p:cNvPr>
          <p:cNvPicPr>
            <a:picLocks noChangeAspect="1"/>
          </p:cNvPicPr>
          <p:nvPr/>
        </p:nvPicPr>
        <p:blipFill>
          <a:blip r:embed="rId3"/>
          <a:stretch>
            <a:fillRect/>
          </a:stretch>
        </p:blipFill>
        <p:spPr>
          <a:xfrm>
            <a:off x="742486" y="1815629"/>
            <a:ext cx="10707028" cy="4290432"/>
          </a:xfrm>
          <a:prstGeom prst="rect">
            <a:avLst/>
          </a:prstGeom>
        </p:spPr>
      </p:pic>
      <p:sp>
        <p:nvSpPr>
          <p:cNvPr id="6" name="TextBox 5">
            <a:extLst>
              <a:ext uri="{FF2B5EF4-FFF2-40B4-BE49-F238E27FC236}">
                <a16:creationId xmlns:a16="http://schemas.microsoft.com/office/drawing/2014/main" id="{B7CDDFF4-2C55-42D5-BA54-B8FD94B54D0B}"/>
              </a:ext>
            </a:extLst>
          </p:cNvPr>
          <p:cNvSpPr txBox="1"/>
          <p:nvPr/>
        </p:nvSpPr>
        <p:spPr>
          <a:xfrm>
            <a:off x="742486" y="463525"/>
            <a:ext cx="11042077" cy="1200329"/>
          </a:xfrm>
          <a:prstGeom prst="rect">
            <a:avLst/>
          </a:prstGeom>
          <a:noFill/>
        </p:spPr>
        <p:txBody>
          <a:bodyPr wrap="square" rtlCol="0">
            <a:spAutoFit/>
          </a:bodyPr>
          <a:lstStyle/>
          <a:p>
            <a:r>
              <a:rPr lang="en-IN" sz="3200" b="1" i="1" dirty="0"/>
              <a:t>Removing the Gender column –</a:t>
            </a:r>
            <a:endParaRPr lang="en-IN" sz="2000" b="1" i="1" dirty="0"/>
          </a:p>
          <a:p>
            <a:r>
              <a:rPr lang="en-IN" sz="2000" dirty="0"/>
              <a:t>Here we have remove the gender column because of the large number of null values were found (45107 null values)</a:t>
            </a:r>
            <a:endParaRPr lang="en-IN" sz="3200" dirty="0"/>
          </a:p>
        </p:txBody>
      </p:sp>
      <p:pic>
        <p:nvPicPr>
          <p:cNvPr id="9" name="Picture 8">
            <a:extLst>
              <a:ext uri="{FF2B5EF4-FFF2-40B4-BE49-F238E27FC236}">
                <a16:creationId xmlns:a16="http://schemas.microsoft.com/office/drawing/2014/main" id="{7479587D-72A0-4ECC-98EB-0CE66998A422}"/>
              </a:ext>
            </a:extLst>
          </p:cNvPr>
          <p:cNvPicPr>
            <a:picLocks noChangeAspect="1"/>
          </p:cNvPicPr>
          <p:nvPr/>
        </p:nvPicPr>
        <p:blipFill>
          <a:blip r:embed="rId4"/>
          <a:stretch>
            <a:fillRect/>
          </a:stretch>
        </p:blipFill>
        <p:spPr>
          <a:xfrm>
            <a:off x="9760516" y="6106061"/>
            <a:ext cx="2024047" cy="536494"/>
          </a:xfrm>
          <a:prstGeom prst="rect">
            <a:avLst/>
          </a:prstGeom>
        </p:spPr>
      </p:pic>
    </p:spTree>
    <p:extLst>
      <p:ext uri="{BB962C8B-B14F-4D97-AF65-F5344CB8AC3E}">
        <p14:creationId xmlns:p14="http://schemas.microsoft.com/office/powerpoint/2010/main" val="157294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9A351F-3F0C-48AD-9DD1-10DC0D992135}"/>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ED70EC4A-7867-481A-B5C2-4AE1FEB25BBA}"/>
              </a:ext>
            </a:extLst>
          </p:cNvPr>
          <p:cNvSpPr>
            <a:spLocks noGrp="1"/>
          </p:cNvSpPr>
          <p:nvPr>
            <p:ph type="title"/>
          </p:nvPr>
        </p:nvSpPr>
        <p:spPr/>
        <p:txBody>
          <a:bodyPr>
            <a:normAutofit/>
          </a:bodyPr>
          <a:lstStyle/>
          <a:p>
            <a:r>
              <a:rPr lang="en-US" sz="3200" b="1" i="1" u="sng" dirty="0"/>
              <a:t>Checking the count of Target variable “Claim”:-</a:t>
            </a:r>
            <a:br>
              <a:rPr lang="en-IN" sz="3200" b="1" i="1" u="sng" dirty="0"/>
            </a:br>
            <a:endParaRPr lang="en-IN" sz="3200" b="1" i="1" dirty="0"/>
          </a:p>
        </p:txBody>
      </p:sp>
      <p:pic>
        <p:nvPicPr>
          <p:cNvPr id="7" name="Content Placeholder 6">
            <a:extLst>
              <a:ext uri="{FF2B5EF4-FFF2-40B4-BE49-F238E27FC236}">
                <a16:creationId xmlns:a16="http://schemas.microsoft.com/office/drawing/2014/main" id="{048A289F-0272-429D-9889-911DE9B7FCAE}"/>
              </a:ext>
            </a:extLst>
          </p:cNvPr>
          <p:cNvPicPr>
            <a:picLocks noGrp="1" noChangeAspect="1"/>
          </p:cNvPicPr>
          <p:nvPr>
            <p:ph idx="1"/>
          </p:nvPr>
        </p:nvPicPr>
        <p:blipFill>
          <a:blip r:embed="rId3"/>
          <a:stretch>
            <a:fillRect/>
          </a:stretch>
        </p:blipFill>
        <p:spPr>
          <a:xfrm>
            <a:off x="838200" y="3230301"/>
            <a:ext cx="10515600" cy="1541986"/>
          </a:xfrm>
        </p:spPr>
      </p:pic>
      <p:pic>
        <p:nvPicPr>
          <p:cNvPr id="9" name="Picture 8">
            <a:extLst>
              <a:ext uri="{FF2B5EF4-FFF2-40B4-BE49-F238E27FC236}">
                <a16:creationId xmlns:a16="http://schemas.microsoft.com/office/drawing/2014/main" id="{CFB43CAC-DD83-419C-8BC4-7F55EE647519}"/>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142485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3F5443-5A96-472C-AD31-175730632C65}"/>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1E07C275-AAC9-4F7A-B01A-F5FCBEAC04CF}"/>
              </a:ext>
            </a:extLst>
          </p:cNvPr>
          <p:cNvSpPr txBox="1"/>
          <p:nvPr/>
        </p:nvSpPr>
        <p:spPr>
          <a:xfrm>
            <a:off x="670249" y="592494"/>
            <a:ext cx="10851502" cy="861774"/>
          </a:xfrm>
          <a:prstGeom prst="rect">
            <a:avLst/>
          </a:prstGeom>
          <a:noFill/>
        </p:spPr>
        <p:txBody>
          <a:bodyPr wrap="square" rtlCol="0">
            <a:spAutoFit/>
          </a:bodyPr>
          <a:lstStyle/>
          <a:p>
            <a:r>
              <a:rPr lang="en-IN" sz="3200" b="1" i="1" u="sng" dirty="0"/>
              <a:t>Checking for outliers :-</a:t>
            </a:r>
          </a:p>
          <a:p>
            <a:endParaRPr lang="en-IN" b="1" i="1" dirty="0"/>
          </a:p>
        </p:txBody>
      </p:sp>
      <p:pic>
        <p:nvPicPr>
          <p:cNvPr id="3" name="Picture 2">
            <a:extLst>
              <a:ext uri="{FF2B5EF4-FFF2-40B4-BE49-F238E27FC236}">
                <a16:creationId xmlns:a16="http://schemas.microsoft.com/office/drawing/2014/main" id="{27A17F8B-5CA1-403A-A2F1-AAADFD6593AB}"/>
              </a:ext>
            </a:extLst>
          </p:cNvPr>
          <p:cNvPicPr>
            <a:picLocks noChangeAspect="1"/>
          </p:cNvPicPr>
          <p:nvPr/>
        </p:nvPicPr>
        <p:blipFill>
          <a:blip r:embed="rId3"/>
          <a:stretch>
            <a:fillRect/>
          </a:stretch>
        </p:blipFill>
        <p:spPr>
          <a:xfrm>
            <a:off x="792020" y="1798178"/>
            <a:ext cx="10607959" cy="3261643"/>
          </a:xfrm>
          <a:prstGeom prst="rect">
            <a:avLst/>
          </a:prstGeom>
        </p:spPr>
      </p:pic>
      <p:sp>
        <p:nvSpPr>
          <p:cNvPr id="4" name="TextBox 3">
            <a:extLst>
              <a:ext uri="{FF2B5EF4-FFF2-40B4-BE49-F238E27FC236}">
                <a16:creationId xmlns:a16="http://schemas.microsoft.com/office/drawing/2014/main" id="{C78A4C5A-1E8F-4608-9ED1-30785B1C4FA7}"/>
              </a:ext>
            </a:extLst>
          </p:cNvPr>
          <p:cNvSpPr txBox="1"/>
          <p:nvPr/>
        </p:nvSpPr>
        <p:spPr>
          <a:xfrm>
            <a:off x="445302" y="293913"/>
            <a:ext cx="11616613" cy="369332"/>
          </a:xfrm>
          <a:prstGeom prst="rect">
            <a:avLst/>
          </a:prstGeom>
          <a:noFill/>
        </p:spPr>
        <p:txBody>
          <a:bodyPr wrap="square" rtlCol="0">
            <a:spAutoFit/>
          </a:bodyPr>
          <a:lstStyle/>
          <a:p>
            <a:r>
              <a:rPr lang="en-IN" dirty="0"/>
              <a:t>  </a:t>
            </a:r>
          </a:p>
        </p:txBody>
      </p:sp>
      <p:pic>
        <p:nvPicPr>
          <p:cNvPr id="6" name="Picture 5">
            <a:extLst>
              <a:ext uri="{FF2B5EF4-FFF2-40B4-BE49-F238E27FC236}">
                <a16:creationId xmlns:a16="http://schemas.microsoft.com/office/drawing/2014/main" id="{243979BE-ECDD-42A2-80F1-9CE6C9D93229}"/>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293311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44AF6A-EF9C-4A39-A774-4BC29C3D6F79}"/>
              </a:ext>
            </a:extLst>
          </p:cNvPr>
          <p:cNvPicPr>
            <a:picLocks noChangeAspect="1"/>
          </p:cNvPicPr>
          <p:nvPr/>
        </p:nvPicPr>
        <p:blipFill>
          <a:blip r:embed="rId2"/>
          <a:stretch>
            <a:fillRect/>
          </a:stretch>
        </p:blipFill>
        <p:spPr>
          <a:xfrm>
            <a:off x="0" y="1"/>
            <a:ext cx="12192000" cy="6857999"/>
          </a:xfrm>
          <a:prstGeom prst="rect">
            <a:avLst/>
          </a:prstGeom>
        </p:spPr>
      </p:pic>
      <p:pic>
        <p:nvPicPr>
          <p:cNvPr id="3" name="Picture 2">
            <a:extLst>
              <a:ext uri="{FF2B5EF4-FFF2-40B4-BE49-F238E27FC236}">
                <a16:creationId xmlns:a16="http://schemas.microsoft.com/office/drawing/2014/main" id="{B3B97910-0535-4E96-AEE0-79EEBDCA24C0}"/>
              </a:ext>
            </a:extLst>
          </p:cNvPr>
          <p:cNvPicPr>
            <a:picLocks noChangeAspect="1"/>
          </p:cNvPicPr>
          <p:nvPr/>
        </p:nvPicPr>
        <p:blipFill>
          <a:blip r:embed="rId3"/>
          <a:stretch>
            <a:fillRect/>
          </a:stretch>
        </p:blipFill>
        <p:spPr>
          <a:xfrm>
            <a:off x="719624" y="868458"/>
            <a:ext cx="10752752" cy="5121084"/>
          </a:xfrm>
          <a:prstGeom prst="rect">
            <a:avLst/>
          </a:prstGeom>
        </p:spPr>
      </p:pic>
      <p:pic>
        <p:nvPicPr>
          <p:cNvPr id="5" name="Picture 4">
            <a:extLst>
              <a:ext uri="{FF2B5EF4-FFF2-40B4-BE49-F238E27FC236}">
                <a16:creationId xmlns:a16="http://schemas.microsoft.com/office/drawing/2014/main" id="{0D93D7DB-9DFC-446E-A808-B205C037BD10}"/>
              </a:ext>
            </a:extLst>
          </p:cNvPr>
          <p:cNvPicPr>
            <a:picLocks noChangeAspect="1"/>
          </p:cNvPicPr>
          <p:nvPr/>
        </p:nvPicPr>
        <p:blipFill>
          <a:blip r:embed="rId4"/>
          <a:stretch>
            <a:fillRect/>
          </a:stretch>
        </p:blipFill>
        <p:spPr>
          <a:xfrm>
            <a:off x="9808141" y="5989542"/>
            <a:ext cx="2024047" cy="536494"/>
          </a:xfrm>
          <a:prstGeom prst="rect">
            <a:avLst/>
          </a:prstGeom>
        </p:spPr>
      </p:pic>
    </p:spTree>
    <p:extLst>
      <p:ext uri="{BB962C8B-B14F-4D97-AF65-F5344CB8AC3E}">
        <p14:creationId xmlns:p14="http://schemas.microsoft.com/office/powerpoint/2010/main" val="308932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BB5473-CAAE-4FB7-A7A5-43689F0A29B1}"/>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1DE5F434-7BF9-4A9C-B574-CB1004E0788A}"/>
              </a:ext>
            </a:extLst>
          </p:cNvPr>
          <p:cNvSpPr txBox="1"/>
          <p:nvPr/>
        </p:nvSpPr>
        <p:spPr>
          <a:xfrm>
            <a:off x="391887" y="689692"/>
            <a:ext cx="10366310" cy="461665"/>
          </a:xfrm>
          <a:prstGeom prst="rect">
            <a:avLst/>
          </a:prstGeom>
          <a:noFill/>
        </p:spPr>
        <p:txBody>
          <a:bodyPr wrap="square">
            <a:spAutoFit/>
          </a:bodyPr>
          <a:lstStyle/>
          <a:p>
            <a:r>
              <a:rPr lang="en-IN" sz="2400" b="1" i="1" u="sng" dirty="0"/>
              <a:t>Data Pre-processing</a:t>
            </a:r>
            <a:r>
              <a:rPr lang="en-IN" sz="2400" dirty="0"/>
              <a:t>:- </a:t>
            </a:r>
            <a:r>
              <a:rPr lang="en-IN" sz="1800" dirty="0"/>
              <a:t>Using </a:t>
            </a:r>
            <a:r>
              <a:rPr lang="en-IN" sz="1800" dirty="0" err="1"/>
              <a:t>LabelEncoder</a:t>
            </a:r>
            <a:r>
              <a:rPr lang="en-IN" sz="1800" dirty="0"/>
              <a:t> to transform object datatype to numerical datatype.</a:t>
            </a:r>
            <a:endParaRPr lang="en-IN" dirty="0"/>
          </a:p>
        </p:txBody>
      </p:sp>
      <p:pic>
        <p:nvPicPr>
          <p:cNvPr id="5" name="Picture 4">
            <a:extLst>
              <a:ext uri="{FF2B5EF4-FFF2-40B4-BE49-F238E27FC236}">
                <a16:creationId xmlns:a16="http://schemas.microsoft.com/office/drawing/2014/main" id="{021FA817-0107-4C4A-845C-FD2B8C7085E5}"/>
              </a:ext>
            </a:extLst>
          </p:cNvPr>
          <p:cNvPicPr>
            <a:picLocks noChangeAspect="1"/>
          </p:cNvPicPr>
          <p:nvPr/>
        </p:nvPicPr>
        <p:blipFill>
          <a:blip r:embed="rId3"/>
          <a:stretch>
            <a:fillRect/>
          </a:stretch>
        </p:blipFill>
        <p:spPr>
          <a:xfrm>
            <a:off x="776779" y="1702920"/>
            <a:ext cx="10638442" cy="3452159"/>
          </a:xfrm>
          <a:prstGeom prst="rect">
            <a:avLst/>
          </a:prstGeom>
        </p:spPr>
      </p:pic>
      <p:pic>
        <p:nvPicPr>
          <p:cNvPr id="7" name="Picture 6">
            <a:extLst>
              <a:ext uri="{FF2B5EF4-FFF2-40B4-BE49-F238E27FC236}">
                <a16:creationId xmlns:a16="http://schemas.microsoft.com/office/drawing/2014/main" id="{358E58E1-23A6-4E64-A959-F1D79270EFC4}"/>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170745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B09501-50BF-4356-81DE-C88536D6BCCB}"/>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1EDE8B6C-C23C-488C-8F8F-381CA2D64A39}"/>
              </a:ext>
            </a:extLst>
          </p:cNvPr>
          <p:cNvSpPr txBox="1"/>
          <p:nvPr/>
        </p:nvSpPr>
        <p:spPr>
          <a:xfrm>
            <a:off x="597159" y="387001"/>
            <a:ext cx="10683551" cy="584775"/>
          </a:xfrm>
          <a:prstGeom prst="rect">
            <a:avLst/>
          </a:prstGeom>
          <a:noFill/>
        </p:spPr>
        <p:txBody>
          <a:bodyPr wrap="square">
            <a:spAutoFit/>
          </a:bodyPr>
          <a:lstStyle/>
          <a:p>
            <a:r>
              <a:rPr lang="en-US" sz="3200" b="1" i="1" u="sng" dirty="0"/>
              <a:t>Correlation</a:t>
            </a:r>
            <a:endParaRPr lang="en-IN" sz="3200" b="1" i="1" dirty="0"/>
          </a:p>
        </p:txBody>
      </p:sp>
      <p:pic>
        <p:nvPicPr>
          <p:cNvPr id="5" name="Picture 4">
            <a:extLst>
              <a:ext uri="{FF2B5EF4-FFF2-40B4-BE49-F238E27FC236}">
                <a16:creationId xmlns:a16="http://schemas.microsoft.com/office/drawing/2014/main" id="{40ED53E9-1F13-4D6E-8DAB-8B650310A9D5}"/>
              </a:ext>
            </a:extLst>
          </p:cNvPr>
          <p:cNvPicPr>
            <a:picLocks noChangeAspect="1"/>
          </p:cNvPicPr>
          <p:nvPr/>
        </p:nvPicPr>
        <p:blipFill>
          <a:blip r:embed="rId3"/>
          <a:stretch>
            <a:fillRect/>
          </a:stretch>
        </p:blipFill>
        <p:spPr>
          <a:xfrm>
            <a:off x="205273" y="971776"/>
            <a:ext cx="11075437" cy="5499223"/>
          </a:xfrm>
          <a:prstGeom prst="rect">
            <a:avLst/>
          </a:prstGeom>
        </p:spPr>
      </p:pic>
      <p:pic>
        <p:nvPicPr>
          <p:cNvPr id="7" name="Picture 6">
            <a:extLst>
              <a:ext uri="{FF2B5EF4-FFF2-40B4-BE49-F238E27FC236}">
                <a16:creationId xmlns:a16="http://schemas.microsoft.com/office/drawing/2014/main" id="{26B6A52A-F9D5-4B29-AA8D-9979F5B98DFC}"/>
              </a:ext>
            </a:extLst>
          </p:cNvPr>
          <p:cNvPicPr>
            <a:picLocks noChangeAspect="1"/>
          </p:cNvPicPr>
          <p:nvPr/>
        </p:nvPicPr>
        <p:blipFill>
          <a:blip r:embed="rId4"/>
          <a:stretch>
            <a:fillRect/>
          </a:stretch>
        </p:blipFill>
        <p:spPr>
          <a:xfrm>
            <a:off x="9712308" y="6246760"/>
            <a:ext cx="2024047" cy="536494"/>
          </a:xfrm>
          <a:prstGeom prst="rect">
            <a:avLst/>
          </a:prstGeom>
        </p:spPr>
      </p:pic>
    </p:spTree>
    <p:extLst>
      <p:ext uri="{BB962C8B-B14F-4D97-AF65-F5344CB8AC3E}">
        <p14:creationId xmlns:p14="http://schemas.microsoft.com/office/powerpoint/2010/main" val="254211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450AFD-751E-4C1F-AA23-7161513F0E9C}"/>
              </a:ext>
            </a:extLst>
          </p:cNvPr>
          <p:cNvPicPr>
            <a:picLocks noChangeAspect="1"/>
          </p:cNvPicPr>
          <p:nvPr/>
        </p:nvPicPr>
        <p:blipFill>
          <a:blip r:embed="rId2"/>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8F136ECB-9669-4DB2-94E3-E16ADB2194FD}"/>
              </a:ext>
            </a:extLst>
          </p:cNvPr>
          <p:cNvPicPr>
            <a:picLocks noChangeAspect="1"/>
          </p:cNvPicPr>
          <p:nvPr/>
        </p:nvPicPr>
        <p:blipFill>
          <a:blip r:embed="rId3"/>
          <a:stretch>
            <a:fillRect/>
          </a:stretch>
        </p:blipFill>
        <p:spPr>
          <a:xfrm>
            <a:off x="471265" y="446412"/>
            <a:ext cx="10950889" cy="2642022"/>
          </a:xfrm>
          <a:prstGeom prst="rect">
            <a:avLst/>
          </a:prstGeom>
        </p:spPr>
      </p:pic>
      <p:pic>
        <p:nvPicPr>
          <p:cNvPr id="7" name="Picture 6">
            <a:extLst>
              <a:ext uri="{FF2B5EF4-FFF2-40B4-BE49-F238E27FC236}">
                <a16:creationId xmlns:a16="http://schemas.microsoft.com/office/drawing/2014/main" id="{42272D8C-1C18-430A-9140-4703CE6ED835}"/>
              </a:ext>
            </a:extLst>
          </p:cNvPr>
          <p:cNvPicPr>
            <a:picLocks noChangeAspect="1"/>
          </p:cNvPicPr>
          <p:nvPr/>
        </p:nvPicPr>
        <p:blipFill>
          <a:blip r:embed="rId4"/>
          <a:stretch>
            <a:fillRect/>
          </a:stretch>
        </p:blipFill>
        <p:spPr>
          <a:xfrm>
            <a:off x="417920" y="3209732"/>
            <a:ext cx="11057578" cy="3004456"/>
          </a:xfrm>
          <a:prstGeom prst="rect">
            <a:avLst/>
          </a:prstGeom>
        </p:spPr>
      </p:pic>
      <p:pic>
        <p:nvPicPr>
          <p:cNvPr id="9" name="Picture 8">
            <a:extLst>
              <a:ext uri="{FF2B5EF4-FFF2-40B4-BE49-F238E27FC236}">
                <a16:creationId xmlns:a16="http://schemas.microsoft.com/office/drawing/2014/main" id="{9D08A9C6-E96F-4DBF-BE10-5866A6B7ED4F}"/>
              </a:ext>
            </a:extLst>
          </p:cNvPr>
          <p:cNvPicPr>
            <a:picLocks noChangeAspect="1"/>
          </p:cNvPicPr>
          <p:nvPr/>
        </p:nvPicPr>
        <p:blipFill>
          <a:blip r:embed="rId5"/>
          <a:stretch>
            <a:fillRect/>
          </a:stretch>
        </p:blipFill>
        <p:spPr>
          <a:xfrm>
            <a:off x="9750033" y="6214188"/>
            <a:ext cx="2024047" cy="536494"/>
          </a:xfrm>
          <a:prstGeom prst="rect">
            <a:avLst/>
          </a:prstGeom>
        </p:spPr>
      </p:pic>
    </p:spTree>
    <p:extLst>
      <p:ext uri="{BB962C8B-B14F-4D97-AF65-F5344CB8AC3E}">
        <p14:creationId xmlns:p14="http://schemas.microsoft.com/office/powerpoint/2010/main" val="319265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F85985-1025-4184-BCE9-D2F1469B1852}"/>
              </a:ext>
            </a:extLst>
          </p:cNvPr>
          <p:cNvPicPr>
            <a:picLocks noChangeAspect="1"/>
          </p:cNvPicPr>
          <p:nvPr/>
        </p:nvPicPr>
        <p:blipFill>
          <a:blip r:embed="rId2"/>
          <a:stretch>
            <a:fillRect/>
          </a:stretch>
        </p:blipFill>
        <p:spPr>
          <a:xfrm>
            <a:off x="0" y="1"/>
            <a:ext cx="12192000" cy="6857999"/>
          </a:xfrm>
          <a:prstGeom prst="rect">
            <a:avLst/>
          </a:prstGeom>
        </p:spPr>
      </p:pic>
      <p:pic>
        <p:nvPicPr>
          <p:cNvPr id="3" name="Picture 2">
            <a:extLst>
              <a:ext uri="{FF2B5EF4-FFF2-40B4-BE49-F238E27FC236}">
                <a16:creationId xmlns:a16="http://schemas.microsoft.com/office/drawing/2014/main" id="{AA98D557-D3E9-4837-AF7D-613766A8C846}"/>
              </a:ext>
            </a:extLst>
          </p:cNvPr>
          <p:cNvPicPr>
            <a:picLocks noChangeAspect="1"/>
          </p:cNvPicPr>
          <p:nvPr/>
        </p:nvPicPr>
        <p:blipFill>
          <a:blip r:embed="rId3"/>
          <a:stretch>
            <a:fillRect/>
          </a:stretch>
        </p:blipFill>
        <p:spPr>
          <a:xfrm>
            <a:off x="868227" y="548390"/>
            <a:ext cx="10455546" cy="5761219"/>
          </a:xfrm>
          <a:prstGeom prst="rect">
            <a:avLst/>
          </a:prstGeom>
        </p:spPr>
      </p:pic>
      <p:pic>
        <p:nvPicPr>
          <p:cNvPr id="5" name="Picture 4">
            <a:extLst>
              <a:ext uri="{FF2B5EF4-FFF2-40B4-BE49-F238E27FC236}">
                <a16:creationId xmlns:a16="http://schemas.microsoft.com/office/drawing/2014/main" id="{F685A809-4B0E-400F-8ECD-D52F425643B8}"/>
              </a:ext>
            </a:extLst>
          </p:cNvPr>
          <p:cNvPicPr>
            <a:picLocks noChangeAspect="1"/>
          </p:cNvPicPr>
          <p:nvPr/>
        </p:nvPicPr>
        <p:blipFill>
          <a:blip r:embed="rId4"/>
          <a:stretch>
            <a:fillRect/>
          </a:stretch>
        </p:blipFill>
        <p:spPr>
          <a:xfrm>
            <a:off x="9733839" y="6309609"/>
            <a:ext cx="2024047" cy="536494"/>
          </a:xfrm>
          <a:prstGeom prst="rect">
            <a:avLst/>
          </a:prstGeom>
        </p:spPr>
      </p:pic>
    </p:spTree>
    <p:extLst>
      <p:ext uri="{BB962C8B-B14F-4D97-AF65-F5344CB8AC3E}">
        <p14:creationId xmlns:p14="http://schemas.microsoft.com/office/powerpoint/2010/main" val="307844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38A0AE-9431-4253-A3BA-D7CF192D5787}"/>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9D619E69-4952-4875-B921-A83647312578}"/>
              </a:ext>
            </a:extLst>
          </p:cNvPr>
          <p:cNvSpPr txBox="1"/>
          <p:nvPr/>
        </p:nvSpPr>
        <p:spPr>
          <a:xfrm>
            <a:off x="438538" y="286530"/>
            <a:ext cx="10963470" cy="369332"/>
          </a:xfrm>
          <a:prstGeom prst="rect">
            <a:avLst/>
          </a:prstGeom>
          <a:noFill/>
        </p:spPr>
        <p:txBody>
          <a:bodyPr wrap="square">
            <a:spAutoFit/>
          </a:bodyPr>
          <a:lstStyle/>
          <a:p>
            <a:pPr algn="l"/>
            <a:r>
              <a:rPr lang="en-US" b="1" i="1" u="sng" dirty="0">
                <a:solidFill>
                  <a:srgbClr val="000000"/>
                </a:solidFill>
                <a:effectLst/>
                <a:latin typeface="Helvetica Neue"/>
              </a:rPr>
              <a:t>Hyperparameter Tuning using Bayesian Optimization</a:t>
            </a:r>
          </a:p>
        </p:txBody>
      </p:sp>
      <p:pic>
        <p:nvPicPr>
          <p:cNvPr id="5" name="Picture 4">
            <a:extLst>
              <a:ext uri="{FF2B5EF4-FFF2-40B4-BE49-F238E27FC236}">
                <a16:creationId xmlns:a16="http://schemas.microsoft.com/office/drawing/2014/main" id="{C5D41121-C169-4DA4-B19F-BC9725DD33CA}"/>
              </a:ext>
            </a:extLst>
          </p:cNvPr>
          <p:cNvPicPr>
            <a:picLocks noChangeAspect="1"/>
          </p:cNvPicPr>
          <p:nvPr/>
        </p:nvPicPr>
        <p:blipFill>
          <a:blip r:embed="rId3"/>
          <a:stretch>
            <a:fillRect/>
          </a:stretch>
        </p:blipFill>
        <p:spPr>
          <a:xfrm>
            <a:off x="559590" y="815113"/>
            <a:ext cx="11072820" cy="5227773"/>
          </a:xfrm>
          <a:prstGeom prst="rect">
            <a:avLst/>
          </a:prstGeom>
        </p:spPr>
      </p:pic>
      <p:pic>
        <p:nvPicPr>
          <p:cNvPr id="7" name="Picture 6">
            <a:extLst>
              <a:ext uri="{FF2B5EF4-FFF2-40B4-BE49-F238E27FC236}">
                <a16:creationId xmlns:a16="http://schemas.microsoft.com/office/drawing/2014/main" id="{B0112157-44FD-48AC-B9EF-EBFF68FA2BB7}"/>
              </a:ext>
            </a:extLst>
          </p:cNvPr>
          <p:cNvPicPr>
            <a:picLocks noChangeAspect="1"/>
          </p:cNvPicPr>
          <p:nvPr/>
        </p:nvPicPr>
        <p:blipFill>
          <a:blip r:embed="rId4"/>
          <a:stretch>
            <a:fillRect/>
          </a:stretch>
        </p:blipFill>
        <p:spPr>
          <a:xfrm>
            <a:off x="9722651" y="6142266"/>
            <a:ext cx="2024047" cy="536494"/>
          </a:xfrm>
          <a:prstGeom prst="rect">
            <a:avLst/>
          </a:prstGeom>
        </p:spPr>
      </p:pic>
    </p:spTree>
    <p:extLst>
      <p:ext uri="{BB962C8B-B14F-4D97-AF65-F5344CB8AC3E}">
        <p14:creationId xmlns:p14="http://schemas.microsoft.com/office/powerpoint/2010/main" val="20798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5C5D5F-30F1-4419-9847-299A11270EB4}"/>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2A54139E-B50B-4B29-8B61-7D129EF64D99}"/>
              </a:ext>
            </a:extLst>
          </p:cNvPr>
          <p:cNvSpPr txBox="1"/>
          <p:nvPr/>
        </p:nvSpPr>
        <p:spPr>
          <a:xfrm>
            <a:off x="410547" y="445150"/>
            <a:ext cx="8493189" cy="369332"/>
          </a:xfrm>
          <a:prstGeom prst="rect">
            <a:avLst/>
          </a:prstGeom>
          <a:noFill/>
        </p:spPr>
        <p:txBody>
          <a:bodyPr wrap="square">
            <a:spAutoFit/>
          </a:bodyPr>
          <a:lstStyle/>
          <a:p>
            <a:pPr algn="l"/>
            <a:r>
              <a:rPr lang="en-IN" b="1" i="1" u="sng" dirty="0" err="1">
                <a:solidFill>
                  <a:srgbClr val="000000"/>
                </a:solidFill>
                <a:effectLst/>
                <a:latin typeface="Helvetica Neue"/>
              </a:rPr>
              <a:t>BorderlineSMOTE</a:t>
            </a:r>
            <a:endParaRPr lang="en-IN" b="1" i="1" u="sng" dirty="0">
              <a:solidFill>
                <a:srgbClr val="000000"/>
              </a:solidFill>
              <a:effectLst/>
              <a:latin typeface="Helvetica Neue"/>
            </a:endParaRPr>
          </a:p>
        </p:txBody>
      </p:sp>
      <p:pic>
        <p:nvPicPr>
          <p:cNvPr id="5" name="Picture 4">
            <a:extLst>
              <a:ext uri="{FF2B5EF4-FFF2-40B4-BE49-F238E27FC236}">
                <a16:creationId xmlns:a16="http://schemas.microsoft.com/office/drawing/2014/main" id="{25D1C4CF-2E77-4886-A0A4-A53F8A9095F3}"/>
              </a:ext>
            </a:extLst>
          </p:cNvPr>
          <p:cNvPicPr>
            <a:picLocks noChangeAspect="1"/>
          </p:cNvPicPr>
          <p:nvPr/>
        </p:nvPicPr>
        <p:blipFill>
          <a:blip r:embed="rId3"/>
          <a:stretch>
            <a:fillRect/>
          </a:stretch>
        </p:blipFill>
        <p:spPr>
          <a:xfrm>
            <a:off x="513184" y="961053"/>
            <a:ext cx="10615826" cy="5451798"/>
          </a:xfrm>
          <a:prstGeom prst="rect">
            <a:avLst/>
          </a:prstGeom>
        </p:spPr>
      </p:pic>
      <p:pic>
        <p:nvPicPr>
          <p:cNvPr id="7" name="Picture 6">
            <a:extLst>
              <a:ext uri="{FF2B5EF4-FFF2-40B4-BE49-F238E27FC236}">
                <a16:creationId xmlns:a16="http://schemas.microsoft.com/office/drawing/2014/main" id="{74ADEEF7-2B4D-4D3E-8FFD-57DFB1602565}"/>
              </a:ext>
            </a:extLst>
          </p:cNvPr>
          <p:cNvPicPr>
            <a:picLocks noChangeAspect="1"/>
          </p:cNvPicPr>
          <p:nvPr/>
        </p:nvPicPr>
        <p:blipFill>
          <a:blip r:embed="rId4"/>
          <a:stretch>
            <a:fillRect/>
          </a:stretch>
        </p:blipFill>
        <p:spPr>
          <a:xfrm>
            <a:off x="9787966" y="6321505"/>
            <a:ext cx="2024047" cy="536494"/>
          </a:xfrm>
          <a:prstGeom prst="rect">
            <a:avLst/>
          </a:prstGeom>
        </p:spPr>
      </p:pic>
    </p:spTree>
    <p:extLst>
      <p:ext uri="{BB962C8B-B14F-4D97-AF65-F5344CB8AC3E}">
        <p14:creationId xmlns:p14="http://schemas.microsoft.com/office/powerpoint/2010/main" val="30708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B3B9D-3593-4DD8-9EC1-3DADC7D31DA1}"/>
              </a:ext>
            </a:extLst>
          </p:cNvPr>
          <p:cNvPicPr>
            <a:picLocks noChangeAspect="1"/>
          </p:cNvPicPr>
          <p:nvPr/>
        </p:nvPicPr>
        <p:blipFill>
          <a:blip r:embed="rId2"/>
          <a:stretch>
            <a:fillRect/>
          </a:stretch>
        </p:blipFill>
        <p:spPr>
          <a:xfrm>
            <a:off x="0" y="-83975"/>
            <a:ext cx="12192000" cy="6857999"/>
          </a:xfrm>
          <a:prstGeom prst="rect">
            <a:avLst/>
          </a:prstGeom>
        </p:spPr>
      </p:pic>
      <p:sp>
        <p:nvSpPr>
          <p:cNvPr id="2" name="Title 1">
            <a:extLst>
              <a:ext uri="{FF2B5EF4-FFF2-40B4-BE49-F238E27FC236}">
                <a16:creationId xmlns:a16="http://schemas.microsoft.com/office/drawing/2014/main" id="{E201F34E-B390-43D8-90EE-AE34A3A3F17C}"/>
              </a:ext>
            </a:extLst>
          </p:cNvPr>
          <p:cNvSpPr>
            <a:spLocks noGrp="1"/>
          </p:cNvSpPr>
          <p:nvPr>
            <p:ph type="ctrTitle"/>
          </p:nvPr>
        </p:nvSpPr>
        <p:spPr>
          <a:xfrm>
            <a:off x="1524000" y="1122362"/>
            <a:ext cx="9144000" cy="5278437"/>
          </a:xfrm>
        </p:spPr>
        <p:txBody>
          <a:bodyPr>
            <a:normAutofit fontScale="90000"/>
          </a:bodyPr>
          <a:lstStyle/>
          <a:p>
            <a:r>
              <a:rPr lang="en-IN" sz="2700" b="1" i="1" dirty="0"/>
              <a:t>Travel Insurance Claim Prediction Using Machine Learning</a:t>
            </a:r>
            <a:br>
              <a:rPr lang="en-IN" b="1" i="1" dirty="0"/>
            </a:br>
            <a:br>
              <a:rPr lang="en-IN" b="1" i="1" dirty="0"/>
            </a:br>
            <a:br>
              <a:rPr lang="en-IN" b="1" i="1" dirty="0"/>
            </a:br>
            <a:br>
              <a:rPr lang="en-IN" b="1" i="1" dirty="0"/>
            </a:br>
            <a:br>
              <a:rPr lang="en-IN" b="1" i="1" dirty="0"/>
            </a:br>
            <a:br>
              <a:rPr lang="en-IN" b="1" i="1" dirty="0"/>
            </a:br>
            <a:r>
              <a:rPr lang="en-IN" b="1" i="1" dirty="0"/>
              <a:t>                                                            </a:t>
            </a:r>
          </a:p>
        </p:txBody>
      </p:sp>
      <p:sp>
        <p:nvSpPr>
          <p:cNvPr id="4" name="Subtitle 3">
            <a:extLst>
              <a:ext uri="{FF2B5EF4-FFF2-40B4-BE49-F238E27FC236}">
                <a16:creationId xmlns:a16="http://schemas.microsoft.com/office/drawing/2014/main" id="{AAEF4BE7-847A-4BDA-8634-CED97BE5834D}"/>
              </a:ext>
            </a:extLst>
          </p:cNvPr>
          <p:cNvSpPr>
            <a:spLocks noGrp="1"/>
          </p:cNvSpPr>
          <p:nvPr>
            <p:ph type="subTitle" idx="1"/>
          </p:nvPr>
        </p:nvSpPr>
        <p:spPr/>
        <p:txBody>
          <a:bodyPr>
            <a:normAutofit fontScale="47500" lnSpcReduction="20000"/>
          </a:bodyPr>
          <a:lstStyle/>
          <a:p>
            <a:r>
              <a:rPr lang="en-IN" dirty="0"/>
              <a:t>  </a:t>
            </a:r>
          </a:p>
          <a:p>
            <a:endParaRPr lang="en-IN" dirty="0"/>
          </a:p>
          <a:p>
            <a:endParaRPr lang="en-IN" dirty="0"/>
          </a:p>
          <a:p>
            <a:endParaRPr lang="en-IN" dirty="0"/>
          </a:p>
          <a:p>
            <a:endParaRPr lang="en-IN" dirty="0"/>
          </a:p>
          <a:p>
            <a:r>
              <a:rPr lang="en-IN" dirty="0"/>
              <a:t>                                                                                                                                                                              </a:t>
            </a:r>
            <a:r>
              <a:rPr lang="en-IN" sz="4400" dirty="0"/>
              <a:t>By Ashish Bangera</a:t>
            </a:r>
          </a:p>
        </p:txBody>
      </p:sp>
      <p:pic>
        <p:nvPicPr>
          <p:cNvPr id="6" name="Picture 5">
            <a:extLst>
              <a:ext uri="{FF2B5EF4-FFF2-40B4-BE49-F238E27FC236}">
                <a16:creationId xmlns:a16="http://schemas.microsoft.com/office/drawing/2014/main" id="{8E768203-B155-435D-891A-8064CD45AF1A}"/>
              </a:ext>
            </a:extLst>
          </p:cNvPr>
          <p:cNvPicPr>
            <a:picLocks noChangeAspect="1"/>
          </p:cNvPicPr>
          <p:nvPr/>
        </p:nvPicPr>
        <p:blipFill>
          <a:blip r:embed="rId3"/>
          <a:stretch>
            <a:fillRect/>
          </a:stretch>
        </p:blipFill>
        <p:spPr>
          <a:xfrm>
            <a:off x="9833257" y="6043653"/>
            <a:ext cx="2024047" cy="536494"/>
          </a:xfrm>
          <a:prstGeom prst="rect">
            <a:avLst/>
          </a:prstGeom>
        </p:spPr>
      </p:pic>
    </p:spTree>
    <p:extLst>
      <p:ext uri="{BB962C8B-B14F-4D97-AF65-F5344CB8AC3E}">
        <p14:creationId xmlns:p14="http://schemas.microsoft.com/office/powerpoint/2010/main" val="161347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627ADA-046C-44D1-A98B-6450722D495F}"/>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75B55236-CBB8-459E-B071-34F2812B6291}"/>
              </a:ext>
            </a:extLst>
          </p:cNvPr>
          <p:cNvSpPr txBox="1"/>
          <p:nvPr/>
        </p:nvSpPr>
        <p:spPr>
          <a:xfrm>
            <a:off x="709125" y="601825"/>
            <a:ext cx="7912360" cy="369332"/>
          </a:xfrm>
          <a:prstGeom prst="rect">
            <a:avLst/>
          </a:prstGeom>
          <a:noFill/>
        </p:spPr>
        <p:txBody>
          <a:bodyPr wrap="square" rtlCol="0">
            <a:spAutoFit/>
          </a:bodyPr>
          <a:lstStyle/>
          <a:p>
            <a:r>
              <a:rPr lang="en-IN" b="1" i="1" u="sng" dirty="0" err="1"/>
              <a:t>XgBoost</a:t>
            </a:r>
            <a:r>
              <a:rPr lang="en-IN" b="1" i="1" u="sng" dirty="0"/>
              <a:t> on </a:t>
            </a:r>
            <a:r>
              <a:rPr lang="en-IN" b="1" i="1" u="sng" dirty="0" err="1">
                <a:solidFill>
                  <a:srgbClr val="000000"/>
                </a:solidFill>
                <a:effectLst/>
                <a:latin typeface="Helvetica Neue"/>
              </a:rPr>
              <a:t>BorderlineSMOTE</a:t>
            </a:r>
            <a:r>
              <a:rPr lang="en-IN" b="1" i="1" u="sng" dirty="0">
                <a:solidFill>
                  <a:srgbClr val="000000"/>
                </a:solidFill>
                <a:effectLst/>
                <a:latin typeface="Helvetica Neue"/>
              </a:rPr>
              <a:t>  Model</a:t>
            </a:r>
          </a:p>
        </p:txBody>
      </p:sp>
      <p:pic>
        <p:nvPicPr>
          <p:cNvPr id="6" name="Picture 5">
            <a:extLst>
              <a:ext uri="{FF2B5EF4-FFF2-40B4-BE49-F238E27FC236}">
                <a16:creationId xmlns:a16="http://schemas.microsoft.com/office/drawing/2014/main" id="{E2FADBDF-5409-44B3-A1BC-7E748444B45E}"/>
              </a:ext>
            </a:extLst>
          </p:cNvPr>
          <p:cNvPicPr>
            <a:picLocks noChangeAspect="1"/>
          </p:cNvPicPr>
          <p:nvPr/>
        </p:nvPicPr>
        <p:blipFill>
          <a:blip r:embed="rId3"/>
          <a:stretch>
            <a:fillRect/>
          </a:stretch>
        </p:blipFill>
        <p:spPr>
          <a:xfrm>
            <a:off x="10902" y="1695300"/>
            <a:ext cx="12170195" cy="3467400"/>
          </a:xfrm>
          <a:prstGeom prst="rect">
            <a:avLst/>
          </a:prstGeom>
        </p:spPr>
      </p:pic>
      <p:pic>
        <p:nvPicPr>
          <p:cNvPr id="8" name="Picture 7">
            <a:extLst>
              <a:ext uri="{FF2B5EF4-FFF2-40B4-BE49-F238E27FC236}">
                <a16:creationId xmlns:a16="http://schemas.microsoft.com/office/drawing/2014/main" id="{46FF1950-2F22-4CF9-A0A4-E7B274D02BB2}"/>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1058951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3BDE66-F1EC-415E-BF9F-8C4B3DE7C17A}"/>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7358EB22-21F5-4ED4-A045-0095B8505031}"/>
              </a:ext>
            </a:extLst>
          </p:cNvPr>
          <p:cNvSpPr txBox="1"/>
          <p:nvPr/>
        </p:nvSpPr>
        <p:spPr>
          <a:xfrm>
            <a:off x="345233" y="529126"/>
            <a:ext cx="8437205" cy="369332"/>
          </a:xfrm>
          <a:prstGeom prst="rect">
            <a:avLst/>
          </a:prstGeom>
          <a:noFill/>
        </p:spPr>
        <p:txBody>
          <a:bodyPr wrap="square">
            <a:spAutoFit/>
          </a:bodyPr>
          <a:lstStyle/>
          <a:p>
            <a:pPr algn="l"/>
            <a:r>
              <a:rPr lang="en-IN" b="1" i="1" u="sng" dirty="0" err="1">
                <a:solidFill>
                  <a:srgbClr val="000000"/>
                </a:solidFill>
                <a:effectLst/>
                <a:latin typeface="Helvetica Neue"/>
              </a:rPr>
              <a:t>RandomUnderSampling</a:t>
            </a:r>
            <a:endParaRPr lang="en-IN" b="1" i="1" u="sng" dirty="0">
              <a:solidFill>
                <a:srgbClr val="000000"/>
              </a:solidFill>
              <a:effectLst/>
              <a:latin typeface="Helvetica Neue"/>
            </a:endParaRPr>
          </a:p>
        </p:txBody>
      </p:sp>
      <p:pic>
        <p:nvPicPr>
          <p:cNvPr id="5" name="Picture 4">
            <a:extLst>
              <a:ext uri="{FF2B5EF4-FFF2-40B4-BE49-F238E27FC236}">
                <a16:creationId xmlns:a16="http://schemas.microsoft.com/office/drawing/2014/main" id="{937416E5-A6DE-4831-8B19-05BD804DEDC9}"/>
              </a:ext>
            </a:extLst>
          </p:cNvPr>
          <p:cNvPicPr>
            <a:picLocks noChangeAspect="1"/>
          </p:cNvPicPr>
          <p:nvPr/>
        </p:nvPicPr>
        <p:blipFill>
          <a:blip r:embed="rId3"/>
          <a:stretch>
            <a:fillRect/>
          </a:stretch>
        </p:blipFill>
        <p:spPr>
          <a:xfrm>
            <a:off x="755781" y="898459"/>
            <a:ext cx="10879492" cy="5362382"/>
          </a:xfrm>
          <a:prstGeom prst="rect">
            <a:avLst/>
          </a:prstGeom>
        </p:spPr>
      </p:pic>
      <p:pic>
        <p:nvPicPr>
          <p:cNvPr id="7" name="Picture 6">
            <a:extLst>
              <a:ext uri="{FF2B5EF4-FFF2-40B4-BE49-F238E27FC236}">
                <a16:creationId xmlns:a16="http://schemas.microsoft.com/office/drawing/2014/main" id="{484CF660-539E-4BB2-B28A-14D79026489F}"/>
              </a:ext>
            </a:extLst>
          </p:cNvPr>
          <p:cNvPicPr>
            <a:picLocks noChangeAspect="1"/>
          </p:cNvPicPr>
          <p:nvPr/>
        </p:nvPicPr>
        <p:blipFill>
          <a:blip r:embed="rId4"/>
          <a:stretch>
            <a:fillRect/>
          </a:stretch>
        </p:blipFill>
        <p:spPr>
          <a:xfrm>
            <a:off x="9731982" y="6260841"/>
            <a:ext cx="2024047" cy="536494"/>
          </a:xfrm>
          <a:prstGeom prst="rect">
            <a:avLst/>
          </a:prstGeom>
        </p:spPr>
      </p:pic>
    </p:spTree>
    <p:extLst>
      <p:ext uri="{BB962C8B-B14F-4D97-AF65-F5344CB8AC3E}">
        <p14:creationId xmlns:p14="http://schemas.microsoft.com/office/powerpoint/2010/main" val="97101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EAA71D-0CA8-4193-B3E6-FBE12545132D}"/>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75B55236-CBB8-459E-B071-34F2812B6291}"/>
              </a:ext>
            </a:extLst>
          </p:cNvPr>
          <p:cNvSpPr txBox="1"/>
          <p:nvPr/>
        </p:nvSpPr>
        <p:spPr>
          <a:xfrm>
            <a:off x="709125" y="601825"/>
            <a:ext cx="7912360" cy="369332"/>
          </a:xfrm>
          <a:prstGeom prst="rect">
            <a:avLst/>
          </a:prstGeom>
          <a:noFill/>
        </p:spPr>
        <p:txBody>
          <a:bodyPr wrap="square" rtlCol="0">
            <a:spAutoFit/>
          </a:bodyPr>
          <a:lstStyle/>
          <a:p>
            <a:r>
              <a:rPr lang="en-IN" b="1" i="1" u="sng" dirty="0" err="1"/>
              <a:t>XgBoost</a:t>
            </a:r>
            <a:r>
              <a:rPr lang="en-IN" b="1" i="1" u="sng" dirty="0"/>
              <a:t> on </a:t>
            </a:r>
            <a:r>
              <a:rPr lang="en-IN" b="1" i="1" u="sng" dirty="0" err="1">
                <a:solidFill>
                  <a:srgbClr val="000000"/>
                </a:solidFill>
                <a:effectLst/>
                <a:latin typeface="Helvetica Neue"/>
              </a:rPr>
              <a:t>RandomUnderSampling</a:t>
            </a:r>
            <a:r>
              <a:rPr lang="en-IN" b="1" i="1" u="sng" dirty="0">
                <a:solidFill>
                  <a:srgbClr val="000000"/>
                </a:solidFill>
                <a:latin typeface="Helvetica Neue"/>
              </a:rPr>
              <a:t> Model</a:t>
            </a:r>
            <a:endParaRPr lang="en-IN" b="1" i="1" u="sng" dirty="0">
              <a:solidFill>
                <a:srgbClr val="000000"/>
              </a:solidFill>
              <a:effectLst/>
              <a:latin typeface="Helvetica Neue"/>
            </a:endParaRPr>
          </a:p>
        </p:txBody>
      </p:sp>
      <p:pic>
        <p:nvPicPr>
          <p:cNvPr id="4" name="Picture 3">
            <a:extLst>
              <a:ext uri="{FF2B5EF4-FFF2-40B4-BE49-F238E27FC236}">
                <a16:creationId xmlns:a16="http://schemas.microsoft.com/office/drawing/2014/main" id="{97CA79D8-029B-4A44-9661-D951B696E20E}"/>
              </a:ext>
            </a:extLst>
          </p:cNvPr>
          <p:cNvPicPr>
            <a:picLocks noChangeAspect="1"/>
          </p:cNvPicPr>
          <p:nvPr/>
        </p:nvPicPr>
        <p:blipFill>
          <a:blip r:embed="rId3"/>
          <a:stretch>
            <a:fillRect/>
          </a:stretch>
        </p:blipFill>
        <p:spPr>
          <a:xfrm>
            <a:off x="71868" y="1760075"/>
            <a:ext cx="12048264" cy="3337849"/>
          </a:xfrm>
          <a:prstGeom prst="rect">
            <a:avLst/>
          </a:prstGeom>
        </p:spPr>
      </p:pic>
      <p:pic>
        <p:nvPicPr>
          <p:cNvPr id="8" name="Picture 7">
            <a:extLst>
              <a:ext uri="{FF2B5EF4-FFF2-40B4-BE49-F238E27FC236}">
                <a16:creationId xmlns:a16="http://schemas.microsoft.com/office/drawing/2014/main" id="{4AC5D399-CFAA-4D75-9482-A89AA4BFD2C8}"/>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36723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DF4D8F-9364-4E77-B5D8-669F92ABA642}"/>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7358EB22-21F5-4ED4-A045-0095B8505031}"/>
              </a:ext>
            </a:extLst>
          </p:cNvPr>
          <p:cNvSpPr txBox="1"/>
          <p:nvPr/>
        </p:nvSpPr>
        <p:spPr>
          <a:xfrm>
            <a:off x="345233" y="529126"/>
            <a:ext cx="8437205" cy="646331"/>
          </a:xfrm>
          <a:prstGeom prst="rect">
            <a:avLst/>
          </a:prstGeom>
          <a:noFill/>
        </p:spPr>
        <p:txBody>
          <a:bodyPr wrap="square">
            <a:spAutoFit/>
          </a:bodyPr>
          <a:lstStyle/>
          <a:p>
            <a:r>
              <a:rPr lang="en-IN" b="1" i="1" u="sng" dirty="0">
                <a:solidFill>
                  <a:srgbClr val="000000"/>
                </a:solidFill>
                <a:effectLst/>
                <a:latin typeface="Helvetica Neue"/>
              </a:rPr>
              <a:t>SMOTEENN</a:t>
            </a:r>
          </a:p>
          <a:p>
            <a:pPr algn="l"/>
            <a:endParaRPr lang="en-IN"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729B0E14-FA78-4073-9C50-FF025E831491}"/>
              </a:ext>
            </a:extLst>
          </p:cNvPr>
          <p:cNvPicPr>
            <a:picLocks noChangeAspect="1"/>
          </p:cNvPicPr>
          <p:nvPr/>
        </p:nvPicPr>
        <p:blipFill>
          <a:blip r:embed="rId3"/>
          <a:stretch>
            <a:fillRect/>
          </a:stretch>
        </p:blipFill>
        <p:spPr>
          <a:xfrm>
            <a:off x="643812" y="914400"/>
            <a:ext cx="11122090" cy="5581916"/>
          </a:xfrm>
          <a:prstGeom prst="rect">
            <a:avLst/>
          </a:prstGeom>
        </p:spPr>
      </p:pic>
      <p:pic>
        <p:nvPicPr>
          <p:cNvPr id="7" name="Picture 6">
            <a:extLst>
              <a:ext uri="{FF2B5EF4-FFF2-40B4-BE49-F238E27FC236}">
                <a16:creationId xmlns:a16="http://schemas.microsoft.com/office/drawing/2014/main" id="{9BC6CB39-56DF-45E0-91B9-EB97BFEB405C}"/>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50761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CA61D-3916-4BAE-A39A-862F014C0B4A}"/>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75B55236-CBB8-459E-B071-34F2812B6291}"/>
              </a:ext>
            </a:extLst>
          </p:cNvPr>
          <p:cNvSpPr txBox="1"/>
          <p:nvPr/>
        </p:nvSpPr>
        <p:spPr>
          <a:xfrm>
            <a:off x="671803" y="611815"/>
            <a:ext cx="7912360" cy="369332"/>
          </a:xfrm>
          <a:prstGeom prst="rect">
            <a:avLst/>
          </a:prstGeom>
          <a:noFill/>
        </p:spPr>
        <p:txBody>
          <a:bodyPr wrap="square" rtlCol="0">
            <a:spAutoFit/>
          </a:bodyPr>
          <a:lstStyle/>
          <a:p>
            <a:r>
              <a:rPr lang="en-IN" b="1" i="1" u="sng" dirty="0" err="1"/>
              <a:t>XgBoost</a:t>
            </a:r>
            <a:r>
              <a:rPr lang="en-IN" b="1" i="1" u="sng" dirty="0"/>
              <a:t> on SMOTEENN </a:t>
            </a:r>
            <a:r>
              <a:rPr lang="en-IN" b="1" i="1" u="sng" dirty="0">
                <a:solidFill>
                  <a:srgbClr val="000000"/>
                </a:solidFill>
                <a:effectLst/>
                <a:latin typeface="Helvetica Neue"/>
              </a:rPr>
              <a:t>Model</a:t>
            </a:r>
          </a:p>
        </p:txBody>
      </p:sp>
      <p:pic>
        <p:nvPicPr>
          <p:cNvPr id="4" name="Picture 3">
            <a:extLst>
              <a:ext uri="{FF2B5EF4-FFF2-40B4-BE49-F238E27FC236}">
                <a16:creationId xmlns:a16="http://schemas.microsoft.com/office/drawing/2014/main" id="{3BAA6414-2D89-4B85-A7C1-54615593BF80}"/>
              </a:ext>
            </a:extLst>
          </p:cNvPr>
          <p:cNvPicPr>
            <a:picLocks noChangeAspect="1"/>
          </p:cNvPicPr>
          <p:nvPr/>
        </p:nvPicPr>
        <p:blipFill>
          <a:blip r:embed="rId3"/>
          <a:stretch>
            <a:fillRect/>
          </a:stretch>
        </p:blipFill>
        <p:spPr>
          <a:xfrm>
            <a:off x="1212980" y="2331625"/>
            <a:ext cx="9442579" cy="2194750"/>
          </a:xfrm>
          <a:prstGeom prst="rect">
            <a:avLst/>
          </a:prstGeom>
        </p:spPr>
      </p:pic>
      <p:pic>
        <p:nvPicPr>
          <p:cNvPr id="8" name="Picture 7">
            <a:extLst>
              <a:ext uri="{FF2B5EF4-FFF2-40B4-BE49-F238E27FC236}">
                <a16:creationId xmlns:a16="http://schemas.microsoft.com/office/drawing/2014/main" id="{4DC62035-47D0-41B2-AC39-71EF812A5C3D}"/>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3987339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CA61D-3916-4BAE-A39A-862F014C0B4A}"/>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75B55236-CBB8-459E-B071-34F2812B6291}"/>
              </a:ext>
            </a:extLst>
          </p:cNvPr>
          <p:cNvSpPr txBox="1"/>
          <p:nvPr/>
        </p:nvSpPr>
        <p:spPr>
          <a:xfrm>
            <a:off x="671803" y="611815"/>
            <a:ext cx="11346026" cy="1477328"/>
          </a:xfrm>
          <a:prstGeom prst="rect">
            <a:avLst/>
          </a:prstGeom>
          <a:noFill/>
        </p:spPr>
        <p:txBody>
          <a:bodyPr wrap="square" rtlCol="0">
            <a:spAutoFit/>
          </a:bodyPr>
          <a:lstStyle/>
          <a:p>
            <a:r>
              <a:rPr lang="en-IN" b="1" i="1" u="sng" dirty="0">
                <a:solidFill>
                  <a:srgbClr val="000000"/>
                </a:solidFill>
                <a:latin typeface="Helvetica Neue"/>
              </a:rPr>
              <a:t>Confusion Matrix of the best Model-</a:t>
            </a:r>
            <a:r>
              <a:rPr lang="en-US" b="0" i="0" dirty="0">
                <a:solidFill>
                  <a:srgbClr val="000000"/>
                </a:solidFill>
                <a:effectLst/>
                <a:latin typeface="Helvetica Neue"/>
              </a:rPr>
              <a:t>From the confusion matrix above, we can see that the model has a 75% accuracy and 75% recall, which is a good thing since in cost-sensitive learning, a conservative model is needed. On other words, since the cost of false negative (wrongly predict someone is not claiming) is </a:t>
            </a:r>
            <a:r>
              <a:rPr lang="en-US" b="1" i="0" dirty="0">
                <a:solidFill>
                  <a:srgbClr val="000000"/>
                </a:solidFill>
                <a:effectLst/>
                <a:latin typeface="Helvetica Neue"/>
              </a:rPr>
              <a:t>higher</a:t>
            </a:r>
            <a:r>
              <a:rPr lang="en-US" b="0" i="0" dirty="0">
                <a:solidFill>
                  <a:srgbClr val="000000"/>
                </a:solidFill>
                <a:effectLst/>
                <a:latin typeface="Helvetica Neue"/>
              </a:rPr>
              <a:t> than the cost of false positive (wrongly predict someone is claiming), a high recall is a good news.</a:t>
            </a:r>
            <a:endParaRPr lang="en-IN" b="1" i="1" u="sng" dirty="0">
              <a:solidFill>
                <a:srgbClr val="000000"/>
              </a:solidFill>
              <a:latin typeface="Helvetica Neue"/>
            </a:endParaRPr>
          </a:p>
          <a:p>
            <a:endParaRPr lang="en-IN" b="1" i="1" u="sng" dirty="0">
              <a:solidFill>
                <a:srgbClr val="000000"/>
              </a:solidFill>
              <a:effectLst/>
              <a:latin typeface="Helvetica Neue"/>
            </a:endParaRPr>
          </a:p>
        </p:txBody>
      </p:sp>
      <p:pic>
        <p:nvPicPr>
          <p:cNvPr id="4" name="Picture 3">
            <a:extLst>
              <a:ext uri="{FF2B5EF4-FFF2-40B4-BE49-F238E27FC236}">
                <a16:creationId xmlns:a16="http://schemas.microsoft.com/office/drawing/2014/main" id="{3BAA6414-2D89-4B85-A7C1-54615593BF80}"/>
              </a:ext>
            </a:extLst>
          </p:cNvPr>
          <p:cNvPicPr>
            <a:picLocks noChangeAspect="1"/>
          </p:cNvPicPr>
          <p:nvPr/>
        </p:nvPicPr>
        <p:blipFill>
          <a:blip r:embed="rId3"/>
          <a:stretch>
            <a:fillRect/>
          </a:stretch>
        </p:blipFill>
        <p:spPr>
          <a:xfrm>
            <a:off x="1212980" y="1958400"/>
            <a:ext cx="9442579" cy="2194750"/>
          </a:xfrm>
          <a:prstGeom prst="rect">
            <a:avLst/>
          </a:prstGeom>
        </p:spPr>
      </p:pic>
      <p:pic>
        <p:nvPicPr>
          <p:cNvPr id="8" name="Picture 7">
            <a:extLst>
              <a:ext uri="{FF2B5EF4-FFF2-40B4-BE49-F238E27FC236}">
                <a16:creationId xmlns:a16="http://schemas.microsoft.com/office/drawing/2014/main" id="{4DC62035-47D0-41B2-AC39-71EF812A5C3D}"/>
              </a:ext>
            </a:extLst>
          </p:cNvPr>
          <p:cNvPicPr>
            <a:picLocks noChangeAspect="1"/>
          </p:cNvPicPr>
          <p:nvPr/>
        </p:nvPicPr>
        <p:blipFill>
          <a:blip r:embed="rId4"/>
          <a:stretch>
            <a:fillRect/>
          </a:stretch>
        </p:blipFill>
        <p:spPr>
          <a:xfrm>
            <a:off x="9722651" y="5942053"/>
            <a:ext cx="2024047" cy="536494"/>
          </a:xfrm>
          <a:prstGeom prst="rect">
            <a:avLst/>
          </a:prstGeom>
        </p:spPr>
      </p:pic>
      <p:pic>
        <p:nvPicPr>
          <p:cNvPr id="5" name="Picture 4">
            <a:extLst>
              <a:ext uri="{FF2B5EF4-FFF2-40B4-BE49-F238E27FC236}">
                <a16:creationId xmlns:a16="http://schemas.microsoft.com/office/drawing/2014/main" id="{62BE5EB4-C34E-40B5-9F28-995754B5D223}"/>
              </a:ext>
            </a:extLst>
          </p:cNvPr>
          <p:cNvPicPr>
            <a:picLocks noChangeAspect="1"/>
          </p:cNvPicPr>
          <p:nvPr/>
        </p:nvPicPr>
        <p:blipFill>
          <a:blip r:embed="rId5"/>
          <a:stretch>
            <a:fillRect/>
          </a:stretch>
        </p:blipFill>
        <p:spPr>
          <a:xfrm>
            <a:off x="894899" y="4265894"/>
            <a:ext cx="10402201" cy="1005927"/>
          </a:xfrm>
          <a:prstGeom prst="rect">
            <a:avLst/>
          </a:prstGeom>
        </p:spPr>
      </p:pic>
    </p:spTree>
    <p:extLst>
      <p:ext uri="{BB962C8B-B14F-4D97-AF65-F5344CB8AC3E}">
        <p14:creationId xmlns:p14="http://schemas.microsoft.com/office/powerpoint/2010/main" val="403262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938A95-5411-44F3-B713-FA74B05B7564}"/>
              </a:ext>
            </a:extLst>
          </p:cNvPr>
          <p:cNvPicPr>
            <a:picLocks noChangeAspect="1"/>
          </p:cNvPicPr>
          <p:nvPr/>
        </p:nvPicPr>
        <p:blipFill>
          <a:blip r:embed="rId2"/>
          <a:stretch>
            <a:fillRect/>
          </a:stretch>
        </p:blipFill>
        <p:spPr>
          <a:xfrm>
            <a:off x="0" y="1"/>
            <a:ext cx="12192000" cy="6857999"/>
          </a:xfrm>
          <a:prstGeom prst="rect">
            <a:avLst/>
          </a:prstGeom>
        </p:spPr>
      </p:pic>
      <p:pic>
        <p:nvPicPr>
          <p:cNvPr id="3" name="Picture 2">
            <a:extLst>
              <a:ext uri="{FF2B5EF4-FFF2-40B4-BE49-F238E27FC236}">
                <a16:creationId xmlns:a16="http://schemas.microsoft.com/office/drawing/2014/main" id="{0B77AAFF-C329-481A-830D-F1ABB12D2B43}"/>
              </a:ext>
            </a:extLst>
          </p:cNvPr>
          <p:cNvPicPr>
            <a:picLocks noChangeAspect="1"/>
          </p:cNvPicPr>
          <p:nvPr/>
        </p:nvPicPr>
        <p:blipFill>
          <a:blip r:embed="rId3"/>
          <a:stretch>
            <a:fillRect/>
          </a:stretch>
        </p:blipFill>
        <p:spPr>
          <a:xfrm>
            <a:off x="597159" y="550507"/>
            <a:ext cx="10356980" cy="5077054"/>
          </a:xfrm>
          <a:prstGeom prst="rect">
            <a:avLst/>
          </a:prstGeom>
        </p:spPr>
      </p:pic>
      <p:pic>
        <p:nvPicPr>
          <p:cNvPr id="5" name="Picture 4">
            <a:extLst>
              <a:ext uri="{FF2B5EF4-FFF2-40B4-BE49-F238E27FC236}">
                <a16:creationId xmlns:a16="http://schemas.microsoft.com/office/drawing/2014/main" id="{09A3C982-DA15-4ECA-8B43-1E17FAD5BA29}"/>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173447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A3D653-ABAB-46AF-9520-DBA4EF059457}"/>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EDF1664D-80F7-479C-A7EE-B2D1839809C9}"/>
              </a:ext>
            </a:extLst>
          </p:cNvPr>
          <p:cNvSpPr txBox="1"/>
          <p:nvPr/>
        </p:nvSpPr>
        <p:spPr>
          <a:xfrm>
            <a:off x="121297" y="537885"/>
            <a:ext cx="11252719" cy="1754326"/>
          </a:xfrm>
          <a:prstGeom prst="rect">
            <a:avLst/>
          </a:prstGeom>
          <a:noFill/>
        </p:spPr>
        <p:txBody>
          <a:bodyPr wrap="square">
            <a:spAutoFit/>
          </a:bodyPr>
          <a:lstStyle/>
          <a:p>
            <a:r>
              <a:rPr lang="en-US" b="1" i="1" u="sng" dirty="0">
                <a:solidFill>
                  <a:srgbClr val="000000"/>
                </a:solidFill>
                <a:latin typeface="Helvetica Neue"/>
              </a:rPr>
              <a:t>Results-</a:t>
            </a:r>
          </a:p>
          <a:p>
            <a:endParaRPr lang="en-US" dirty="0">
              <a:solidFill>
                <a:srgbClr val="000000"/>
              </a:solidFill>
              <a:latin typeface="Helvetica Neue"/>
            </a:endParaRPr>
          </a:p>
          <a:p>
            <a:r>
              <a:rPr lang="en-US" b="0" i="0" dirty="0">
                <a:solidFill>
                  <a:srgbClr val="000000"/>
                </a:solidFill>
                <a:effectLst/>
                <a:latin typeface="Helvetica Neue"/>
              </a:rPr>
              <a:t>From the confusion matrix above, we can see that the model has a 75% accuracy and 75% recall, which is a good thing since in cost-sensitive learning, a conservative model is needed. On other words, since the cost of false negative (wrongly predict someone is not claiming) is </a:t>
            </a:r>
            <a:r>
              <a:rPr lang="en-US" b="1" i="0" dirty="0">
                <a:solidFill>
                  <a:srgbClr val="000000"/>
                </a:solidFill>
                <a:effectLst/>
                <a:latin typeface="Helvetica Neue"/>
              </a:rPr>
              <a:t>higher</a:t>
            </a:r>
            <a:r>
              <a:rPr lang="en-US" b="0" i="0" dirty="0">
                <a:solidFill>
                  <a:srgbClr val="000000"/>
                </a:solidFill>
                <a:effectLst/>
                <a:latin typeface="Helvetica Neue"/>
              </a:rPr>
              <a:t> than the cost of false positive (wrongly predict someone is claiming), a high recall is a good news</a:t>
            </a:r>
            <a:endParaRPr lang="en-IN" dirty="0"/>
          </a:p>
        </p:txBody>
      </p:sp>
      <p:pic>
        <p:nvPicPr>
          <p:cNvPr id="8" name="Picture 7">
            <a:extLst>
              <a:ext uri="{FF2B5EF4-FFF2-40B4-BE49-F238E27FC236}">
                <a16:creationId xmlns:a16="http://schemas.microsoft.com/office/drawing/2014/main" id="{F7C0F1A5-051B-4A97-B189-3E429CE013AC}"/>
              </a:ext>
            </a:extLst>
          </p:cNvPr>
          <p:cNvPicPr>
            <a:picLocks noChangeAspect="1"/>
          </p:cNvPicPr>
          <p:nvPr/>
        </p:nvPicPr>
        <p:blipFill>
          <a:blip r:embed="rId3"/>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1766936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EECA6-9006-4AE3-883B-363C07E70754}"/>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9465147B-7B55-481E-BFD9-2BA783C05B32}"/>
              </a:ext>
            </a:extLst>
          </p:cNvPr>
          <p:cNvSpPr txBox="1"/>
          <p:nvPr/>
        </p:nvSpPr>
        <p:spPr>
          <a:xfrm>
            <a:off x="363894" y="889844"/>
            <a:ext cx="11579290" cy="2862322"/>
          </a:xfrm>
          <a:prstGeom prst="rect">
            <a:avLst/>
          </a:prstGeom>
          <a:noFill/>
        </p:spPr>
        <p:txBody>
          <a:bodyPr wrap="square">
            <a:spAutoFit/>
          </a:bodyPr>
          <a:lstStyle/>
          <a:p>
            <a:pPr algn="l" rtl="0"/>
            <a:r>
              <a:rPr lang="en-US" b="1" i="1" u="sng" dirty="0">
                <a:solidFill>
                  <a:srgbClr val="000000"/>
                </a:solidFill>
                <a:effectLst/>
                <a:latin typeface="inherit"/>
              </a:rPr>
              <a:t>Conclusion</a:t>
            </a:r>
          </a:p>
          <a:p>
            <a:pPr algn="l" rtl="0"/>
            <a:r>
              <a:rPr lang="en-US" b="0" i="0" dirty="0">
                <a:solidFill>
                  <a:srgbClr val="000000"/>
                </a:solidFill>
                <a:effectLst/>
                <a:latin typeface="Helvetica Neue"/>
              </a:rPr>
              <a:t>The problem of predicting travel insurance claim is a binary classification task where the goal is to predict whether a customer will make a claim or not. The dataset used for building the model was imbalanced, with the majority of customers not making a claim. This can lead to biased model performance, and thus, data resampling techniques were used to address this issue. Various machine learning algorithms were evaluated, and the </a:t>
            </a:r>
            <a:r>
              <a:rPr lang="en-US" b="0" i="0" dirty="0" err="1">
                <a:solidFill>
                  <a:srgbClr val="000000"/>
                </a:solidFill>
                <a:effectLst/>
                <a:latin typeface="Helvetica Neue"/>
              </a:rPr>
              <a:t>XGBoost</a:t>
            </a:r>
            <a:r>
              <a:rPr lang="en-US" b="0" i="0" dirty="0">
                <a:solidFill>
                  <a:srgbClr val="000000"/>
                </a:solidFill>
                <a:effectLst/>
                <a:latin typeface="Helvetica Neue"/>
              </a:rPr>
              <a:t> algorithm was found to be the best performing algorithm based on the evaluation metrics used. The feature importance analysis showed that the </a:t>
            </a:r>
            <a:r>
              <a:rPr lang="en-US" b="0" i="0" dirty="0" err="1">
                <a:solidFill>
                  <a:srgbClr val="000000"/>
                </a:solidFill>
                <a:effectLst/>
                <a:latin typeface="Helvetica Neue"/>
              </a:rPr>
              <a:t>Duration,Net</a:t>
            </a:r>
            <a:r>
              <a:rPr lang="en-US" b="0" i="0" dirty="0">
                <a:solidFill>
                  <a:srgbClr val="000000"/>
                </a:solidFill>
                <a:effectLst/>
                <a:latin typeface="Helvetica Neue"/>
              </a:rPr>
              <a:t> Sales, </a:t>
            </a:r>
            <a:r>
              <a:rPr lang="en-US" b="0" i="0" dirty="0" err="1">
                <a:solidFill>
                  <a:srgbClr val="000000"/>
                </a:solidFill>
                <a:effectLst/>
                <a:latin typeface="Helvetica Neue"/>
              </a:rPr>
              <a:t>Age,Destination</a:t>
            </a:r>
            <a:r>
              <a:rPr lang="en-US" b="0" i="0" dirty="0">
                <a:solidFill>
                  <a:srgbClr val="000000"/>
                </a:solidFill>
                <a:effectLst/>
                <a:latin typeface="Helvetica Neue"/>
              </a:rPr>
              <a:t>, and Commission were the Top 5 important features for predicting the claim probability. The final model achieved an accuracy of 75% and an AUC score of 0.747 on the test data, which indicates that it can predict whether a customer will make a claim or not with high accuracy.</a:t>
            </a:r>
          </a:p>
        </p:txBody>
      </p:sp>
      <p:pic>
        <p:nvPicPr>
          <p:cNvPr id="5" name="Picture 4">
            <a:extLst>
              <a:ext uri="{FF2B5EF4-FFF2-40B4-BE49-F238E27FC236}">
                <a16:creationId xmlns:a16="http://schemas.microsoft.com/office/drawing/2014/main" id="{3707B158-0D03-4D77-8FA7-45C697CBA897}"/>
              </a:ext>
            </a:extLst>
          </p:cNvPr>
          <p:cNvPicPr>
            <a:picLocks noChangeAspect="1"/>
          </p:cNvPicPr>
          <p:nvPr/>
        </p:nvPicPr>
        <p:blipFill>
          <a:blip r:embed="rId3"/>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328544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0FA9F1-C3B1-41A6-9837-9E2C8221D8C6}"/>
              </a:ext>
            </a:extLst>
          </p:cNvPr>
          <p:cNvPicPr>
            <a:picLocks noChangeAspect="1"/>
          </p:cNvPicPr>
          <p:nvPr/>
        </p:nvPicPr>
        <p:blipFill>
          <a:blip r:embed="rId2"/>
          <a:stretch>
            <a:fillRect/>
          </a:stretch>
        </p:blipFill>
        <p:spPr>
          <a:xfrm>
            <a:off x="0" y="1"/>
            <a:ext cx="12192000" cy="6857999"/>
          </a:xfrm>
          <a:prstGeom prst="rect">
            <a:avLst/>
          </a:prstGeom>
        </p:spPr>
      </p:pic>
      <p:pic>
        <p:nvPicPr>
          <p:cNvPr id="3" name="Picture 2">
            <a:extLst>
              <a:ext uri="{FF2B5EF4-FFF2-40B4-BE49-F238E27FC236}">
                <a16:creationId xmlns:a16="http://schemas.microsoft.com/office/drawing/2014/main" id="{B342EEAD-87C0-4829-AA90-A99640FFC3A2}"/>
              </a:ext>
            </a:extLst>
          </p:cNvPr>
          <p:cNvPicPr>
            <a:picLocks noChangeAspect="1"/>
          </p:cNvPicPr>
          <p:nvPr/>
        </p:nvPicPr>
        <p:blipFill>
          <a:blip r:embed="rId3"/>
          <a:stretch>
            <a:fillRect/>
          </a:stretch>
        </p:blipFill>
        <p:spPr>
          <a:xfrm>
            <a:off x="9722651" y="5942053"/>
            <a:ext cx="2024047" cy="536494"/>
          </a:xfrm>
          <a:prstGeom prst="rect">
            <a:avLst/>
          </a:prstGeom>
        </p:spPr>
      </p:pic>
      <p:sp>
        <p:nvSpPr>
          <p:cNvPr id="4" name="TextBox 3">
            <a:extLst>
              <a:ext uri="{FF2B5EF4-FFF2-40B4-BE49-F238E27FC236}">
                <a16:creationId xmlns:a16="http://schemas.microsoft.com/office/drawing/2014/main" id="{ED451905-98AD-480A-AF07-C7F2D367AE5D}"/>
              </a:ext>
            </a:extLst>
          </p:cNvPr>
          <p:cNvSpPr txBox="1"/>
          <p:nvPr/>
        </p:nvSpPr>
        <p:spPr>
          <a:xfrm>
            <a:off x="4419601" y="2552700"/>
            <a:ext cx="4305300" cy="769441"/>
          </a:xfrm>
          <a:prstGeom prst="rect">
            <a:avLst/>
          </a:prstGeom>
          <a:noFill/>
        </p:spPr>
        <p:txBody>
          <a:bodyPr wrap="square" rtlCol="0">
            <a:spAutoFit/>
          </a:bodyPr>
          <a:lstStyle/>
          <a:p>
            <a:r>
              <a:rPr lang="en-US" sz="4400" dirty="0"/>
              <a:t>Thank You!</a:t>
            </a:r>
            <a:endParaRPr lang="en-IN" sz="4400" dirty="0"/>
          </a:p>
        </p:txBody>
      </p:sp>
    </p:spTree>
    <p:extLst>
      <p:ext uri="{BB962C8B-B14F-4D97-AF65-F5344CB8AC3E}">
        <p14:creationId xmlns:p14="http://schemas.microsoft.com/office/powerpoint/2010/main" val="21610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BABF4-C4B2-4574-A6D4-2FE7EFA7D74F}"/>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45E15C4-03A0-4AD2-8F24-7F3D6EEDD002}"/>
              </a:ext>
            </a:extLst>
          </p:cNvPr>
          <p:cNvSpPr>
            <a:spLocks noGrp="1"/>
          </p:cNvSpPr>
          <p:nvPr>
            <p:ph type="title"/>
          </p:nvPr>
        </p:nvSpPr>
        <p:spPr/>
        <p:txBody>
          <a:bodyPr/>
          <a:lstStyle/>
          <a:p>
            <a:pPr algn="ctr"/>
            <a:r>
              <a:rPr lang="en-IN" b="1" i="1" u="sng" dirty="0"/>
              <a:t>ABSTRACT</a:t>
            </a:r>
          </a:p>
        </p:txBody>
      </p:sp>
      <p:sp>
        <p:nvSpPr>
          <p:cNvPr id="3" name="Content Placeholder 2">
            <a:extLst>
              <a:ext uri="{FF2B5EF4-FFF2-40B4-BE49-F238E27FC236}">
                <a16:creationId xmlns:a16="http://schemas.microsoft.com/office/drawing/2014/main" id="{C4581105-060A-4D79-B6CB-AA25B01D3FCC}"/>
              </a:ext>
            </a:extLst>
          </p:cNvPr>
          <p:cNvSpPr>
            <a:spLocks noGrp="1"/>
          </p:cNvSpPr>
          <p:nvPr>
            <p:ph idx="1"/>
          </p:nvPr>
        </p:nvSpPr>
        <p:spPr/>
        <p:txBody>
          <a:bodyPr>
            <a:normAutofit fontScale="92500" lnSpcReduction="20000"/>
          </a:bodyPr>
          <a:lstStyle/>
          <a:p>
            <a:r>
              <a:rPr lang="en-US" b="0" i="0" dirty="0">
                <a:effectLst/>
                <a:latin typeface="Söhne"/>
              </a:rPr>
              <a:t>Travel insurance is a popular form of insurance that provides coverage for unforeseen events that may occur during a trip. In this project, we developed a machine learning model to predict the probability of a customer making a travel insurance claim. The dataset used for building the model was imbalanced, with the majority of customers not making a claim. To address this issue, we used various data resampling techniques and evaluated multiple machine learning algorithms. Our results showed that the </a:t>
            </a:r>
            <a:r>
              <a:rPr lang="en-US" b="0" i="0" dirty="0" err="1">
                <a:effectLst/>
                <a:latin typeface="Söhne"/>
              </a:rPr>
              <a:t>XGBoost</a:t>
            </a:r>
            <a:r>
              <a:rPr lang="en-US" b="0" i="0" dirty="0">
                <a:effectLst/>
                <a:latin typeface="Söhne"/>
              </a:rPr>
              <a:t> algorithm performed the best, achieving an accuracy of 75% and an AUC score of 0.</a:t>
            </a:r>
            <a:r>
              <a:rPr lang="en-IN" b="0" i="0" dirty="0">
                <a:solidFill>
                  <a:srgbClr val="000000"/>
                </a:solidFill>
                <a:effectLst/>
                <a:latin typeface="Helvetica Neue"/>
              </a:rPr>
              <a:t> 747</a:t>
            </a:r>
            <a:r>
              <a:rPr lang="en-US" b="0" i="0" dirty="0">
                <a:effectLst/>
                <a:latin typeface="Söhne"/>
              </a:rPr>
              <a:t> on the test data. Feature importance analysis revealed that the destination, age, duration of the trip, and type of the travel insurance policy were the most important predictors for the claim probability. Our model can help insurance companies to better manage their risk and optimize their business processes. However, the model's performance may vary depending on the specific context and the quality of the input data</a:t>
            </a:r>
            <a:endParaRPr lang="en-IN" dirty="0"/>
          </a:p>
        </p:txBody>
      </p:sp>
      <p:pic>
        <p:nvPicPr>
          <p:cNvPr id="4" name="Picture 3">
            <a:extLst>
              <a:ext uri="{FF2B5EF4-FFF2-40B4-BE49-F238E27FC236}">
                <a16:creationId xmlns:a16="http://schemas.microsoft.com/office/drawing/2014/main" id="{1C361572-4330-4C94-91F6-D54486C1357D}"/>
              </a:ext>
            </a:extLst>
          </p:cNvPr>
          <p:cNvPicPr>
            <a:picLocks noChangeAspect="1"/>
          </p:cNvPicPr>
          <p:nvPr/>
        </p:nvPicPr>
        <p:blipFill>
          <a:blip r:embed="rId3"/>
          <a:stretch>
            <a:fillRect/>
          </a:stretch>
        </p:blipFill>
        <p:spPr>
          <a:xfrm>
            <a:off x="9833257" y="6043653"/>
            <a:ext cx="2024047" cy="536494"/>
          </a:xfrm>
          <a:prstGeom prst="rect">
            <a:avLst/>
          </a:prstGeom>
        </p:spPr>
      </p:pic>
    </p:spTree>
    <p:extLst>
      <p:ext uri="{BB962C8B-B14F-4D97-AF65-F5344CB8AC3E}">
        <p14:creationId xmlns:p14="http://schemas.microsoft.com/office/powerpoint/2010/main" val="250857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A48F2-D865-40F1-9F2A-80F5D24827DA}"/>
              </a:ext>
            </a:extLst>
          </p:cNvPr>
          <p:cNvPicPr>
            <a:picLocks noChangeAspect="1"/>
          </p:cNvPicPr>
          <p:nvPr/>
        </p:nvPicPr>
        <p:blipFill>
          <a:blip r:embed="rId2"/>
          <a:stretch>
            <a:fillRect/>
          </a:stretch>
        </p:blipFill>
        <p:spPr>
          <a:xfrm>
            <a:off x="0" y="1"/>
            <a:ext cx="12192000" cy="6857999"/>
          </a:xfrm>
          <a:prstGeom prst="rect">
            <a:avLst/>
          </a:prstGeom>
        </p:spPr>
      </p:pic>
      <p:sp>
        <p:nvSpPr>
          <p:cNvPr id="8" name="Title 7">
            <a:extLst>
              <a:ext uri="{FF2B5EF4-FFF2-40B4-BE49-F238E27FC236}">
                <a16:creationId xmlns:a16="http://schemas.microsoft.com/office/drawing/2014/main" id="{3465CD11-D7C2-45CB-A74B-CE080C42FC6D}"/>
              </a:ext>
            </a:extLst>
          </p:cNvPr>
          <p:cNvSpPr>
            <a:spLocks noGrp="1"/>
          </p:cNvSpPr>
          <p:nvPr>
            <p:ph type="title"/>
          </p:nvPr>
        </p:nvSpPr>
        <p:spPr>
          <a:xfrm>
            <a:off x="838200" y="365125"/>
            <a:ext cx="10515600" cy="5615797"/>
          </a:xfrm>
        </p:spPr>
        <p:txBody>
          <a:bodyPr>
            <a:normAutofit/>
          </a:bodyPr>
          <a:lstStyle/>
          <a:p>
            <a:pPr algn="ctr"/>
            <a:r>
              <a:rPr lang="en-IN" b="1" i="1" u="sng" dirty="0"/>
              <a:t>Objective</a:t>
            </a:r>
            <a:br>
              <a:rPr lang="en-IN" b="1" i="1" dirty="0"/>
            </a:br>
            <a:r>
              <a:rPr lang="en-US" sz="2200" b="0" i="0" dirty="0">
                <a:effectLst/>
                <a:latin typeface="Söhne"/>
              </a:rPr>
              <a:t>The objective of this project is to develop a machine learning model that can predict the probability of a customer making a travel insurance claim.</a:t>
            </a:r>
            <a:br>
              <a:rPr lang="en-US" sz="2200" b="0" i="0" dirty="0">
                <a:effectLst/>
                <a:latin typeface="Söhne"/>
              </a:rPr>
            </a:br>
            <a:r>
              <a:rPr lang="en-US" sz="2200" b="0" i="0" dirty="0">
                <a:effectLst/>
                <a:latin typeface="Söhne"/>
              </a:rPr>
              <a:t> The model should be able to handle imbalanced data, where the majority of customers do not make a claim. </a:t>
            </a:r>
            <a:br>
              <a:rPr lang="en-US" sz="2200" b="0" i="0" dirty="0">
                <a:effectLst/>
                <a:latin typeface="Söhne"/>
              </a:rPr>
            </a:br>
            <a:r>
              <a:rPr lang="en-US" sz="2200" b="0" i="0" dirty="0">
                <a:effectLst/>
                <a:latin typeface="Söhne"/>
              </a:rPr>
              <a:t>The model should also be able to identify the most important features that affect the claim probability and provide insights that can help insurance companies to better manage their risk and optimize their business processes. </a:t>
            </a:r>
            <a:br>
              <a:rPr lang="en-US" sz="2200" b="0" i="0" dirty="0">
                <a:effectLst/>
                <a:latin typeface="Söhne"/>
              </a:rPr>
            </a:br>
            <a:r>
              <a:rPr lang="en-US" sz="2200" b="0" i="0" dirty="0">
                <a:effectLst/>
                <a:latin typeface="Söhne"/>
              </a:rPr>
              <a:t>The final model should achieve high accuracy and AUC score on the test data, and its performance should be evaluated using appropriate evaluation metrics.</a:t>
            </a:r>
            <a:br>
              <a:rPr lang="en-US" sz="2200" b="0" i="0" dirty="0">
                <a:effectLst/>
                <a:latin typeface="Söhne"/>
              </a:rPr>
            </a:br>
            <a:br>
              <a:rPr lang="en-US" sz="2200" b="0" i="0" dirty="0">
                <a:effectLst/>
                <a:latin typeface="Söhne"/>
              </a:rPr>
            </a:br>
            <a:br>
              <a:rPr lang="en-US" sz="2200" b="0" i="0" dirty="0">
                <a:effectLst/>
                <a:latin typeface="Söhne"/>
              </a:rPr>
            </a:br>
            <a:br>
              <a:rPr lang="en-US" sz="2200" b="1" i="1" u="sng" dirty="0">
                <a:effectLst/>
                <a:latin typeface="Söhne"/>
              </a:rPr>
            </a:br>
            <a:r>
              <a:rPr lang="en-US" sz="3600" b="1" i="1" u="sng" dirty="0">
                <a:effectLst/>
                <a:latin typeface="Söhne"/>
              </a:rPr>
              <a:t>Problem Statement</a:t>
            </a:r>
            <a:br>
              <a:rPr lang="en-US" sz="3600" b="1" i="1" dirty="0">
                <a:effectLst/>
                <a:latin typeface="Söhne"/>
              </a:rPr>
            </a:br>
            <a:r>
              <a:rPr lang="en-IN" sz="1400" dirty="0"/>
              <a:t> </a:t>
            </a:r>
            <a:r>
              <a:rPr lang="en-IN" sz="2200" dirty="0">
                <a:latin typeface="Söhne"/>
              </a:rPr>
              <a:t>PREDICT THE CLAIM STATUS ON ALL THE IMPORTANT DEPENDENT VARIABLES.</a:t>
            </a:r>
            <a:br>
              <a:rPr lang="en-IN" sz="1400" dirty="0">
                <a:latin typeface="Söhne"/>
              </a:rPr>
            </a:br>
            <a:endParaRPr lang="en-IN" sz="3600" b="1" i="1" dirty="0">
              <a:latin typeface="Söhne"/>
            </a:endParaRPr>
          </a:p>
        </p:txBody>
      </p:sp>
      <p:pic>
        <p:nvPicPr>
          <p:cNvPr id="4" name="Picture 3">
            <a:extLst>
              <a:ext uri="{FF2B5EF4-FFF2-40B4-BE49-F238E27FC236}">
                <a16:creationId xmlns:a16="http://schemas.microsoft.com/office/drawing/2014/main" id="{5456AF51-2D15-44A4-AB7C-411090CEA65B}"/>
              </a:ext>
            </a:extLst>
          </p:cNvPr>
          <p:cNvPicPr>
            <a:picLocks noChangeAspect="1"/>
          </p:cNvPicPr>
          <p:nvPr/>
        </p:nvPicPr>
        <p:blipFill>
          <a:blip r:embed="rId3"/>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68872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DD87AE-DD1D-4ADB-A205-9A7A6B415FDF}"/>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2CAC445C-5833-45CA-889F-3ED9CA9CA35F}"/>
              </a:ext>
            </a:extLst>
          </p:cNvPr>
          <p:cNvSpPr>
            <a:spLocks noGrp="1"/>
          </p:cNvSpPr>
          <p:nvPr>
            <p:ph type="title"/>
          </p:nvPr>
        </p:nvSpPr>
        <p:spPr/>
        <p:txBody>
          <a:bodyPr/>
          <a:lstStyle/>
          <a:p>
            <a:pPr algn="ctr"/>
            <a:r>
              <a:rPr lang="en-IN" b="1" i="1" u="sng" dirty="0"/>
              <a:t>Dataset Information</a:t>
            </a:r>
          </a:p>
        </p:txBody>
      </p:sp>
      <p:sp>
        <p:nvSpPr>
          <p:cNvPr id="3" name="Content Placeholder 2">
            <a:extLst>
              <a:ext uri="{FF2B5EF4-FFF2-40B4-BE49-F238E27FC236}">
                <a16:creationId xmlns:a16="http://schemas.microsoft.com/office/drawing/2014/main" id="{A85078E3-361C-4577-A4B8-883B551F63E3}"/>
              </a:ext>
            </a:extLst>
          </p:cNvPr>
          <p:cNvSpPr>
            <a:spLocks noGrp="1"/>
          </p:cNvSpPr>
          <p:nvPr>
            <p:ph idx="1"/>
          </p:nvPr>
        </p:nvSpPr>
        <p:spPr/>
        <p:txBody>
          <a:bodyPr>
            <a:normAutofit fontScale="25000" lnSpcReduction="20000"/>
          </a:bodyPr>
          <a:lstStyle/>
          <a:p>
            <a:pPr algn="l" fontAlgn="base">
              <a:buFont typeface="+mj-lt"/>
              <a:buAutoNum type="arabicPeriod"/>
            </a:pPr>
            <a:r>
              <a:rPr lang="en-US" sz="8000" b="1" i="0" dirty="0">
                <a:solidFill>
                  <a:srgbClr val="3C4043"/>
                </a:solidFill>
                <a:effectLst/>
                <a:latin typeface="inherit"/>
              </a:rPr>
              <a:t>Target: Claim Status (Claim. Status)</a:t>
            </a:r>
          </a:p>
          <a:p>
            <a:pPr algn="l" fontAlgn="base">
              <a:buFont typeface="+mj-lt"/>
              <a:buAutoNum type="arabicPeriod"/>
            </a:pPr>
            <a:r>
              <a:rPr lang="en-US" sz="8000" b="1" i="0" dirty="0">
                <a:solidFill>
                  <a:srgbClr val="3C4043"/>
                </a:solidFill>
                <a:effectLst/>
                <a:latin typeface="inherit"/>
              </a:rPr>
              <a:t>Name of agency (Agency)</a:t>
            </a:r>
          </a:p>
          <a:p>
            <a:pPr algn="l" fontAlgn="base">
              <a:buFont typeface="+mj-lt"/>
              <a:buAutoNum type="arabicPeriod"/>
            </a:pPr>
            <a:r>
              <a:rPr lang="en-US" sz="8000" b="1" i="0" dirty="0">
                <a:solidFill>
                  <a:srgbClr val="3C4043"/>
                </a:solidFill>
                <a:effectLst/>
                <a:latin typeface="inherit"/>
              </a:rPr>
              <a:t>Types of travel insurance agencies (Agency. Type)</a:t>
            </a:r>
          </a:p>
          <a:p>
            <a:pPr algn="l" fontAlgn="base">
              <a:buFont typeface="+mj-lt"/>
              <a:buAutoNum type="arabicPeriod"/>
            </a:pPr>
            <a:r>
              <a:rPr lang="en-US" sz="8000" b="1" i="0" dirty="0">
                <a:solidFill>
                  <a:srgbClr val="3C4043"/>
                </a:solidFill>
                <a:effectLst/>
                <a:latin typeface="inherit"/>
              </a:rPr>
              <a:t>Distribution channel of travel insurance agencies (Distribution. Channel)</a:t>
            </a:r>
          </a:p>
          <a:p>
            <a:pPr algn="l" fontAlgn="base">
              <a:buFont typeface="+mj-lt"/>
              <a:buAutoNum type="arabicPeriod"/>
            </a:pPr>
            <a:r>
              <a:rPr lang="en-US" sz="8000" b="1" i="0" dirty="0">
                <a:solidFill>
                  <a:srgbClr val="3C4043"/>
                </a:solidFill>
                <a:effectLst/>
                <a:latin typeface="inherit"/>
              </a:rPr>
              <a:t>Name of the travel insurance products (Product. Name)</a:t>
            </a:r>
          </a:p>
          <a:p>
            <a:pPr algn="l" fontAlgn="base">
              <a:buFont typeface="+mj-lt"/>
              <a:buAutoNum type="arabicPeriod"/>
            </a:pPr>
            <a:r>
              <a:rPr lang="en-US" sz="8000" b="1" i="0" dirty="0">
                <a:solidFill>
                  <a:srgbClr val="3C4043"/>
                </a:solidFill>
                <a:effectLst/>
                <a:latin typeface="inherit"/>
              </a:rPr>
              <a:t>Duration of travel (Duration)</a:t>
            </a:r>
          </a:p>
          <a:p>
            <a:pPr algn="l" fontAlgn="base">
              <a:buFont typeface="+mj-lt"/>
              <a:buAutoNum type="arabicPeriod"/>
            </a:pPr>
            <a:r>
              <a:rPr lang="en-US" sz="8000" b="1" i="0" dirty="0">
                <a:solidFill>
                  <a:srgbClr val="3C4043"/>
                </a:solidFill>
                <a:effectLst/>
                <a:latin typeface="inherit"/>
              </a:rPr>
              <a:t>Destination of travel (Destination)</a:t>
            </a:r>
          </a:p>
          <a:p>
            <a:pPr algn="l" fontAlgn="base">
              <a:buFont typeface="+mj-lt"/>
              <a:buAutoNum type="arabicPeriod"/>
            </a:pPr>
            <a:r>
              <a:rPr lang="en-US" sz="8000" b="1" i="0" dirty="0">
                <a:solidFill>
                  <a:srgbClr val="3C4043"/>
                </a:solidFill>
                <a:effectLst/>
                <a:latin typeface="inherit"/>
              </a:rPr>
              <a:t>Amount of sales of travel insurance policies (Net. Sales)</a:t>
            </a:r>
          </a:p>
          <a:p>
            <a:pPr algn="l" fontAlgn="base">
              <a:buFont typeface="+mj-lt"/>
              <a:buAutoNum type="arabicPeriod"/>
            </a:pPr>
            <a:r>
              <a:rPr lang="en-US" sz="8000" b="1" i="0" dirty="0">
                <a:solidFill>
                  <a:srgbClr val="3C4043"/>
                </a:solidFill>
                <a:effectLst/>
                <a:latin typeface="inherit"/>
              </a:rPr>
              <a:t>Commission received for travel insurance agency (Commission)</a:t>
            </a:r>
          </a:p>
          <a:p>
            <a:pPr algn="l" fontAlgn="base">
              <a:buFont typeface="+mj-lt"/>
              <a:buAutoNum type="arabicPeriod"/>
            </a:pPr>
            <a:r>
              <a:rPr lang="en-US" sz="8000" b="1" i="0" dirty="0">
                <a:solidFill>
                  <a:srgbClr val="3C4043"/>
                </a:solidFill>
                <a:effectLst/>
                <a:latin typeface="inherit"/>
              </a:rPr>
              <a:t>Gender of insured (Gender)</a:t>
            </a:r>
          </a:p>
          <a:p>
            <a:pPr algn="l" fontAlgn="base">
              <a:buFont typeface="+mj-lt"/>
              <a:buAutoNum type="arabicPeriod"/>
            </a:pPr>
            <a:r>
              <a:rPr lang="en-US" sz="8000" b="1" i="0" dirty="0">
                <a:solidFill>
                  <a:srgbClr val="3C4043"/>
                </a:solidFill>
                <a:effectLst/>
                <a:latin typeface="inherit"/>
              </a:rPr>
              <a:t>Age of insured (Age)</a:t>
            </a: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62476630-66D2-41FB-997F-7C603D539259}"/>
              </a:ext>
            </a:extLst>
          </p:cNvPr>
          <p:cNvPicPr>
            <a:picLocks noChangeAspect="1"/>
          </p:cNvPicPr>
          <p:nvPr/>
        </p:nvPicPr>
        <p:blipFill>
          <a:blip r:embed="rId3"/>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321094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11F68D-480D-41DE-A3B2-1C51F8A2A1B7}"/>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FC49F5A7-9662-4C38-928E-01ACA6FE227A}"/>
              </a:ext>
            </a:extLst>
          </p:cNvPr>
          <p:cNvSpPr>
            <a:spLocks noGrp="1"/>
          </p:cNvSpPr>
          <p:nvPr>
            <p:ph type="title" idx="4294967295"/>
          </p:nvPr>
        </p:nvSpPr>
        <p:spPr>
          <a:xfrm>
            <a:off x="0" y="365125"/>
            <a:ext cx="10515600" cy="1325563"/>
          </a:xfrm>
        </p:spPr>
        <p:txBody>
          <a:bodyPr/>
          <a:lstStyle/>
          <a:p>
            <a:r>
              <a:rPr lang="en-IN" b="1" i="1" u="sng" dirty="0"/>
              <a:t>Steps Performed In The Analysis</a:t>
            </a:r>
          </a:p>
        </p:txBody>
      </p:sp>
      <p:sp>
        <p:nvSpPr>
          <p:cNvPr id="3" name="Content Placeholder 2">
            <a:extLst>
              <a:ext uri="{FF2B5EF4-FFF2-40B4-BE49-F238E27FC236}">
                <a16:creationId xmlns:a16="http://schemas.microsoft.com/office/drawing/2014/main" id="{743D49C1-F464-4D42-9FDA-BB0F7BB2CEB7}"/>
              </a:ext>
            </a:extLst>
          </p:cNvPr>
          <p:cNvSpPr>
            <a:spLocks noGrp="1"/>
          </p:cNvSpPr>
          <p:nvPr>
            <p:ph idx="4294967295"/>
          </p:nvPr>
        </p:nvSpPr>
        <p:spPr>
          <a:xfrm>
            <a:off x="177282" y="1825625"/>
            <a:ext cx="10338318" cy="4667250"/>
          </a:xfrm>
        </p:spPr>
        <p:txBody>
          <a:bodyPr>
            <a:normAutofit fontScale="77500" lnSpcReduction="20000"/>
          </a:bodyPr>
          <a:lstStyle/>
          <a:p>
            <a:pPr marL="514350" indent="-514350">
              <a:buFont typeface="+mj-lt"/>
              <a:buAutoNum type="arabicPeriod"/>
            </a:pPr>
            <a:r>
              <a:rPr lang="en-IN" i="0" dirty="0">
                <a:solidFill>
                  <a:srgbClr val="000000"/>
                </a:solidFill>
                <a:effectLst/>
                <a:latin typeface="Helvetica Neue"/>
              </a:rPr>
              <a:t>Importing Important Libraries</a:t>
            </a:r>
          </a:p>
          <a:p>
            <a:pPr marL="514350" indent="-514350">
              <a:buFont typeface="+mj-lt"/>
              <a:buAutoNum type="arabicPeriod"/>
            </a:pPr>
            <a:r>
              <a:rPr lang="en-IN" i="0" dirty="0">
                <a:solidFill>
                  <a:srgbClr val="000000"/>
                </a:solidFill>
                <a:effectLst/>
                <a:latin typeface="Helvetica Neue"/>
              </a:rPr>
              <a:t>Load Travel Insurance Dataset</a:t>
            </a:r>
          </a:p>
          <a:p>
            <a:pPr marL="514350" indent="-514350">
              <a:buFont typeface="+mj-lt"/>
              <a:buAutoNum type="arabicPeriod"/>
            </a:pPr>
            <a:r>
              <a:rPr lang="en-IN" i="0" dirty="0">
                <a:solidFill>
                  <a:srgbClr val="000000"/>
                </a:solidFill>
                <a:effectLst/>
                <a:latin typeface="Helvetica Neue"/>
              </a:rPr>
              <a:t>Exploratory Data Analysis</a:t>
            </a:r>
          </a:p>
          <a:p>
            <a:pPr marL="514350" indent="-514350">
              <a:buFont typeface="+mj-lt"/>
              <a:buAutoNum type="arabicPeriod"/>
            </a:pPr>
            <a:r>
              <a:rPr lang="en-US" i="0" dirty="0">
                <a:solidFill>
                  <a:srgbClr val="000000"/>
                </a:solidFill>
                <a:effectLst/>
                <a:latin typeface="Helvetica Neue"/>
              </a:rPr>
              <a:t>Checking the null values if any</a:t>
            </a:r>
            <a:endParaRPr lang="en-IN" i="0" dirty="0">
              <a:solidFill>
                <a:srgbClr val="000000"/>
              </a:solidFill>
              <a:effectLst/>
              <a:latin typeface="Helvetica Neue"/>
            </a:endParaRPr>
          </a:p>
          <a:p>
            <a:pPr marL="514350" indent="-514350">
              <a:buFont typeface="+mj-lt"/>
              <a:buAutoNum type="arabicPeriod"/>
            </a:pPr>
            <a:r>
              <a:rPr lang="en-IN" i="0" dirty="0">
                <a:solidFill>
                  <a:srgbClr val="000000"/>
                </a:solidFill>
                <a:effectLst/>
                <a:latin typeface="Helvetica Neue"/>
              </a:rPr>
              <a:t>Checking for outliers</a:t>
            </a:r>
          </a:p>
          <a:p>
            <a:pPr marL="514350" indent="-514350">
              <a:buFont typeface="+mj-lt"/>
              <a:buAutoNum type="arabicPeriod"/>
            </a:pPr>
            <a:r>
              <a:rPr lang="en-US" i="0" dirty="0">
                <a:solidFill>
                  <a:srgbClr val="000000"/>
                </a:solidFill>
                <a:effectLst/>
                <a:latin typeface="Helvetica Neue"/>
              </a:rPr>
              <a:t>Checking for numerical variables that impact the target variable Claim</a:t>
            </a:r>
          </a:p>
          <a:p>
            <a:pPr marL="514350" indent="-514350">
              <a:buFont typeface="+mj-lt"/>
              <a:buAutoNum type="arabicPeriod"/>
            </a:pPr>
            <a:r>
              <a:rPr lang="en-IN" i="0" dirty="0">
                <a:solidFill>
                  <a:srgbClr val="000000"/>
                </a:solidFill>
                <a:effectLst/>
                <a:latin typeface="Helvetica Neue"/>
              </a:rPr>
              <a:t>Data Pre-processing</a:t>
            </a:r>
          </a:p>
          <a:p>
            <a:pPr marL="514350" indent="-514350">
              <a:buFont typeface="+mj-lt"/>
              <a:buAutoNum type="arabicPeriod"/>
            </a:pPr>
            <a:r>
              <a:rPr lang="en-IN" i="0" dirty="0">
                <a:solidFill>
                  <a:srgbClr val="000000"/>
                </a:solidFill>
                <a:effectLst/>
                <a:latin typeface="Helvetica Neue"/>
              </a:rPr>
              <a:t>Data Splitting</a:t>
            </a:r>
          </a:p>
          <a:p>
            <a:pPr marL="514350" indent="-514350">
              <a:buFont typeface="+mj-lt"/>
              <a:buAutoNum type="arabicPeriod"/>
            </a:pPr>
            <a:r>
              <a:rPr lang="en-IN" dirty="0">
                <a:solidFill>
                  <a:srgbClr val="000000"/>
                </a:solidFill>
                <a:latin typeface="Helvetica Neue"/>
              </a:rPr>
              <a:t>Some Simple Random Sampling Techniques</a:t>
            </a:r>
            <a:endParaRPr lang="en-US" dirty="0">
              <a:solidFill>
                <a:srgbClr val="000000"/>
              </a:solidFill>
              <a:latin typeface="Helvetica Neue"/>
            </a:endParaRPr>
          </a:p>
          <a:p>
            <a:pPr marL="514350" indent="-514350">
              <a:buFont typeface="+mj-lt"/>
              <a:buAutoNum type="arabicPeriod"/>
            </a:pPr>
            <a:r>
              <a:rPr lang="en-US" i="0" dirty="0">
                <a:solidFill>
                  <a:srgbClr val="000000"/>
                </a:solidFill>
                <a:effectLst/>
                <a:latin typeface="Helvetica Neue"/>
              </a:rPr>
              <a:t>Hyperparameter Tuning using Bayesian Optimization</a:t>
            </a:r>
          </a:p>
          <a:p>
            <a:pPr marL="514350" indent="-514350">
              <a:buFont typeface="+mj-lt"/>
              <a:buAutoNum type="arabicPeriod"/>
            </a:pPr>
            <a:r>
              <a:rPr lang="en-US" dirty="0">
                <a:solidFill>
                  <a:srgbClr val="000000"/>
                </a:solidFill>
                <a:latin typeface="Helvetica Neue"/>
              </a:rPr>
              <a:t>Prediction of the best model using </a:t>
            </a:r>
            <a:r>
              <a:rPr lang="en-US" dirty="0" err="1">
                <a:solidFill>
                  <a:srgbClr val="000000"/>
                </a:solidFill>
                <a:latin typeface="Helvetica Neue"/>
              </a:rPr>
              <a:t>XGBoost</a:t>
            </a:r>
            <a:endParaRPr lang="en-US" dirty="0">
              <a:solidFill>
                <a:srgbClr val="000000"/>
              </a:solidFill>
              <a:latin typeface="Helvetica Neue"/>
            </a:endParaRPr>
          </a:p>
          <a:p>
            <a:pPr marL="514350" indent="-514350">
              <a:buFont typeface="+mj-lt"/>
              <a:buAutoNum type="arabicPeriod"/>
            </a:pPr>
            <a:r>
              <a:rPr lang="en-US" i="0" dirty="0">
                <a:solidFill>
                  <a:srgbClr val="000000"/>
                </a:solidFill>
                <a:effectLst/>
                <a:latin typeface="Helvetica Neue"/>
              </a:rPr>
              <a:t>Getting the Confusion Matrix of the best predicted Model</a:t>
            </a:r>
          </a:p>
          <a:p>
            <a:pPr marL="514350" indent="-514350">
              <a:buFont typeface="+mj-lt"/>
              <a:buAutoNum type="arabicPeriod"/>
            </a:pPr>
            <a:r>
              <a:rPr lang="en-IN" i="0" dirty="0">
                <a:solidFill>
                  <a:srgbClr val="000000"/>
                </a:solidFill>
                <a:effectLst/>
                <a:latin typeface="Helvetica Neue"/>
              </a:rPr>
              <a:t>Model Interpretation</a:t>
            </a:r>
          </a:p>
          <a:p>
            <a:pPr marL="514350" indent="-514350">
              <a:buFont typeface="+mj-lt"/>
              <a:buAutoNum type="arabicPeriod"/>
            </a:pPr>
            <a:endParaRPr lang="en-IN" b="1" i="0" dirty="0">
              <a:solidFill>
                <a:srgbClr val="000000"/>
              </a:solidFill>
              <a:effectLst/>
              <a:latin typeface="Helvetica Neue"/>
            </a:endParaRPr>
          </a:p>
          <a:p>
            <a:pPr marL="514350" indent="-514350">
              <a:buFont typeface="+mj-lt"/>
              <a:buAutoNum type="arabicPeriod"/>
            </a:pPr>
            <a:endParaRPr lang="en-IN" b="1" i="0" dirty="0">
              <a:solidFill>
                <a:srgbClr val="000000"/>
              </a:solidFill>
              <a:effectLst/>
              <a:latin typeface="Helvetica Neue"/>
            </a:endParaRP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05FC99D7-7239-48D0-A992-8D039690F314}"/>
              </a:ext>
            </a:extLst>
          </p:cNvPr>
          <p:cNvPicPr>
            <a:picLocks noChangeAspect="1"/>
          </p:cNvPicPr>
          <p:nvPr/>
        </p:nvPicPr>
        <p:blipFill>
          <a:blip r:embed="rId3"/>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2660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D78DFC-5A49-489B-9D8D-E4DE9D4BCB0E}"/>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966A471B-7783-40B8-B972-E660DCD1CAE0}"/>
              </a:ext>
            </a:extLst>
          </p:cNvPr>
          <p:cNvSpPr>
            <a:spLocks noGrp="1"/>
          </p:cNvSpPr>
          <p:nvPr>
            <p:ph type="title"/>
          </p:nvPr>
        </p:nvSpPr>
        <p:spPr/>
        <p:txBody>
          <a:bodyPr/>
          <a:lstStyle/>
          <a:p>
            <a:r>
              <a:rPr lang="en-IN" sz="3200" b="1" i="1" u="sng" dirty="0">
                <a:solidFill>
                  <a:srgbClr val="000000"/>
                </a:solidFill>
                <a:effectLst/>
                <a:latin typeface="Helvetica Neue"/>
              </a:rPr>
              <a:t>Importing Important Libraries</a:t>
            </a:r>
            <a:br>
              <a:rPr lang="en-IN" b="1" i="1" u="sng" dirty="0">
                <a:solidFill>
                  <a:srgbClr val="000000"/>
                </a:solidFill>
                <a:effectLst/>
                <a:latin typeface="Helvetica Neue"/>
              </a:rPr>
            </a:br>
            <a:endParaRPr lang="en-IN" b="1" i="1" u="sng" dirty="0"/>
          </a:p>
        </p:txBody>
      </p:sp>
      <p:pic>
        <p:nvPicPr>
          <p:cNvPr id="7" name="Picture 6">
            <a:extLst>
              <a:ext uri="{FF2B5EF4-FFF2-40B4-BE49-F238E27FC236}">
                <a16:creationId xmlns:a16="http://schemas.microsoft.com/office/drawing/2014/main" id="{FB1A8765-B5EF-4218-A914-942428557AAB}"/>
              </a:ext>
            </a:extLst>
          </p:cNvPr>
          <p:cNvPicPr>
            <a:picLocks noChangeAspect="1"/>
          </p:cNvPicPr>
          <p:nvPr/>
        </p:nvPicPr>
        <p:blipFill>
          <a:blip r:embed="rId3"/>
          <a:stretch>
            <a:fillRect/>
          </a:stretch>
        </p:blipFill>
        <p:spPr>
          <a:xfrm>
            <a:off x="9778635" y="6224628"/>
            <a:ext cx="2024047" cy="536494"/>
          </a:xfrm>
          <a:prstGeom prst="rect">
            <a:avLst/>
          </a:prstGeom>
        </p:spPr>
      </p:pic>
      <p:pic>
        <p:nvPicPr>
          <p:cNvPr id="9" name="Content Placeholder 8">
            <a:extLst>
              <a:ext uri="{FF2B5EF4-FFF2-40B4-BE49-F238E27FC236}">
                <a16:creationId xmlns:a16="http://schemas.microsoft.com/office/drawing/2014/main" id="{C6237B70-7D57-4D4A-AD0B-0FBE68086270}"/>
              </a:ext>
            </a:extLst>
          </p:cNvPr>
          <p:cNvPicPr>
            <a:picLocks noGrp="1" noChangeAspect="1"/>
          </p:cNvPicPr>
          <p:nvPr>
            <p:ph idx="1"/>
          </p:nvPr>
        </p:nvPicPr>
        <p:blipFill>
          <a:blip r:embed="rId4"/>
          <a:stretch>
            <a:fillRect/>
          </a:stretch>
        </p:blipFill>
        <p:spPr>
          <a:xfrm>
            <a:off x="838200" y="2091426"/>
            <a:ext cx="10515600" cy="3819736"/>
          </a:xfrm>
        </p:spPr>
      </p:pic>
    </p:spTree>
    <p:extLst>
      <p:ext uri="{BB962C8B-B14F-4D97-AF65-F5344CB8AC3E}">
        <p14:creationId xmlns:p14="http://schemas.microsoft.com/office/powerpoint/2010/main" val="218630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CE5B654-1012-468C-98AB-56B961B7FBB8}"/>
              </a:ext>
            </a:extLst>
          </p:cNvPr>
          <p:cNvPicPr>
            <a:picLocks noChangeAspect="1"/>
          </p:cNvPicPr>
          <p:nvPr/>
        </p:nvPicPr>
        <p:blipFill>
          <a:blip r:embed="rId2"/>
          <a:stretch>
            <a:fillRect/>
          </a:stretch>
        </p:blipFill>
        <p:spPr>
          <a:xfrm>
            <a:off x="0" y="1"/>
            <a:ext cx="12192000" cy="6857999"/>
          </a:xfrm>
          <a:prstGeom prst="rect">
            <a:avLst/>
          </a:prstGeom>
        </p:spPr>
      </p:pic>
      <p:sp>
        <p:nvSpPr>
          <p:cNvPr id="2" name="TextBox 1">
            <a:extLst>
              <a:ext uri="{FF2B5EF4-FFF2-40B4-BE49-F238E27FC236}">
                <a16:creationId xmlns:a16="http://schemas.microsoft.com/office/drawing/2014/main" id="{DDABEEA1-AA1E-4302-9825-6EB96DC7C958}"/>
              </a:ext>
            </a:extLst>
          </p:cNvPr>
          <p:cNvSpPr txBox="1"/>
          <p:nvPr/>
        </p:nvSpPr>
        <p:spPr>
          <a:xfrm>
            <a:off x="671802" y="379453"/>
            <a:ext cx="10618237" cy="667139"/>
          </a:xfrm>
          <a:prstGeom prst="rect">
            <a:avLst/>
          </a:prstGeom>
          <a:noFill/>
        </p:spPr>
        <p:txBody>
          <a:bodyPr wrap="square" rtlCol="0">
            <a:spAutoFit/>
          </a:bodyPr>
          <a:lstStyle/>
          <a:p>
            <a:r>
              <a:rPr lang="en-US" sz="1800" b="1" i="1" u="sng" dirty="0"/>
              <a:t>Loading the data and reading it</a:t>
            </a:r>
            <a:endParaRPr lang="en-IN" sz="1800" b="1" i="1" u="sng" dirty="0"/>
          </a:p>
          <a:p>
            <a:endParaRPr lang="en-IN" dirty="0"/>
          </a:p>
        </p:txBody>
      </p:sp>
      <p:pic>
        <p:nvPicPr>
          <p:cNvPr id="5" name="Picture 4">
            <a:extLst>
              <a:ext uri="{FF2B5EF4-FFF2-40B4-BE49-F238E27FC236}">
                <a16:creationId xmlns:a16="http://schemas.microsoft.com/office/drawing/2014/main" id="{CDFCE2D0-CFFF-4097-91E7-020640E6F29E}"/>
              </a:ext>
            </a:extLst>
          </p:cNvPr>
          <p:cNvPicPr>
            <a:picLocks noChangeAspect="1"/>
          </p:cNvPicPr>
          <p:nvPr/>
        </p:nvPicPr>
        <p:blipFill>
          <a:blip r:embed="rId3"/>
          <a:stretch>
            <a:fillRect/>
          </a:stretch>
        </p:blipFill>
        <p:spPr>
          <a:xfrm>
            <a:off x="174489" y="925786"/>
            <a:ext cx="10592718" cy="2804403"/>
          </a:xfrm>
          <a:prstGeom prst="rect">
            <a:avLst/>
          </a:prstGeom>
        </p:spPr>
      </p:pic>
      <p:sp>
        <p:nvSpPr>
          <p:cNvPr id="9" name="TextBox 8">
            <a:extLst>
              <a:ext uri="{FF2B5EF4-FFF2-40B4-BE49-F238E27FC236}">
                <a16:creationId xmlns:a16="http://schemas.microsoft.com/office/drawing/2014/main" id="{6FEB2CE8-F25A-4AC6-BDC9-0F11D98EE1EE}"/>
              </a:ext>
            </a:extLst>
          </p:cNvPr>
          <p:cNvSpPr txBox="1"/>
          <p:nvPr/>
        </p:nvSpPr>
        <p:spPr>
          <a:xfrm>
            <a:off x="671803" y="3808195"/>
            <a:ext cx="10095403" cy="369332"/>
          </a:xfrm>
          <a:prstGeom prst="rect">
            <a:avLst/>
          </a:prstGeom>
          <a:noFill/>
        </p:spPr>
        <p:txBody>
          <a:bodyPr wrap="square" rtlCol="0">
            <a:spAutoFit/>
          </a:bodyPr>
          <a:lstStyle/>
          <a:p>
            <a:r>
              <a:rPr lang="en-US" sz="1800" dirty="0"/>
              <a:t> </a:t>
            </a:r>
            <a:r>
              <a:rPr lang="en-US" sz="1800" b="1" i="1" u="sng" dirty="0"/>
              <a:t>Exploratory Data Analysis</a:t>
            </a:r>
            <a:r>
              <a:rPr lang="en-US" sz="1800" dirty="0"/>
              <a:t>:- Check the datatypes and columns and shapes </a:t>
            </a:r>
            <a:endParaRPr lang="en-IN" sz="1800" dirty="0"/>
          </a:p>
        </p:txBody>
      </p:sp>
      <p:sp>
        <p:nvSpPr>
          <p:cNvPr id="10" name="TextBox 9">
            <a:extLst>
              <a:ext uri="{FF2B5EF4-FFF2-40B4-BE49-F238E27FC236}">
                <a16:creationId xmlns:a16="http://schemas.microsoft.com/office/drawing/2014/main" id="{5703B333-62FA-4F39-A1E7-03C99CB04A52}"/>
              </a:ext>
            </a:extLst>
          </p:cNvPr>
          <p:cNvSpPr txBox="1"/>
          <p:nvPr/>
        </p:nvSpPr>
        <p:spPr>
          <a:xfrm>
            <a:off x="671802" y="4399383"/>
            <a:ext cx="10095403" cy="923330"/>
          </a:xfrm>
          <a:prstGeom prst="rect">
            <a:avLst/>
          </a:prstGeom>
          <a:noFill/>
        </p:spPr>
        <p:txBody>
          <a:bodyPr wrap="square" rtlCol="0">
            <a:spAutoFit/>
          </a:bodyPr>
          <a:lstStyle/>
          <a:p>
            <a:r>
              <a:rPr lang="en-US" sz="1800" dirty="0"/>
              <a:t>It has 63326 rows and 11 columns. The features or attributes include Agency, Agency Type, Distribution Channel , Product Name, Claim, Duration, Destination , Net Sales, Commission, Gender and Age . The predicted outcome is Claim.</a:t>
            </a:r>
            <a:endParaRPr lang="en-IN" sz="1800" dirty="0"/>
          </a:p>
        </p:txBody>
      </p:sp>
      <p:pic>
        <p:nvPicPr>
          <p:cNvPr id="19" name="Picture 18">
            <a:extLst>
              <a:ext uri="{FF2B5EF4-FFF2-40B4-BE49-F238E27FC236}">
                <a16:creationId xmlns:a16="http://schemas.microsoft.com/office/drawing/2014/main" id="{C196953C-1B3F-4834-9DCA-8951AF6C49C3}"/>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209507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5D831C-126B-4436-B077-34BB5A694175}"/>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40F1EC7E-1041-4755-9A1F-5D7182BAEACB}"/>
              </a:ext>
            </a:extLst>
          </p:cNvPr>
          <p:cNvSpPr>
            <a:spLocks noGrp="1"/>
          </p:cNvSpPr>
          <p:nvPr>
            <p:ph type="title" idx="4294967295"/>
          </p:nvPr>
        </p:nvSpPr>
        <p:spPr>
          <a:xfrm>
            <a:off x="0" y="120650"/>
            <a:ext cx="9331325" cy="1570038"/>
          </a:xfrm>
        </p:spPr>
        <p:txBody>
          <a:bodyPr>
            <a:normAutofit/>
          </a:bodyPr>
          <a:lstStyle/>
          <a:p>
            <a:r>
              <a:rPr lang="en-US" sz="3100" b="1" i="1" u="sng" dirty="0"/>
              <a:t>Checking the null values</a:t>
            </a:r>
            <a:br>
              <a:rPr lang="en-IN" sz="4400" b="1" i="1" u="sng" dirty="0"/>
            </a:br>
            <a:endParaRPr lang="en-IN" b="1" i="1" dirty="0"/>
          </a:p>
        </p:txBody>
      </p:sp>
      <p:pic>
        <p:nvPicPr>
          <p:cNvPr id="6" name="Picture 5">
            <a:extLst>
              <a:ext uri="{FF2B5EF4-FFF2-40B4-BE49-F238E27FC236}">
                <a16:creationId xmlns:a16="http://schemas.microsoft.com/office/drawing/2014/main" id="{429399BB-7809-415D-BEDE-6F344CC98332}"/>
              </a:ext>
            </a:extLst>
          </p:cNvPr>
          <p:cNvPicPr>
            <a:picLocks noChangeAspect="1"/>
          </p:cNvPicPr>
          <p:nvPr/>
        </p:nvPicPr>
        <p:blipFill>
          <a:blip r:embed="rId3"/>
          <a:stretch>
            <a:fillRect/>
          </a:stretch>
        </p:blipFill>
        <p:spPr>
          <a:xfrm>
            <a:off x="255037" y="1464079"/>
            <a:ext cx="11681926" cy="4227496"/>
          </a:xfrm>
          <a:prstGeom prst="rect">
            <a:avLst/>
          </a:prstGeom>
        </p:spPr>
      </p:pic>
      <p:pic>
        <p:nvPicPr>
          <p:cNvPr id="10" name="Picture 9">
            <a:extLst>
              <a:ext uri="{FF2B5EF4-FFF2-40B4-BE49-F238E27FC236}">
                <a16:creationId xmlns:a16="http://schemas.microsoft.com/office/drawing/2014/main" id="{8A684C66-679E-4CF7-991C-4A900794427F}"/>
              </a:ext>
            </a:extLst>
          </p:cNvPr>
          <p:cNvPicPr>
            <a:picLocks noChangeAspect="1"/>
          </p:cNvPicPr>
          <p:nvPr/>
        </p:nvPicPr>
        <p:blipFill>
          <a:blip r:embed="rId4"/>
          <a:stretch>
            <a:fillRect/>
          </a:stretch>
        </p:blipFill>
        <p:spPr>
          <a:xfrm>
            <a:off x="9722651" y="5942053"/>
            <a:ext cx="2024047" cy="536494"/>
          </a:xfrm>
          <a:prstGeom prst="rect">
            <a:avLst/>
          </a:prstGeom>
        </p:spPr>
      </p:pic>
    </p:spTree>
    <p:extLst>
      <p:ext uri="{BB962C8B-B14F-4D97-AF65-F5344CB8AC3E}">
        <p14:creationId xmlns:p14="http://schemas.microsoft.com/office/powerpoint/2010/main" val="260615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975</Words>
  <Application>Microsoft Office PowerPoint</Application>
  <PresentationFormat>Widescreen</PresentationFormat>
  <Paragraphs>63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Helvetica Neue</vt:lpstr>
      <vt:lpstr>inherit</vt:lpstr>
      <vt:lpstr>Söhne</vt:lpstr>
      <vt:lpstr>Office Theme</vt:lpstr>
      <vt:lpstr>PowerPoint Presentation</vt:lpstr>
      <vt:lpstr>Travel Insurance Claim Prediction Using Machine Learning                                                                  </vt:lpstr>
      <vt:lpstr>ABSTRACT</vt:lpstr>
      <vt:lpstr>Objective The objective of this project is to develop a machine learning model that can predict the probability of a customer making a travel insurance claim.  The model should be able to handle imbalanced data, where the majority of customers do not make a claim.  The model should also be able to identify the most important features that affect the claim probability and provide insights that can help insurance companies to better manage their risk and optimize their business processes.  The final model should achieve high accuracy and AUC score on the test data, and its performance should be evaluated using appropriate evaluation metrics.    Problem Statement  PREDICT THE CLAIM STATUS ON ALL THE IMPORTANT DEPENDENT VARIABLES. </vt:lpstr>
      <vt:lpstr>Dataset Information</vt:lpstr>
      <vt:lpstr>Steps Performed In The Analysis</vt:lpstr>
      <vt:lpstr>Importing Important Libraries </vt:lpstr>
      <vt:lpstr>PowerPoint Presentation</vt:lpstr>
      <vt:lpstr>Checking the null values </vt:lpstr>
      <vt:lpstr>PowerPoint Presentation</vt:lpstr>
      <vt:lpstr>Checking the count of Target variable “Claim”:-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Bangera</dc:creator>
  <cp:lastModifiedBy>Ashish Bangera</cp:lastModifiedBy>
  <cp:revision>20</cp:revision>
  <dcterms:created xsi:type="dcterms:W3CDTF">2023-04-28T06:01:34Z</dcterms:created>
  <dcterms:modified xsi:type="dcterms:W3CDTF">2023-04-29T03:24:03Z</dcterms:modified>
</cp:coreProperties>
</file>