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6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chaurasia" initials="ac" lastIdx="1" clrIdx="0">
    <p:extLst>
      <p:ext uri="{19B8F6BF-5375-455C-9EA6-DF929625EA0E}">
        <p15:presenceInfo xmlns:p15="http://schemas.microsoft.com/office/powerpoint/2012/main" userId="afe12c26aa8be2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9DF"/>
    <a:srgbClr val="859AA7"/>
    <a:srgbClr val="4EDEA7"/>
    <a:srgbClr val="36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0T20:47:08.66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8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9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99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6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4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47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1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2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5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8433-E9C9-4445-AC2C-0E7A9B8905F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D4C9AC-EDAF-44A2-94F9-64799E73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3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59207-and-finance-personal-banking-investment-bank-ic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AED8E0C-1B3F-4BCB-AF59-FB256B4E10AF}"/>
              </a:ext>
            </a:extLst>
          </p:cNvPr>
          <p:cNvSpPr/>
          <p:nvPr/>
        </p:nvSpPr>
        <p:spPr>
          <a:xfrm>
            <a:off x="2532185" y="1550963"/>
            <a:ext cx="7329267" cy="3756073"/>
          </a:xfrm>
          <a:prstGeom prst="round2Diag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533C8-9746-462B-BC29-F7B2A83BD18F}"/>
              </a:ext>
            </a:extLst>
          </p:cNvPr>
          <p:cNvSpPr txBox="1"/>
          <p:nvPr/>
        </p:nvSpPr>
        <p:spPr>
          <a:xfrm>
            <a:off x="3756074" y="2220507"/>
            <a:ext cx="48814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Trebuchet MS" panose="020B0603020202020204" pitchFamily="34" charset="0"/>
                <a:cs typeface="Mongolian Baiti" panose="03000500000000000000" pitchFamily="66" charset="0"/>
              </a:rPr>
              <a:t>Wireframe</a:t>
            </a:r>
            <a:r>
              <a:rPr lang="en-US" sz="4400" dirty="0">
                <a:latin typeface="Trebuchet MS" panose="020B0603020202020204" pitchFamily="34" charset="0"/>
                <a:cs typeface="Mongolian Baiti" panose="03000500000000000000" pitchFamily="66" charset="0"/>
              </a:rPr>
              <a:t>  for </a:t>
            </a:r>
            <a:r>
              <a:rPr lang="en-US" sz="4400" dirty="0">
                <a:solidFill>
                  <a:srgbClr val="FFC000"/>
                </a:solidFill>
                <a:latin typeface="Trebuchet MS" panose="020B0603020202020204" pitchFamily="34" charset="0"/>
                <a:cs typeface="Mongolian Baiti" panose="03000500000000000000" pitchFamily="66" charset="0"/>
              </a:rPr>
              <a:t>Virtualization</a:t>
            </a:r>
          </a:p>
          <a:p>
            <a:endParaRPr lang="en-US" sz="1400" dirty="0">
              <a:solidFill>
                <a:srgbClr val="FFC000"/>
              </a:solidFill>
              <a:latin typeface="Trebuchet MS" panose="020B0603020202020204" pitchFamily="34" charset="0"/>
              <a:cs typeface="Mongolian Baiti" panose="03000500000000000000" pitchFamily="66" charset="0"/>
            </a:endParaRPr>
          </a:p>
          <a:p>
            <a:pPr algn="r"/>
            <a:r>
              <a:rPr lang="en-US" sz="1400" dirty="0">
                <a:solidFill>
                  <a:srgbClr val="FFC000"/>
                </a:solidFill>
                <a:latin typeface="Trebuchet MS" panose="020B0603020202020204" pitchFamily="34" charset="0"/>
                <a:cs typeface="Mongolian Baiti" panose="03000500000000000000" pitchFamily="66" charset="0"/>
              </a:rPr>
              <a:t>			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rebuchet MS" panose="020B0603020202020204" pitchFamily="34" charset="0"/>
                <a:cs typeface="Mongolian Baiti" panose="03000500000000000000" pitchFamily="66" charset="0"/>
              </a:rPr>
              <a:t>By,</a:t>
            </a:r>
          </a:p>
          <a:p>
            <a:pPr algn="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rebuchet MS" panose="020B0603020202020204" pitchFamily="34" charset="0"/>
                <a:cs typeface="Mongolian Baiti" panose="03000500000000000000" pitchFamily="66" charset="0"/>
              </a:rPr>
              <a:t>Ashish Chaurasia </a:t>
            </a:r>
          </a:p>
        </p:txBody>
      </p:sp>
    </p:spTree>
    <p:extLst>
      <p:ext uri="{BB962C8B-B14F-4D97-AF65-F5344CB8AC3E}">
        <p14:creationId xmlns:p14="http://schemas.microsoft.com/office/powerpoint/2010/main" val="13777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E1B6-1AF5-4DBA-B343-7C0BC313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"/>
            <a:ext cx="3389851" cy="93117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Brush Script MT" panose="03060802040406070304" pitchFamily="66" charset="0"/>
              </a:rPr>
              <a:t>Sample Data :</a:t>
            </a:r>
            <a:endParaRPr lang="en-IN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C3FE-B39B-4BFE-A6B1-63FBBABE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00EDC-D256-4061-8530-1BF89BCE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86" y="931179"/>
            <a:ext cx="11102130" cy="56290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50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DC101C3-A266-4E56-A2BC-AD25666863D7}"/>
              </a:ext>
            </a:extLst>
          </p:cNvPr>
          <p:cNvGrpSpPr/>
          <p:nvPr/>
        </p:nvGrpSpPr>
        <p:grpSpPr>
          <a:xfrm>
            <a:off x="590842" y="1223889"/>
            <a:ext cx="11327927" cy="5320364"/>
            <a:chOff x="351692" y="191348"/>
            <a:chExt cx="11617404" cy="64837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134BAEB-4D21-4F61-B103-1621DABAB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51692" y="199769"/>
              <a:ext cx="11617404" cy="646688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6CA1F51-7672-4A64-BA34-FA014078F3E2}"/>
                </a:ext>
              </a:extLst>
            </p:cNvPr>
            <p:cNvSpPr/>
            <p:nvPr/>
          </p:nvSpPr>
          <p:spPr>
            <a:xfrm>
              <a:off x="3309069" y="191348"/>
              <a:ext cx="1933726" cy="1242648"/>
            </a:xfrm>
            <a:prstGeom prst="roundRect">
              <a:avLst/>
            </a:prstGeom>
            <a:solidFill>
              <a:schemeClr val="bg2">
                <a:alpha val="49000"/>
              </a:schemeClr>
            </a:solidFill>
            <a:scene3d>
              <a:camera prst="orthographicFront"/>
              <a:lightRig rig="threePt" dir="t"/>
            </a:scene3d>
            <a:sp3d extrusionH="76200" contourW="12700">
              <a:bevelT/>
              <a:bevelB/>
              <a:extrusionClr>
                <a:schemeClr val="bg2"/>
              </a:extrusionClr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9A2F8D-3081-410A-9146-1A3D9CFAFB13}"/>
                </a:ext>
              </a:extLst>
            </p:cNvPr>
            <p:cNvSpPr/>
            <p:nvPr/>
          </p:nvSpPr>
          <p:spPr>
            <a:xfrm>
              <a:off x="9901709" y="199769"/>
              <a:ext cx="1933727" cy="1242648"/>
            </a:xfrm>
            <a:prstGeom prst="roundRect">
              <a:avLst/>
            </a:prstGeom>
            <a:solidFill>
              <a:schemeClr val="bg2">
                <a:alpha val="49000"/>
              </a:schemeClr>
            </a:solidFill>
            <a:scene3d>
              <a:camera prst="orthographicFront"/>
              <a:lightRig rig="threePt" dir="t"/>
            </a:scene3d>
            <a:sp3d extrusionH="76200" contourW="12700">
              <a:bevelT/>
              <a:bevelB/>
              <a:extrusionClr>
                <a:schemeClr val="bg2"/>
              </a:extrusionClr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6B63A0-2C17-4DD8-842E-0C1CCB0158BB}"/>
                </a:ext>
              </a:extLst>
            </p:cNvPr>
            <p:cNvSpPr/>
            <p:nvPr/>
          </p:nvSpPr>
          <p:spPr>
            <a:xfrm>
              <a:off x="7713234" y="191348"/>
              <a:ext cx="1933727" cy="1242648"/>
            </a:xfrm>
            <a:prstGeom prst="roundRect">
              <a:avLst/>
            </a:prstGeom>
            <a:solidFill>
              <a:schemeClr val="bg2">
                <a:alpha val="49000"/>
              </a:schemeClr>
            </a:solidFill>
            <a:scene3d>
              <a:camera prst="orthographicFront"/>
              <a:lightRig rig="threePt" dir="t"/>
            </a:scene3d>
            <a:sp3d extrusionH="76200" contourW="12700">
              <a:bevelT/>
              <a:bevelB/>
              <a:extrusionClr>
                <a:schemeClr val="bg2"/>
              </a:extrusionClr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C9BBB5-8061-480B-AC77-14D21C46CA70}"/>
                </a:ext>
              </a:extLst>
            </p:cNvPr>
            <p:cNvSpPr/>
            <p:nvPr/>
          </p:nvSpPr>
          <p:spPr>
            <a:xfrm>
              <a:off x="5511152" y="199769"/>
              <a:ext cx="1933726" cy="1242648"/>
            </a:xfrm>
            <a:prstGeom prst="roundRect">
              <a:avLst/>
            </a:prstGeom>
            <a:solidFill>
              <a:schemeClr val="bg2">
                <a:alpha val="49000"/>
              </a:schemeClr>
            </a:solidFill>
            <a:scene3d>
              <a:camera prst="orthographicFront"/>
              <a:lightRig rig="threePt" dir="t"/>
            </a:scene3d>
            <a:sp3d extrusionH="76200" contourW="12700">
              <a:bevelT/>
              <a:bevelB/>
              <a:extrusionClr>
                <a:schemeClr val="bg2"/>
              </a:extrusionClr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8C36F6-D753-4E98-9CA2-F6D8A51356AD}"/>
                </a:ext>
              </a:extLst>
            </p:cNvPr>
            <p:cNvSpPr/>
            <p:nvPr/>
          </p:nvSpPr>
          <p:spPr>
            <a:xfrm>
              <a:off x="693935" y="4032261"/>
              <a:ext cx="5441838" cy="2625970"/>
            </a:xfrm>
            <a:prstGeom prst="rect">
              <a:avLst/>
            </a:prstGeom>
            <a:solidFill>
              <a:schemeClr val="bg2">
                <a:alpha val="49000"/>
              </a:schemeClr>
            </a:solidFill>
            <a:scene3d>
              <a:camera prst="orthographicFront"/>
              <a:lightRig rig="threePt" dir="t"/>
            </a:scene3d>
            <a:sp3d extrusionH="76200" contourW="12700">
              <a:bevelT/>
              <a:bevelB/>
              <a:extrusionClr>
                <a:schemeClr val="bg2"/>
              </a:extrusionClr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1594A1-6A49-4EFF-84A6-AA05E7192376}"/>
                </a:ext>
              </a:extLst>
            </p:cNvPr>
            <p:cNvSpPr/>
            <p:nvPr/>
          </p:nvSpPr>
          <p:spPr>
            <a:xfrm>
              <a:off x="8361408" y="1643359"/>
              <a:ext cx="3487320" cy="2154702"/>
            </a:xfrm>
            <a:prstGeom prst="rect">
              <a:avLst/>
            </a:prstGeom>
            <a:solidFill>
              <a:schemeClr val="bg2">
                <a:alpha val="49000"/>
              </a:schemeClr>
            </a:solidFill>
            <a:scene3d>
              <a:camera prst="orthographicFront"/>
              <a:lightRig rig="threePt" dir="t"/>
            </a:scene3d>
            <a:sp3d extrusionH="76200" contourW="12700">
              <a:bevelT/>
              <a:bevelB/>
              <a:extrusionClr>
                <a:schemeClr val="bg2"/>
              </a:extrusionClr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8FA47F-994C-4056-AEFD-0B0792520EA9}"/>
                </a:ext>
              </a:extLst>
            </p:cNvPr>
            <p:cNvSpPr/>
            <p:nvPr/>
          </p:nvSpPr>
          <p:spPr>
            <a:xfrm>
              <a:off x="735965" y="1622047"/>
              <a:ext cx="3620585" cy="2154703"/>
            </a:xfrm>
            <a:prstGeom prst="rect">
              <a:avLst/>
            </a:prstGeom>
            <a:solidFill>
              <a:schemeClr val="bg2">
                <a:alpha val="49000"/>
              </a:schemeClr>
            </a:solidFill>
            <a:scene3d>
              <a:camera prst="orthographicFront"/>
              <a:lightRig rig="threePt" dir="t"/>
            </a:scene3d>
            <a:sp3d extrusionH="76200" contourW="12700">
              <a:bevelT/>
              <a:bevelB/>
              <a:extrusionClr>
                <a:schemeClr val="bg2"/>
              </a:extrusionClr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E3268-B63E-4266-817E-8EEC7065F55A}"/>
                </a:ext>
              </a:extLst>
            </p:cNvPr>
            <p:cNvSpPr/>
            <p:nvPr/>
          </p:nvSpPr>
          <p:spPr>
            <a:xfrm>
              <a:off x="4615319" y="1622047"/>
              <a:ext cx="3487320" cy="2154702"/>
            </a:xfrm>
            <a:prstGeom prst="rect">
              <a:avLst/>
            </a:prstGeom>
            <a:solidFill>
              <a:schemeClr val="bg2">
                <a:alpha val="49000"/>
              </a:schemeClr>
            </a:solidFill>
            <a:scene3d>
              <a:camera prst="orthographicFront"/>
              <a:lightRig rig="threePt" dir="t"/>
            </a:scene3d>
            <a:sp3d extrusionH="76200" contourW="12700">
              <a:bevelT/>
              <a:bevelB/>
              <a:extrusionClr>
                <a:schemeClr val="bg2"/>
              </a:extrusionClr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C91F4-7F15-4EEC-8EF3-3F7294357C97}"/>
                </a:ext>
              </a:extLst>
            </p:cNvPr>
            <p:cNvSpPr/>
            <p:nvPr/>
          </p:nvSpPr>
          <p:spPr>
            <a:xfrm>
              <a:off x="6478015" y="4049102"/>
              <a:ext cx="5324800" cy="2625970"/>
            </a:xfrm>
            <a:prstGeom prst="rect">
              <a:avLst/>
            </a:prstGeom>
            <a:solidFill>
              <a:schemeClr val="bg2">
                <a:alpha val="49000"/>
              </a:schemeClr>
            </a:solidFill>
            <a:scene3d>
              <a:camera prst="orthographicFront"/>
              <a:lightRig rig="threePt" dir="t"/>
            </a:scene3d>
            <a:sp3d extrusionH="76200" contourW="12700">
              <a:bevelT/>
              <a:bevelB/>
              <a:extrusionClr>
                <a:schemeClr val="bg2"/>
              </a:extrusionClr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3DE56B8-CE4A-48E8-94DF-4F25FD74C6E8}"/>
                </a:ext>
              </a:extLst>
            </p:cNvPr>
            <p:cNvSpPr/>
            <p:nvPr/>
          </p:nvSpPr>
          <p:spPr>
            <a:xfrm>
              <a:off x="1558254" y="191348"/>
              <a:ext cx="1496067" cy="1242648"/>
            </a:xfrm>
            <a:prstGeom prst="roundRect">
              <a:avLst/>
            </a:prstGeom>
            <a:solidFill>
              <a:schemeClr val="bg2">
                <a:alpha val="49000"/>
              </a:schemeClr>
            </a:solidFill>
            <a:scene3d>
              <a:camera prst="orthographicFront"/>
              <a:lightRig rig="threePt" dir="t"/>
            </a:scene3d>
            <a:sp3d extrusionH="76200" contourW="12700">
              <a:bevelT/>
              <a:bevelB/>
              <a:extrusionClr>
                <a:schemeClr val="bg2"/>
              </a:extrusionClr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8589346-F975-455E-838C-78D94F2C0A29}"/>
              </a:ext>
            </a:extLst>
          </p:cNvPr>
          <p:cNvSpPr txBox="1"/>
          <p:nvPr/>
        </p:nvSpPr>
        <p:spPr>
          <a:xfrm>
            <a:off x="1069145" y="365760"/>
            <a:ext cx="912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rebuchet MS" panose="020B0603020202020204" pitchFamily="34" charset="0"/>
                <a:cs typeface="Mongolian Baiti" panose="03000500000000000000" pitchFamily="66" charset="0"/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86923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3327-D7B8-4612-8AB5-765723DB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of Project: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980D-951F-4BE7-9A9D-BAD5D3B9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Trebuchet MS" panose="020B0603020202020204" pitchFamily="34" charset="0"/>
              </a:rPr>
              <a:t>By Top-Down Estimation : </a:t>
            </a:r>
            <a:r>
              <a:rPr lang="en-US" sz="2900" dirty="0">
                <a:latin typeface="Trebuchet MS" panose="020B0603020202020204" pitchFamily="34" charset="0"/>
              </a:rPr>
              <a:t>Breaking into parts by work</a:t>
            </a:r>
          </a:p>
          <a:p>
            <a:pPr marL="0" indent="0">
              <a:buNone/>
            </a:pPr>
            <a:r>
              <a:rPr lang="en-US" sz="2900" b="1" i="1" dirty="0">
                <a:solidFill>
                  <a:schemeClr val="accent1"/>
                </a:solidFill>
                <a:latin typeface="Trebuchet MS" panose="020B0603020202020204" pitchFamily="34" charset="0"/>
              </a:rPr>
              <a:t>Project  Estimation based on these :</a:t>
            </a:r>
          </a:p>
          <a:p>
            <a:r>
              <a:rPr lang="en-US" sz="2900" b="1" dirty="0">
                <a:solidFill>
                  <a:schemeClr val="tx2"/>
                </a:solidFill>
                <a:latin typeface="Trebuchet MS" panose="020B0603020202020204" pitchFamily="34" charset="0"/>
              </a:rPr>
              <a:t>Dashboards</a:t>
            </a:r>
          </a:p>
          <a:p>
            <a:r>
              <a:rPr lang="en-US" sz="2900" b="1" dirty="0">
                <a:solidFill>
                  <a:schemeClr val="tx2"/>
                </a:solidFill>
                <a:latin typeface="Trebuchet MS" panose="020B0603020202020204" pitchFamily="34" charset="0"/>
              </a:rPr>
              <a:t>Story</a:t>
            </a:r>
          </a:p>
          <a:p>
            <a:r>
              <a:rPr lang="en-US" sz="2900" b="1" dirty="0">
                <a:solidFill>
                  <a:schemeClr val="tx2"/>
                </a:solidFill>
                <a:latin typeface="Trebuchet MS" panose="020B0603020202020204" pitchFamily="34" charset="0"/>
              </a:rPr>
              <a:t>Insights of the dashboards</a:t>
            </a:r>
          </a:p>
          <a:p>
            <a:r>
              <a:rPr lang="en-US" sz="2900" b="1" dirty="0">
                <a:solidFill>
                  <a:schemeClr val="tx2"/>
                </a:solidFill>
                <a:latin typeface="Trebuchet MS" panose="020B0603020202020204" pitchFamily="34" charset="0"/>
              </a:rPr>
              <a:t>Creative  Viz of Dashboards </a:t>
            </a:r>
          </a:p>
          <a:p>
            <a:r>
              <a:rPr lang="en-US" sz="2900" b="1" dirty="0">
                <a:solidFill>
                  <a:schemeClr val="tx2"/>
                </a:solidFill>
                <a:latin typeface="Trebuchet MS" panose="020B0603020202020204" pitchFamily="34" charset="0"/>
              </a:rPr>
              <a:t>Multiple No. of Sheets</a:t>
            </a:r>
          </a:p>
          <a:p>
            <a:r>
              <a:rPr lang="en-US" sz="2900" b="1" dirty="0">
                <a:solidFill>
                  <a:schemeClr val="tx2"/>
                </a:solidFill>
                <a:latin typeface="Trebuchet MS" panose="020B0603020202020204" pitchFamily="34" charset="0"/>
              </a:rPr>
              <a:t>Creative Designing of sheets</a:t>
            </a:r>
          </a:p>
          <a:p>
            <a:r>
              <a:rPr lang="en-US" sz="2900" b="1" dirty="0">
                <a:solidFill>
                  <a:schemeClr val="tx2"/>
                </a:solidFill>
                <a:latin typeface="Trebuchet MS" panose="020B0603020202020204" pitchFamily="34" charset="0"/>
              </a:rPr>
              <a:t>Wireframe</a:t>
            </a:r>
          </a:p>
          <a:p>
            <a:r>
              <a:rPr lang="en-US" sz="2900" b="1" dirty="0">
                <a:solidFill>
                  <a:schemeClr val="tx2"/>
                </a:solidFill>
                <a:latin typeface="Trebuchet MS" panose="020B0603020202020204" pitchFamily="34" charset="0"/>
              </a:rPr>
              <a:t>Data Cleaning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0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B4CB-A157-4613-8F05-EC73A273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2827090"/>
            <a:ext cx="2592199" cy="316265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Trebuchet MS" panose="020B0603020202020204" pitchFamily="34" charset="0"/>
              </a:rPr>
              <a:t>18% G.S.T Is not included in this estimate.</a:t>
            </a:r>
            <a:endParaRPr lang="en-IN" b="1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5A975-FEC1-417E-BB78-3B92D1906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151142"/>
              </p:ext>
            </p:extLst>
          </p:nvPr>
        </p:nvGraphicFramePr>
        <p:xfrm>
          <a:off x="3263341" y="267157"/>
          <a:ext cx="8761412" cy="5987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18980642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849714254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476687403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124811684"/>
                    </a:ext>
                  </a:extLst>
                </a:gridCol>
              </a:tblGrid>
              <a:tr h="651635">
                <a:tc>
                  <a:txBody>
                    <a:bodyPr/>
                    <a:lstStyle/>
                    <a:p>
                      <a:r>
                        <a:rPr lang="en-US" dirty="0"/>
                        <a:t>Steps to Perform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Hours Taken by specific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 1 hour for specific Task (Rs)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76411"/>
                  </a:ext>
                </a:extLst>
              </a:tr>
              <a:tr h="627198">
                <a:tc>
                  <a:txBody>
                    <a:bodyPr/>
                    <a:lstStyle/>
                    <a:p>
                      <a:r>
                        <a:rPr lang="en-US" dirty="0"/>
                        <a:t>Gathering of data &amp; Cleaning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 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13937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Data Analyzing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84925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Creating KPI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hour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8093"/>
                  </a:ext>
                </a:extLst>
              </a:tr>
              <a:tr h="621496">
                <a:tc>
                  <a:txBody>
                    <a:bodyPr/>
                    <a:lstStyle/>
                    <a:p>
                      <a:r>
                        <a:rPr lang="en-US" dirty="0"/>
                        <a:t>Creating Wireframe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04139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Creating Sheets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7956"/>
                  </a:ext>
                </a:extLst>
              </a:tr>
              <a:tr h="887851">
                <a:tc>
                  <a:txBody>
                    <a:bodyPr/>
                    <a:lstStyle/>
                    <a:p>
                      <a:r>
                        <a:rPr lang="en-US" dirty="0"/>
                        <a:t>Creating interactive Dashboards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81864"/>
                  </a:ext>
                </a:extLst>
              </a:tr>
              <a:tr h="6099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Creating Stories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38000"/>
                  </a:ext>
                </a:extLst>
              </a:tr>
              <a:tr h="609953">
                <a:tc>
                  <a:txBody>
                    <a:bodyPr/>
                    <a:lstStyle/>
                    <a:p>
                      <a:r>
                        <a:rPr lang="en-US" dirty="0"/>
                        <a:t>Insights &amp; 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20077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Total Estimate 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19.5 hours 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Rs 6,650 /-</a:t>
                      </a:r>
                      <a:endParaRPr lang="en-IN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5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25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152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Brush Script MT</vt:lpstr>
      <vt:lpstr>Gill Sans MT</vt:lpstr>
      <vt:lpstr>Trebuchet MS</vt:lpstr>
      <vt:lpstr>Gallery</vt:lpstr>
      <vt:lpstr>PowerPoint Presentation</vt:lpstr>
      <vt:lpstr>Sample Data :</vt:lpstr>
      <vt:lpstr>PowerPoint Presentation</vt:lpstr>
      <vt:lpstr>Estimate of Project: </vt:lpstr>
      <vt:lpstr>18% G.S.T Is not included in this estimate.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chaurasia</dc:creator>
  <cp:lastModifiedBy>ashish chaurasia</cp:lastModifiedBy>
  <cp:revision>8</cp:revision>
  <dcterms:created xsi:type="dcterms:W3CDTF">2021-05-20T14:11:27Z</dcterms:created>
  <dcterms:modified xsi:type="dcterms:W3CDTF">2021-05-20T15:25:03Z</dcterms:modified>
</cp:coreProperties>
</file>