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70" r:id="rId5"/>
    <p:sldId id="258" r:id="rId6"/>
    <p:sldId id="259" r:id="rId7"/>
    <p:sldId id="260" r:id="rId8"/>
    <p:sldId id="263" r:id="rId9"/>
    <p:sldId id="261" r:id="rId10"/>
    <p:sldId id="262" r:id="rId11"/>
    <p:sldId id="265" r:id="rId12"/>
    <p:sldId id="264" r:id="rId13"/>
    <p:sldId id="266" r:id="rId14"/>
    <p:sldId id="267" r:id="rId15"/>
    <p:sldId id="268" r:id="rId16"/>
    <p:sldId id="269" r:id="rId17"/>
    <p:sldId id="273" r:id="rId18"/>
    <p:sldId id="277" r:id="rId19"/>
    <p:sldId id="274" r:id="rId20"/>
    <p:sldId id="271" r:id="rId21"/>
    <p:sldId id="272"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264096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340504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24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3980083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87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132292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3489429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51257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142077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71071-C1FB-4D8D-BFB7-B62DA9E33E12}"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244946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71071-C1FB-4D8D-BFB7-B62DA9E33E1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262391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71071-C1FB-4D8D-BFB7-B62DA9E33E12}"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13598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71071-C1FB-4D8D-BFB7-B62DA9E33E12}"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24713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71071-C1FB-4D8D-BFB7-B62DA9E33E12}"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356470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B71071-C1FB-4D8D-BFB7-B62DA9E33E1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31785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B71071-C1FB-4D8D-BFB7-B62DA9E33E12}"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FDDB2-A270-4BB4-98E3-AEDAAC55BB6E}" type="slidenum">
              <a:rPr lang="en-IN" smtClean="0"/>
              <a:t>‹#›</a:t>
            </a:fld>
            <a:endParaRPr lang="en-IN"/>
          </a:p>
        </p:txBody>
      </p:sp>
    </p:spTree>
    <p:extLst>
      <p:ext uri="{BB962C8B-B14F-4D97-AF65-F5344CB8AC3E}">
        <p14:creationId xmlns:p14="http://schemas.microsoft.com/office/powerpoint/2010/main" val="42092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B71071-C1FB-4D8D-BFB7-B62DA9E33E12}" type="datetimeFigureOut">
              <a:rPr lang="en-IN" smtClean="0"/>
              <a:t>27-09-2022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9FDDB2-A270-4BB4-98E3-AEDAAC55BB6E}" type="slidenum">
              <a:rPr lang="en-IN" smtClean="0"/>
              <a:t>‹#›</a:t>
            </a:fld>
            <a:endParaRPr lang="en-IN"/>
          </a:p>
        </p:txBody>
      </p:sp>
    </p:spTree>
    <p:extLst>
      <p:ext uri="{BB962C8B-B14F-4D97-AF65-F5344CB8AC3E}">
        <p14:creationId xmlns:p14="http://schemas.microsoft.com/office/powerpoint/2010/main" val="124370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261A-53A3-3499-DE70-545975E1CE9E}"/>
              </a:ext>
            </a:extLst>
          </p:cNvPr>
          <p:cNvSpPr>
            <a:spLocks noGrp="1"/>
          </p:cNvSpPr>
          <p:nvPr>
            <p:ph type="ctrTitle"/>
          </p:nvPr>
        </p:nvSpPr>
        <p:spPr>
          <a:xfrm>
            <a:off x="1918445" y="154394"/>
            <a:ext cx="6728027" cy="930336"/>
          </a:xfrm>
        </p:spPr>
        <p:txBody>
          <a:bodyPr/>
          <a:lstStyle/>
          <a:p>
            <a:r>
              <a:rPr lang="en-US" sz="2400" b="1" i="0" dirty="0">
                <a:solidFill>
                  <a:schemeClr val="bg2">
                    <a:lumMod val="10000"/>
                  </a:schemeClr>
                </a:solidFill>
                <a:effectLst/>
                <a:latin typeface="Times New Roman" panose="02020603050405020304" pitchFamily="18" charset="0"/>
                <a:ea typeface="Arial" panose="020B0604020202020204" pitchFamily="34" charset="0"/>
              </a:rPr>
              <a:t>Centre for Development of Advanced Computing</a:t>
            </a:r>
            <a:br>
              <a:rPr lang="en-IN" sz="2400" i="1" dirty="0">
                <a:effectLst/>
                <a:latin typeface="Arial" panose="020B0604020202020204" pitchFamily="34" charset="0"/>
                <a:ea typeface="Arial" panose="020B0604020202020204" pitchFamily="34" charset="0"/>
              </a:rPr>
            </a:br>
            <a:endParaRPr lang="en-IN" sz="2400" dirty="0"/>
          </a:p>
        </p:txBody>
      </p:sp>
      <p:sp>
        <p:nvSpPr>
          <p:cNvPr id="3" name="Subtitle 2">
            <a:extLst>
              <a:ext uri="{FF2B5EF4-FFF2-40B4-BE49-F238E27FC236}">
                <a16:creationId xmlns:a16="http://schemas.microsoft.com/office/drawing/2014/main" id="{A582C767-E0DD-B32D-304B-072B64C49EDD}"/>
              </a:ext>
            </a:extLst>
          </p:cNvPr>
          <p:cNvSpPr>
            <a:spLocks noGrp="1"/>
          </p:cNvSpPr>
          <p:nvPr>
            <p:ph type="subTitle" idx="1"/>
          </p:nvPr>
        </p:nvSpPr>
        <p:spPr>
          <a:xfrm>
            <a:off x="411238" y="1414144"/>
            <a:ext cx="8741727" cy="4986656"/>
          </a:xfrm>
        </p:spPr>
        <p:txBody>
          <a:bodyPr>
            <a:normAutofit lnSpcReduction="10000"/>
          </a:bodyPr>
          <a:lstStyle/>
          <a:p>
            <a:endParaRPr lang="en-US" sz="2400" b="1" dirty="0">
              <a:solidFill>
                <a:schemeClr val="tx2">
                  <a:lumMod val="50000"/>
                </a:schemeClr>
              </a:solidFill>
            </a:endParaRPr>
          </a:p>
          <a:p>
            <a:r>
              <a:rPr lang="en-US" sz="2400" b="1" dirty="0">
                <a:solidFill>
                  <a:schemeClr val="tx2">
                    <a:lumMod val="50000"/>
                  </a:schemeClr>
                </a:solidFill>
              </a:rPr>
              <a:t>Multiclass classification of visual stimuli on EEG signals from single channel SSVEP-based brain computer interface</a:t>
            </a:r>
          </a:p>
          <a:p>
            <a:endParaRPr lang="en-US" sz="2400" b="1" dirty="0">
              <a:solidFill>
                <a:schemeClr val="tx2">
                  <a:lumMod val="50000"/>
                </a:schemeClr>
              </a:solidFill>
            </a:endParaRP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IN"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IN" sz="2400" b="1" dirty="0">
                <a:solidFill>
                  <a:schemeClr val="tx1"/>
                </a:solidFill>
                <a:effectLst>
                  <a:outerShdw blurRad="50800" dist="38100" dir="2700000" algn="tl" rotWithShape="0">
                    <a:srgbClr val="000000">
                      <a:alpha val="48000"/>
                    </a:srgbClr>
                  </a:outerShdw>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IN" sz="2400" b="1" i="0" u="none" strike="noStrike" kern="1200" cap="none" spc="0" normalizeH="0" baseline="0" noProof="0" dirty="0">
                <a:ln>
                  <a:noFill/>
                </a:ln>
                <a:solidFill>
                  <a:schemeClr val="tx1"/>
                </a:solidFill>
                <a:effectLst>
                  <a:outerShdw blurRad="50800" dist="38100" dir="2700000" algn="tl" rotWithShape="0">
                    <a:srgbClr val="000000">
                      <a:alpha val="48000"/>
                    </a:srgbClr>
                  </a:outerShdw>
                </a:effectLst>
                <a:uLnTx/>
                <a:uFillTx/>
                <a:latin typeface="Times New Roman" panose="02020603050405020304" pitchFamily="18" charset="0"/>
                <a:ea typeface="+mn-ea"/>
                <a:cs typeface="Times New Roman" panose="02020603050405020304" pitchFamily="18" charset="0"/>
              </a:rPr>
              <a:t>Project Guide :				Group 3</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2400" dirty="0">
                <a:solidFill>
                  <a:schemeClr val="tx2"/>
                </a:solidFill>
                <a:effectLst>
                  <a:outerShdw blurRad="50800" dist="38100" dir="2700000" algn="tl" rotWithShape="0">
                    <a:srgbClr val="000000">
                      <a:alpha val="48000"/>
                    </a:srgbClr>
                  </a:outerShdw>
                </a:effectLst>
                <a:latin typeface="Times New Roman" pitchFamily="18" charset="0"/>
                <a:cs typeface="Times New Roman" pitchFamily="18" charset="0"/>
              </a:rPr>
              <a:t>Miss. Soumya Kushwaha		Shankar Patil</a:t>
            </a:r>
            <a:r>
              <a:rPr kumimoji="0" lang="en-US" sz="2400" b="0" i="0" u="none" strike="noStrike" kern="1200" cap="none" spc="0" normalizeH="0" baseline="0" noProof="0" dirty="0">
                <a:ln>
                  <a:noFill/>
                </a:ln>
                <a:solidFill>
                  <a:schemeClr val="tx2"/>
                </a:solidFill>
                <a:effectLst>
                  <a:outerShdw blurRad="50800" dist="38100" dir="2700000" algn="tl" rotWithShape="0">
                    <a:srgbClr val="000000">
                      <a:alpha val="48000"/>
                    </a:srgbClr>
                  </a:outerShdw>
                </a:effectLst>
                <a:uLnTx/>
                <a:uFillTx/>
                <a:latin typeface="Times New Roman" pitchFamily="18" charset="0"/>
                <a:cs typeface="Times New Roman" pitchFamily="18" charset="0"/>
              </a:rPr>
              <a:t> (220310125005)</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sz="2400" dirty="0">
                <a:solidFill>
                  <a:schemeClr val="tx2"/>
                </a:solidFill>
                <a:effectLst>
                  <a:outerShdw blurRad="50800" dist="38100" dir="2700000" algn="tl" rotWithShape="0">
                    <a:srgbClr val="000000">
                      <a:alpha val="48000"/>
                    </a:srgbClr>
                  </a:outerShdw>
                </a:effectLst>
                <a:latin typeface="Times New Roman" pitchFamily="18" charset="0"/>
                <a:cs typeface="Times New Roman" pitchFamily="18" charset="0"/>
              </a:rPr>
              <a:t>					Ashish Dalal (220310125016)</a:t>
            </a: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2"/>
                </a:solidFill>
                <a:effectLst>
                  <a:outerShdw blurRad="50800" dist="38100" dir="2700000" algn="tl" rotWithShape="0">
                    <a:srgbClr val="000000">
                      <a:alpha val="48000"/>
                    </a:srgbClr>
                  </a:outerShdw>
                </a:effectLst>
                <a:uLnTx/>
                <a:uFillTx/>
                <a:latin typeface="Times New Roman" pitchFamily="18" charset="0"/>
                <a:cs typeface="Times New Roman" pitchFamily="18" charset="0"/>
              </a:rPr>
              <a:t>					Janki Ahirwar (220310125018)</a:t>
            </a:r>
            <a:endParaRPr lang="en-IN" sz="2400" b="1" dirty="0">
              <a:solidFill>
                <a:schemeClr val="tx2"/>
              </a:solidFill>
            </a:endParaRPr>
          </a:p>
        </p:txBody>
      </p:sp>
      <p:pic>
        <p:nvPicPr>
          <p:cNvPr id="4" name="image1.jpeg">
            <a:extLst>
              <a:ext uri="{FF2B5EF4-FFF2-40B4-BE49-F238E27FC236}">
                <a16:creationId xmlns:a16="http://schemas.microsoft.com/office/drawing/2014/main" id="{BD8B3D80-5E67-D365-0655-D6A5C2B348E6}"/>
              </a:ext>
            </a:extLst>
          </p:cNvPr>
          <p:cNvPicPr>
            <a:picLocks noChangeAspect="1"/>
          </p:cNvPicPr>
          <p:nvPr/>
        </p:nvPicPr>
        <p:blipFill>
          <a:blip r:embed="rId2" cstate="print"/>
          <a:stretch>
            <a:fillRect/>
          </a:stretch>
        </p:blipFill>
        <p:spPr>
          <a:xfrm>
            <a:off x="0" y="0"/>
            <a:ext cx="1414145" cy="1414145"/>
          </a:xfrm>
          <a:prstGeom prst="rect">
            <a:avLst/>
          </a:prstGeom>
        </p:spPr>
      </p:pic>
    </p:spTree>
    <p:extLst>
      <p:ext uri="{BB962C8B-B14F-4D97-AF65-F5344CB8AC3E}">
        <p14:creationId xmlns:p14="http://schemas.microsoft.com/office/powerpoint/2010/main" val="202784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0738-1635-A161-94F6-23F7D7C3F859}"/>
              </a:ext>
            </a:extLst>
          </p:cNvPr>
          <p:cNvSpPr>
            <a:spLocks noGrp="1"/>
          </p:cNvSpPr>
          <p:nvPr>
            <p:ph type="title"/>
          </p:nvPr>
        </p:nvSpPr>
        <p:spPr/>
        <p:txBody>
          <a:bodyPr/>
          <a:lstStyle/>
          <a:p>
            <a:r>
              <a:rPr lang="en-US" dirty="0"/>
              <a:t>			Is SSVEP good for BCI ?</a:t>
            </a:r>
            <a:endParaRPr lang="en-IN" dirty="0"/>
          </a:p>
        </p:txBody>
      </p:sp>
      <p:sp>
        <p:nvSpPr>
          <p:cNvPr id="4" name="Content Placeholder 3">
            <a:extLst>
              <a:ext uri="{FF2B5EF4-FFF2-40B4-BE49-F238E27FC236}">
                <a16:creationId xmlns:a16="http://schemas.microsoft.com/office/drawing/2014/main" id="{6E7D31BF-80DD-8768-A769-77DD2E26662F}"/>
              </a:ext>
            </a:extLst>
          </p:cNvPr>
          <p:cNvSpPr>
            <a:spLocks noGrp="1"/>
          </p:cNvSpPr>
          <p:nvPr>
            <p:ph sz="half" idx="2"/>
          </p:nvPr>
        </p:nvSpPr>
        <p:spPr>
          <a:xfrm>
            <a:off x="677334" y="2441409"/>
            <a:ext cx="4185623" cy="3304117"/>
          </a:xfrm>
        </p:spPr>
        <p:txBody>
          <a:bodyPr/>
          <a:lstStyle/>
          <a:p>
            <a:r>
              <a:rPr lang="en-IN" dirty="0"/>
              <a:t>Pros</a:t>
            </a:r>
          </a:p>
          <a:p>
            <a:r>
              <a:rPr lang="en-IN" dirty="0"/>
              <a:t>Does not required training</a:t>
            </a:r>
          </a:p>
          <a:p>
            <a:r>
              <a:rPr lang="en-IN" dirty="0"/>
              <a:t>Comparatively robust toward noise higher information transfer rate(ITR)</a:t>
            </a:r>
          </a:p>
          <a:p>
            <a:r>
              <a:rPr lang="en-IN" dirty="0"/>
              <a:t>Higher signal-to-ratio(SNR) compare to any other EEG signal for BCI</a:t>
            </a:r>
          </a:p>
        </p:txBody>
      </p:sp>
      <p:sp>
        <p:nvSpPr>
          <p:cNvPr id="6" name="Content Placeholder 5">
            <a:extLst>
              <a:ext uri="{FF2B5EF4-FFF2-40B4-BE49-F238E27FC236}">
                <a16:creationId xmlns:a16="http://schemas.microsoft.com/office/drawing/2014/main" id="{72FC8AA7-A0A5-2870-1D3F-39661B7F221F}"/>
              </a:ext>
            </a:extLst>
          </p:cNvPr>
          <p:cNvSpPr>
            <a:spLocks noGrp="1"/>
          </p:cNvSpPr>
          <p:nvPr>
            <p:ph sz="quarter" idx="4"/>
          </p:nvPr>
        </p:nvSpPr>
        <p:spPr>
          <a:xfrm>
            <a:off x="5088385" y="2441409"/>
            <a:ext cx="4185617" cy="3304117"/>
          </a:xfrm>
        </p:spPr>
        <p:txBody>
          <a:bodyPr/>
          <a:lstStyle/>
          <a:p>
            <a:r>
              <a:rPr lang="en-US" dirty="0"/>
              <a:t>Cons</a:t>
            </a:r>
          </a:p>
          <a:p>
            <a:r>
              <a:rPr lang="en-US" dirty="0"/>
              <a:t>Limited to certain frequencies </a:t>
            </a:r>
          </a:p>
          <a:p>
            <a:r>
              <a:rPr lang="en-US" dirty="0"/>
              <a:t>Not comfortable in long use Highly depend on quality of flickering (color, light, etc.)</a:t>
            </a:r>
          </a:p>
          <a:p>
            <a:r>
              <a:rPr lang="en-US" dirty="0"/>
              <a:t>Also depend on size of stimulus, age and attention of participant</a:t>
            </a:r>
            <a:endParaRPr lang="en-IN" dirty="0"/>
          </a:p>
          <a:p>
            <a:endParaRPr lang="en-IN" dirty="0"/>
          </a:p>
        </p:txBody>
      </p:sp>
    </p:spTree>
    <p:extLst>
      <p:ext uri="{BB962C8B-B14F-4D97-AF65-F5344CB8AC3E}">
        <p14:creationId xmlns:p14="http://schemas.microsoft.com/office/powerpoint/2010/main" val="331993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76FE-496B-C636-634F-799285434000}"/>
              </a:ext>
            </a:extLst>
          </p:cNvPr>
          <p:cNvSpPr>
            <a:spLocks noGrp="1"/>
          </p:cNvSpPr>
          <p:nvPr>
            <p:ph type="title"/>
          </p:nvPr>
        </p:nvSpPr>
        <p:spPr/>
        <p:txBody>
          <a:bodyPr/>
          <a:lstStyle/>
          <a:p>
            <a:r>
              <a:rPr lang="en-IN" dirty="0"/>
              <a:t>			Application flow Diagram </a:t>
            </a:r>
          </a:p>
        </p:txBody>
      </p:sp>
      <p:pic>
        <p:nvPicPr>
          <p:cNvPr id="4" name="Content Placeholder 8" descr="Screenshot 2.png">
            <a:extLst>
              <a:ext uri="{FF2B5EF4-FFF2-40B4-BE49-F238E27FC236}">
                <a16:creationId xmlns:a16="http://schemas.microsoft.com/office/drawing/2014/main" id="{9BE39083-D0E1-91C0-792E-FB895B98E0ED}"/>
              </a:ext>
            </a:extLst>
          </p:cNvPr>
          <p:cNvPicPr>
            <a:picLocks noGrp="1" noChangeAspect="1"/>
          </p:cNvPicPr>
          <p:nvPr>
            <p:ph idx="1"/>
          </p:nvPr>
        </p:nvPicPr>
        <p:blipFill>
          <a:blip r:embed="rId2"/>
          <a:stretch>
            <a:fillRect/>
          </a:stretch>
        </p:blipFill>
        <p:spPr>
          <a:xfrm>
            <a:off x="1577788" y="1792940"/>
            <a:ext cx="6517341" cy="4688541"/>
          </a:xfrm>
        </p:spPr>
      </p:pic>
    </p:spTree>
    <p:extLst>
      <p:ext uri="{BB962C8B-B14F-4D97-AF65-F5344CB8AC3E}">
        <p14:creationId xmlns:p14="http://schemas.microsoft.com/office/powerpoint/2010/main" val="94061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36EF-4012-D9F5-3009-BD828553234E}"/>
              </a:ext>
            </a:extLst>
          </p:cNvPr>
          <p:cNvSpPr>
            <a:spLocks noGrp="1"/>
          </p:cNvSpPr>
          <p:nvPr>
            <p:ph type="title"/>
          </p:nvPr>
        </p:nvSpPr>
        <p:spPr/>
        <p:txBody>
          <a:bodyPr/>
          <a:lstStyle/>
          <a:p>
            <a:r>
              <a:rPr lang="en-US" dirty="0"/>
              <a:t>			Project flow diagram</a:t>
            </a:r>
            <a:endParaRPr lang="en-IN" dirty="0"/>
          </a:p>
        </p:txBody>
      </p:sp>
      <p:pic>
        <p:nvPicPr>
          <p:cNvPr id="4" name="Content Placeholder 3" descr="Screenshot 2022-09-22 211422.png">
            <a:extLst>
              <a:ext uri="{FF2B5EF4-FFF2-40B4-BE49-F238E27FC236}">
                <a16:creationId xmlns:a16="http://schemas.microsoft.com/office/drawing/2014/main" id="{A3812BD5-FEBD-F758-A85F-9ED46F02CE60}"/>
              </a:ext>
            </a:extLst>
          </p:cNvPr>
          <p:cNvPicPr>
            <a:picLocks noGrp="1" noChangeAspect="1"/>
          </p:cNvPicPr>
          <p:nvPr>
            <p:ph idx="1"/>
          </p:nvPr>
        </p:nvPicPr>
        <p:blipFill>
          <a:blip r:embed="rId2"/>
          <a:stretch>
            <a:fillRect/>
          </a:stretch>
        </p:blipFill>
        <p:spPr>
          <a:xfrm>
            <a:off x="1246093" y="1524187"/>
            <a:ext cx="7279341" cy="5056188"/>
          </a:xfrm>
          <a:prstGeom prst="rect">
            <a:avLst/>
          </a:prstGeom>
        </p:spPr>
      </p:pic>
    </p:spTree>
    <p:extLst>
      <p:ext uri="{BB962C8B-B14F-4D97-AF65-F5344CB8AC3E}">
        <p14:creationId xmlns:p14="http://schemas.microsoft.com/office/powerpoint/2010/main" val="71314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0973-7A9B-4560-2B96-A35D651FB1EE}"/>
              </a:ext>
            </a:extLst>
          </p:cNvPr>
          <p:cNvSpPr>
            <a:spLocks noGrp="1"/>
          </p:cNvSpPr>
          <p:nvPr>
            <p:ph type="title"/>
          </p:nvPr>
        </p:nvSpPr>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						Libraries Used</a:t>
            </a:r>
            <a:endParaRPr lang="en-IN" dirty="0"/>
          </a:p>
        </p:txBody>
      </p:sp>
      <p:sp>
        <p:nvSpPr>
          <p:cNvPr id="3" name="Text Placeholder 2">
            <a:extLst>
              <a:ext uri="{FF2B5EF4-FFF2-40B4-BE49-F238E27FC236}">
                <a16:creationId xmlns:a16="http://schemas.microsoft.com/office/drawing/2014/main" id="{48176EC6-CC2E-D922-FFE0-1CDF9E376834}"/>
              </a:ext>
            </a:extLst>
          </p:cNvPr>
          <p:cNvSpPr>
            <a:spLocks noGrp="1"/>
          </p:cNvSpPr>
          <p:nvPr>
            <p:ph type="body" idx="1"/>
          </p:nvPr>
        </p:nvSpPr>
        <p:spPr>
          <a:xfrm>
            <a:off x="675744" y="1872852"/>
            <a:ext cx="4185623" cy="576262"/>
          </a:xfrm>
        </p:spPr>
        <p:txBody>
          <a:bodyPr/>
          <a:lstStyle/>
          <a:p>
            <a:r>
              <a:rPr lang="en-IN" sz="3200" dirty="0">
                <a:solidFill>
                  <a:schemeClr val="accent1"/>
                </a:solidFill>
              </a:rPr>
              <a:t>		PYTHON</a:t>
            </a:r>
          </a:p>
        </p:txBody>
      </p:sp>
      <p:sp>
        <p:nvSpPr>
          <p:cNvPr id="4" name="Content Placeholder 3">
            <a:extLst>
              <a:ext uri="{FF2B5EF4-FFF2-40B4-BE49-F238E27FC236}">
                <a16:creationId xmlns:a16="http://schemas.microsoft.com/office/drawing/2014/main" id="{01AAA8A0-C4C3-11BF-4C25-AA302635ACF5}"/>
              </a:ext>
            </a:extLst>
          </p:cNvPr>
          <p:cNvSpPr>
            <a:spLocks noGrp="1"/>
          </p:cNvSpPr>
          <p:nvPr>
            <p:ph sz="half" idx="2"/>
          </p:nvPr>
        </p:nvSpPr>
        <p:spPr/>
        <p:txBody>
          <a:bodyPr/>
          <a:lstStyle/>
          <a:p>
            <a:r>
              <a:rPr lang="en-US" sz="1800" dirty="0">
                <a:solidFill>
                  <a:srgbClr val="3C484E"/>
                </a:solidFill>
                <a:effectLst/>
                <a:latin typeface="Roboto" panose="02000000000000000000" pitchFamily="2" charset="0"/>
                <a:ea typeface="Calibri" panose="020F0502020204030204" pitchFamily="34" charset="0"/>
                <a:cs typeface="Arial" panose="020B0604020202020204" pitchFamily="34" charset="0"/>
              </a:rPr>
              <a:t>NumPy</a:t>
            </a:r>
          </a:p>
          <a:p>
            <a:r>
              <a:rPr lang="en-US" sz="1800" dirty="0">
                <a:solidFill>
                  <a:srgbClr val="3C484E"/>
                </a:solidFill>
                <a:effectLst/>
                <a:latin typeface="Roboto" panose="02000000000000000000" pitchFamily="2" charset="0"/>
                <a:ea typeface="Calibri" panose="020F0502020204030204" pitchFamily="34" charset="0"/>
                <a:cs typeface="Arial" panose="020B0604020202020204" pitchFamily="34" charset="0"/>
              </a:rPr>
              <a:t>Pandas</a:t>
            </a:r>
            <a:endParaRPr lang="en-US" dirty="0">
              <a:solidFill>
                <a:srgbClr val="3C484E"/>
              </a:solidFill>
              <a:latin typeface="Roboto" panose="02000000000000000000" pitchFamily="2" charset="0"/>
              <a:ea typeface="Calibri" panose="020F0502020204030204" pitchFamily="34" charset="0"/>
              <a:cs typeface="Arial" panose="020B0604020202020204" pitchFamily="34" charset="0"/>
            </a:endParaRPr>
          </a:p>
          <a:p>
            <a:r>
              <a:rPr lang="en-US" sz="1800" dirty="0">
                <a:solidFill>
                  <a:srgbClr val="3C484E"/>
                </a:solidFill>
                <a:effectLst/>
                <a:latin typeface="Roboto" panose="02000000000000000000" pitchFamily="2" charset="0"/>
                <a:ea typeface="Calibri" panose="020F0502020204030204" pitchFamily="34" charset="0"/>
                <a:cs typeface="Arial" panose="020B0604020202020204" pitchFamily="34" charset="0"/>
              </a:rPr>
              <a:t>Seaborn</a:t>
            </a:r>
          </a:p>
          <a:p>
            <a:r>
              <a:rPr lang="en-US" sz="1800" dirty="0">
                <a:solidFill>
                  <a:srgbClr val="3C484E"/>
                </a:solidFill>
                <a:effectLst/>
                <a:latin typeface="Roboto" panose="02000000000000000000" pitchFamily="2" charset="0"/>
                <a:ea typeface="Calibri" panose="020F0502020204030204" pitchFamily="34" charset="0"/>
                <a:cs typeface="Arial" panose="020B0604020202020204" pitchFamily="34" charset="0"/>
              </a:rPr>
              <a:t>Matplotlib</a:t>
            </a:r>
            <a:endParaRPr lang="en-IN" dirty="0"/>
          </a:p>
        </p:txBody>
      </p:sp>
      <p:sp>
        <p:nvSpPr>
          <p:cNvPr id="5" name="Text Placeholder 4">
            <a:extLst>
              <a:ext uri="{FF2B5EF4-FFF2-40B4-BE49-F238E27FC236}">
                <a16:creationId xmlns:a16="http://schemas.microsoft.com/office/drawing/2014/main" id="{C4C3EC8F-EEF2-FB8D-9CA8-4257768CBC2F}"/>
              </a:ext>
            </a:extLst>
          </p:cNvPr>
          <p:cNvSpPr>
            <a:spLocks noGrp="1"/>
          </p:cNvSpPr>
          <p:nvPr>
            <p:ph type="body" sz="quarter" idx="3"/>
          </p:nvPr>
        </p:nvSpPr>
        <p:spPr>
          <a:xfrm>
            <a:off x="5088384" y="1866876"/>
            <a:ext cx="4185618" cy="576262"/>
          </a:xfrm>
        </p:spPr>
        <p:txBody>
          <a:bodyPr/>
          <a:lstStyle/>
          <a:p>
            <a:r>
              <a:rPr lang="en-IN" sz="3200" dirty="0">
                <a:solidFill>
                  <a:schemeClr val="accent1"/>
                </a:solidFill>
              </a:rPr>
              <a:t>  MACHINE LEARNING</a:t>
            </a:r>
          </a:p>
        </p:txBody>
      </p:sp>
      <p:sp>
        <p:nvSpPr>
          <p:cNvPr id="6" name="Content Placeholder 5">
            <a:extLst>
              <a:ext uri="{FF2B5EF4-FFF2-40B4-BE49-F238E27FC236}">
                <a16:creationId xmlns:a16="http://schemas.microsoft.com/office/drawing/2014/main" id="{4EB84B60-13D2-6A71-BAB1-97610CDFA1F1}"/>
              </a:ext>
            </a:extLst>
          </p:cNvPr>
          <p:cNvSpPr>
            <a:spLocks noGrp="1"/>
          </p:cNvSpPr>
          <p:nvPr>
            <p:ph sz="quarter" idx="4"/>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Scikit</a:t>
            </a:r>
          </a:p>
          <a:p>
            <a:r>
              <a:rPr lang="en-US"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obust scaler</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Recursive Feature Elimination(RFE)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RandomizedSearchCV</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GridSearchCV</a:t>
            </a:r>
            <a:endParaRPr lang="en-IN" dirty="0"/>
          </a:p>
        </p:txBody>
      </p:sp>
    </p:spTree>
    <p:extLst>
      <p:ext uri="{BB962C8B-B14F-4D97-AF65-F5344CB8AC3E}">
        <p14:creationId xmlns:p14="http://schemas.microsoft.com/office/powerpoint/2010/main" val="3766098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C6C6-870C-415A-F158-0D0E83B9A756}"/>
              </a:ext>
            </a:extLst>
          </p:cNvPr>
          <p:cNvSpPr>
            <a:spLocks noGrp="1"/>
          </p:cNvSpPr>
          <p:nvPr>
            <p:ph type="title"/>
          </p:nvPr>
        </p:nvSpPr>
        <p:spPr>
          <a:xfrm>
            <a:off x="605616" y="672448"/>
            <a:ext cx="8596668" cy="1488141"/>
          </a:xfrm>
        </p:spPr>
        <p:txBody>
          <a:bodyPr/>
          <a:lstStyle/>
          <a:p>
            <a:r>
              <a:rPr lang="en-IN" dirty="0"/>
              <a:t>						Model Used</a:t>
            </a:r>
          </a:p>
        </p:txBody>
      </p:sp>
      <p:sp>
        <p:nvSpPr>
          <p:cNvPr id="3" name="Content Placeholder 2">
            <a:extLst>
              <a:ext uri="{FF2B5EF4-FFF2-40B4-BE49-F238E27FC236}">
                <a16:creationId xmlns:a16="http://schemas.microsoft.com/office/drawing/2014/main" id="{F93D1B08-F908-9949-4D77-63C9CF41EB19}"/>
              </a:ext>
            </a:extLst>
          </p:cNvPr>
          <p:cNvSpPr>
            <a:spLocks noGrp="1"/>
          </p:cNvSpPr>
          <p:nvPr>
            <p:ph idx="1"/>
          </p:nvPr>
        </p:nvSpPr>
        <p:spPr>
          <a:xfrm>
            <a:off x="677334" y="2017059"/>
            <a:ext cx="8596668" cy="4024303"/>
          </a:xfrm>
        </p:spPr>
        <p:txBody>
          <a:bodyPr/>
          <a:lstStyle/>
          <a:p>
            <a:pPr fontAlgn="base"/>
            <a:r>
              <a:rPr lang="en-IN" dirty="0"/>
              <a:t>Logistic Regression</a:t>
            </a:r>
            <a:endParaRPr lang="en-US" sz="1800" dirty="0"/>
          </a:p>
          <a:p>
            <a:pPr fontAlgn="base"/>
            <a:r>
              <a:rPr lang="en-IN" dirty="0"/>
              <a:t>Random Forest</a:t>
            </a:r>
            <a:endParaRPr lang="en-US" sz="1800" dirty="0"/>
          </a:p>
          <a:p>
            <a:pPr fontAlgn="base"/>
            <a:r>
              <a:rPr lang="en-IN" dirty="0"/>
              <a:t>Bagging Classifier</a:t>
            </a:r>
            <a:endParaRPr lang="en-US" sz="1800" dirty="0"/>
          </a:p>
          <a:p>
            <a:pPr fontAlgn="base"/>
            <a:r>
              <a:rPr lang="en-IN" dirty="0"/>
              <a:t>Decision Tree classifier</a:t>
            </a:r>
            <a:endParaRPr lang="en-US" sz="1800" dirty="0"/>
          </a:p>
          <a:p>
            <a:pPr fontAlgn="base"/>
            <a:r>
              <a:rPr lang="en-IN" dirty="0"/>
              <a:t>XGboost Classifier.</a:t>
            </a:r>
            <a:endParaRPr lang="en-US" sz="1800" dirty="0"/>
          </a:p>
          <a:p>
            <a:endParaRPr lang="en-IN" dirty="0"/>
          </a:p>
        </p:txBody>
      </p:sp>
    </p:spTree>
    <p:extLst>
      <p:ext uri="{BB962C8B-B14F-4D97-AF65-F5344CB8AC3E}">
        <p14:creationId xmlns:p14="http://schemas.microsoft.com/office/powerpoint/2010/main" val="226241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6533-6B0B-A1A1-9B41-C8BCBD7B3B0B}"/>
              </a:ext>
            </a:extLst>
          </p:cNvPr>
          <p:cNvSpPr>
            <a:spLocks noGrp="1"/>
          </p:cNvSpPr>
          <p:nvPr>
            <p:ph type="title"/>
          </p:nvPr>
        </p:nvSpPr>
        <p:spPr>
          <a:xfrm>
            <a:off x="675744" y="322729"/>
            <a:ext cx="8596668" cy="1320800"/>
          </a:xfrm>
        </p:spPr>
        <p:txBody>
          <a:bodyPr/>
          <a:lstStyle/>
          <a:p>
            <a:r>
              <a:rPr lang="en-IN" dirty="0"/>
              <a:t>						Tools Used</a:t>
            </a:r>
          </a:p>
        </p:txBody>
      </p:sp>
      <p:sp>
        <p:nvSpPr>
          <p:cNvPr id="3" name="Text Placeholder 2">
            <a:extLst>
              <a:ext uri="{FF2B5EF4-FFF2-40B4-BE49-F238E27FC236}">
                <a16:creationId xmlns:a16="http://schemas.microsoft.com/office/drawing/2014/main" id="{39021077-FE9C-969F-EF30-060275364109}"/>
              </a:ext>
            </a:extLst>
          </p:cNvPr>
          <p:cNvSpPr>
            <a:spLocks noGrp="1"/>
          </p:cNvSpPr>
          <p:nvPr>
            <p:ph type="body" idx="1"/>
          </p:nvPr>
        </p:nvSpPr>
        <p:spPr>
          <a:xfrm>
            <a:off x="675744" y="1167373"/>
            <a:ext cx="4185623" cy="576262"/>
          </a:xfrm>
        </p:spPr>
        <p:txBody>
          <a:bodyPr/>
          <a:lstStyle/>
          <a:p>
            <a:r>
              <a:rPr lang="en-US" sz="2800" dirty="0">
                <a:solidFill>
                  <a:schemeClr val="accent1"/>
                </a:solidFill>
                <a:latin typeface="Times New Roman" pitchFamily="18" charset="0"/>
                <a:cs typeface="Times New Roman" pitchFamily="18" charset="0"/>
              </a:rPr>
              <a:t>Statistical Tools</a:t>
            </a:r>
            <a:endParaRPr lang="en-IN" sz="2800" dirty="0">
              <a:solidFill>
                <a:schemeClr val="accent1"/>
              </a:solidFill>
            </a:endParaRPr>
          </a:p>
        </p:txBody>
      </p:sp>
      <p:sp>
        <p:nvSpPr>
          <p:cNvPr id="4" name="Content Placeholder 3">
            <a:extLst>
              <a:ext uri="{FF2B5EF4-FFF2-40B4-BE49-F238E27FC236}">
                <a16:creationId xmlns:a16="http://schemas.microsoft.com/office/drawing/2014/main" id="{ED5DBA80-4CBB-FBBB-12CC-2E7FA30149E6}"/>
              </a:ext>
            </a:extLst>
          </p:cNvPr>
          <p:cNvSpPr>
            <a:spLocks noGrp="1"/>
          </p:cNvSpPr>
          <p:nvPr>
            <p:ph sz="half" idx="2"/>
          </p:nvPr>
        </p:nvSpPr>
        <p:spPr>
          <a:xfrm>
            <a:off x="403413" y="1909482"/>
            <a:ext cx="4457956" cy="4885765"/>
          </a:xfrm>
        </p:spPr>
        <p:txBody>
          <a:bodyPr>
            <a:normAutofit fontScale="25000" lnSpcReduction="20000"/>
          </a:bodyPr>
          <a:lstStyle/>
          <a:p>
            <a:r>
              <a:rPr lang="en-US" sz="8000" dirty="0">
                <a:latin typeface="Times New Roman" pitchFamily="18" charset="0"/>
                <a:cs typeface="Times New Roman" pitchFamily="18" charset="0"/>
              </a:rPr>
              <a:t>Exploratory Data Analysis </a:t>
            </a:r>
            <a:r>
              <a:rPr lang="en-US" sz="8000" b="1" dirty="0">
                <a:latin typeface="Times New Roman" pitchFamily="18" charset="0"/>
                <a:cs typeface="Times New Roman" pitchFamily="18" charset="0"/>
              </a:rPr>
              <a:t>:</a:t>
            </a:r>
          </a:p>
          <a:p>
            <a:pPr marL="0" indent="0">
              <a:buNone/>
            </a:pPr>
            <a:r>
              <a:rPr lang="en-US" sz="8000" dirty="0">
                <a:latin typeface="Times New Roman" pitchFamily="18" charset="0"/>
                <a:cs typeface="Times New Roman" pitchFamily="18" charset="0"/>
              </a:rPr>
              <a:t>	Descriptive statistics , Bar charts</a:t>
            </a:r>
          </a:p>
          <a:p>
            <a:pPr marL="0" indent="0">
              <a:buNone/>
            </a:pPr>
            <a:endParaRPr lang="en-US" sz="8000" b="1" dirty="0">
              <a:latin typeface="Times New Roman" pitchFamily="18" charset="0"/>
              <a:cs typeface="Times New Roman" pitchFamily="18" charset="0"/>
            </a:endParaRPr>
          </a:p>
          <a:p>
            <a:r>
              <a:rPr lang="en-US" sz="8000" dirty="0">
                <a:latin typeface="Times New Roman" pitchFamily="18" charset="0"/>
                <a:cs typeface="Times New Roman" pitchFamily="18" charset="0"/>
              </a:rPr>
              <a:t>Machine Learning Algorithms (Data Mining Classifiers):</a:t>
            </a:r>
          </a:p>
          <a:p>
            <a:pPr>
              <a:buFont typeface="Arial" panose="020B0604020202020204" pitchFamily="34" charset="0"/>
              <a:buChar char="•"/>
            </a:pPr>
            <a:r>
              <a:rPr lang="en-US" sz="8000" dirty="0">
                <a:latin typeface="Times New Roman" pitchFamily="18" charset="0"/>
                <a:cs typeface="Times New Roman" pitchFamily="18" charset="0"/>
              </a:rPr>
              <a:t>   Logistic Regression, </a:t>
            </a:r>
          </a:p>
          <a:p>
            <a:pPr>
              <a:buFont typeface="Arial" panose="020B0604020202020204" pitchFamily="34" charset="0"/>
              <a:buChar char="•"/>
            </a:pPr>
            <a:r>
              <a:rPr lang="en-US" sz="8000" dirty="0">
                <a:latin typeface="Times New Roman" pitchFamily="18" charset="0"/>
                <a:cs typeface="Times New Roman" pitchFamily="18" charset="0"/>
              </a:rPr>
              <a:t>   Random Forest, </a:t>
            </a:r>
          </a:p>
          <a:p>
            <a:pPr>
              <a:buFont typeface="Arial" panose="020B0604020202020204" pitchFamily="34" charset="0"/>
              <a:buChar char="•"/>
            </a:pPr>
            <a:r>
              <a:rPr lang="en-US" sz="8000" dirty="0">
                <a:latin typeface="Times New Roman" pitchFamily="18" charset="0"/>
                <a:cs typeface="Times New Roman" pitchFamily="18" charset="0"/>
              </a:rPr>
              <a:t>	 Extra trees  classifier,</a:t>
            </a:r>
          </a:p>
          <a:p>
            <a:pPr>
              <a:buFont typeface="Arial" panose="020B0604020202020204" pitchFamily="34" charset="0"/>
              <a:buChar char="•"/>
            </a:pPr>
            <a:r>
              <a:rPr lang="en-US" sz="8000" dirty="0">
                <a:latin typeface="Times New Roman" pitchFamily="18" charset="0"/>
                <a:cs typeface="Times New Roman" pitchFamily="18" charset="0"/>
              </a:rPr>
              <a:t>	 Bagging Classifier, </a:t>
            </a:r>
          </a:p>
          <a:p>
            <a:pPr>
              <a:buFont typeface="Arial" panose="020B0604020202020204" pitchFamily="34" charset="0"/>
              <a:buChar char="•"/>
            </a:pPr>
            <a:r>
              <a:rPr lang="en-US" sz="8000" dirty="0">
                <a:latin typeface="Times New Roman" pitchFamily="18" charset="0"/>
                <a:cs typeface="Times New Roman" pitchFamily="18" charset="0"/>
              </a:rPr>
              <a:t>	 Decision  Tree  classifier.</a:t>
            </a:r>
          </a:p>
          <a:p>
            <a:pPr>
              <a:buFont typeface="Arial" panose="020B0604020202020204" pitchFamily="34" charset="0"/>
              <a:buChar char="•"/>
            </a:pPr>
            <a:endParaRPr lang="en-US" sz="8000" dirty="0">
              <a:latin typeface="Times New Roman" pitchFamily="18" charset="0"/>
              <a:cs typeface="Times New Roman" pitchFamily="18" charset="0"/>
            </a:endParaRPr>
          </a:p>
          <a:p>
            <a:r>
              <a:rPr lang="en-US" sz="8000" dirty="0">
                <a:latin typeface="Times New Roman" pitchFamily="18" charset="0"/>
                <a:cs typeface="Times New Roman" pitchFamily="18" charset="0"/>
              </a:rPr>
              <a:t>Validation Techniques:</a:t>
            </a:r>
          </a:p>
          <a:p>
            <a:pPr marL="0" indent="0">
              <a:buNone/>
            </a:pPr>
            <a:r>
              <a:rPr lang="en-US" sz="8000" dirty="0">
                <a:latin typeface="Times New Roman" pitchFamily="18" charset="0"/>
                <a:cs typeface="Times New Roman" pitchFamily="18" charset="0"/>
              </a:rPr>
              <a:t>	K-cross validation</a:t>
            </a:r>
          </a:p>
          <a:p>
            <a:endParaRPr lang="en-US" sz="8000" dirty="0">
              <a:latin typeface="Times New Roman" pitchFamily="18" charset="0"/>
              <a:cs typeface="Times New Roman" pitchFamily="18" charset="0"/>
            </a:endParaRPr>
          </a:p>
          <a:p>
            <a:pPr marL="0" indent="0">
              <a:buNone/>
            </a:pPr>
            <a:r>
              <a:rPr lang="en-US" sz="8000" dirty="0">
                <a:latin typeface="Times New Roman" pitchFamily="18" charset="0"/>
                <a:cs typeface="Times New Roman" pitchFamily="18" charset="0"/>
              </a:rPr>
              <a:t>	</a:t>
            </a:r>
          </a:p>
          <a:p>
            <a:pPr marL="0" indent="0">
              <a:buNone/>
            </a:pPr>
            <a:endParaRPr lang="en-US" sz="1800" b="1" dirty="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a:t>
            </a:r>
            <a:endParaRPr lang="en-IN" dirty="0"/>
          </a:p>
        </p:txBody>
      </p:sp>
      <p:sp>
        <p:nvSpPr>
          <p:cNvPr id="5" name="Text Placeholder 4">
            <a:extLst>
              <a:ext uri="{FF2B5EF4-FFF2-40B4-BE49-F238E27FC236}">
                <a16:creationId xmlns:a16="http://schemas.microsoft.com/office/drawing/2014/main" id="{DC26F9D3-1F47-D941-CBD9-6A8EF977F065}"/>
              </a:ext>
            </a:extLst>
          </p:cNvPr>
          <p:cNvSpPr>
            <a:spLocks noGrp="1"/>
          </p:cNvSpPr>
          <p:nvPr>
            <p:ph type="body" sz="quarter" idx="3"/>
          </p:nvPr>
        </p:nvSpPr>
        <p:spPr>
          <a:xfrm>
            <a:off x="5606746" y="1167373"/>
            <a:ext cx="4185618" cy="576262"/>
          </a:xfrm>
        </p:spPr>
        <p:txBody>
          <a:bodyPr/>
          <a:lstStyle/>
          <a:p>
            <a:r>
              <a:rPr lang="en-US" sz="2800" dirty="0">
                <a:solidFill>
                  <a:schemeClr val="accent1"/>
                </a:solidFill>
                <a:latin typeface="Times New Roman" pitchFamily="18" charset="0"/>
                <a:cs typeface="Times New Roman" pitchFamily="18" charset="0"/>
              </a:rPr>
              <a:t>Software Tools</a:t>
            </a:r>
            <a:endParaRPr lang="en-IN" sz="2800" dirty="0">
              <a:solidFill>
                <a:schemeClr val="accent1"/>
              </a:solidFill>
            </a:endParaRPr>
          </a:p>
        </p:txBody>
      </p:sp>
      <p:sp>
        <p:nvSpPr>
          <p:cNvPr id="6" name="Content Placeholder 5">
            <a:extLst>
              <a:ext uri="{FF2B5EF4-FFF2-40B4-BE49-F238E27FC236}">
                <a16:creationId xmlns:a16="http://schemas.microsoft.com/office/drawing/2014/main" id="{BB6E5B68-1323-443C-A1B4-943DE9F37647}"/>
              </a:ext>
            </a:extLst>
          </p:cNvPr>
          <p:cNvSpPr>
            <a:spLocks noGrp="1"/>
          </p:cNvSpPr>
          <p:nvPr>
            <p:ph sz="quarter" idx="4"/>
          </p:nvPr>
        </p:nvSpPr>
        <p:spPr>
          <a:xfrm>
            <a:off x="5680054" y="1909482"/>
            <a:ext cx="4185617" cy="3997409"/>
          </a:xfrm>
        </p:spPr>
        <p:txBody>
          <a:bodyPr>
            <a:normAutofit fontScale="25000" lnSpcReduction="20000"/>
          </a:bodyPr>
          <a:lstStyle/>
          <a:p>
            <a:r>
              <a:rPr lang="en-US" sz="8000" dirty="0">
                <a:latin typeface="Times New Roman" pitchFamily="18" charset="0"/>
                <a:cs typeface="Times New Roman" pitchFamily="18" charset="0"/>
              </a:rPr>
              <a:t>PYTHON</a:t>
            </a:r>
          </a:p>
          <a:p>
            <a:endParaRPr lang="en-US" sz="8000" dirty="0">
              <a:latin typeface="Times New Roman" pitchFamily="18" charset="0"/>
              <a:cs typeface="Times New Roman" pitchFamily="18" charset="0"/>
            </a:endParaRPr>
          </a:p>
          <a:p>
            <a:r>
              <a:rPr lang="en-US" sz="8000" dirty="0">
                <a:latin typeface="Times New Roman" pitchFamily="18" charset="0"/>
                <a:cs typeface="Times New Roman" pitchFamily="18" charset="0"/>
              </a:rPr>
              <a:t>MS-EXCEL</a:t>
            </a:r>
          </a:p>
          <a:p>
            <a:endParaRPr lang="en-US" sz="8000" dirty="0">
              <a:latin typeface="Times New Roman" pitchFamily="18" charset="0"/>
              <a:cs typeface="Times New Roman" pitchFamily="18" charset="0"/>
            </a:endParaRPr>
          </a:p>
          <a:p>
            <a:r>
              <a:rPr lang="en-US" sz="8000" dirty="0">
                <a:latin typeface="Times New Roman" pitchFamily="18" charset="0"/>
                <a:cs typeface="Times New Roman" pitchFamily="18" charset="0"/>
              </a:rPr>
              <a:t>JUPYTER NOTEBOOK</a:t>
            </a:r>
          </a:p>
          <a:p>
            <a:endParaRPr lang="en-US" sz="9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713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661E-C08B-F24A-E3B8-FB4122315F34}"/>
              </a:ext>
            </a:extLst>
          </p:cNvPr>
          <p:cNvSpPr>
            <a:spLocks noGrp="1"/>
          </p:cNvSpPr>
          <p:nvPr>
            <p:ph type="title"/>
          </p:nvPr>
        </p:nvSpPr>
        <p:spPr>
          <a:xfrm>
            <a:off x="677334" y="528918"/>
            <a:ext cx="8596668" cy="6490447"/>
          </a:xfrm>
        </p:spPr>
        <p:txBody>
          <a:bodyPr>
            <a:normAutofit/>
          </a:bodyPr>
          <a:lstStyle/>
          <a:p>
            <a:r>
              <a:rPr lang="en-US" sz="3600" dirty="0">
                <a:latin typeface="Times New Roman" pitchFamily="18" charset="0"/>
                <a:cs typeface="Times New Roman" pitchFamily="18" charset="0"/>
              </a:rPr>
              <a:t>Performance of the above Classifier </a:t>
            </a: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r>
              <a:rPr lang="en-IN" sz="2000" dirty="0">
                <a:solidFill>
                  <a:schemeClr val="tx2"/>
                </a:solidFill>
              </a:rPr>
              <a:t>Observations:</a:t>
            </a:r>
            <a:br>
              <a:rPr lang="en-US" sz="3600" dirty="0">
                <a:solidFill>
                  <a:schemeClr val="tx2"/>
                </a:solidFill>
                <a:latin typeface="Times New Roman" pitchFamily="18" charset="0"/>
                <a:cs typeface="Times New Roman" pitchFamily="18" charset="0"/>
              </a:rPr>
            </a:br>
            <a:r>
              <a:rPr lang="en-US" sz="2000" dirty="0">
                <a:solidFill>
                  <a:schemeClr val="tx2"/>
                </a:solidFill>
              </a:rPr>
              <a:t>Out of the above only XGboost classifiers gives us more accuracy. Now we use only XGboost model for further also try the Recursive Feature Elimination method to achieve good accuracy.</a:t>
            </a:r>
            <a:endParaRPr lang="en-IN" sz="2000" dirty="0">
              <a:solidFill>
                <a:schemeClr val="tx2"/>
              </a:solidFill>
            </a:endParaRPr>
          </a:p>
        </p:txBody>
      </p:sp>
      <p:graphicFrame>
        <p:nvGraphicFramePr>
          <p:cNvPr id="4" name="Content Placeholder 3">
            <a:extLst>
              <a:ext uri="{FF2B5EF4-FFF2-40B4-BE49-F238E27FC236}">
                <a16:creationId xmlns:a16="http://schemas.microsoft.com/office/drawing/2014/main" id="{FA0DEB1B-FC02-9D1C-7188-78BF82130316}"/>
              </a:ext>
            </a:extLst>
          </p:cNvPr>
          <p:cNvGraphicFramePr>
            <a:graphicFrameLocks noGrp="1"/>
          </p:cNvGraphicFramePr>
          <p:nvPr>
            <p:ph idx="1"/>
            <p:extLst>
              <p:ext uri="{D42A27DB-BD31-4B8C-83A1-F6EECF244321}">
                <p14:modId xmlns:p14="http://schemas.microsoft.com/office/powerpoint/2010/main" val="422567194"/>
              </p:ext>
            </p:extLst>
          </p:nvPr>
        </p:nvGraphicFramePr>
        <p:xfrm>
          <a:off x="1111625" y="1742029"/>
          <a:ext cx="6956610" cy="3000302"/>
        </p:xfrm>
        <a:graphic>
          <a:graphicData uri="http://schemas.openxmlformats.org/drawingml/2006/table">
            <a:tbl>
              <a:tblPr firstRow="1" firstCol="1" lastRow="1" lastCol="1" bandRow="1" bandCol="1"/>
              <a:tblGrid>
                <a:gridCol w="4200479">
                  <a:extLst>
                    <a:ext uri="{9D8B030D-6E8A-4147-A177-3AD203B41FA5}">
                      <a16:colId xmlns:a16="http://schemas.microsoft.com/office/drawing/2014/main" val="135644744"/>
                    </a:ext>
                  </a:extLst>
                </a:gridCol>
                <a:gridCol w="2756131">
                  <a:extLst>
                    <a:ext uri="{9D8B030D-6E8A-4147-A177-3AD203B41FA5}">
                      <a16:colId xmlns:a16="http://schemas.microsoft.com/office/drawing/2014/main" val="740829572"/>
                    </a:ext>
                  </a:extLst>
                </a:gridCol>
              </a:tblGrid>
              <a:tr h="502645">
                <a:tc>
                  <a:txBody>
                    <a:bodyPr/>
                    <a:lstStyle/>
                    <a:p>
                      <a:pPr marL="67945" algn="l">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US" sz="1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7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Testing 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6256344"/>
                  </a:ext>
                </a:extLst>
              </a:tr>
              <a:tr h="453560">
                <a:tc>
                  <a:txBody>
                    <a:bodyPr/>
                    <a:lstStyle/>
                    <a:p>
                      <a:pPr marL="67945" algn="l">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XGBoost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7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0.55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093730"/>
                  </a:ext>
                </a:extLst>
              </a:tr>
              <a:tr h="410461">
                <a:tc>
                  <a:txBody>
                    <a:bodyPr/>
                    <a:lstStyle/>
                    <a:p>
                      <a:pPr marL="67945" algn="l">
                        <a:lnSpc>
                          <a:spcPts val="152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Logistic</a:t>
                      </a:r>
                      <a:r>
                        <a:rPr lang="en-US" sz="14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Regression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2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0.44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124877"/>
                  </a:ext>
                </a:extLst>
              </a:tr>
              <a:tr h="407725">
                <a:tc>
                  <a:txBody>
                    <a:bodyPr/>
                    <a:lstStyle/>
                    <a:p>
                      <a:pPr marL="67945" algn="l">
                        <a:lnSpc>
                          <a:spcPts val="150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Random</a:t>
                      </a:r>
                      <a:r>
                        <a:rPr lang="en-US" sz="1400" b="1"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Forest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0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0015395"/>
                  </a:ext>
                </a:extLst>
              </a:tr>
              <a:tr h="410461">
                <a:tc>
                  <a:txBody>
                    <a:bodyPr/>
                    <a:lstStyle/>
                    <a:p>
                      <a:pPr marL="67945" algn="l">
                        <a:lnSpc>
                          <a:spcPts val="152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Extra</a:t>
                      </a:r>
                      <a:r>
                        <a:rPr lang="en-US" sz="14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trees</a:t>
                      </a:r>
                      <a:r>
                        <a:rPr lang="en-US" sz="1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2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0.11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066079"/>
                  </a:ext>
                </a:extLst>
              </a:tr>
              <a:tr h="407725">
                <a:tc>
                  <a:txBody>
                    <a:bodyPr/>
                    <a:lstStyle/>
                    <a:p>
                      <a:pPr marL="67945" algn="l">
                        <a:lnSpc>
                          <a:spcPts val="150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Bagging</a:t>
                      </a:r>
                      <a:r>
                        <a:rPr lang="en-US" sz="1400" b="1"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0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0.44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3997949"/>
                  </a:ext>
                </a:extLst>
              </a:tr>
              <a:tr h="407725">
                <a:tc>
                  <a:txBody>
                    <a:bodyPr/>
                    <a:lstStyle/>
                    <a:p>
                      <a:pPr marL="67945" algn="l">
                        <a:lnSpc>
                          <a:spcPts val="150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Decision</a:t>
                      </a:r>
                      <a:r>
                        <a:rPr lang="en-US" sz="14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z="1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l">
                        <a:lnSpc>
                          <a:spcPts val="150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0.15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541946"/>
                  </a:ext>
                </a:extLst>
              </a:tr>
            </a:tbl>
          </a:graphicData>
        </a:graphic>
      </p:graphicFrame>
    </p:spTree>
    <p:extLst>
      <p:ext uri="{BB962C8B-B14F-4D97-AF65-F5344CB8AC3E}">
        <p14:creationId xmlns:p14="http://schemas.microsoft.com/office/powerpoint/2010/main" val="392868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B042-7E1C-0381-220E-4682C7EC5C09}"/>
              </a:ext>
            </a:extLst>
          </p:cNvPr>
          <p:cNvSpPr>
            <a:spLocks noGrp="1"/>
          </p:cNvSpPr>
          <p:nvPr>
            <p:ph type="title"/>
          </p:nvPr>
        </p:nvSpPr>
        <p:spPr>
          <a:xfrm>
            <a:off x="677334" y="609600"/>
            <a:ext cx="8596668" cy="5943600"/>
          </a:xfrm>
        </p:spPr>
        <p:txBody>
          <a:bodyPr>
            <a:normAutofit/>
          </a:bodyPr>
          <a:lstStyle/>
          <a:p>
            <a:r>
              <a:rPr lang="en-US" sz="3200" b="1" dirty="0">
                <a:effectLst/>
                <a:latin typeface="Times New Roman" panose="02020603050405020304" pitchFamily="18" charset="0"/>
                <a:ea typeface="Calibri" panose="020F0502020204030204" pitchFamily="34" charset="0"/>
              </a:rPr>
              <a:t>Recursive Feature Elimination</a:t>
            </a: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br>
              <a:rPr lang="en-US" sz="3200" b="1" dirty="0">
                <a:effectLst/>
                <a:latin typeface="Times New Roman" panose="02020603050405020304" pitchFamily="18" charset="0"/>
                <a:ea typeface="Calibri" panose="020F0502020204030204" pitchFamily="34" charset="0"/>
              </a:rPr>
            </a:br>
            <a:r>
              <a:rPr lang="en-IN" sz="1600" dirty="0">
                <a:solidFill>
                  <a:schemeClr val="tx2"/>
                </a:solidFill>
              </a:rPr>
              <a:t>Observations:</a:t>
            </a:r>
            <a:br>
              <a:rPr lang="en-US" sz="3200" b="1" dirty="0">
                <a:solidFill>
                  <a:schemeClr val="tx2"/>
                </a:solidFill>
                <a:effectLst/>
                <a:latin typeface="Times New Roman" panose="02020603050405020304" pitchFamily="18" charset="0"/>
                <a:ea typeface="Calibri" panose="020F0502020204030204" pitchFamily="34" charset="0"/>
              </a:rPr>
            </a:br>
            <a:r>
              <a:rPr lang="en-US" sz="1600" dirty="0">
                <a:solidFill>
                  <a:schemeClr val="tx2"/>
                </a:solidFill>
              </a:rPr>
              <a:t>The above tables show the accuracy corresponding with No. of features. Here we can see that as we take more features for model building it gives better accuracy. For 4000 features XGboost gave us 56% of accuracy</a:t>
            </a:r>
            <a:r>
              <a:rPr lang="en-US" sz="1600" dirty="0"/>
              <a:t>. </a:t>
            </a:r>
            <a:endParaRPr lang="en-IN" sz="3200" dirty="0"/>
          </a:p>
        </p:txBody>
      </p:sp>
      <p:graphicFrame>
        <p:nvGraphicFramePr>
          <p:cNvPr id="4" name="Content Placeholder 3">
            <a:extLst>
              <a:ext uri="{FF2B5EF4-FFF2-40B4-BE49-F238E27FC236}">
                <a16:creationId xmlns:a16="http://schemas.microsoft.com/office/drawing/2014/main" id="{74AC7E07-8447-F1B1-68EF-0280C66A106A}"/>
              </a:ext>
            </a:extLst>
          </p:cNvPr>
          <p:cNvGraphicFramePr>
            <a:graphicFrameLocks noGrp="1"/>
          </p:cNvGraphicFramePr>
          <p:nvPr>
            <p:ph idx="1"/>
            <p:extLst>
              <p:ext uri="{D42A27DB-BD31-4B8C-83A1-F6EECF244321}">
                <p14:modId xmlns:p14="http://schemas.microsoft.com/office/powerpoint/2010/main" val="3310531500"/>
              </p:ext>
            </p:extLst>
          </p:nvPr>
        </p:nvGraphicFramePr>
        <p:xfrm>
          <a:off x="1321202" y="1828641"/>
          <a:ext cx="6666351" cy="2537171"/>
        </p:xfrm>
        <a:graphic>
          <a:graphicData uri="http://schemas.openxmlformats.org/drawingml/2006/table">
            <a:tbl>
              <a:tblPr firstRow="1" firstCol="1" lastRow="1" lastCol="1" bandRow="1" bandCol="1"/>
              <a:tblGrid>
                <a:gridCol w="2371154">
                  <a:extLst>
                    <a:ext uri="{9D8B030D-6E8A-4147-A177-3AD203B41FA5}">
                      <a16:colId xmlns:a16="http://schemas.microsoft.com/office/drawing/2014/main" val="3963335297"/>
                    </a:ext>
                  </a:extLst>
                </a:gridCol>
                <a:gridCol w="4295197">
                  <a:extLst>
                    <a:ext uri="{9D8B030D-6E8A-4147-A177-3AD203B41FA5}">
                      <a16:colId xmlns:a16="http://schemas.microsoft.com/office/drawing/2014/main" val="1585008450"/>
                    </a:ext>
                  </a:extLst>
                </a:gridCol>
              </a:tblGrid>
              <a:tr h="634739">
                <a:tc>
                  <a:txBody>
                    <a:bodyPr/>
                    <a:lstStyle/>
                    <a:p>
                      <a:pPr marL="67945">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No. OF Features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Testing Accuracy with XGBOOST Classifiers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7300920"/>
                  </a:ext>
                </a:extLst>
              </a:tr>
              <a:tr h="513156">
                <a:tc>
                  <a:txBody>
                    <a:bodyPr/>
                    <a:lstStyle/>
                    <a:p>
                      <a:pPr marL="67945">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4000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75"/>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0.56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576474"/>
                  </a:ext>
                </a:extLst>
              </a:tr>
              <a:tr h="463986">
                <a:tc>
                  <a:txBody>
                    <a:bodyPr/>
                    <a:lstStyle/>
                    <a:p>
                      <a:pPr marL="67945">
                        <a:lnSpc>
                          <a:spcPts val="152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3000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20"/>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0.44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90502"/>
                  </a:ext>
                </a:extLst>
              </a:tr>
              <a:tr h="461304">
                <a:tc>
                  <a:txBody>
                    <a:bodyPr/>
                    <a:lstStyle/>
                    <a:p>
                      <a:pPr marL="67945">
                        <a:lnSpc>
                          <a:spcPts val="150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2000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05"/>
                        </a:lnSpc>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                      0.33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105089"/>
                  </a:ext>
                </a:extLst>
              </a:tr>
              <a:tr h="463986">
                <a:tc>
                  <a:txBody>
                    <a:bodyPr/>
                    <a:lstStyle/>
                    <a:p>
                      <a:pPr marL="67945">
                        <a:lnSpc>
                          <a:spcPts val="152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1000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nSpc>
                          <a:spcPts val="152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0.22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100406"/>
                  </a:ext>
                </a:extLst>
              </a:tr>
            </a:tbl>
          </a:graphicData>
        </a:graphic>
      </p:graphicFrame>
    </p:spTree>
    <p:extLst>
      <p:ext uri="{BB962C8B-B14F-4D97-AF65-F5344CB8AC3E}">
        <p14:creationId xmlns:p14="http://schemas.microsoft.com/office/powerpoint/2010/main" val="248950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33BA-B79F-FD18-C30F-7CBA91D6CA16}"/>
              </a:ext>
            </a:extLst>
          </p:cNvPr>
          <p:cNvSpPr>
            <a:spLocks noGrp="1"/>
          </p:cNvSpPr>
          <p:nvPr>
            <p:ph type="title"/>
          </p:nvPr>
        </p:nvSpPr>
        <p:spPr>
          <a:xfrm>
            <a:off x="677334" y="268941"/>
            <a:ext cx="8596668" cy="6302187"/>
          </a:xfrm>
        </p:spPr>
        <p:txBody>
          <a:bodyPr>
            <a:normAutofit fontScale="90000"/>
          </a:bodyPr>
          <a:lstStyle/>
          <a:p>
            <a:r>
              <a:rPr lang="en-IN" dirty="0"/>
              <a:t>					K-cross validation</a:t>
            </a:r>
            <a:br>
              <a:rPr lang="en-IN" dirty="0"/>
            </a:br>
            <a:br>
              <a:rPr lang="en-IN" dirty="0"/>
            </a:br>
            <a:br>
              <a:rPr lang="en-IN" dirty="0"/>
            </a:br>
            <a:br>
              <a:rPr lang="en-IN" dirty="0"/>
            </a:br>
            <a:br>
              <a:rPr lang="en-IN" dirty="0"/>
            </a:br>
            <a:br>
              <a:rPr lang="en-IN" dirty="0"/>
            </a:br>
            <a:br>
              <a:rPr lang="en-IN" dirty="0"/>
            </a:br>
            <a:br>
              <a:rPr lang="en-IN" dirty="0"/>
            </a:br>
            <a:r>
              <a:rPr lang="en-IN" sz="1800" b="1" u="sng" dirty="0">
                <a:solidFill>
                  <a:schemeClr val="tx2"/>
                </a:solidFill>
              </a:rPr>
              <a:t>Interpretation:</a:t>
            </a:r>
            <a:br>
              <a:rPr lang="en-IN" sz="1800" dirty="0"/>
            </a:br>
            <a:r>
              <a:rPr lang="en-US" sz="1800" dirty="0">
                <a:solidFill>
                  <a:schemeClr val="tx2"/>
                </a:solidFill>
              </a:rPr>
              <a:t>68% of predicted values are correctly classified with 32% misclassification rate by the Decision Tree classifier. The average accuracy is 58%.</a:t>
            </a:r>
            <a:br>
              <a:rPr lang="en-US" sz="1800" dirty="0">
                <a:solidFill>
                  <a:schemeClr val="tx2"/>
                </a:solidFill>
              </a:rPr>
            </a:br>
            <a:br>
              <a:rPr lang="en-US" sz="1800" dirty="0">
                <a:solidFill>
                  <a:schemeClr val="tx2"/>
                </a:solidFill>
              </a:rPr>
            </a:br>
            <a:r>
              <a:rPr lang="en-US" sz="1800" b="1" u="sng" dirty="0">
                <a:solidFill>
                  <a:schemeClr val="tx2"/>
                </a:solidFill>
              </a:rPr>
              <a:t>Observations: </a:t>
            </a:r>
            <a:br>
              <a:rPr lang="en-US" sz="1800" dirty="0">
                <a:solidFill>
                  <a:schemeClr val="tx2"/>
                </a:solidFill>
              </a:rPr>
            </a:br>
            <a:r>
              <a:rPr lang="en-US" sz="1800" dirty="0">
                <a:solidFill>
                  <a:schemeClr val="tx2"/>
                </a:solidFill>
              </a:rPr>
              <a:t>From the above output of cross-validation we can see that the standard deviation between scores is high. Because of that every time it gives us different accuracy.so we can say still XGboost giving good accuracy but variance of accuracy is high which is not good for us. Major Finding</a:t>
            </a:r>
            <a:br>
              <a:rPr lang="en-US" sz="1800" dirty="0">
                <a:solidFill>
                  <a:schemeClr val="tx2"/>
                </a:solidFill>
              </a:rPr>
            </a:br>
            <a:endParaRPr lang="en-IN" sz="1800" dirty="0">
              <a:solidFill>
                <a:schemeClr val="tx2"/>
              </a:solidFill>
            </a:endParaRPr>
          </a:p>
        </p:txBody>
      </p:sp>
      <p:pic>
        <p:nvPicPr>
          <p:cNvPr id="5" name="Content Placeholder 4">
            <a:extLst>
              <a:ext uri="{FF2B5EF4-FFF2-40B4-BE49-F238E27FC236}">
                <a16:creationId xmlns:a16="http://schemas.microsoft.com/office/drawing/2014/main" id="{3B54183A-427F-9DE3-7EEC-11DE3D7C2732}"/>
              </a:ext>
            </a:extLst>
          </p:cNvPr>
          <p:cNvPicPr>
            <a:picLocks noGrp="1" noChangeAspect="1"/>
          </p:cNvPicPr>
          <p:nvPr>
            <p:ph idx="1"/>
          </p:nvPr>
        </p:nvPicPr>
        <p:blipFill>
          <a:blip r:embed="rId2"/>
          <a:stretch>
            <a:fillRect/>
          </a:stretch>
        </p:blipFill>
        <p:spPr>
          <a:xfrm>
            <a:off x="2599764" y="844875"/>
            <a:ext cx="4619321" cy="3429000"/>
          </a:xfrm>
        </p:spPr>
      </p:pic>
    </p:spTree>
    <p:extLst>
      <p:ext uri="{BB962C8B-B14F-4D97-AF65-F5344CB8AC3E}">
        <p14:creationId xmlns:p14="http://schemas.microsoft.com/office/powerpoint/2010/main" val="286080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F853-58B5-FB1D-8C97-2E3814119FFC}"/>
              </a:ext>
            </a:extLst>
          </p:cNvPr>
          <p:cNvSpPr>
            <a:spLocks noGrp="1"/>
          </p:cNvSpPr>
          <p:nvPr>
            <p:ph type="title"/>
          </p:nvPr>
        </p:nvSpPr>
        <p:spPr>
          <a:xfrm>
            <a:off x="677334" y="367553"/>
            <a:ext cx="8596668" cy="1320800"/>
          </a:xfrm>
        </p:spPr>
        <p:txBody>
          <a:bodyPr>
            <a:normAutofit/>
          </a:bodyPr>
          <a:lstStyle/>
          <a:p>
            <a:r>
              <a:rPr lang="en-US" sz="3200" b="1" dirty="0">
                <a:effectLst/>
                <a:latin typeface="Times New Roman" panose="02020603050405020304" pitchFamily="18" charset="0"/>
                <a:ea typeface="Calibri" panose="020F0502020204030204" pitchFamily="34" charset="0"/>
              </a:rPr>
              <a:t>Major</a:t>
            </a:r>
            <a:r>
              <a:rPr lang="en-US" sz="3200" b="1" spc="-20" dirty="0">
                <a:effectLst/>
                <a:latin typeface="Times New Roman" panose="02020603050405020304" pitchFamily="18" charset="0"/>
                <a:ea typeface="Calibri" panose="020F0502020204030204" pitchFamily="34" charset="0"/>
              </a:rPr>
              <a:t> </a:t>
            </a:r>
            <a:r>
              <a:rPr lang="en-US" sz="3200" b="1" dirty="0">
                <a:effectLst/>
                <a:latin typeface="Times New Roman" panose="02020603050405020304" pitchFamily="18" charset="0"/>
                <a:ea typeface="Calibri" panose="020F0502020204030204" pitchFamily="34" charset="0"/>
              </a:rPr>
              <a:t>Finding</a:t>
            </a:r>
            <a:endParaRPr lang="en-IN" sz="3200" dirty="0"/>
          </a:p>
        </p:txBody>
      </p:sp>
      <p:sp>
        <p:nvSpPr>
          <p:cNvPr id="3" name="Content Placeholder 2">
            <a:extLst>
              <a:ext uri="{FF2B5EF4-FFF2-40B4-BE49-F238E27FC236}">
                <a16:creationId xmlns:a16="http://schemas.microsoft.com/office/drawing/2014/main" id="{CF4C6B8E-2EF3-EB48-C1B3-B2B0EE2A1AE9}"/>
              </a:ext>
            </a:extLst>
          </p:cNvPr>
          <p:cNvSpPr>
            <a:spLocks noGrp="1"/>
          </p:cNvSpPr>
          <p:nvPr>
            <p:ph idx="1"/>
          </p:nvPr>
        </p:nvSpPr>
        <p:spPr>
          <a:xfrm>
            <a:off x="677334" y="1416424"/>
            <a:ext cx="8596668" cy="5289175"/>
          </a:xfrm>
        </p:spPr>
        <p:txBody>
          <a:bodyPr>
            <a:normAutofit fontScale="85000" lnSpcReduction="10000"/>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applied machine learning algorithms such as logistic Regression, Random Forest, Extra-tree classifier, Bagging classifier, Decision tree classifiers, XGboost classifier without any model improvement.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used RFE with XGboost model, in that we have seen XGboost model gives better result with number of features= 4000.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Again, for finding best parameter we used Randomized search cv method for XGboost, then we get an improved accuracy = 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for model validation we have used K-fold cross validation, after that we have seen standard deviation of the accuracy score is very high (i.e., variability of the score is very high) and because of that whenever we will fit the model by using best parameter it will give us deviated accuracy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Limitations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result of Cross- validation, as in this project we have less amount of data (row = 44, features = 4096) because of that model gave us train data accuracy = 100%, test data accuracy = 66%. this scenario is clearly showing problem of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overcome this overfitting problem, we should collect more data subjects</a:t>
            </a:r>
            <a:endParaRPr lang="en-IN" dirty="0"/>
          </a:p>
        </p:txBody>
      </p:sp>
    </p:spTree>
    <p:extLst>
      <p:ext uri="{BB962C8B-B14F-4D97-AF65-F5344CB8AC3E}">
        <p14:creationId xmlns:p14="http://schemas.microsoft.com/office/powerpoint/2010/main" val="4119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CE97-BAC9-B813-01D6-7C0677F555DC}"/>
              </a:ext>
            </a:extLst>
          </p:cNvPr>
          <p:cNvSpPr>
            <a:spLocks noGrp="1"/>
          </p:cNvSpPr>
          <p:nvPr>
            <p:ph type="title"/>
          </p:nvPr>
        </p:nvSpPr>
        <p:spPr>
          <a:xfrm>
            <a:off x="677334" y="242047"/>
            <a:ext cx="8596668" cy="1320800"/>
          </a:xfrm>
        </p:spPr>
        <p:txBody>
          <a:bodyPr/>
          <a:lstStyle/>
          <a:p>
            <a:r>
              <a:rPr lang="en-IN" dirty="0"/>
              <a:t>Content</a:t>
            </a:r>
          </a:p>
        </p:txBody>
      </p:sp>
      <p:sp>
        <p:nvSpPr>
          <p:cNvPr id="3" name="Content Placeholder 2">
            <a:extLst>
              <a:ext uri="{FF2B5EF4-FFF2-40B4-BE49-F238E27FC236}">
                <a16:creationId xmlns:a16="http://schemas.microsoft.com/office/drawing/2014/main" id="{D9D226DB-24DF-BB6C-B3B4-D458063B7FA6}"/>
              </a:ext>
            </a:extLst>
          </p:cNvPr>
          <p:cNvSpPr>
            <a:spLocks noGrp="1"/>
          </p:cNvSpPr>
          <p:nvPr>
            <p:ph idx="1"/>
          </p:nvPr>
        </p:nvSpPr>
        <p:spPr>
          <a:xfrm>
            <a:off x="677334" y="1120588"/>
            <a:ext cx="8596668" cy="5585013"/>
          </a:xfrm>
        </p:spPr>
        <p:txBody>
          <a:bodyPr>
            <a:normAutofit/>
          </a:bodyPr>
          <a:lstStyle/>
          <a:p>
            <a:r>
              <a:rPr lang="en-IN" dirty="0"/>
              <a:t>Problem Statement</a:t>
            </a:r>
          </a:p>
          <a:p>
            <a:r>
              <a:rPr lang="en-IN" dirty="0"/>
              <a:t>Solution domain</a:t>
            </a:r>
          </a:p>
          <a:p>
            <a:r>
              <a:rPr lang="en-IN" dirty="0"/>
              <a:t>Introduction</a:t>
            </a:r>
          </a:p>
          <a:p>
            <a:r>
              <a:rPr lang="en-IN" dirty="0"/>
              <a:t>Objective</a:t>
            </a:r>
          </a:p>
          <a:p>
            <a:r>
              <a:rPr lang="en-IN" dirty="0"/>
              <a:t>What is steady-state VEP?</a:t>
            </a:r>
          </a:p>
          <a:p>
            <a:r>
              <a:rPr lang="en-IN" dirty="0"/>
              <a:t>Brain Computer Interface</a:t>
            </a:r>
          </a:p>
          <a:p>
            <a:r>
              <a:rPr lang="en-IN" dirty="0"/>
              <a:t>Is SSVEP  good for BCI?</a:t>
            </a:r>
          </a:p>
          <a:p>
            <a:r>
              <a:rPr lang="en-IN" dirty="0"/>
              <a:t>Frequency of brain wave</a:t>
            </a:r>
          </a:p>
          <a:p>
            <a:r>
              <a:rPr lang="en-IN" dirty="0"/>
              <a:t>Project Flow diagram</a:t>
            </a:r>
          </a:p>
          <a:p>
            <a:r>
              <a:rPr lang="en-IN" dirty="0"/>
              <a:t>Python, Machine Learning and tools used</a:t>
            </a:r>
          </a:p>
          <a:p>
            <a:r>
              <a:rPr lang="en-IN" dirty="0"/>
              <a:t>Performance of Classifier</a:t>
            </a:r>
          </a:p>
          <a:p>
            <a:r>
              <a:rPr lang="en-IN" dirty="0"/>
              <a:t>Major finding</a:t>
            </a:r>
          </a:p>
          <a:p>
            <a:r>
              <a:rPr lang="en-IN" dirty="0"/>
              <a:t>Conclusion</a:t>
            </a:r>
          </a:p>
          <a:p>
            <a:r>
              <a:rPr lang="en-IN" dirty="0"/>
              <a:t>References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99849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0E43-984B-6996-E218-47802CC512F0}"/>
              </a:ext>
            </a:extLst>
          </p:cNvPr>
          <p:cNvSpPr>
            <a:spLocks noGrp="1"/>
          </p:cNvSpPr>
          <p:nvPr>
            <p:ph type="title"/>
          </p:nvPr>
        </p:nvSpPr>
        <p:spPr/>
        <p:txBody>
          <a:bodyPr/>
          <a:lstStyle/>
          <a:p>
            <a:r>
              <a:rPr lang="en-IN" dirty="0">
                <a:effectLst/>
              </a:rPr>
              <a:t>CONCLUSION</a:t>
            </a:r>
            <a:br>
              <a:rPr lang="en-IN" dirty="0">
                <a:effectLst/>
              </a:rPr>
            </a:br>
            <a:endParaRPr lang="en-IN" dirty="0"/>
          </a:p>
        </p:txBody>
      </p:sp>
      <p:sp>
        <p:nvSpPr>
          <p:cNvPr id="3" name="Content Placeholder 2">
            <a:extLst>
              <a:ext uri="{FF2B5EF4-FFF2-40B4-BE49-F238E27FC236}">
                <a16:creationId xmlns:a16="http://schemas.microsoft.com/office/drawing/2014/main" id="{557948FD-3D52-A6C4-A10D-6C84F2598A40}"/>
              </a:ext>
            </a:extLst>
          </p:cNvPr>
          <p:cNvSpPr>
            <a:spLocks noGrp="1"/>
          </p:cNvSpPr>
          <p:nvPr>
            <p:ph idx="1"/>
          </p:nvPr>
        </p:nvSpPr>
        <p:spPr/>
        <p:txBody>
          <a:bodyPr/>
          <a:lstStyle/>
          <a:p>
            <a:pPr>
              <a:buFont typeface="Wingdings" panose="05000000000000000000" pitchFamily="2" charset="2"/>
              <a:buChar char="q"/>
            </a:pPr>
            <a:r>
              <a:rPr lang="en-US" dirty="0">
                <a:effectLst/>
              </a:rPr>
              <a:t>SSVEP is a good choice for BCI applications due to no training requirements.</a:t>
            </a:r>
          </a:p>
          <a:p>
            <a:pPr>
              <a:buFont typeface="Wingdings" panose="05000000000000000000" pitchFamily="2" charset="2"/>
              <a:buChar char="q"/>
            </a:pPr>
            <a:r>
              <a:rPr lang="en-US" dirty="0">
                <a:effectLst/>
              </a:rPr>
              <a:t>SSVEP based-BCIs need higher performance with high ITR.</a:t>
            </a:r>
          </a:p>
          <a:p>
            <a:pPr>
              <a:buFont typeface="Wingdings" panose="05000000000000000000" pitchFamily="2" charset="2"/>
              <a:buChar char="q"/>
            </a:pPr>
            <a:r>
              <a:rPr lang="en-US" dirty="0">
                <a:effectLst/>
              </a:rPr>
              <a:t>Unified standard in data representation could overcome the gap between machine learning research and cognitive neuroscientist.</a:t>
            </a:r>
          </a:p>
          <a:p>
            <a:pPr>
              <a:buFont typeface="Wingdings" panose="05000000000000000000" pitchFamily="2" charset="2"/>
              <a:buChar char="q"/>
            </a:pPr>
            <a:r>
              <a:rPr lang="en-US" dirty="0">
                <a:effectLst/>
              </a:rPr>
              <a:t>(accuracy define ) all algorithm to make conclusion large.</a:t>
            </a:r>
            <a:endParaRPr lang="en-IN" dirty="0">
              <a:effectLst/>
            </a:endParaRPr>
          </a:p>
          <a:p>
            <a:endParaRPr lang="en-IN" dirty="0"/>
          </a:p>
        </p:txBody>
      </p:sp>
    </p:spTree>
    <p:extLst>
      <p:ext uri="{BB962C8B-B14F-4D97-AF65-F5344CB8AC3E}">
        <p14:creationId xmlns:p14="http://schemas.microsoft.com/office/powerpoint/2010/main" val="286155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7ED9-40C6-4097-69C9-C05508923B57}"/>
              </a:ext>
            </a:extLst>
          </p:cNvPr>
          <p:cNvSpPr>
            <a:spLocks noGrp="1"/>
          </p:cNvSpPr>
          <p:nvPr>
            <p:ph type="title"/>
          </p:nvPr>
        </p:nvSpPr>
        <p:spPr>
          <a:xfrm>
            <a:off x="677334" y="224118"/>
            <a:ext cx="8596668" cy="1320800"/>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References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CF8EC9-A9B4-044D-9572-E17EF277D071}"/>
              </a:ext>
            </a:extLst>
          </p:cNvPr>
          <p:cNvSpPr>
            <a:spLocks noGrp="1"/>
          </p:cNvSpPr>
          <p:nvPr>
            <p:ph idx="1"/>
          </p:nvPr>
        </p:nvSpPr>
        <p:spPr>
          <a:xfrm>
            <a:off x="677333" y="1057836"/>
            <a:ext cx="8834219" cy="5576046"/>
          </a:xfrm>
        </p:spPr>
        <p:txBody>
          <a:bodyPr>
            <a:normAutofit fontScale="77500" lnSpcReduction="20000"/>
          </a:bodyPr>
          <a:lstStyle/>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G. Acampora, P. Trinchese, A. Vitiello, Applying logistic regression for classification in single-channel SSVEP-based BCIs, in: Proceedings of the IEEE International Conference on Systems, Man, and Cybernetics,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A.M. Norcia, L. Gregory Appelbaum, J.M. Ales, B.R. Cottereau, B. Rossion, The steady-state visual evoked potential in vision research: a review, J. Vis (2015)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 Anwar, P. Garg, V. Naik, A. Gupta, A. Kumar, Use of portable EEG sensors to detect meditation, in: Proceedings of the International Conference on Communication Systems &amp; Networks (COMSNETS), Bengaluru,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H. Hinrichs, M. Scholz, A.K. Baum, et al., Comparison between a wireless dry electrode EEG system with a conventional wired wet electrode EEG system for clinical applications, Sci. Rep. 10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 Ogino, S. Kanoga, M. Muto, Y. Mitsukura, Analysis of prefrontal single-channel EEG data for portable auditory ERP-based brain–computer interfaces, Front Hum. Neurosci. 13 (2019).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S.J. Johnstone, R. Blackman, R., J.M. Bruggemann, EEG from a single-channel dry-sensor recording device, Clin. EEG Neurosci (2012) 112–120.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 Odom, M. Bach, M. Brigell, G.E. Holder, D.L. McCulloch, A.P. Tormene, Vaegan, ISCEV standard for clinical visual evoked potentials (2009 update), Documenta Ophthalmologica (2010).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anose="05000000000000000000" pitchFamily="2" charset="2"/>
              <a:buChar char="q"/>
              <a:tabLst>
                <a:tab pos="1600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Cecotti, I. Volosyak, A. Graser, Reliable visual stimuli on LCD screens for SSVEP based BCI, in: Proceedings of the European Signal Processing Conference, 2010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909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15716-D1FD-2181-108C-1FF9D64550C3}"/>
              </a:ext>
            </a:extLst>
          </p:cNvPr>
          <p:cNvSpPr>
            <a:spLocks noGrp="1"/>
          </p:cNvSpPr>
          <p:nvPr>
            <p:ph idx="1"/>
          </p:nvPr>
        </p:nvSpPr>
        <p:spPr>
          <a:xfrm>
            <a:off x="677334" y="1380565"/>
            <a:ext cx="8596668" cy="4660797"/>
          </a:xfrm>
        </p:spPr>
        <p:txBody>
          <a:bodyPr>
            <a:normAutofit/>
          </a:bodyPr>
          <a:lstStyle/>
          <a:p>
            <a:pPr marL="0" indent="0">
              <a:buNone/>
            </a:pPr>
            <a:r>
              <a:rPr lang="en-IN" sz="7200" dirty="0"/>
              <a:t>					</a:t>
            </a:r>
          </a:p>
          <a:p>
            <a:pPr marL="0" indent="0">
              <a:buNone/>
            </a:pPr>
            <a:r>
              <a:rPr lang="en-IN" sz="7200" dirty="0">
                <a:solidFill>
                  <a:schemeClr val="accent1"/>
                </a:solidFill>
              </a:rPr>
              <a:t>					Thank you</a:t>
            </a:r>
          </a:p>
        </p:txBody>
      </p:sp>
    </p:spTree>
    <p:extLst>
      <p:ext uri="{BB962C8B-B14F-4D97-AF65-F5344CB8AC3E}">
        <p14:creationId xmlns:p14="http://schemas.microsoft.com/office/powerpoint/2010/main" val="385646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9C3B-FCCC-7493-8CD3-4D49223E8FC2}"/>
              </a:ext>
            </a:extLst>
          </p:cNvPr>
          <p:cNvSpPr>
            <a:spLocks noGrp="1"/>
          </p:cNvSpPr>
          <p:nvPr>
            <p:ph type="title"/>
          </p:nvPr>
        </p:nvSpPr>
        <p:spPr>
          <a:xfrm>
            <a:off x="677334" y="484944"/>
            <a:ext cx="8596668" cy="1057835"/>
          </a:xfrm>
        </p:spPr>
        <p:txBody>
          <a:bodyPr/>
          <a:lstStyle/>
          <a:p>
            <a:r>
              <a:rPr lang="en-IN" dirty="0"/>
              <a:t>					Problem Statement</a:t>
            </a:r>
          </a:p>
        </p:txBody>
      </p:sp>
      <p:sp>
        <p:nvSpPr>
          <p:cNvPr id="3" name="Content Placeholder 2">
            <a:extLst>
              <a:ext uri="{FF2B5EF4-FFF2-40B4-BE49-F238E27FC236}">
                <a16:creationId xmlns:a16="http://schemas.microsoft.com/office/drawing/2014/main" id="{A4287BC6-395A-B4BA-FA95-861B2DAF06C4}"/>
              </a:ext>
            </a:extLst>
          </p:cNvPr>
          <p:cNvSpPr>
            <a:spLocks noGrp="1"/>
          </p:cNvSpPr>
          <p:nvPr>
            <p:ph idx="1"/>
          </p:nvPr>
        </p:nvSpPr>
        <p:spPr>
          <a:xfrm>
            <a:off x="336675" y="2124637"/>
            <a:ext cx="9506572" cy="3021104"/>
          </a:xfrm>
        </p:spPr>
        <p:txBody>
          <a:bodyPr/>
          <a:lstStyle/>
          <a:p>
            <a:r>
              <a:rPr lang="en-IN" sz="2400" dirty="0">
                <a:latin typeface="Times New Roman" pitchFamily="18" charset="0"/>
                <a:cs typeface="Times New Roman" pitchFamily="18" charset="0"/>
              </a:rPr>
              <a:t>The core problem in SSVEP based BCI system is to detect the frequency of the SSVEP component EEG signals because whatever will be the system we are  using Cannot process continuous time signals  for that we convert continuous time signals to discrete time signals with the help of ML algorithm.</a:t>
            </a:r>
          </a:p>
          <a:p>
            <a:endParaRPr lang="en-IN" dirty="0"/>
          </a:p>
        </p:txBody>
      </p:sp>
    </p:spTree>
    <p:extLst>
      <p:ext uri="{BB962C8B-B14F-4D97-AF65-F5344CB8AC3E}">
        <p14:creationId xmlns:p14="http://schemas.microsoft.com/office/powerpoint/2010/main" val="57611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1382-C4AD-1494-7862-1048289BA98C}"/>
              </a:ext>
            </a:extLst>
          </p:cNvPr>
          <p:cNvSpPr>
            <a:spLocks noGrp="1"/>
          </p:cNvSpPr>
          <p:nvPr>
            <p:ph type="title"/>
          </p:nvPr>
        </p:nvSpPr>
        <p:spPr/>
        <p:txBody>
          <a:bodyPr/>
          <a:lstStyle/>
          <a:p>
            <a:r>
              <a:rPr lang="en-US" dirty="0"/>
              <a:t>Solution Domain</a:t>
            </a:r>
            <a:endParaRPr lang="en-IN" dirty="0"/>
          </a:p>
        </p:txBody>
      </p:sp>
      <p:sp>
        <p:nvSpPr>
          <p:cNvPr id="3" name="Content Placeholder 2">
            <a:extLst>
              <a:ext uri="{FF2B5EF4-FFF2-40B4-BE49-F238E27FC236}">
                <a16:creationId xmlns:a16="http://schemas.microsoft.com/office/drawing/2014/main" id="{E78F60BE-D5AC-5F55-BC6E-E9F00C97359D}"/>
              </a:ext>
            </a:extLst>
          </p:cNvPr>
          <p:cNvSpPr>
            <a:spLocks noGrp="1"/>
          </p:cNvSpPr>
          <p:nvPr>
            <p:ph idx="1"/>
          </p:nvPr>
        </p:nvSpPr>
        <p:spPr>
          <a:xfrm>
            <a:off x="677334" y="2160589"/>
            <a:ext cx="8798360" cy="3880773"/>
          </a:xfrm>
        </p:spPr>
        <p:txBody>
          <a:bodyPr/>
          <a:lstStyle/>
          <a:p>
            <a:r>
              <a:rPr lang="en-US" dirty="0"/>
              <a:t>To achieve possible solution for problem we first analyze the SSVEP BCI based dataset with the help of Machine learning algorithms for best accuracy to build a good Multiclass classification of visual stimuli on EEG signals from single channel SSVEP-based brain computer interface.</a:t>
            </a:r>
            <a:endParaRPr lang="en-IN" dirty="0"/>
          </a:p>
        </p:txBody>
      </p:sp>
    </p:spTree>
    <p:extLst>
      <p:ext uri="{BB962C8B-B14F-4D97-AF65-F5344CB8AC3E}">
        <p14:creationId xmlns:p14="http://schemas.microsoft.com/office/powerpoint/2010/main" val="8806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9766-6034-9AF9-E0F7-AE59AB761EE5}"/>
              </a:ext>
            </a:extLst>
          </p:cNvPr>
          <p:cNvSpPr>
            <a:spLocks noGrp="1"/>
          </p:cNvSpPr>
          <p:nvPr>
            <p:ph type="title"/>
          </p:nvPr>
        </p:nvSpPr>
        <p:spPr>
          <a:xfrm>
            <a:off x="596651" y="268941"/>
            <a:ext cx="8596668" cy="1320800"/>
          </a:xfrm>
        </p:spPr>
        <p:txBody>
          <a:bodyPr/>
          <a:lstStyle/>
          <a:p>
            <a:r>
              <a:rPr lang="en-IN" dirty="0"/>
              <a:t>							Introduction</a:t>
            </a:r>
          </a:p>
        </p:txBody>
      </p:sp>
      <p:sp>
        <p:nvSpPr>
          <p:cNvPr id="3" name="Content Placeholder 2">
            <a:extLst>
              <a:ext uri="{FF2B5EF4-FFF2-40B4-BE49-F238E27FC236}">
                <a16:creationId xmlns:a16="http://schemas.microsoft.com/office/drawing/2014/main" id="{162FBBA0-F9D6-40C6-E735-EF3ED51AA109}"/>
              </a:ext>
            </a:extLst>
          </p:cNvPr>
          <p:cNvSpPr>
            <a:spLocks noGrp="1"/>
          </p:cNvSpPr>
          <p:nvPr>
            <p:ph idx="1"/>
          </p:nvPr>
        </p:nvSpPr>
        <p:spPr>
          <a:xfrm>
            <a:off x="596650" y="1093694"/>
            <a:ext cx="9201773" cy="5495365"/>
          </a:xfrm>
        </p:spPr>
        <p:txBody>
          <a:bodyPr/>
          <a:lstStyle/>
          <a:p>
            <a:pPr algn="just">
              <a:buFont typeface="Wingdings" panose="05000000000000000000" pitchFamily="2" charset="2"/>
              <a:buChar char="q"/>
            </a:pPr>
            <a:r>
              <a:rPr lang="en-US" sz="1800" dirty="0">
                <a:latin typeface="Times New Roman" pitchFamily="18" charset="0"/>
                <a:cs typeface="Times New Roman" pitchFamily="18" charset="0"/>
              </a:rPr>
              <a:t>Brain-computer interfaces (BCIs) provide humans a new communication channel by encoding and decoding brain activities.</a:t>
            </a:r>
          </a:p>
          <a:p>
            <a:pPr algn="just">
              <a:buFont typeface="Wingdings" panose="05000000000000000000" pitchFamily="2" charset="2"/>
              <a:buChar char="q"/>
            </a:pPr>
            <a:endParaRPr lang="en-US" sz="1800" dirty="0">
              <a:latin typeface="Times New Roman" pitchFamily="18" charset="0"/>
              <a:cs typeface="Times New Roman" pitchFamily="18" charset="0"/>
            </a:endParaRPr>
          </a:p>
          <a:p>
            <a:pPr algn="just">
              <a:buFont typeface="Wingdings" panose="05000000000000000000" pitchFamily="2" charset="2"/>
              <a:buChar char="q"/>
            </a:pPr>
            <a:r>
              <a:rPr lang="en-US" sz="1800" dirty="0">
                <a:latin typeface="Times New Roman" pitchFamily="18" charset="0"/>
                <a:cs typeface="Times New Roman" pitchFamily="18" charset="0"/>
              </a:rPr>
              <a:t>This study provides an open dataset, which is collected based on a wearable SSVEP-based BCI system, and comprehensively compares the SSVEP  data obtained by wet and dry electrodes .</a:t>
            </a:r>
          </a:p>
          <a:p>
            <a:pPr algn="just">
              <a:buFont typeface="Wingdings" panose="05000000000000000000" pitchFamily="2" charset="2"/>
              <a:buChar char="q"/>
            </a:pPr>
            <a:endParaRPr lang="en-US" sz="1800" dirty="0">
              <a:latin typeface="Times New Roman" pitchFamily="18" charset="0"/>
              <a:cs typeface="Times New Roman" pitchFamily="18" charset="0"/>
            </a:endParaRPr>
          </a:p>
          <a:p>
            <a:pPr algn="just">
              <a:buFont typeface="Wingdings" panose="05000000000000000000" pitchFamily="2" charset="2"/>
              <a:buChar char="q"/>
            </a:pPr>
            <a:r>
              <a:rPr lang="en-US" sz="1800" dirty="0">
                <a:latin typeface="Times New Roman" pitchFamily="18" charset="0"/>
                <a:cs typeface="Times New Roman" pitchFamily="18" charset="0"/>
              </a:rPr>
              <a:t>The collection of electroencephalography (EEG) data from a portable Steady State Visual Evoked Potentials (SSVEP)-based Brain Computer Interface (BCI). </a:t>
            </a:r>
          </a:p>
          <a:p>
            <a:pPr algn="just">
              <a:buFont typeface="Wingdings" panose="05000000000000000000" pitchFamily="2" charset="2"/>
              <a:buChar char="q"/>
            </a:pPr>
            <a:endParaRPr lang="en-US" sz="1800" dirty="0">
              <a:latin typeface="Times New Roman" pitchFamily="18" charset="0"/>
              <a:cs typeface="Times New Roman" pitchFamily="18" charset="0"/>
            </a:endParaRPr>
          </a:p>
          <a:p>
            <a:pPr algn="just">
              <a:buFont typeface="Wingdings" panose="05000000000000000000" pitchFamily="2" charset="2"/>
              <a:buChar char="q"/>
            </a:pPr>
            <a:r>
              <a:rPr lang="en-US" sz="1800" dirty="0">
                <a:latin typeface="Times New Roman" pitchFamily="18" charset="0"/>
                <a:cs typeface="Times New Roman" pitchFamily="18" charset="0"/>
              </a:rPr>
              <a:t>The collection of data was acquired by means of experiments based on repetitive visual stimuli with four different flickering frequencies. The main novelty of the proposed data set is related to the usage of a single-channel dry-sensor acquisition device. </a:t>
            </a:r>
          </a:p>
          <a:p>
            <a:pPr marL="0" indent="0">
              <a:buNone/>
            </a:pPr>
            <a:endParaRPr lang="en-IN" dirty="0"/>
          </a:p>
        </p:txBody>
      </p:sp>
    </p:spTree>
    <p:extLst>
      <p:ext uri="{BB962C8B-B14F-4D97-AF65-F5344CB8AC3E}">
        <p14:creationId xmlns:p14="http://schemas.microsoft.com/office/powerpoint/2010/main" val="426663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12CF-C03D-C973-AC4C-137EA7BBBA91}"/>
              </a:ext>
            </a:extLst>
          </p:cNvPr>
          <p:cNvSpPr>
            <a:spLocks noGrp="1"/>
          </p:cNvSpPr>
          <p:nvPr>
            <p:ph type="title"/>
          </p:nvPr>
        </p:nvSpPr>
        <p:spPr/>
        <p:txBody>
          <a:bodyPr/>
          <a:lstStyle/>
          <a:p>
            <a:r>
              <a:rPr lang="en-US" b="1" dirty="0">
                <a:effectLst/>
                <a:ea typeface="Calibri" panose="020F0502020204030204" pitchFamily="34" charset="0"/>
              </a:rPr>
              <a:t>							Objective</a:t>
            </a:r>
            <a:endParaRPr lang="en-IN" dirty="0"/>
          </a:p>
        </p:txBody>
      </p:sp>
      <p:sp>
        <p:nvSpPr>
          <p:cNvPr id="3" name="Content Placeholder 2">
            <a:extLst>
              <a:ext uri="{FF2B5EF4-FFF2-40B4-BE49-F238E27FC236}">
                <a16:creationId xmlns:a16="http://schemas.microsoft.com/office/drawing/2014/main" id="{45ED5BB7-B0D0-9500-2934-57EE8664892B}"/>
              </a:ext>
            </a:extLst>
          </p:cNvPr>
          <p:cNvSpPr>
            <a:spLocks noGrp="1"/>
          </p:cNvSpPr>
          <p:nvPr>
            <p:ph idx="1"/>
          </p:nvPr>
        </p:nvSpPr>
        <p:spPr/>
        <p:txBody>
          <a:bodyPr/>
          <a:lstStyle/>
          <a:p>
            <a:r>
              <a:rPr lang="en-US" sz="2000" dirty="0">
                <a:latin typeface="Times New Roman" pitchFamily="18" charset="0"/>
                <a:cs typeface="Times New Roman" pitchFamily="18" charset="0"/>
              </a:rPr>
              <a:t>BCI assists people living with disability to acquire relevant skills and knowledge, diagnose and manage depression, communicate, move and interact socially, as a useful tool to develop applications in the IOT area</a:t>
            </a:r>
            <a:r>
              <a:rPr lang="en-US" sz="2000" dirty="0"/>
              <a:t>.</a:t>
            </a:r>
            <a:r>
              <a:rPr lang="en-US" sz="20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16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Implementation of different ML algorithm, predicted the possibly of getting the visuals stimuli displayed on the monitor consists of 4 alternating black and white squares with frequency 8.50Hz, 10Hz, 15Hz, 12Hz, respectively. We choose the </a:t>
            </a:r>
            <a:r>
              <a:rPr lang="en-US" sz="20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best algorithm in terms of accuracy</a:t>
            </a:r>
            <a:endParaRPr lang="en-IN" sz="2000" dirty="0"/>
          </a:p>
        </p:txBody>
      </p:sp>
    </p:spTree>
    <p:extLst>
      <p:ext uri="{BB962C8B-B14F-4D97-AF65-F5344CB8AC3E}">
        <p14:creationId xmlns:p14="http://schemas.microsoft.com/office/powerpoint/2010/main" val="244581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B4EF-135F-CEFD-CBC1-50E3A2F931A0}"/>
              </a:ext>
            </a:extLst>
          </p:cNvPr>
          <p:cNvSpPr>
            <a:spLocks noGrp="1"/>
          </p:cNvSpPr>
          <p:nvPr>
            <p:ph type="title"/>
          </p:nvPr>
        </p:nvSpPr>
        <p:spPr/>
        <p:txBody>
          <a:bodyPr/>
          <a:lstStyle/>
          <a:p>
            <a:r>
              <a:rPr lang="en-IN" dirty="0">
                <a:effectLst/>
              </a:rPr>
              <a:t>What is steady-state VEP?</a:t>
            </a:r>
            <a:br>
              <a:rPr lang="en-IN" dirty="0">
                <a:effectLst/>
              </a:rPr>
            </a:br>
            <a:endParaRPr lang="en-IN" dirty="0"/>
          </a:p>
        </p:txBody>
      </p:sp>
      <p:sp>
        <p:nvSpPr>
          <p:cNvPr id="3" name="Content Placeholder 2">
            <a:extLst>
              <a:ext uri="{FF2B5EF4-FFF2-40B4-BE49-F238E27FC236}">
                <a16:creationId xmlns:a16="http://schemas.microsoft.com/office/drawing/2014/main" id="{FBACB1ED-8192-77F3-E3A2-B15B82C265A1}"/>
              </a:ext>
            </a:extLst>
          </p:cNvPr>
          <p:cNvSpPr>
            <a:spLocks noGrp="1"/>
          </p:cNvSpPr>
          <p:nvPr>
            <p:ph idx="1"/>
          </p:nvPr>
        </p:nvSpPr>
        <p:spPr>
          <a:xfrm>
            <a:off x="677333" y="2160589"/>
            <a:ext cx="8959725" cy="3880773"/>
          </a:xfrm>
        </p:spPr>
        <p:txBody>
          <a:bodyPr/>
          <a:lstStyle/>
          <a:p>
            <a:r>
              <a:rPr lang="en-US" dirty="0">
                <a:effectLst/>
                <a:latin typeface="Times New Roman" pitchFamily="18" charset="0"/>
                <a:cs typeface="Times New Roman" pitchFamily="18" charset="0"/>
              </a:rPr>
              <a:t>Steady state visually evoked potentials (SSVEP) are signals that are natural responses to visual  stimulation at specific frequencies.</a:t>
            </a:r>
          </a:p>
          <a:p>
            <a:endParaRPr lang="en-US" dirty="0">
              <a:effectLst/>
            </a:endParaRPr>
          </a:p>
          <a:p>
            <a:pPr lvl="0"/>
            <a:r>
              <a:rPr lang="en-US" dirty="0">
                <a:effectLst/>
              </a:rPr>
              <a:t>Steady state visually evoked potentials (SSVEPs) are brain signals that occur in response to a visual stimulus flickering at a fixed frequency. </a:t>
            </a:r>
          </a:p>
          <a:p>
            <a:pPr lvl="0"/>
            <a:endParaRPr lang="en-US" dirty="0">
              <a:effectLst/>
            </a:endParaRPr>
          </a:p>
          <a:p>
            <a:pPr lvl="0"/>
            <a:r>
              <a:rPr lang="en-US" dirty="0">
                <a:effectLst/>
              </a:rPr>
              <a:t>A rhythmic stimulus can entrain brain activity in the occipital lobe, which is commonly associated with the visual cortex.</a:t>
            </a:r>
          </a:p>
          <a:p>
            <a:pPr marL="0" lvl="0" indent="0">
              <a:buNone/>
            </a:pPr>
            <a:endParaRPr lang="en-US" dirty="0">
              <a:effectLst/>
            </a:endParaRPr>
          </a:p>
          <a:p>
            <a:pPr lvl="0"/>
            <a:endParaRPr lang="en-IN" dirty="0">
              <a:effectLst/>
            </a:endParaRPr>
          </a:p>
          <a:p>
            <a:endParaRPr lang="en-IN" dirty="0"/>
          </a:p>
        </p:txBody>
      </p:sp>
    </p:spTree>
    <p:extLst>
      <p:ext uri="{BB962C8B-B14F-4D97-AF65-F5344CB8AC3E}">
        <p14:creationId xmlns:p14="http://schemas.microsoft.com/office/powerpoint/2010/main" val="93911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E9F3-ABCE-F824-F80E-10CC628984FD}"/>
              </a:ext>
            </a:extLst>
          </p:cNvPr>
          <p:cNvSpPr>
            <a:spLocks noGrp="1"/>
          </p:cNvSpPr>
          <p:nvPr>
            <p:ph type="title"/>
          </p:nvPr>
        </p:nvSpPr>
        <p:spPr>
          <a:xfrm>
            <a:off x="668370" y="490071"/>
            <a:ext cx="8596668" cy="1320800"/>
          </a:xfrm>
        </p:spPr>
        <p:txBody>
          <a:bodyPr/>
          <a:lstStyle/>
          <a:p>
            <a:r>
              <a:rPr lang="en-US" dirty="0"/>
              <a:t>			Frequency of brain wave</a:t>
            </a:r>
            <a:endParaRPr lang="en-IN" dirty="0"/>
          </a:p>
        </p:txBody>
      </p:sp>
      <p:pic>
        <p:nvPicPr>
          <p:cNvPr id="4" name="Content Placeholder 3" descr="WhatsApp Image 2022-09-21 at 9.55.05 AM.jpeg">
            <a:extLst>
              <a:ext uri="{FF2B5EF4-FFF2-40B4-BE49-F238E27FC236}">
                <a16:creationId xmlns:a16="http://schemas.microsoft.com/office/drawing/2014/main" id="{65A464F8-6204-F08D-E733-9AB595AC24A2}"/>
              </a:ext>
            </a:extLst>
          </p:cNvPr>
          <p:cNvPicPr>
            <a:picLocks noGrp="1" noChangeAspect="1"/>
          </p:cNvPicPr>
          <p:nvPr>
            <p:ph idx="1"/>
          </p:nvPr>
        </p:nvPicPr>
        <p:blipFill>
          <a:blip r:embed="rId2"/>
          <a:stretch>
            <a:fillRect/>
          </a:stretch>
        </p:blipFill>
        <p:spPr>
          <a:xfrm>
            <a:off x="1165412" y="1810871"/>
            <a:ext cx="7853082" cy="4599454"/>
          </a:xfrm>
          <a:prstGeom prst="rect">
            <a:avLst/>
          </a:prstGeom>
        </p:spPr>
      </p:pic>
    </p:spTree>
    <p:extLst>
      <p:ext uri="{BB962C8B-B14F-4D97-AF65-F5344CB8AC3E}">
        <p14:creationId xmlns:p14="http://schemas.microsoft.com/office/powerpoint/2010/main" val="3788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2CEA-6316-E28C-6F20-0DE0E3D2D697}"/>
              </a:ext>
            </a:extLst>
          </p:cNvPr>
          <p:cNvSpPr>
            <a:spLocks noGrp="1"/>
          </p:cNvSpPr>
          <p:nvPr>
            <p:ph type="title"/>
          </p:nvPr>
        </p:nvSpPr>
        <p:spPr/>
        <p:txBody>
          <a:bodyPr/>
          <a:lstStyle/>
          <a:p>
            <a:r>
              <a:rPr lang="en-IN" dirty="0"/>
              <a:t>			Brain Computer Interface </a:t>
            </a:r>
          </a:p>
        </p:txBody>
      </p:sp>
      <p:sp>
        <p:nvSpPr>
          <p:cNvPr id="3" name="Content Placeholder 2">
            <a:extLst>
              <a:ext uri="{FF2B5EF4-FFF2-40B4-BE49-F238E27FC236}">
                <a16:creationId xmlns:a16="http://schemas.microsoft.com/office/drawing/2014/main" id="{0CF2B1D6-2AF8-53EF-221B-C1DB341C3B07}"/>
              </a:ext>
            </a:extLst>
          </p:cNvPr>
          <p:cNvSpPr>
            <a:spLocks noGrp="1"/>
          </p:cNvSpPr>
          <p:nvPr>
            <p:ph idx="1"/>
          </p:nvPr>
        </p:nvSpPr>
        <p:spPr/>
        <p:txBody>
          <a:bodyPr/>
          <a:lstStyle/>
          <a:p>
            <a:r>
              <a:rPr lang="en-US" dirty="0"/>
              <a:t>Brain-computer interfaces (BCI) are communication systems that allow people to send messages or commands without movement. </a:t>
            </a:r>
          </a:p>
          <a:p>
            <a:r>
              <a:rPr lang="en-US" dirty="0"/>
              <a:t>BCIs rely on different types of signals in the electroencephalogram (EEG), typically P300s, steady-state visually evoked potentials (SSVEP), or event-related resynchronization.</a:t>
            </a:r>
          </a:p>
          <a:p>
            <a:r>
              <a:rPr lang="en-US" dirty="0"/>
              <a:t>Allow patients to control a computer by conscious changes of brain activity•</a:t>
            </a:r>
          </a:p>
          <a:p>
            <a:r>
              <a:rPr lang="en-US" dirty="0"/>
              <a:t>Provide a means of communication to completely paralyses patients: amyotrophic lateral sclerosis (ALS), cerebral palsy, locked in syndrome.</a:t>
            </a:r>
          </a:p>
          <a:p>
            <a:endParaRPr lang="en-IN" dirty="0"/>
          </a:p>
        </p:txBody>
      </p:sp>
    </p:spTree>
    <p:extLst>
      <p:ext uri="{BB962C8B-B14F-4D97-AF65-F5344CB8AC3E}">
        <p14:creationId xmlns:p14="http://schemas.microsoft.com/office/powerpoint/2010/main" val="41417146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312</TotalTime>
  <Words>1675</Words>
  <Application>Microsoft Office PowerPoint</Application>
  <PresentationFormat>Widescreen</PresentationFormat>
  <Paragraphs>173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Roboto</vt:lpstr>
      <vt:lpstr>Times New Roman</vt:lpstr>
      <vt:lpstr>Trebuchet MS</vt:lpstr>
      <vt:lpstr>Wingdings</vt:lpstr>
      <vt:lpstr>Wingdings 3</vt:lpstr>
      <vt:lpstr>Facet</vt:lpstr>
      <vt:lpstr>Centre for Development of Advanced Computing </vt:lpstr>
      <vt:lpstr>Content</vt:lpstr>
      <vt:lpstr>     Problem Statement</vt:lpstr>
      <vt:lpstr>Solution Domain</vt:lpstr>
      <vt:lpstr>       Introduction</vt:lpstr>
      <vt:lpstr>       Objective</vt:lpstr>
      <vt:lpstr>What is steady-state VEP? </vt:lpstr>
      <vt:lpstr>   Frequency of brain wave</vt:lpstr>
      <vt:lpstr>   Brain Computer Interface </vt:lpstr>
      <vt:lpstr>   Is SSVEP good for BCI ?</vt:lpstr>
      <vt:lpstr>   Application flow Diagram </vt:lpstr>
      <vt:lpstr>   Project flow diagram</vt:lpstr>
      <vt:lpstr>      Libraries Used</vt:lpstr>
      <vt:lpstr>      Model Used</vt:lpstr>
      <vt:lpstr>      Tools Used</vt:lpstr>
      <vt:lpstr>Performance of the above Classifier         Observations: Out of the above only XGboost classifiers gives us more accuracy. Now we use only XGboost model for further also try the Recursive Feature Elimination method to achieve good accuracy.</vt:lpstr>
      <vt:lpstr>Recursive Feature Elimination         Observations: The above tables show the accuracy corresponding with No. of features. Here we can see that as we take more features for model building it gives better accuracy. For 4000 features XGboost gave us 56% of accuracy. </vt:lpstr>
      <vt:lpstr>     K-cross validation        Interpretation: 68% of predicted values are correctly classified with 32% misclassification rate by the Decision Tree classifier. The average accuracy is 58%.  Observations:  From the above output of cross-validation we can see that the standard deviation between scores is high. Because of that every time it gives us different accuracy.so we can say still XGboost giving good accuracy but variance of accuracy is high which is not good for us. Major Finding </vt:lpstr>
      <vt:lpstr>Major Finding</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 for Development of Advanced Computing</dc:title>
  <dc:creator>Ankit Dalal</dc:creator>
  <cp:lastModifiedBy>Ankit Dalal</cp:lastModifiedBy>
  <cp:revision>15</cp:revision>
  <dcterms:created xsi:type="dcterms:W3CDTF">2022-09-23T16:40:39Z</dcterms:created>
  <dcterms:modified xsi:type="dcterms:W3CDTF">2022-09-27T07:50:43Z</dcterms:modified>
</cp:coreProperties>
</file>