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E146-F13E-4D0E-AD4D-4B63A09BB2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57FF-9FEC-4F06-B606-978ACCC1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DHL Customer Asset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991673"/>
            <a:ext cx="11822806" cy="5769735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CUSTOMER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SEGMENTATION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strategic customers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are extremely high volume shippers with a full range of logistics solutions and express shipment needs. This segment consists of approximately DHL’s top 250 customers worldwide, mostly large multi-nationals. </a:t>
            </a:r>
            <a:endParaRPr lang="en-US" sz="1800" dirty="0" smtClean="0"/>
          </a:p>
          <a:p>
            <a:pPr algn="l"/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r>
              <a:rPr lang="en-US" sz="1800" dirty="0"/>
              <a:t>,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relationship customers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segment consists of customers who use DHL to ship their products and documents regularly but with a lower volume than the strategic customers segment, and are also not as sophisticated in terms of supply-chain </a:t>
            </a:r>
            <a:r>
              <a:rPr lang="en-US" sz="1800" dirty="0" smtClean="0"/>
              <a:t>needs.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r>
              <a:rPr lang="en-US" sz="1800" dirty="0"/>
              <a:t>,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direct customers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segment ships infrequently with DHL.</a:t>
            </a:r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5324" y="3535250"/>
            <a:ext cx="4662152" cy="32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Customer Churn Analysis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991673"/>
            <a:ext cx="11822806" cy="576973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Steps to process the data set</a:t>
            </a:r>
          </a:p>
          <a:p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 smtClean="0"/>
              <a:t>Process the data in </a:t>
            </a:r>
            <a:r>
              <a:rPr lang="en-US" sz="1800" b="1" dirty="0"/>
              <a:t>Customer-country_data_5-5.xls</a:t>
            </a:r>
            <a:r>
              <a:rPr lang="en-US" sz="1800" dirty="0"/>
              <a:t> </a:t>
            </a:r>
            <a:r>
              <a:rPr lang="en-US" sz="1800" dirty="0" smtClean="0"/>
              <a:t>and evaluate the Customer KPI w.r.t the country.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Data Wrangling on missing , incorrect data available in sheet.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KPI summarize the valuable information such as –</a:t>
            </a:r>
          </a:p>
          <a:p>
            <a:pPr algn="l"/>
            <a:r>
              <a:rPr lang="en-US" sz="1800" dirty="0" smtClean="0"/>
              <a:t>               - Gross/Net Profit (If decreasing then mark its </a:t>
            </a:r>
            <a:r>
              <a:rPr lang="en-US" sz="1800" b="1" dirty="0" smtClean="0"/>
              <a:t>customer churn score</a:t>
            </a:r>
            <a:r>
              <a:rPr lang="en-US" sz="1800" dirty="0" smtClean="0"/>
              <a:t> as 0 else 1)</a:t>
            </a:r>
          </a:p>
          <a:p>
            <a:pPr algn="l"/>
            <a:r>
              <a:rPr lang="en-US" sz="1800" dirty="0" smtClean="0"/>
              <a:t>               - On Time Shipping (If its decreasing or less than 95% in trend then mark </a:t>
            </a:r>
            <a:r>
              <a:rPr lang="en-US" sz="1800" b="1" dirty="0" smtClean="0"/>
              <a:t>customer churn score </a:t>
            </a:r>
            <a:r>
              <a:rPr lang="en-US" sz="1800" dirty="0" smtClean="0"/>
              <a:t>0 else 1)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- Shipping Accuracy (If its decreasing or less than 95% in trend then mark </a:t>
            </a:r>
            <a:r>
              <a:rPr lang="en-US" sz="1800" b="1" dirty="0" smtClean="0"/>
              <a:t>customer churn score </a:t>
            </a:r>
            <a:r>
              <a:rPr lang="en-US" sz="1800" dirty="0" smtClean="0"/>
              <a:t>0 else 1)</a:t>
            </a:r>
          </a:p>
          <a:p>
            <a:pPr algn="l"/>
            <a:r>
              <a:rPr lang="en-US" sz="1800" dirty="0" smtClean="0"/>
              <a:t>               - On Time Delivery (If its decreasing or less than 95% in trend then mark </a:t>
            </a:r>
            <a:r>
              <a:rPr lang="en-US" sz="1800" b="1" dirty="0" smtClean="0"/>
              <a:t>customer churn score </a:t>
            </a:r>
            <a:r>
              <a:rPr lang="en-US" sz="1800" dirty="0" smtClean="0"/>
              <a:t>0 else 1)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- Lost Time Injury Frequency Rate (If its increasing or less than 10% in trend then mark </a:t>
            </a:r>
            <a:r>
              <a:rPr lang="en-US" sz="1800" b="1" dirty="0" smtClean="0"/>
              <a:t>customer churn score </a:t>
            </a:r>
            <a:r>
              <a:rPr lang="en-US" sz="1800" dirty="0" smtClean="0"/>
              <a:t>0)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- Inventory Location Accuracy(If its decreasing or less than 95% in trend then mark </a:t>
            </a:r>
            <a:r>
              <a:rPr lang="en-US" sz="1800" b="1" dirty="0" smtClean="0"/>
              <a:t>customer churn score </a:t>
            </a:r>
            <a:r>
              <a:rPr lang="en-US" sz="1800" dirty="0" smtClean="0"/>
              <a:t>0 else 1)</a:t>
            </a:r>
          </a:p>
          <a:p>
            <a:pPr algn="l"/>
            <a:r>
              <a:rPr lang="en-US" sz="1800" dirty="0" smtClean="0"/>
              <a:t>4. Sum the total </a:t>
            </a:r>
            <a:r>
              <a:rPr lang="en-US" sz="1800" b="1" dirty="0" smtClean="0"/>
              <a:t>customer churn score</a:t>
            </a:r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5. Need to process the GPS navigation data and population rate in state/country where On Time Shipping, On Time Delivery, Lost Time Injury creating issue.</a:t>
            </a:r>
          </a:p>
        </p:txBody>
      </p:sp>
    </p:spTree>
    <p:extLst>
      <p:ext uri="{BB962C8B-B14F-4D97-AF65-F5344CB8AC3E}">
        <p14:creationId xmlns:p14="http://schemas.microsoft.com/office/powerpoint/2010/main" val="19241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Customer’s Stock Data Analysis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811369"/>
            <a:ext cx="11822806" cy="595003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Setting Up The System</a:t>
            </a:r>
          </a:p>
          <a:p>
            <a:pPr algn="l"/>
            <a:r>
              <a:rPr lang="en-US" sz="1800" dirty="0" smtClean="0"/>
              <a:t>	 - Solution done in </a:t>
            </a:r>
            <a:r>
              <a:rPr lang="en-US" sz="1800" b="1" dirty="0" smtClean="0"/>
              <a:t>R programming language </a:t>
            </a:r>
            <a:r>
              <a:rPr lang="en-US" sz="1800" dirty="0" smtClean="0"/>
              <a:t>and below are the packages</a:t>
            </a:r>
          </a:p>
          <a:p>
            <a:pPr algn="l"/>
            <a:r>
              <a:rPr lang="en-US" sz="1800" b="1" dirty="0" smtClean="0"/>
              <a:t>	-  </a:t>
            </a:r>
            <a:r>
              <a:rPr lang="en-US" sz="1800" b="1" dirty="0" err="1" smtClean="0"/>
              <a:t>Quandl</a:t>
            </a:r>
            <a:r>
              <a:rPr lang="en-US" sz="1800" dirty="0" smtClean="0"/>
              <a:t> for Data Download</a:t>
            </a:r>
          </a:p>
          <a:p>
            <a:pPr algn="l"/>
            <a:r>
              <a:rPr lang="en-US" sz="1800" dirty="0" smtClean="0"/>
              <a:t>                 </a:t>
            </a:r>
            <a:r>
              <a:rPr lang="en-US" sz="1800" b="1" dirty="0" smtClean="0"/>
              <a:t>-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tidyverse</a:t>
            </a:r>
            <a:r>
              <a:rPr lang="en-US" sz="1800" dirty="0" smtClean="0"/>
              <a:t> to Use </a:t>
            </a:r>
            <a:r>
              <a:rPr lang="en-US" sz="1800" dirty="0" err="1" smtClean="0"/>
              <a:t>tibble</a:t>
            </a:r>
            <a:r>
              <a:rPr lang="en-US" sz="1800" dirty="0" smtClean="0"/>
              <a:t> for grouping and perform single operation on multiple groups</a:t>
            </a:r>
          </a:p>
          <a:p>
            <a:pPr algn="l"/>
            <a:r>
              <a:rPr lang="en-US" sz="1800" dirty="0"/>
              <a:t>	</a:t>
            </a:r>
            <a:r>
              <a:rPr lang="en-US" sz="1800" b="1" dirty="0" smtClean="0"/>
              <a:t>-</a:t>
            </a:r>
            <a:r>
              <a:rPr lang="en-US" sz="1800" dirty="0" smtClean="0"/>
              <a:t> </a:t>
            </a:r>
            <a:r>
              <a:rPr lang="en-US" sz="1800" b="1" dirty="0" err="1" smtClean="0"/>
              <a:t>tidyquant</a:t>
            </a:r>
            <a:r>
              <a:rPr lang="en-US" sz="1800" dirty="0" smtClean="0"/>
              <a:t> for Time Series and Financial functions to perform the analysis</a:t>
            </a:r>
          </a:p>
          <a:p>
            <a:pPr algn="l"/>
            <a:r>
              <a:rPr lang="en-US" sz="1800" b="1" dirty="0" smtClean="0"/>
              <a:t>	-  </a:t>
            </a:r>
            <a:r>
              <a:rPr lang="en-US" sz="1800" b="1" dirty="0" err="1" smtClean="0"/>
              <a:t>gglot</a:t>
            </a:r>
            <a:r>
              <a:rPr lang="en-US" sz="1800" dirty="0" smtClean="0"/>
              <a:t> for Plotting and Visualization</a:t>
            </a:r>
          </a:p>
          <a:p>
            <a:pPr algn="l"/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Creating the Dataset -  </a:t>
            </a:r>
            <a:r>
              <a:rPr lang="en-US" sz="1800" dirty="0" smtClean="0"/>
              <a:t>In our analysis, we have selected following DHL’s customers-</a:t>
            </a:r>
          </a:p>
          <a:p>
            <a:pPr lvl="7" algn="l"/>
            <a:r>
              <a:rPr lang="en-US" sz="1800" dirty="0" smtClean="0"/>
              <a:t>PEPSICO</a:t>
            </a:r>
          </a:p>
          <a:p>
            <a:pPr lvl="7" algn="l"/>
            <a:r>
              <a:rPr lang="en-US" sz="1800" dirty="0" smtClean="0"/>
              <a:t>UNILEVER</a:t>
            </a:r>
          </a:p>
          <a:p>
            <a:pPr lvl="7" algn="l"/>
            <a:r>
              <a:rPr lang="en-US" sz="1800" dirty="0" smtClean="0"/>
              <a:t>FORD MOTOR</a:t>
            </a:r>
          </a:p>
          <a:p>
            <a:pPr lvl="7" algn="l"/>
            <a:r>
              <a:rPr lang="en-US" sz="1800" dirty="0" smtClean="0"/>
              <a:t>HEWLETT PACKARD </a:t>
            </a:r>
          </a:p>
          <a:p>
            <a:pPr lvl="7" algn="l"/>
            <a:r>
              <a:rPr lang="en-US" sz="1800" dirty="0" smtClean="0"/>
              <a:t>PROCTER &amp; GAMBLE</a:t>
            </a:r>
          </a:p>
          <a:p>
            <a:pPr lvl="1" algn="l"/>
            <a:endParaRPr lang="en-US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Visualization of monthly prices</a:t>
            </a:r>
          </a:p>
          <a:p>
            <a:pPr lvl="7" algn="l"/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algn="l"/>
            <a:endParaRPr lang="en-US" sz="1800" b="1" dirty="0" smtClean="0"/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0939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Customer’s Stock Data Analysis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1509939"/>
            <a:ext cx="11822806" cy="525146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algn="l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8" y="1081825"/>
            <a:ext cx="11452652" cy="55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Customer Churn Prediction Analysis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811369"/>
            <a:ext cx="11822806" cy="595003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Steps to process the data set</a:t>
            </a:r>
          </a:p>
          <a:p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 smtClean="0"/>
              <a:t>Process the data in </a:t>
            </a:r>
            <a:r>
              <a:rPr lang="en-US" sz="1800" b="1" dirty="0" smtClean="0"/>
              <a:t>Opportunities_examples.xls</a:t>
            </a:r>
            <a:r>
              <a:rPr lang="en-US" sz="1800" dirty="0" smtClean="0"/>
              <a:t> and evaluate the important columns.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Data Wrangling on missing , incorrect data available in sheet.</a:t>
            </a:r>
          </a:p>
          <a:p>
            <a:pPr marL="342900" indent="-342900" algn="l">
              <a:buAutoNum type="arabicPeriod" startAt="3"/>
            </a:pPr>
            <a:r>
              <a:rPr lang="en-US" sz="1800" dirty="0" smtClean="0"/>
              <a:t>Applied Random forest and Logistic Regression machine learning algorithm to predict the customer churn</a:t>
            </a:r>
            <a:r>
              <a:rPr lang="en-US" sz="1800" dirty="0" smtClean="0"/>
              <a:t>.</a:t>
            </a:r>
          </a:p>
          <a:p>
            <a:pPr marL="342900" indent="-342900" algn="l">
              <a:buAutoNum type="arabicPeriod" startAt="3"/>
            </a:pPr>
            <a:r>
              <a:rPr lang="en-US" sz="1800" dirty="0"/>
              <a:t>If the signal to noise ratio is low (it is a ‘hard’ problem) logistic regression is likely to perform </a:t>
            </a:r>
            <a:r>
              <a:rPr lang="en-US" sz="1800" dirty="0" smtClean="0"/>
              <a:t>best. Else Random Forest.</a:t>
            </a:r>
            <a:endParaRPr lang="en-US" sz="1800" dirty="0" smtClean="0"/>
          </a:p>
          <a:p>
            <a:pPr algn="l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1" y="3133431"/>
            <a:ext cx="8834908" cy="36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Customer’s Categorization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991673"/>
            <a:ext cx="11822806" cy="5769735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Customers using DHL’s </a:t>
            </a:r>
            <a:r>
              <a:rPr lang="en-US" sz="1800" b="1" dirty="0"/>
              <a:t>basic products </a:t>
            </a:r>
            <a:r>
              <a:rPr lang="en-US" sz="1800" dirty="0"/>
              <a:t>find it easier to switch because switching costs are low and all its key competitors also offer similar products.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contrast, the switching costs are significantly higher for customers with special programs, and highest for clients using customized solutions.</a:t>
            </a:r>
          </a:p>
          <a:p>
            <a:pPr algn="l"/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456" y="2949263"/>
            <a:ext cx="7673206" cy="36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103031"/>
            <a:ext cx="11822805" cy="7083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ata Processing Architecture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991673"/>
            <a:ext cx="11822806" cy="5769735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algn="l"/>
            <a:endParaRPr lang="en-US" sz="1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85612" y="991673"/>
            <a:ext cx="10367492" cy="57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455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DHL Customer Asset Management</vt:lpstr>
      <vt:lpstr>Customer Churn Analysis</vt:lpstr>
      <vt:lpstr>Customer’s Stock Data Analysis</vt:lpstr>
      <vt:lpstr>Customer’s Stock Data Analysis</vt:lpstr>
      <vt:lpstr>Customer Churn Prediction Analysis</vt:lpstr>
      <vt:lpstr>Customer’s Categorization</vt:lpstr>
      <vt:lpstr>Data Processing Architecture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Tyagi</dc:creator>
  <cp:lastModifiedBy>Ashish Tyagi</cp:lastModifiedBy>
  <cp:revision>26</cp:revision>
  <dcterms:created xsi:type="dcterms:W3CDTF">2017-09-14T10:38:14Z</dcterms:created>
  <dcterms:modified xsi:type="dcterms:W3CDTF">2017-09-15T01:56:36Z</dcterms:modified>
</cp:coreProperties>
</file>