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58" r:id="rId4"/>
    <p:sldId id="259" r:id="rId5"/>
    <p:sldId id="262" r:id="rId6"/>
    <p:sldId id="269" r:id="rId7"/>
    <p:sldId id="286" r:id="rId8"/>
    <p:sldId id="287" r:id="rId9"/>
    <p:sldId id="288" r:id="rId10"/>
    <p:sldId id="289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4" r:id="rId19"/>
    <p:sldId id="26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8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868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1561"/>
  </p:normalViewPr>
  <p:slideViewPr>
    <p:cSldViewPr snapToGrid="0" snapToObjects="1" showGuides="1">
      <p:cViewPr>
        <p:scale>
          <a:sx n="106" d="100"/>
          <a:sy n="106" d="100"/>
        </p:scale>
        <p:origin x="19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457"/>
            <a:ext cx="10515600" cy="755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34456" y="723092"/>
            <a:ext cx="304798" cy="0"/>
          </a:xfrm>
          <a:prstGeom prst="line">
            <a:avLst/>
          </a:prstGeom>
          <a:ln w="730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7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39614" y="4589463"/>
            <a:ext cx="92701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24"/>
            <a:ext cx="10515600" cy="755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98360" y="723092"/>
            <a:ext cx="325640" cy="0"/>
          </a:xfrm>
          <a:prstGeom prst="line">
            <a:avLst/>
          </a:prstGeom>
          <a:ln w="730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7248-7DED-B24A-A758-6DF6C84DFC8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7752-8327-5942-8FCE-1DF0C96D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Apps with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095" y="4147317"/>
            <a:ext cx="8049125" cy="1507844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Ashish,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Kriti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Nisheed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Vinci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1153" y="6204049"/>
            <a:ext cx="722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eXperience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Technologies-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SapientRazorfish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22095" y="5979695"/>
            <a:ext cx="80491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0211" y="0"/>
            <a:ext cx="449178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85800" y="434145"/>
            <a:ext cx="10817352" cy="184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OLA PWA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048096"/>
            <a:ext cx="707986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68%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increase in mobile traffic in Tier 2 and 3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cities.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30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higher conversion rates in Tier 3 cities.</a:t>
            </a: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79438" indent="-531813">
              <a:buFont typeface="Arial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200KB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PWA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size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is,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is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300x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smaller than downloading an Android app and more than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500x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smaller than the iOS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app</a:t>
            </a:r>
          </a:p>
          <a:p>
            <a:pPr marL="579438" indent="-531813">
              <a:buFont typeface="Arial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20%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of users who book in their PWA had prev. uninstalled their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76" y="0"/>
            <a:ext cx="374811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" y="6461760"/>
            <a:ext cx="753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: https://</a:t>
            </a:r>
            <a:r>
              <a:rPr lang="en-US" sz="1400" i="1" dirty="0" err="1">
                <a:solidFill>
                  <a:schemeClr val="bg1">
                    <a:lumMod val="95000"/>
                  </a:schemeClr>
                </a:solidFill>
              </a:rPr>
              <a:t>developers.google.com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/web/showcase/2017/</a:t>
            </a:r>
            <a:r>
              <a:rPr lang="en-US" sz="1400" i="1" dirty="0" err="1">
                <a:solidFill>
                  <a:schemeClr val="bg1">
                    <a:lumMod val="95000"/>
                  </a:schemeClr>
                </a:solidFill>
              </a:rPr>
              <a:t>ola</a:t>
            </a:r>
            <a:endParaRPr lang="en-US" sz="14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7200" dirty="0"/>
              <a:t>दो तीन </a:t>
            </a:r>
            <a:r>
              <a:rPr lang="x-none" sz="7200" strike="sngStrike" dirty="0" smtClean="0"/>
              <a:t>शब्द</a:t>
            </a:r>
            <a:r>
              <a:rPr lang="en-US" sz="7200" dirty="0" smtClean="0"/>
              <a:t> slides</a:t>
            </a:r>
            <a:br>
              <a:rPr lang="en-US" sz="7200" dirty="0" smtClean="0"/>
            </a:br>
            <a:r>
              <a:rPr lang="en-US" sz="7200" dirty="0" smtClean="0"/>
              <a:t>Angular </a:t>
            </a:r>
            <a:r>
              <a:rPr lang="x-none" sz="7200" dirty="0"/>
              <a:t>के बारे में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Angular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017" y="1509843"/>
            <a:ext cx="2336666" cy="2475753"/>
          </a:xfrm>
          <a:prstGeom prst="rect">
            <a:avLst/>
          </a:prstGeom>
        </p:spPr>
      </p:pic>
      <p:pic>
        <p:nvPicPr>
          <p:cNvPr id="6" name="Picture 4" descr="ttps://angular.io/resources/images/logos/angular2/angular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5" t="8470" r="9647"/>
          <a:stretch/>
        </p:blipFill>
        <p:spPr bwMode="auto">
          <a:xfrm>
            <a:off x="8356284" y="1310036"/>
            <a:ext cx="2716306" cy="30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8216" y="4650971"/>
            <a:ext cx="310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Angular 1.x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7031" y="4367454"/>
            <a:ext cx="31094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Angular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Angular  2.x.x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Angular 4.x.x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Angular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x.x.x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Angular3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369650"/>
            <a:ext cx="6096001" cy="3668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2650" y="1327377"/>
            <a:ext cx="5874328" cy="375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329" y="4452859"/>
            <a:ext cx="4714911" cy="4378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2600" y="53825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Angular 4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4800" y="5323840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Angular 2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 to 5 </a:t>
            </a:r>
            <a:r>
              <a:rPr lang="en-US" sz="2400" i="1" dirty="0" smtClean="0"/>
              <a:t>(super easy*)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00954" y="1869139"/>
            <a:ext cx="10690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install @angular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b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common,compiler,compiler-cli,core,forms,http,platform-browser,platform-browser-dynamic,platform-server,router,animations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latest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typescript@latest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586641"/>
            <a:ext cx="1030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95000"/>
                  </a:schemeClr>
                </a:solidFill>
              </a:rPr>
              <a:t>Follow the instructions in the terminal</a:t>
            </a:r>
            <a:endParaRPr lang="en-US" sz="2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1832" y="6268453"/>
            <a:ext cx="17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in most cases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954" y="1499807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1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954" y="4197386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 2</a:t>
            </a:r>
            <a:endParaRPr lang="en-US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884238"/>
            <a:ext cx="11970327" cy="1535112"/>
          </a:xfrm>
        </p:spPr>
        <p:txBody>
          <a:bodyPr>
            <a:normAutofit/>
          </a:bodyPr>
          <a:lstStyle/>
          <a:p>
            <a:pPr algn="ctr"/>
            <a:r>
              <a:rPr lang="en-US" sz="5400" u="sng" smtClean="0"/>
              <a:t>Minimal Viable PWA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537853" y="2805545"/>
            <a:ext cx="8894618" cy="2237509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  <a:tabLst>
                <a:tab pos="4710113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App Shell  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AppComponent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Arial" charset="0"/>
              <a:buChar char="•"/>
              <a:tabLst>
                <a:tab pos="4710113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Add to Home Screen 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Manifest.json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  <a:tabLst>
                <a:tab pos="4710113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Full Screen	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Manifest.json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Arial" charset="0"/>
              <a:buChar char="•"/>
              <a:tabLst>
                <a:tab pos="4710113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Offline Support  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Service Worker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screen icon</a:t>
            </a:r>
          </a:p>
          <a:p>
            <a:r>
              <a:rPr lang="en-US" dirty="0" smtClean="0"/>
              <a:t>Full screen Mode</a:t>
            </a:r>
          </a:p>
          <a:p>
            <a:r>
              <a:rPr lang="en-US" dirty="0" smtClean="0"/>
              <a:t>App Name</a:t>
            </a:r>
          </a:p>
          <a:p>
            <a:r>
              <a:rPr lang="en-US" dirty="0" smtClean="0"/>
              <a:t>Background and foreground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070"/>
            <a:ext cx="10515600" cy="755015"/>
          </a:xfrm>
        </p:spPr>
        <p:txBody>
          <a:bodyPr/>
          <a:lstStyle/>
          <a:p>
            <a:r>
              <a:rPr lang="en-US" dirty="0" smtClean="0"/>
              <a:t>Service worker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9828" y="2031930"/>
            <a:ext cx="2147455" cy="65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Install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570336" y="3491697"/>
            <a:ext cx="2147455" cy="65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Activated</a:t>
            </a:r>
            <a:endParaRPr lang="en-US" sz="3200"/>
          </a:p>
        </p:txBody>
      </p:sp>
      <p:sp>
        <p:nvSpPr>
          <p:cNvPr id="7" name="Rounded Rectangle 6"/>
          <p:cNvSpPr/>
          <p:nvPr/>
        </p:nvSpPr>
        <p:spPr>
          <a:xfrm>
            <a:off x="4600663" y="4518772"/>
            <a:ext cx="2147455" cy="65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Idle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5644064" y="2683093"/>
            <a:ext cx="429492" cy="80860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644064" y="4142860"/>
            <a:ext cx="30327" cy="375912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17779" y="5282246"/>
            <a:ext cx="2147455" cy="651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Terminated</a:t>
            </a:r>
            <a:endParaRPr lang="en-US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09194" y="6045719"/>
            <a:ext cx="3330389" cy="651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 / Message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 flipH="1">
            <a:off x="5674389" y="5169935"/>
            <a:ext cx="2" cy="875784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0"/>
            <a:endCxn id="7" idx="1"/>
          </p:cNvCxnSpPr>
          <p:nvPr/>
        </p:nvCxnSpPr>
        <p:spPr>
          <a:xfrm rot="5400000" flipH="1" flipV="1">
            <a:off x="3727139" y="4408722"/>
            <a:ext cx="437892" cy="1309156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485243" y="3491696"/>
            <a:ext cx="2147455" cy="65116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Error</a:t>
            </a:r>
            <a:endParaRPr lang="en-US" sz="3200" dirty="0"/>
          </a:p>
        </p:txBody>
      </p:sp>
      <p:cxnSp>
        <p:nvCxnSpPr>
          <p:cNvPr id="28" name="Straight Arrow Connector 27"/>
          <p:cNvCxnSpPr>
            <a:stCxn id="4" idx="2"/>
            <a:endCxn id="27" idx="0"/>
          </p:cNvCxnSpPr>
          <p:nvPr/>
        </p:nvCxnSpPr>
        <p:spPr>
          <a:xfrm>
            <a:off x="6073556" y="2683093"/>
            <a:ext cx="2485415" cy="8086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le 1026"/>
          <p:cNvSpPr/>
          <p:nvPr/>
        </p:nvSpPr>
        <p:spPr>
          <a:xfrm>
            <a:off x="4701250" y="1035153"/>
            <a:ext cx="2789499" cy="7603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Register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PWA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131"/>
            <a:ext cx="10146632" cy="568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Lighthouse - https</a:t>
            </a:r>
            <a:r>
              <a:rPr lang="en-US" dirty="0"/>
              <a:t>://</a:t>
            </a:r>
            <a:r>
              <a:rPr lang="en-US" dirty="0" err="1"/>
              <a:t>developers.google.com</a:t>
            </a:r>
            <a:r>
              <a:rPr lang="en-US" dirty="0"/>
              <a:t>/web/tools/lighthouse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464" y="1443790"/>
            <a:ext cx="879909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5853" y="601632"/>
            <a:ext cx="10515600" cy="570291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500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Angular CLI</a:t>
            </a:r>
            <a:endParaRPr lang="en-US" sz="3500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sz="3000" u="sn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@angular/cli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3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install @</a:t>
            </a:r>
            <a:r>
              <a:rPr lang="en-US" sz="3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angular/service-worker –save-dev</a:t>
            </a:r>
          </a:p>
          <a:p>
            <a:pPr marL="0" indent="0" algn="ctr">
              <a:buNone/>
            </a:pP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sz="3600" u="sng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Workbox.js</a:t>
            </a:r>
            <a:endParaRPr lang="en-US" sz="3600" u="sng" dirty="0" smtClean="0">
              <a:solidFill>
                <a:schemeClr val="bg2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install workbox-cli 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--global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 workbox </a:t>
            </a:r>
            <a:r>
              <a:rPr lang="en-US" sz="3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generate:sw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sz="3500" u="sng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Ionic 2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install -g ionic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cordova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ionic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start my-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pwa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-app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--v2</a:t>
            </a:r>
          </a:p>
          <a:p>
            <a:pPr marL="0" indent="0" algn="ctr"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WTH is a Progressive Web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9619" y="2639871"/>
            <a:ext cx="7192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“...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 new software development methodology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for building modern frontend”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79" y="2346158"/>
            <a:ext cx="879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51856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node –version  // &gt;6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yarn add global @angular/cli </a:t>
            </a:r>
            <a:b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–g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angular/cli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Yarn add global http-server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Install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Angular Essentials for VS Code</a:t>
            </a:r>
            <a:br>
              <a:rPr lang="en-US" sz="24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marketplace.visualstudio.com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items?itemName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johnpapa.angular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-essentials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5078104"/>
            <a:ext cx="1913020" cy="637673"/>
          </a:xfrm>
          <a:prstGeom prst="wedgeRoundRectCallout">
            <a:avLst>
              <a:gd name="adj1" fmla="val -47535"/>
              <a:gd name="adj2" fmla="val -11793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Paisa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vasool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!!!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79" y="2346158"/>
            <a:ext cx="879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clone 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/areai51/angular-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hn.git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jsfoo-pwa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cd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jsfoo-pwa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fetch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checkout starter-kit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yarn //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g serve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 @angular/service-worker @angular/platform-server </a:t>
            </a:r>
            <a:endParaRPr lang="en-US" sz="3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 ng-</a:t>
            </a: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pwa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-tools </a:t>
            </a: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node_modules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/@angular/service-worker/bundles/worker-</a:t>
            </a: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basic.min.js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/ </a:t>
            </a: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618747"/>
            <a:ext cx="11000874" cy="8530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platformBrowserDynamic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bootstrapModule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AppModule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then(()=&gt;{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if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serviceWorker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 in navigator){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navigator.serviceWorker.register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('/worker-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basic.min.js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211" y="869921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.angular-</a:t>
            </a:r>
            <a:r>
              <a:rPr lang="en-US" i="1" dirty="0" err="1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cli.json</a:t>
            </a:r>
            <a:endParaRPr lang="en-US" i="1" dirty="0">
              <a:solidFill>
                <a:schemeClr val="bg2">
                  <a:lumMod val="9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12" y="2529060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main.ts</a:t>
            </a:r>
            <a:endParaRPr lang="en-US" i="1" dirty="0">
              <a:solidFill>
                <a:schemeClr val="bg2">
                  <a:lumMod val="9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39252"/>
            <a:ext cx="11000874" cy="56187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"assets": [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"assets",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favicon.ico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"worker-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basic.min.js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7397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00768"/>
            <a:ext cx="11000874" cy="938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ng set apps.0.serviceWorker=true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3211" y="3059668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.angular-</a:t>
            </a:r>
            <a:r>
              <a:rPr lang="en-US" i="1" dirty="0" err="1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cli.json</a:t>
            </a:r>
            <a:endParaRPr lang="en-US" i="1" dirty="0">
              <a:solidFill>
                <a:schemeClr val="bg2">
                  <a:lumMod val="9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193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5317957"/>
            <a:ext cx="4620127" cy="5775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notifications –</a:t>
            </a:r>
            <a:r>
              <a:rPr lang="en-US" dirty="0" err="1" smtClean="0"/>
              <a:t>flipkart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82839"/>
            <a:ext cx="12192000" cy="6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 like Experience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79881"/>
            <a:ext cx="11000874" cy="661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&lt;link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="manifest"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manifest.json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43211" y="1110549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index.html</a:t>
            </a:r>
            <a:endParaRPr lang="en-US" i="1" dirty="0">
              <a:solidFill>
                <a:schemeClr val="bg2">
                  <a:lumMod val="9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9" y="-3"/>
            <a:ext cx="1018140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6306" y="244272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i="1" dirty="0" err="1" smtClean="0">
                <a:solidFill>
                  <a:schemeClr val="bg2">
                    <a:lumMod val="9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anifest.json</a:t>
            </a:r>
            <a:endParaRPr lang="en-US" i="1" dirty="0">
              <a:solidFill>
                <a:schemeClr val="bg2">
                  <a:lumMod val="9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884238"/>
            <a:ext cx="11970327" cy="1535112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/>
              <a:t>Full-to PWA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86973" y="2805545"/>
            <a:ext cx="10943770" cy="2237509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  <a:tabLst>
                <a:tab pos="5597525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Push Notifications  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GCM | FCM |Push API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  <a:tabLst>
                <a:tab pos="5597525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Deeply Integrated PWA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</a:t>
            </a:r>
            <a:r>
              <a:rPr lang="en-US" sz="3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WebAPK</a:t>
            </a:r>
            <a:r>
              <a:rPr lang="en-US" sz="3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  <a:tabLst>
                <a:tab pos="5597525" algn="l"/>
              </a:tabLst>
            </a:pP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SSR for app Shell  	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sym typeface="Wingdings"/>
              </a:rPr>
              <a:t> Universal</a:t>
            </a:r>
          </a:p>
        </p:txBody>
      </p:sp>
    </p:spTree>
    <p:extLst>
      <p:ext uri="{BB962C8B-B14F-4D97-AF65-F5344CB8AC3E}">
        <p14:creationId xmlns:p14="http://schemas.microsoft.com/office/powerpoint/2010/main" val="21155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8" y="5962197"/>
            <a:ext cx="11611426" cy="5402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hemanth</a:t>
            </a:r>
            <a:r>
              <a:rPr lang="en-US" dirty="0" smtClean="0"/>
              <a:t>/</a:t>
            </a:r>
            <a:r>
              <a:rPr lang="en-US" dirty="0" err="1" smtClean="0"/>
              <a:t>awesome-pwa#apps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288" y="867472"/>
            <a:ext cx="11611426" cy="49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Progressive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is the ‘Key’ Keyword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..and that</a:t>
            </a:r>
            <a:r>
              <a:rPr lang="uk-UA" dirty="0" smtClean="0"/>
              <a:t>’</a:t>
            </a:r>
            <a:r>
              <a:rPr lang="en-US" dirty="0" smtClean="0"/>
              <a:t>s a wrap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@areai51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41294" y="4589463"/>
            <a:ext cx="1040615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Is what it really is </a:t>
            </a:r>
            <a:r>
              <a:rPr lang="is-I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…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 a PWA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572" y="1237672"/>
            <a:ext cx="1604159" cy="16071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 Shell Model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60215" y="1237672"/>
            <a:ext cx="1585354" cy="1607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 Loading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78675" y="1237672"/>
            <a:ext cx="1551646" cy="16071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Offline Support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139570" y="1228063"/>
            <a:ext cx="1570097" cy="16071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60 fps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087243" y="1228063"/>
            <a:ext cx="1570097" cy="16071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to Home Screen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0216" y="3071463"/>
            <a:ext cx="1585354" cy="2377990"/>
            <a:chOff x="2873830" y="3071463"/>
            <a:chExt cx="1965146" cy="2377990"/>
          </a:xfrm>
        </p:grpSpPr>
        <p:sp>
          <p:nvSpPr>
            <p:cNvPr id="16" name="Rectangle 15"/>
            <p:cNvSpPr/>
            <p:nvPr/>
          </p:nvSpPr>
          <p:spPr>
            <a:xfrm>
              <a:off x="2873830" y="3842326"/>
              <a:ext cx="1965146" cy="16071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Render Root</a:t>
              </a:r>
              <a:br>
                <a:rPr lang="en-US" sz="2000" dirty="0"/>
              </a:br>
              <a:r>
                <a:rPr lang="en-US" sz="2000" dirty="0"/>
                <a:t>Component Universally</a:t>
              </a:r>
            </a:p>
          </p:txBody>
        </p:sp>
        <p:sp>
          <p:nvSpPr>
            <p:cNvPr id="17" name="Triangle 16"/>
            <p:cNvSpPr/>
            <p:nvPr/>
          </p:nvSpPr>
          <p:spPr>
            <a:xfrm flipV="1">
              <a:off x="3383150" y="3071463"/>
              <a:ext cx="946507" cy="287072"/>
            </a:xfrm>
            <a:prstGeom prst="triangle">
              <a:avLst/>
            </a:prstGeom>
            <a:solidFill>
              <a:srgbClr val="A6A6A6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572" y="3071463"/>
            <a:ext cx="1604160" cy="2377990"/>
            <a:chOff x="486889" y="3071463"/>
            <a:chExt cx="1988457" cy="2377990"/>
          </a:xfrm>
        </p:grpSpPr>
        <p:sp>
          <p:nvSpPr>
            <p:cNvPr id="19" name="Rectangle 18"/>
            <p:cNvSpPr/>
            <p:nvPr/>
          </p:nvSpPr>
          <p:spPr>
            <a:xfrm>
              <a:off x="486889" y="3842326"/>
              <a:ext cx="1988457" cy="1607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Root Component as App Shell</a:t>
              </a:r>
            </a:p>
          </p:txBody>
        </p:sp>
        <p:sp>
          <p:nvSpPr>
            <p:cNvPr id="20" name="Triangle 19"/>
            <p:cNvSpPr/>
            <p:nvPr/>
          </p:nvSpPr>
          <p:spPr>
            <a:xfrm flipV="1">
              <a:off x="1007863" y="3071463"/>
              <a:ext cx="946507" cy="287072"/>
            </a:xfrm>
            <a:prstGeom prst="triangle">
              <a:avLst/>
            </a:prstGeom>
            <a:solidFill>
              <a:srgbClr val="A6A6A6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78675" y="3071463"/>
            <a:ext cx="1551646" cy="2377990"/>
            <a:chOff x="5237458" y="3071463"/>
            <a:chExt cx="1923363" cy="2377990"/>
          </a:xfrm>
        </p:grpSpPr>
        <p:sp>
          <p:nvSpPr>
            <p:cNvPr id="22" name="Rectangle 21"/>
            <p:cNvSpPr/>
            <p:nvPr/>
          </p:nvSpPr>
          <p:spPr>
            <a:xfrm>
              <a:off x="5237458" y="3842326"/>
              <a:ext cx="1923363" cy="1607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Service Worker </a:t>
              </a:r>
            </a:p>
          </p:txBody>
        </p:sp>
        <p:sp>
          <p:nvSpPr>
            <p:cNvPr id="23" name="Triangle 22"/>
            <p:cNvSpPr/>
            <p:nvPr/>
          </p:nvSpPr>
          <p:spPr>
            <a:xfrm flipV="1">
              <a:off x="5725885" y="3071463"/>
              <a:ext cx="946507" cy="287072"/>
            </a:xfrm>
            <a:prstGeom prst="triangle">
              <a:avLst/>
            </a:prstGeom>
            <a:solidFill>
              <a:srgbClr val="A6A6A6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39570" y="3071463"/>
            <a:ext cx="1570098" cy="2377989"/>
            <a:chOff x="7559303" y="3071463"/>
            <a:chExt cx="1946235" cy="2377989"/>
          </a:xfrm>
        </p:grpSpPr>
        <p:sp>
          <p:nvSpPr>
            <p:cNvPr id="25" name="Rectangle 24"/>
            <p:cNvSpPr/>
            <p:nvPr/>
          </p:nvSpPr>
          <p:spPr>
            <a:xfrm>
              <a:off x="7559303" y="3842325"/>
              <a:ext cx="1946235" cy="16071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Web Worker</a:t>
              </a:r>
            </a:p>
          </p:txBody>
        </p:sp>
        <p:sp>
          <p:nvSpPr>
            <p:cNvPr id="26" name="Triangle 25"/>
            <p:cNvSpPr/>
            <p:nvPr/>
          </p:nvSpPr>
          <p:spPr>
            <a:xfrm flipV="1">
              <a:off x="8059166" y="3071463"/>
              <a:ext cx="946507" cy="287072"/>
            </a:xfrm>
            <a:prstGeom prst="triangle">
              <a:avLst/>
            </a:prstGeom>
            <a:solidFill>
              <a:srgbClr val="A6A6A6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87243" y="3071463"/>
            <a:ext cx="1570097" cy="2377989"/>
            <a:chOff x="9904021" y="3071463"/>
            <a:chExt cx="1946234" cy="2377989"/>
          </a:xfrm>
        </p:grpSpPr>
        <p:sp>
          <p:nvSpPr>
            <p:cNvPr id="28" name="Rectangle 27"/>
            <p:cNvSpPr/>
            <p:nvPr/>
          </p:nvSpPr>
          <p:spPr>
            <a:xfrm>
              <a:off x="9904021" y="3842325"/>
              <a:ext cx="1946234" cy="1607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Web  App </a:t>
              </a:r>
              <a:r>
                <a:rPr lang="en-US" sz="2000" dirty="0" smtClean="0"/>
                <a:t>Manifest</a:t>
              </a:r>
              <a:endParaRPr lang="en-US" sz="2000" dirty="0"/>
            </a:p>
          </p:txBody>
        </p:sp>
        <p:sp>
          <p:nvSpPr>
            <p:cNvPr id="29" name="Triangle 28"/>
            <p:cNvSpPr/>
            <p:nvPr/>
          </p:nvSpPr>
          <p:spPr>
            <a:xfrm flipV="1">
              <a:off x="10403884" y="3071463"/>
              <a:ext cx="946507" cy="287072"/>
            </a:xfrm>
            <a:prstGeom prst="triangle">
              <a:avLst/>
            </a:prstGeom>
            <a:solidFill>
              <a:srgbClr val="A6A6A6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0024324" y="1228063"/>
            <a:ext cx="1570097" cy="16071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Push Notifications</a:t>
            </a:r>
            <a:endParaRPr lang="en-US" sz="2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024324" y="3071463"/>
            <a:ext cx="1570097" cy="2377989"/>
            <a:chOff x="9904021" y="3071463"/>
            <a:chExt cx="1946234" cy="2377989"/>
          </a:xfrm>
          <a:solidFill>
            <a:srgbClr val="7030A0"/>
          </a:solidFill>
        </p:grpSpPr>
        <p:sp>
          <p:nvSpPr>
            <p:cNvPr id="32" name="Rectangle 31"/>
            <p:cNvSpPr/>
            <p:nvPr/>
          </p:nvSpPr>
          <p:spPr>
            <a:xfrm>
              <a:off x="9904021" y="3842325"/>
              <a:ext cx="1946234" cy="1607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Web Push API</a:t>
              </a:r>
              <a:endParaRPr lang="en-US" sz="2000" dirty="0"/>
            </a:p>
          </p:txBody>
        </p:sp>
        <p:sp>
          <p:nvSpPr>
            <p:cNvPr id="33" name="Triangle 32"/>
            <p:cNvSpPr/>
            <p:nvPr/>
          </p:nvSpPr>
          <p:spPr>
            <a:xfrm flipV="1">
              <a:off x="10403884" y="3071463"/>
              <a:ext cx="946507" cy="287072"/>
            </a:xfrm>
            <a:prstGeom prst="triangle">
              <a:avLst/>
            </a:prstGeom>
            <a:solidFill>
              <a:srgbClr val="8688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7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Selling PWAs (.. Your boss, client, PM..)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1280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It’s a set of guides to improve App Performance.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It’s a replacement for your Responsive / Adaptive Web App.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 every Native App needs to be Native.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Chrome users on desktop &amp; mobile get super enhanced experience.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Offline support is not everything.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is nothing to lose.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49511"/>
            <a:ext cx="10817352" cy="184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 for PWAs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824" y="1345548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Worker</a:t>
            </a:r>
            <a:endParaRPr lang="en-US" sz="1400" dirty="0"/>
          </a:p>
        </p:txBody>
      </p:sp>
      <p:pic>
        <p:nvPicPr>
          <p:cNvPr id="6" name="Picture 2" descr="mage result for chrome logo 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381" y="1117335"/>
            <a:ext cx="774568" cy="7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e result for opera logo 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4713" y="3081114"/>
            <a:ext cx="755904" cy="7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ge result for firefox logo 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112" y="2120222"/>
            <a:ext cx="719107" cy="7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age result for MS Edge logo 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5250" y="4065337"/>
            <a:ext cx="674831" cy="7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mage result for safari logo 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7968" y="5013833"/>
            <a:ext cx="829395" cy="8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821102" y="1299790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from home screen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973824" y="2233342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Worker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821102" y="2187584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</a:t>
            </a:r>
            <a:r>
              <a:rPr lang="en-US" sz="1400" smtClean="0"/>
              <a:t>from home screen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73824" y="3342814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Worker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21102" y="3297056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</a:t>
            </a:r>
            <a:r>
              <a:rPr lang="en-US" sz="1400" smtClean="0"/>
              <a:t>from home screen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973824" y="4293790"/>
            <a:ext cx="3401568" cy="3169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13F35"/>
                </a:solidFill>
              </a:rPr>
              <a:t>Service Worker</a:t>
            </a:r>
            <a:endParaRPr lang="en-US" sz="1400" dirty="0">
              <a:solidFill>
                <a:srgbClr val="613F35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1102" y="4248032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</a:t>
            </a:r>
            <a:r>
              <a:rPr lang="en-US" sz="1400" smtClean="0"/>
              <a:t>from home screen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973824" y="5269150"/>
            <a:ext cx="3401568" cy="3169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613F35"/>
                </a:solidFill>
              </a:rPr>
              <a:t>Service Worker</a:t>
            </a:r>
            <a:endParaRPr lang="en-US" sz="1400" dirty="0">
              <a:solidFill>
                <a:srgbClr val="613F3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1102" y="5223392"/>
            <a:ext cx="3401568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</a:t>
            </a:r>
            <a:r>
              <a:rPr lang="en-US" sz="1400" smtClean="0"/>
              <a:t>from home screen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448" y="5961888"/>
            <a:ext cx="1137513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72272" y="6086014"/>
            <a:ext cx="298704" cy="3169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272272" y="6470926"/>
            <a:ext cx="298704" cy="3169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613F3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0432" y="6086014"/>
            <a:ext cx="2999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Feature is available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5296" y="6470062"/>
            <a:ext cx="2999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Feature </a:t>
            </a:r>
            <a:r>
              <a:rPr lang="en-US" sz="1400" smtClean="0">
                <a:solidFill>
                  <a:schemeClr val="bg1">
                    <a:lumMod val="95000"/>
                  </a:schemeClr>
                </a:solidFill>
              </a:rPr>
              <a:t>is in development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00211" y="0"/>
            <a:ext cx="4491789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85800" y="461544"/>
            <a:ext cx="10817352" cy="184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Twitter lite </a:t>
            </a:r>
            <a:r>
              <a:rPr lang="en-US" dirty="0" err="1" smtClean="0"/>
              <a:t>pwa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9024" y="115824"/>
            <a:ext cx="3200400" cy="6540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2064" y="1048096"/>
            <a:ext cx="6839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65%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increase in pages per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</a:t>
            </a: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75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increase in Tweets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sent</a:t>
            </a: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20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decrease in bounce rate</a:t>
            </a:r>
          </a:p>
        </p:txBody>
      </p:sp>
    </p:spTree>
    <p:extLst>
      <p:ext uri="{BB962C8B-B14F-4D97-AF65-F5344CB8AC3E}">
        <p14:creationId xmlns:p14="http://schemas.microsoft.com/office/powerpoint/2010/main" val="15767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0211" y="0"/>
            <a:ext cx="4491789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85800" y="345306"/>
            <a:ext cx="10817352" cy="1846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Flipkart lite</a:t>
            </a:r>
            <a:endParaRPr lang="en-US" dirty="0"/>
          </a:p>
        </p:txBody>
      </p:sp>
      <p:pic>
        <p:nvPicPr>
          <p:cNvPr id="3" name="Picture 2" descr="https://developers.google.com/web/showcase/2016/images/flipkart/flipkar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4653" y="0"/>
            <a:ext cx="3881486" cy="692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2064" y="1048096"/>
            <a:ext cx="6839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3x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more time spent on site</a:t>
            </a: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40%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higher re-engagement rate</a:t>
            </a: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70%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greater conversion rate via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homeScreen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3x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lower data usage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64" y="6547104"/>
            <a:ext cx="709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1400" i="1" dirty="0" smtClean="0">
                <a:solidFill>
                  <a:schemeClr val="bg1">
                    <a:lumMod val="95000"/>
                  </a:schemeClr>
                </a:solidFill>
              </a:rPr>
              <a:t>: https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://</a:t>
            </a:r>
            <a:r>
              <a:rPr lang="en-US" sz="1400" i="1" dirty="0" err="1">
                <a:solidFill>
                  <a:schemeClr val="bg1">
                    <a:lumMod val="95000"/>
                  </a:schemeClr>
                </a:solidFill>
              </a:rPr>
              <a:t>developers.google.com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/web/showcase/2016/</a:t>
            </a:r>
            <a:r>
              <a:rPr lang="en-US" sz="1400" i="1" dirty="0" err="1">
                <a:solidFill>
                  <a:schemeClr val="bg1">
                    <a:lumMod val="95000"/>
                  </a:schemeClr>
                </a:solidFill>
              </a:rPr>
              <a:t>flipkart</a:t>
            </a:r>
            <a:endParaRPr lang="en-US" sz="14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542</Words>
  <Application>Microsoft Macintosh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1_Office Theme</vt:lpstr>
      <vt:lpstr>Progressive Web Apps with Angular</vt:lpstr>
      <vt:lpstr>WTH is a Progressive Web App</vt:lpstr>
      <vt:lpstr>Progressive</vt:lpstr>
      <vt:lpstr>Web App</vt:lpstr>
      <vt:lpstr>What Constitutes  a PWA</vt:lpstr>
      <vt:lpstr>Selling PWAs (.. Your boss, client, PM..)</vt:lpstr>
      <vt:lpstr>PowerPoint Presentation</vt:lpstr>
      <vt:lpstr>PowerPoint Presentation</vt:lpstr>
      <vt:lpstr>PowerPoint Presentation</vt:lpstr>
      <vt:lpstr>PowerPoint Presentation</vt:lpstr>
      <vt:lpstr>दो तीन शब्द slides Angular के बारे में</vt:lpstr>
      <vt:lpstr>Know your Angular</vt:lpstr>
      <vt:lpstr>What Happened to Angular3</vt:lpstr>
      <vt:lpstr>Migrating from 2 to 5 (super easy*)</vt:lpstr>
      <vt:lpstr>Minimal Viable PWA</vt:lpstr>
      <vt:lpstr>Manifest.json</vt:lpstr>
      <vt:lpstr>Service worker</vt:lpstr>
      <vt:lpstr>Are you a PWA ?</vt:lpstr>
      <vt:lpstr>PowerPoint Presentation</vt:lpstr>
      <vt:lpstr>Step 0</vt:lpstr>
      <vt:lpstr>Step 1</vt:lpstr>
      <vt:lpstr>Step 2</vt:lpstr>
      <vt:lpstr>Step 3</vt:lpstr>
      <vt:lpstr>Step 4</vt:lpstr>
      <vt:lpstr>Offline notifications –flipkart style</vt:lpstr>
      <vt:lpstr>Native App like Experience</vt:lpstr>
      <vt:lpstr>PowerPoint Presentation</vt:lpstr>
      <vt:lpstr>Full-to PWA</vt:lpstr>
      <vt:lpstr>Examples of PWA</vt:lpstr>
      <vt:lpstr>..and that’s a wrap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Vinci</dc:creator>
  <cp:lastModifiedBy>Vinci</cp:lastModifiedBy>
  <cp:revision>187</cp:revision>
  <dcterms:created xsi:type="dcterms:W3CDTF">2017-02-03T15:57:57Z</dcterms:created>
  <dcterms:modified xsi:type="dcterms:W3CDTF">2017-11-09T12:51:06Z</dcterms:modified>
</cp:coreProperties>
</file>