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F34530-C63E-45E8-B183-1D145A5779FB}">
          <p14:sldIdLst>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CB5-F31F-1A8E-F822-F8BA966E9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F737BF-32B0-5645-DC95-11F99FD1C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F7A32-70DA-0397-90D8-E0473C2DCBA2}"/>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5" name="Footer Placeholder 4">
            <a:extLst>
              <a:ext uri="{FF2B5EF4-FFF2-40B4-BE49-F238E27FC236}">
                <a16:creationId xmlns:a16="http://schemas.microsoft.com/office/drawing/2014/main" id="{608D561F-086A-2A72-E1D5-7FBD04BD8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E0D5E-9E8E-79A1-6CE0-2CE8DBA5056F}"/>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226588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8050-3C57-4654-AD5B-E0E29F986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55F8E8-0BCB-963B-6D94-033177D9E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E110B-72D3-928A-9EA5-D53A4FA73342}"/>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5" name="Footer Placeholder 4">
            <a:extLst>
              <a:ext uri="{FF2B5EF4-FFF2-40B4-BE49-F238E27FC236}">
                <a16:creationId xmlns:a16="http://schemas.microsoft.com/office/drawing/2014/main" id="{8D2F34ED-9CDA-C23B-D0E7-68A2255C8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ADED5-4AD9-B63A-C02E-087E0576F753}"/>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388459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F4FB2-E7CB-036A-B1EE-9C43C6220A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E4F476-7F73-66A2-CDC7-A6B45A6F7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14AAE-5E10-E33B-B9FC-31143A52991C}"/>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5" name="Footer Placeholder 4">
            <a:extLst>
              <a:ext uri="{FF2B5EF4-FFF2-40B4-BE49-F238E27FC236}">
                <a16:creationId xmlns:a16="http://schemas.microsoft.com/office/drawing/2014/main" id="{AE6FCB0D-0AE6-48D3-D3CC-CD9AFAA8F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FEA6D-BA4E-9D36-BCCF-D345CD98327A}"/>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230153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98EC-9E76-AF27-5989-44C96AE9F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4A80B7-3EB4-EEA0-8C87-40064F9D7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6B406-3348-8F2B-ABC4-07470E73F61E}"/>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5" name="Footer Placeholder 4">
            <a:extLst>
              <a:ext uri="{FF2B5EF4-FFF2-40B4-BE49-F238E27FC236}">
                <a16:creationId xmlns:a16="http://schemas.microsoft.com/office/drawing/2014/main" id="{898AB767-1AE7-7607-2983-BFB394484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F5C69-EB7F-DE6E-3DBF-AA2D4932218F}"/>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173830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C933-2066-C114-DAEC-C1D058E8EC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D8A9B0-9382-4C28-4186-9BF6E8EA1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47300-33DD-DED4-0750-836F4454A64F}"/>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5" name="Footer Placeholder 4">
            <a:extLst>
              <a:ext uri="{FF2B5EF4-FFF2-40B4-BE49-F238E27FC236}">
                <a16:creationId xmlns:a16="http://schemas.microsoft.com/office/drawing/2014/main" id="{E4628D94-C81D-F0EA-C896-108F5BFDB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C1956-78CC-63CD-D1E8-FA90E2AD4C3C}"/>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113695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465E-06D1-B4E8-DFC4-2D1F078A8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F8446-82CE-E708-453A-576708E0B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1A3B5A-C0C3-8A58-FEA3-053FD1813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001692-3FE9-D367-E131-3A631A79B7C8}"/>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6" name="Footer Placeholder 5">
            <a:extLst>
              <a:ext uri="{FF2B5EF4-FFF2-40B4-BE49-F238E27FC236}">
                <a16:creationId xmlns:a16="http://schemas.microsoft.com/office/drawing/2014/main" id="{E32D0A81-B7C9-D937-D9F6-A85DC05EE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8E670-794F-8256-4317-2FC68F267DF7}"/>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183546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CB19-60E8-CA32-A695-5584962D6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9240ED-5C80-9ABB-12D1-80DADB0AB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C0B48-7B9C-424B-4D54-B28806740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D7FA9-358B-A6C8-7C88-AF31E4AEAA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D1EA1-D3EF-5093-8328-D8B9E8639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3E41BA-7990-C594-8651-4632EA40DF3B}"/>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8" name="Footer Placeholder 7">
            <a:extLst>
              <a:ext uri="{FF2B5EF4-FFF2-40B4-BE49-F238E27FC236}">
                <a16:creationId xmlns:a16="http://schemas.microsoft.com/office/drawing/2014/main" id="{F59FF901-D65F-26AF-E61B-2C508D1FDD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0A646-7A85-7CF9-AC0A-CCA716BB41E9}"/>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345499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BF1E-6802-A14B-4D70-72D116C742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38006-7E05-F979-0F8D-136E8A26C9D8}"/>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4" name="Footer Placeholder 3">
            <a:extLst>
              <a:ext uri="{FF2B5EF4-FFF2-40B4-BE49-F238E27FC236}">
                <a16:creationId xmlns:a16="http://schemas.microsoft.com/office/drawing/2014/main" id="{57CF38D0-52E0-2047-F374-8615E9DCA3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83667-B2E4-5AB6-30F1-AEE027AB0165}"/>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280551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2222C-237D-FB8E-D4F9-C0FF3DE3C29A}"/>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3" name="Footer Placeholder 2">
            <a:extLst>
              <a:ext uri="{FF2B5EF4-FFF2-40B4-BE49-F238E27FC236}">
                <a16:creationId xmlns:a16="http://schemas.microsoft.com/office/drawing/2014/main" id="{554B334C-6BF1-AB12-EC6C-F57665115E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6065E4-FD1B-31D0-0493-9D11B4961CF5}"/>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23616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0D2C-40FF-4C98-872B-C1B45CCDA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5EFE8-8BB5-E718-C9BE-177CDB7D4E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00DF0B-E3EF-54AD-51E4-9679954E9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D7C97-0396-B8FA-353A-21BDD63B7C1B}"/>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6" name="Footer Placeholder 5">
            <a:extLst>
              <a:ext uri="{FF2B5EF4-FFF2-40B4-BE49-F238E27FC236}">
                <a16:creationId xmlns:a16="http://schemas.microsoft.com/office/drawing/2014/main" id="{27221ECF-3627-E58C-140B-C544D3106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EE5D8-D9F4-692D-CC57-3DF894C2FB7B}"/>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408563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80B-64FB-C29F-62E4-F37B05D9F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F97B4-4CB5-8499-5C25-370A2656E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4A0474-CBCC-F98D-3219-C28BD25E6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44C88-D22B-3DFA-7542-0D23C9812BDB}"/>
              </a:ext>
            </a:extLst>
          </p:cNvPr>
          <p:cNvSpPr>
            <a:spLocks noGrp="1"/>
          </p:cNvSpPr>
          <p:nvPr>
            <p:ph type="dt" sz="half" idx="10"/>
          </p:nvPr>
        </p:nvSpPr>
        <p:spPr/>
        <p:txBody>
          <a:bodyPr/>
          <a:lstStyle/>
          <a:p>
            <a:fld id="{F5160B58-7484-46E9-AD74-6843E24BB088}" type="datetimeFigureOut">
              <a:rPr lang="en-US" smtClean="0"/>
              <a:t>5/28/2022</a:t>
            </a:fld>
            <a:endParaRPr lang="en-US"/>
          </a:p>
        </p:txBody>
      </p:sp>
      <p:sp>
        <p:nvSpPr>
          <p:cNvPr id="6" name="Footer Placeholder 5">
            <a:extLst>
              <a:ext uri="{FF2B5EF4-FFF2-40B4-BE49-F238E27FC236}">
                <a16:creationId xmlns:a16="http://schemas.microsoft.com/office/drawing/2014/main" id="{1EB2F9BA-B776-70FD-801D-50084482C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0FE0D-4FB0-9307-8C47-8CAD4AEFF332}"/>
              </a:ext>
            </a:extLst>
          </p:cNvPr>
          <p:cNvSpPr>
            <a:spLocks noGrp="1"/>
          </p:cNvSpPr>
          <p:nvPr>
            <p:ph type="sldNum" sz="quarter" idx="12"/>
          </p:nvPr>
        </p:nvSpPr>
        <p:spPr/>
        <p:txBody>
          <a:bodyPr/>
          <a:lstStyle/>
          <a:p>
            <a:fld id="{F2FF4E21-D758-44B5-83DF-57A5F58870A1}" type="slidenum">
              <a:rPr lang="en-US" smtClean="0"/>
              <a:t>‹#›</a:t>
            </a:fld>
            <a:endParaRPr lang="en-US"/>
          </a:p>
        </p:txBody>
      </p:sp>
    </p:spTree>
    <p:extLst>
      <p:ext uri="{BB962C8B-B14F-4D97-AF65-F5344CB8AC3E}">
        <p14:creationId xmlns:p14="http://schemas.microsoft.com/office/powerpoint/2010/main" val="121268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2331A-B13D-E432-35EA-E5339169C9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63BC04-B0D3-E403-DF98-68480F635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32D54-DF6B-8D22-5221-5709BC9BC7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60B58-7484-46E9-AD74-6843E24BB088}" type="datetimeFigureOut">
              <a:rPr lang="en-US" smtClean="0"/>
              <a:t>5/28/2022</a:t>
            </a:fld>
            <a:endParaRPr lang="en-US"/>
          </a:p>
        </p:txBody>
      </p:sp>
      <p:sp>
        <p:nvSpPr>
          <p:cNvPr id="5" name="Footer Placeholder 4">
            <a:extLst>
              <a:ext uri="{FF2B5EF4-FFF2-40B4-BE49-F238E27FC236}">
                <a16:creationId xmlns:a16="http://schemas.microsoft.com/office/drawing/2014/main" id="{354F6AEB-4B40-4DA7-DB3E-8A0C7595C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9BAC08-1482-2D78-B584-E20B5AA97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F4E21-D758-44B5-83DF-57A5F58870A1}" type="slidenum">
              <a:rPr lang="en-US" smtClean="0"/>
              <a:t>‹#›</a:t>
            </a:fld>
            <a:endParaRPr lang="en-US"/>
          </a:p>
        </p:txBody>
      </p:sp>
    </p:spTree>
    <p:extLst>
      <p:ext uri="{BB962C8B-B14F-4D97-AF65-F5344CB8AC3E}">
        <p14:creationId xmlns:p14="http://schemas.microsoft.com/office/powerpoint/2010/main" val="1635944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627E-B011-775C-4062-F19FC2E831C2}"/>
              </a:ext>
            </a:extLst>
          </p:cNvPr>
          <p:cNvSpPr>
            <a:spLocks noGrp="1"/>
          </p:cNvSpPr>
          <p:nvPr>
            <p:ph type="title"/>
          </p:nvPr>
        </p:nvSpPr>
        <p:spPr>
          <a:xfrm>
            <a:off x="838200" y="365125"/>
            <a:ext cx="10515600" cy="557901"/>
          </a:xfrm>
        </p:spPr>
        <p:txBody>
          <a:bodyPr>
            <a:noAutofit/>
          </a:bodyPr>
          <a:lstStyle/>
          <a:p>
            <a:pPr algn="ctr"/>
            <a:r>
              <a:rPr lang="en-US" sz="4000" b="1" dirty="0"/>
              <a:t>Summary</a:t>
            </a:r>
          </a:p>
        </p:txBody>
      </p:sp>
      <p:sp>
        <p:nvSpPr>
          <p:cNvPr id="3" name="Content Placeholder 2">
            <a:extLst>
              <a:ext uri="{FF2B5EF4-FFF2-40B4-BE49-F238E27FC236}">
                <a16:creationId xmlns:a16="http://schemas.microsoft.com/office/drawing/2014/main" id="{B2A227CC-4A8D-FC31-BAF8-3AD097739CB3}"/>
              </a:ext>
            </a:extLst>
          </p:cNvPr>
          <p:cNvSpPr>
            <a:spLocks noGrp="1"/>
          </p:cNvSpPr>
          <p:nvPr>
            <p:ph idx="1"/>
          </p:nvPr>
        </p:nvSpPr>
        <p:spPr>
          <a:xfrm>
            <a:off x="838200" y="1173192"/>
            <a:ext cx="10515600" cy="5003771"/>
          </a:xfrm>
        </p:spPr>
        <p:txBody>
          <a:bodyPr>
            <a:normAutofit/>
          </a:bodyPr>
          <a:lstStyle/>
          <a:p>
            <a:pPr marL="0" indent="0">
              <a:buNone/>
            </a:pPr>
            <a:endParaRPr lang="en-US" sz="1400" b="0" i="0" dirty="0">
              <a:effectLst/>
              <a:latin typeface="-apple-system"/>
            </a:endParaRPr>
          </a:p>
          <a:p>
            <a:pPr marL="0" indent="0">
              <a:buNone/>
            </a:pPr>
            <a:r>
              <a:rPr lang="en-US" sz="1400" b="0" i="0" dirty="0">
                <a:effectLst/>
                <a:latin typeface="-apple-system"/>
              </a:rPr>
              <a:t>In this capstone, we will predict if the Falcon 9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 In this lab, you will collect and make sure the data is in the correct format from an API. The following is an example of a successful and launch.</a:t>
            </a:r>
          </a:p>
          <a:p>
            <a:pPr marL="0" indent="0">
              <a:buNone/>
            </a:pPr>
            <a:endParaRPr lang="en-US" sz="1400" dirty="0">
              <a:latin typeface="-apple-system"/>
            </a:endParaRPr>
          </a:p>
          <a:p>
            <a:pPr marL="0" indent="0">
              <a:buNone/>
            </a:pPr>
            <a:r>
              <a:rPr lang="en-US" sz="1400" b="0" i="0" dirty="0">
                <a:effectLst/>
                <a:latin typeface="-apple-system"/>
              </a:rPr>
              <a:t>Several examples of an unsuccessful landing are shown here:</a:t>
            </a:r>
          </a:p>
          <a:p>
            <a:pPr marL="0" indent="0">
              <a:buNone/>
            </a:pPr>
            <a:endParaRPr lang="en-US" sz="1400" b="0" i="0" dirty="0">
              <a:effectLst/>
              <a:latin typeface="-apple-system"/>
            </a:endParaRPr>
          </a:p>
          <a:p>
            <a:pPr marL="0" indent="0">
              <a:buNone/>
            </a:pPr>
            <a:r>
              <a:rPr lang="en-US" sz="1400" b="0" i="0" dirty="0">
                <a:effectLst/>
                <a:latin typeface="-apple-system"/>
              </a:rPr>
              <a:t>Most unsuccessful landings are planned. Space X performs a controlled landing in the oceans.</a:t>
            </a:r>
          </a:p>
          <a:p>
            <a:pPr marL="0" indent="0">
              <a:buNone/>
            </a:pPr>
            <a:endParaRPr lang="en-US" sz="1400" dirty="0">
              <a:latin typeface="-apple-system"/>
            </a:endParaRPr>
          </a:p>
          <a:p>
            <a:pPr algn="l"/>
            <a:r>
              <a:rPr lang="en-US" sz="1400" b="1" i="0" dirty="0">
                <a:solidFill>
                  <a:srgbClr val="000000"/>
                </a:solidFill>
                <a:effectLst/>
                <a:latin typeface="var(--jp-content-font-family)"/>
              </a:rPr>
              <a:t>Objectives</a:t>
            </a:r>
          </a:p>
          <a:p>
            <a:pPr algn="l"/>
            <a:r>
              <a:rPr lang="en-US" sz="1400" b="0" i="0" dirty="0">
                <a:solidFill>
                  <a:srgbClr val="000000"/>
                </a:solidFill>
                <a:effectLst/>
                <a:latin typeface="var(--jp-content-font-family)"/>
              </a:rPr>
              <a:t>In this lab, you will make a get request to the SpaceX API. You will also do some basic data wrangling and </a:t>
            </a:r>
            <a:r>
              <a:rPr lang="en-US" sz="1400" b="0" i="0" dirty="0" err="1">
                <a:solidFill>
                  <a:srgbClr val="000000"/>
                </a:solidFill>
                <a:effectLst/>
                <a:latin typeface="var(--jp-content-font-family)"/>
              </a:rPr>
              <a:t>formating</a:t>
            </a:r>
            <a:r>
              <a:rPr lang="en-US" sz="1400" b="0" i="0" dirty="0">
                <a:solidFill>
                  <a:srgbClr val="000000"/>
                </a:solidFill>
                <a:effectLst/>
                <a:latin typeface="var(--jp-content-font-family)"/>
              </a:rPr>
              <a:t>.</a:t>
            </a:r>
          </a:p>
          <a:p>
            <a:pPr algn="l">
              <a:buFont typeface="Arial" panose="020B0604020202020204" pitchFamily="34" charset="0"/>
              <a:buChar char="•"/>
            </a:pPr>
            <a:r>
              <a:rPr lang="en-US" sz="1400" b="0" i="0" dirty="0">
                <a:solidFill>
                  <a:srgbClr val="000000"/>
                </a:solidFill>
                <a:effectLst/>
                <a:latin typeface="var(--jp-content-font-family)"/>
              </a:rPr>
              <a:t>Request to the SpaceX API</a:t>
            </a:r>
          </a:p>
          <a:p>
            <a:pPr algn="l">
              <a:buFont typeface="Arial" panose="020B0604020202020204" pitchFamily="34" charset="0"/>
              <a:buChar char="•"/>
            </a:pPr>
            <a:r>
              <a:rPr lang="en-US" sz="1400" b="0" i="0" dirty="0">
                <a:solidFill>
                  <a:srgbClr val="000000"/>
                </a:solidFill>
                <a:effectLst/>
                <a:latin typeface="var(--jp-content-font-family)"/>
              </a:rPr>
              <a:t>Clean the requested data</a:t>
            </a:r>
          </a:p>
        </p:txBody>
      </p:sp>
    </p:spTree>
    <p:extLst>
      <p:ext uri="{BB962C8B-B14F-4D97-AF65-F5344CB8AC3E}">
        <p14:creationId xmlns:p14="http://schemas.microsoft.com/office/powerpoint/2010/main" val="260706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5DFD7A-5992-2621-AE7A-5B1346D3B394}"/>
              </a:ext>
            </a:extLst>
          </p:cNvPr>
          <p:cNvSpPr txBox="1"/>
          <p:nvPr/>
        </p:nvSpPr>
        <p:spPr>
          <a:xfrm>
            <a:off x="3122762" y="258792"/>
            <a:ext cx="5193102" cy="707886"/>
          </a:xfrm>
          <a:prstGeom prst="rect">
            <a:avLst/>
          </a:prstGeom>
          <a:noFill/>
        </p:spPr>
        <p:txBody>
          <a:bodyPr wrap="square" rtlCol="0">
            <a:spAutoFit/>
          </a:bodyPr>
          <a:lstStyle/>
          <a:p>
            <a:pPr algn="ctr"/>
            <a:r>
              <a:rPr lang="en-US" sz="4000" dirty="0"/>
              <a:t>Feature Engineering</a:t>
            </a:r>
          </a:p>
        </p:txBody>
      </p:sp>
      <p:pic>
        <p:nvPicPr>
          <p:cNvPr id="4" name="Picture 3">
            <a:extLst>
              <a:ext uri="{FF2B5EF4-FFF2-40B4-BE49-F238E27FC236}">
                <a16:creationId xmlns:a16="http://schemas.microsoft.com/office/drawing/2014/main" id="{352F916C-53A2-BDB5-24C1-BE648AD31A7E}"/>
              </a:ext>
            </a:extLst>
          </p:cNvPr>
          <p:cNvPicPr>
            <a:picLocks noChangeAspect="1"/>
          </p:cNvPicPr>
          <p:nvPr/>
        </p:nvPicPr>
        <p:blipFill>
          <a:blip r:embed="rId2"/>
          <a:stretch>
            <a:fillRect/>
          </a:stretch>
        </p:blipFill>
        <p:spPr>
          <a:xfrm>
            <a:off x="1138686" y="1361756"/>
            <a:ext cx="8660921" cy="1557740"/>
          </a:xfrm>
          <a:prstGeom prst="rect">
            <a:avLst/>
          </a:prstGeom>
        </p:spPr>
      </p:pic>
      <p:pic>
        <p:nvPicPr>
          <p:cNvPr id="6" name="Picture 5">
            <a:extLst>
              <a:ext uri="{FF2B5EF4-FFF2-40B4-BE49-F238E27FC236}">
                <a16:creationId xmlns:a16="http://schemas.microsoft.com/office/drawing/2014/main" id="{A2EA2D8D-E619-15BC-D8C3-AA37417A9399}"/>
              </a:ext>
            </a:extLst>
          </p:cNvPr>
          <p:cNvPicPr>
            <a:picLocks noChangeAspect="1"/>
          </p:cNvPicPr>
          <p:nvPr/>
        </p:nvPicPr>
        <p:blipFill>
          <a:blip r:embed="rId3"/>
          <a:stretch>
            <a:fillRect/>
          </a:stretch>
        </p:blipFill>
        <p:spPr>
          <a:xfrm>
            <a:off x="1138686" y="3009621"/>
            <a:ext cx="8660921" cy="1527292"/>
          </a:xfrm>
          <a:prstGeom prst="rect">
            <a:avLst/>
          </a:prstGeom>
        </p:spPr>
      </p:pic>
      <p:pic>
        <p:nvPicPr>
          <p:cNvPr id="8" name="Picture 7">
            <a:extLst>
              <a:ext uri="{FF2B5EF4-FFF2-40B4-BE49-F238E27FC236}">
                <a16:creationId xmlns:a16="http://schemas.microsoft.com/office/drawing/2014/main" id="{7DAC494F-51E7-32C8-4CC1-AD293229CAEF}"/>
              </a:ext>
            </a:extLst>
          </p:cNvPr>
          <p:cNvPicPr>
            <a:picLocks noChangeAspect="1"/>
          </p:cNvPicPr>
          <p:nvPr/>
        </p:nvPicPr>
        <p:blipFill>
          <a:blip r:embed="rId4"/>
          <a:stretch>
            <a:fillRect/>
          </a:stretch>
        </p:blipFill>
        <p:spPr>
          <a:xfrm>
            <a:off x="1138685" y="4609204"/>
            <a:ext cx="8660921" cy="2281140"/>
          </a:xfrm>
          <a:prstGeom prst="rect">
            <a:avLst/>
          </a:prstGeom>
        </p:spPr>
      </p:pic>
    </p:spTree>
    <p:extLst>
      <p:ext uri="{BB962C8B-B14F-4D97-AF65-F5344CB8AC3E}">
        <p14:creationId xmlns:p14="http://schemas.microsoft.com/office/powerpoint/2010/main" val="329243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445B-D721-EFAB-3AC0-96D566D02893}"/>
              </a:ext>
            </a:extLst>
          </p:cNvPr>
          <p:cNvSpPr>
            <a:spLocks noGrp="1"/>
          </p:cNvSpPr>
          <p:nvPr>
            <p:ph type="title"/>
          </p:nvPr>
        </p:nvSpPr>
        <p:spPr>
          <a:xfrm>
            <a:off x="838200" y="365126"/>
            <a:ext cx="10515600" cy="609660"/>
          </a:xfrm>
        </p:spPr>
        <p:txBody>
          <a:bodyPr>
            <a:normAutofit fontScale="90000"/>
          </a:bodyPr>
          <a:lstStyle/>
          <a:p>
            <a:pPr algn="ctr"/>
            <a:r>
              <a:rPr lang="en-US" b="1" dirty="0"/>
              <a:t>Conclusion</a:t>
            </a:r>
          </a:p>
        </p:txBody>
      </p:sp>
      <p:sp>
        <p:nvSpPr>
          <p:cNvPr id="3" name="Content Placeholder 2">
            <a:extLst>
              <a:ext uri="{FF2B5EF4-FFF2-40B4-BE49-F238E27FC236}">
                <a16:creationId xmlns:a16="http://schemas.microsoft.com/office/drawing/2014/main" id="{B66996CD-9E03-A58B-6F8B-61D30FD37A52}"/>
              </a:ext>
            </a:extLst>
          </p:cNvPr>
          <p:cNvSpPr>
            <a:spLocks noGrp="1"/>
          </p:cNvSpPr>
          <p:nvPr>
            <p:ph idx="1"/>
          </p:nvPr>
        </p:nvSpPr>
        <p:spPr>
          <a:xfrm>
            <a:off x="838200" y="888521"/>
            <a:ext cx="10515600" cy="5702060"/>
          </a:xfrm>
        </p:spPr>
        <p:txBody>
          <a:bodyPr>
            <a:normAutofit/>
          </a:bodyPr>
          <a:lstStyle/>
          <a:p>
            <a:r>
              <a:rPr lang="en-US" b="0" i="0" dirty="0">
                <a:solidFill>
                  <a:srgbClr val="212121"/>
                </a:solidFill>
                <a:effectLst/>
                <a:latin typeface="Roboto" panose="02000000000000000000" pitchFamily="2" charset="0"/>
              </a:rPr>
              <a:t>different launch sites have different success rates. CCAFS LC-40, has a success rate of 60 %, while KSC LC-39A and VAFB SLC 4E has a success rate of 77%.</a:t>
            </a:r>
          </a:p>
          <a:p>
            <a:r>
              <a:rPr lang="en-US" b="0" i="0" dirty="0">
                <a:solidFill>
                  <a:srgbClr val="212121"/>
                </a:solidFill>
                <a:effectLst/>
                <a:latin typeface="Roboto" panose="02000000000000000000" pitchFamily="2" charset="0"/>
              </a:rPr>
              <a:t> Launch Site-CCAFS SLC 40 is suitable for launching rockets with payload mass varying from low to very high. Launch Site VAFB SLC 4E is preferred for medium payload mass.</a:t>
            </a:r>
            <a:endParaRPr lang="en-US" dirty="0">
              <a:solidFill>
                <a:srgbClr val="212121"/>
              </a:solidFill>
              <a:latin typeface="Roboto" panose="02000000000000000000" pitchFamily="2" charset="0"/>
            </a:endParaRPr>
          </a:p>
          <a:p>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he LEO orbit the Success appears related to the number of flights; on the other hand, there seems to be no relationship between flight number when in GTO orbit.</a:t>
            </a:r>
          </a:p>
          <a:p>
            <a:r>
              <a:rPr lang="en-US" b="0" i="0" dirty="0">
                <a:solidFill>
                  <a:srgbClr val="212121"/>
                </a:solidFill>
                <a:effectLst/>
                <a:latin typeface="Roboto" panose="02000000000000000000" pitchFamily="2" charset="0"/>
              </a:rPr>
              <a:t>Heavy payloads have a negative influence on GTO orbits and positive on GTO and Polar LEO (ISS) orbits.</a:t>
            </a:r>
          </a:p>
          <a:p>
            <a:r>
              <a:rPr lang="en-US" dirty="0">
                <a:solidFill>
                  <a:srgbClr val="212121"/>
                </a:solidFill>
                <a:latin typeface="Roboto" panose="02000000000000000000" pitchFamily="2" charset="0"/>
              </a:rPr>
              <a:t>T</a:t>
            </a:r>
            <a:r>
              <a:rPr lang="en-US" b="0" i="0" dirty="0">
                <a:solidFill>
                  <a:srgbClr val="212121"/>
                </a:solidFill>
                <a:effectLst/>
                <a:latin typeface="Roboto" panose="02000000000000000000" pitchFamily="2" charset="0"/>
              </a:rPr>
              <a:t>he success rate since 2013 kept increasing till 2020</a:t>
            </a:r>
            <a:endParaRPr lang="en-US" dirty="0">
              <a:solidFill>
                <a:srgbClr val="212121"/>
              </a:solidFill>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402603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7DCE-9E7C-9C47-97F4-CFABCADE79C5}"/>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3D12AA92-6313-2EC5-CFC5-69D607191952}"/>
              </a:ext>
            </a:extLst>
          </p:cNvPr>
          <p:cNvSpPr>
            <a:spLocks noGrp="1"/>
          </p:cNvSpPr>
          <p:nvPr>
            <p:ph idx="1"/>
          </p:nvPr>
        </p:nvSpPr>
        <p:spPr/>
        <p:txBody>
          <a:bodyPr>
            <a:normAutofit/>
          </a:bodyPr>
          <a:lstStyle/>
          <a:p>
            <a:pPr marL="0" indent="0">
              <a:buNone/>
            </a:pPr>
            <a:r>
              <a:rPr lang="en-US" sz="2000" b="0" i="0" dirty="0">
                <a:effectLst/>
                <a:latin typeface="-apple-system"/>
              </a:rPr>
              <a:t>we will predict if the Falcon 9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 In this lab, you will collect and make sure the data is in the correct format from an API. The following is an example of a successful and launch.</a:t>
            </a:r>
          </a:p>
        </p:txBody>
      </p:sp>
    </p:spTree>
    <p:extLst>
      <p:ext uri="{BB962C8B-B14F-4D97-AF65-F5344CB8AC3E}">
        <p14:creationId xmlns:p14="http://schemas.microsoft.com/office/powerpoint/2010/main" val="208811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9C801A-8663-BCD7-6D68-81893B232D54}"/>
              </a:ext>
            </a:extLst>
          </p:cNvPr>
          <p:cNvPicPr>
            <a:picLocks noChangeAspect="1"/>
          </p:cNvPicPr>
          <p:nvPr/>
        </p:nvPicPr>
        <p:blipFill>
          <a:blip r:embed="rId2"/>
          <a:stretch>
            <a:fillRect/>
          </a:stretch>
        </p:blipFill>
        <p:spPr>
          <a:xfrm>
            <a:off x="129396" y="1353780"/>
            <a:ext cx="11637034" cy="2874662"/>
          </a:xfrm>
          <a:prstGeom prst="rect">
            <a:avLst/>
          </a:prstGeom>
        </p:spPr>
      </p:pic>
      <p:sp>
        <p:nvSpPr>
          <p:cNvPr id="4" name="TextBox 3">
            <a:extLst>
              <a:ext uri="{FF2B5EF4-FFF2-40B4-BE49-F238E27FC236}">
                <a16:creationId xmlns:a16="http://schemas.microsoft.com/office/drawing/2014/main" id="{946E28D6-BD52-FB04-EF0C-DFC139CA21F8}"/>
              </a:ext>
            </a:extLst>
          </p:cNvPr>
          <p:cNvSpPr txBox="1"/>
          <p:nvPr/>
        </p:nvSpPr>
        <p:spPr>
          <a:xfrm>
            <a:off x="4606506" y="258792"/>
            <a:ext cx="3709358" cy="707886"/>
          </a:xfrm>
          <a:prstGeom prst="rect">
            <a:avLst/>
          </a:prstGeom>
          <a:noFill/>
        </p:spPr>
        <p:txBody>
          <a:bodyPr wrap="square" rtlCol="0">
            <a:spAutoFit/>
          </a:bodyPr>
          <a:lstStyle/>
          <a:p>
            <a:pPr algn="ctr"/>
            <a:r>
              <a:rPr lang="en-US" sz="4000" dirty="0"/>
              <a:t>EDA</a:t>
            </a:r>
          </a:p>
        </p:txBody>
      </p:sp>
      <p:sp>
        <p:nvSpPr>
          <p:cNvPr id="5" name="TextBox 4">
            <a:extLst>
              <a:ext uri="{FF2B5EF4-FFF2-40B4-BE49-F238E27FC236}">
                <a16:creationId xmlns:a16="http://schemas.microsoft.com/office/drawing/2014/main" id="{709F5805-2A9C-DEDC-D205-D69C315551D4}"/>
              </a:ext>
            </a:extLst>
          </p:cNvPr>
          <p:cNvSpPr txBox="1"/>
          <p:nvPr/>
        </p:nvSpPr>
        <p:spPr>
          <a:xfrm>
            <a:off x="577970" y="4615544"/>
            <a:ext cx="10567358" cy="1200329"/>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We see that different launch sites have different success rates. CCAFS LC-40, has a success rate of 60 %, while KSC LC-39A and VAFB SLC 4E has a success rate of 77%.</a:t>
            </a:r>
          </a:p>
          <a:p>
            <a:pPr algn="l"/>
            <a:r>
              <a:rPr lang="en-US" b="0" i="0" dirty="0">
                <a:solidFill>
                  <a:srgbClr val="212121"/>
                </a:solidFill>
                <a:effectLst/>
                <a:latin typeface="Roboto" panose="02000000000000000000" pitchFamily="2" charset="0"/>
              </a:rPr>
              <a:t>Next, let's drill down to each site visualize its detailed launch records.</a:t>
            </a:r>
          </a:p>
          <a:p>
            <a:endParaRPr lang="en-US" dirty="0"/>
          </a:p>
        </p:txBody>
      </p:sp>
    </p:spTree>
    <p:extLst>
      <p:ext uri="{BB962C8B-B14F-4D97-AF65-F5344CB8AC3E}">
        <p14:creationId xmlns:p14="http://schemas.microsoft.com/office/powerpoint/2010/main" val="224695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41ABB-1E9E-206B-475E-95135F9EEF8F}"/>
              </a:ext>
            </a:extLst>
          </p:cNvPr>
          <p:cNvSpPr txBox="1"/>
          <p:nvPr/>
        </p:nvSpPr>
        <p:spPr>
          <a:xfrm>
            <a:off x="4606506" y="258792"/>
            <a:ext cx="3709358" cy="707886"/>
          </a:xfrm>
          <a:prstGeom prst="rect">
            <a:avLst/>
          </a:prstGeom>
          <a:noFill/>
        </p:spPr>
        <p:txBody>
          <a:bodyPr wrap="square" rtlCol="0">
            <a:spAutoFit/>
          </a:bodyPr>
          <a:lstStyle/>
          <a:p>
            <a:pPr algn="ctr"/>
            <a:r>
              <a:rPr lang="en-US" sz="4000" dirty="0"/>
              <a:t>EDA</a:t>
            </a:r>
          </a:p>
        </p:txBody>
      </p:sp>
      <p:pic>
        <p:nvPicPr>
          <p:cNvPr id="4" name="Picture 3">
            <a:extLst>
              <a:ext uri="{FF2B5EF4-FFF2-40B4-BE49-F238E27FC236}">
                <a16:creationId xmlns:a16="http://schemas.microsoft.com/office/drawing/2014/main" id="{C4377223-9B2A-C0B5-65B3-55294B05D52D}"/>
              </a:ext>
            </a:extLst>
          </p:cNvPr>
          <p:cNvPicPr>
            <a:picLocks noChangeAspect="1"/>
          </p:cNvPicPr>
          <p:nvPr/>
        </p:nvPicPr>
        <p:blipFill>
          <a:blip r:embed="rId2"/>
          <a:stretch>
            <a:fillRect/>
          </a:stretch>
        </p:blipFill>
        <p:spPr>
          <a:xfrm>
            <a:off x="510396" y="1354007"/>
            <a:ext cx="11171208" cy="2869834"/>
          </a:xfrm>
          <a:prstGeom prst="rect">
            <a:avLst/>
          </a:prstGeom>
        </p:spPr>
      </p:pic>
      <p:sp>
        <p:nvSpPr>
          <p:cNvPr id="5" name="TextBox 4">
            <a:extLst>
              <a:ext uri="{FF2B5EF4-FFF2-40B4-BE49-F238E27FC236}">
                <a16:creationId xmlns:a16="http://schemas.microsoft.com/office/drawing/2014/main" id="{14D230D1-9F21-7F18-6150-0D79DCCA5BF2}"/>
              </a:ext>
            </a:extLst>
          </p:cNvPr>
          <p:cNvSpPr txBox="1"/>
          <p:nvPr/>
        </p:nvSpPr>
        <p:spPr>
          <a:xfrm>
            <a:off x="1026543" y="4589253"/>
            <a:ext cx="9963510" cy="646331"/>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Now try to explain the patterns you found in the Flight Number vs. Launch Site scatter point plots.</a:t>
            </a:r>
            <a:endParaRPr lang="en-US" dirty="0"/>
          </a:p>
        </p:txBody>
      </p:sp>
    </p:spTree>
    <p:extLst>
      <p:ext uri="{BB962C8B-B14F-4D97-AF65-F5344CB8AC3E}">
        <p14:creationId xmlns:p14="http://schemas.microsoft.com/office/powerpoint/2010/main" val="59346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9A928-2F9F-E967-FBE5-34C718E16539}"/>
              </a:ext>
            </a:extLst>
          </p:cNvPr>
          <p:cNvSpPr txBox="1"/>
          <p:nvPr/>
        </p:nvSpPr>
        <p:spPr>
          <a:xfrm>
            <a:off x="4606506" y="258792"/>
            <a:ext cx="3709358" cy="707886"/>
          </a:xfrm>
          <a:prstGeom prst="rect">
            <a:avLst/>
          </a:prstGeom>
          <a:noFill/>
        </p:spPr>
        <p:txBody>
          <a:bodyPr wrap="square" rtlCol="0">
            <a:spAutoFit/>
          </a:bodyPr>
          <a:lstStyle/>
          <a:p>
            <a:pPr algn="ctr"/>
            <a:r>
              <a:rPr lang="en-US" sz="4000" dirty="0"/>
              <a:t>EDA</a:t>
            </a:r>
          </a:p>
        </p:txBody>
      </p:sp>
      <p:pic>
        <p:nvPicPr>
          <p:cNvPr id="4" name="Picture 3">
            <a:extLst>
              <a:ext uri="{FF2B5EF4-FFF2-40B4-BE49-F238E27FC236}">
                <a16:creationId xmlns:a16="http://schemas.microsoft.com/office/drawing/2014/main" id="{FFE96009-76B8-5F2B-8092-B1FA2DE4DB87}"/>
              </a:ext>
            </a:extLst>
          </p:cNvPr>
          <p:cNvPicPr>
            <a:picLocks noChangeAspect="1"/>
          </p:cNvPicPr>
          <p:nvPr/>
        </p:nvPicPr>
        <p:blipFill>
          <a:blip r:embed="rId2"/>
          <a:stretch>
            <a:fillRect/>
          </a:stretch>
        </p:blipFill>
        <p:spPr>
          <a:xfrm>
            <a:off x="1781948" y="877588"/>
            <a:ext cx="8840890" cy="4139715"/>
          </a:xfrm>
          <a:prstGeom prst="rect">
            <a:avLst/>
          </a:prstGeom>
        </p:spPr>
      </p:pic>
      <p:sp>
        <p:nvSpPr>
          <p:cNvPr id="5" name="TextBox 4">
            <a:extLst>
              <a:ext uri="{FF2B5EF4-FFF2-40B4-BE49-F238E27FC236}">
                <a16:creationId xmlns:a16="http://schemas.microsoft.com/office/drawing/2014/main" id="{23BD2F9E-24FD-E6BB-CE46-F5F6730307D2}"/>
              </a:ext>
            </a:extLst>
          </p:cNvPr>
          <p:cNvSpPr txBox="1"/>
          <p:nvPr/>
        </p:nvSpPr>
        <p:spPr>
          <a:xfrm>
            <a:off x="1199072" y="5193102"/>
            <a:ext cx="9204385" cy="1477328"/>
          </a:xfrm>
          <a:prstGeom prst="rect">
            <a:avLst/>
          </a:prstGeom>
          <a:noFill/>
        </p:spPr>
        <p:txBody>
          <a:bodyPr wrap="square" rtlCol="0">
            <a:spAutoFit/>
          </a:bodyPr>
          <a:lstStyle/>
          <a:p>
            <a:pPr algn="l"/>
            <a:r>
              <a:rPr lang="en-US" b="0" i="0" dirty="0">
                <a:solidFill>
                  <a:srgbClr val="212121"/>
                </a:solidFill>
                <a:effectLst/>
                <a:latin typeface="Roboto" panose="02000000000000000000" pitchFamily="2" charset="0"/>
              </a:rPr>
              <a:t>Now try to explain any patterns you found in the Payload Vs. Launch Site scatter point chart.</a:t>
            </a:r>
          </a:p>
          <a:p>
            <a:pPr algn="l"/>
            <a:r>
              <a:rPr lang="en-US" b="0" i="0" dirty="0">
                <a:solidFill>
                  <a:srgbClr val="212121"/>
                </a:solidFill>
                <a:effectLst/>
                <a:latin typeface="Roboto" panose="02000000000000000000" pitchFamily="2" charset="0"/>
              </a:rPr>
              <a:t>We can infer that Launch Site-CCAFS SLC 40 is suitable for launching rockets with payload mass varying from low to very high. Launch Site VAFB SLC 4E is preferred for medium payload mass.</a:t>
            </a:r>
          </a:p>
        </p:txBody>
      </p:sp>
    </p:spTree>
    <p:extLst>
      <p:ext uri="{BB962C8B-B14F-4D97-AF65-F5344CB8AC3E}">
        <p14:creationId xmlns:p14="http://schemas.microsoft.com/office/powerpoint/2010/main" val="268865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6FC59-E724-4072-0B3B-F8ECBFB530AA}"/>
              </a:ext>
            </a:extLst>
          </p:cNvPr>
          <p:cNvSpPr txBox="1"/>
          <p:nvPr/>
        </p:nvSpPr>
        <p:spPr>
          <a:xfrm>
            <a:off x="4606506" y="258792"/>
            <a:ext cx="3709358" cy="707886"/>
          </a:xfrm>
          <a:prstGeom prst="rect">
            <a:avLst/>
          </a:prstGeom>
          <a:noFill/>
        </p:spPr>
        <p:txBody>
          <a:bodyPr wrap="square" rtlCol="0">
            <a:spAutoFit/>
          </a:bodyPr>
          <a:lstStyle/>
          <a:p>
            <a:pPr algn="ctr"/>
            <a:r>
              <a:rPr lang="en-US" sz="4000" dirty="0"/>
              <a:t>EDA</a:t>
            </a:r>
          </a:p>
        </p:txBody>
      </p:sp>
      <p:pic>
        <p:nvPicPr>
          <p:cNvPr id="4" name="Picture 3">
            <a:extLst>
              <a:ext uri="{FF2B5EF4-FFF2-40B4-BE49-F238E27FC236}">
                <a16:creationId xmlns:a16="http://schemas.microsoft.com/office/drawing/2014/main" id="{5B008EAF-0B8A-8B9C-BA10-3B7161D22BC2}"/>
              </a:ext>
            </a:extLst>
          </p:cNvPr>
          <p:cNvPicPr>
            <a:picLocks noChangeAspect="1"/>
          </p:cNvPicPr>
          <p:nvPr/>
        </p:nvPicPr>
        <p:blipFill>
          <a:blip r:embed="rId2"/>
          <a:stretch>
            <a:fillRect/>
          </a:stretch>
        </p:blipFill>
        <p:spPr>
          <a:xfrm>
            <a:off x="2993225" y="966678"/>
            <a:ext cx="5877745" cy="4048690"/>
          </a:xfrm>
          <a:prstGeom prst="rect">
            <a:avLst/>
          </a:prstGeom>
        </p:spPr>
      </p:pic>
      <p:sp>
        <p:nvSpPr>
          <p:cNvPr id="5" name="TextBox 4">
            <a:extLst>
              <a:ext uri="{FF2B5EF4-FFF2-40B4-BE49-F238E27FC236}">
                <a16:creationId xmlns:a16="http://schemas.microsoft.com/office/drawing/2014/main" id="{159E5474-186A-DE04-7FA0-CF920C8A3B84}"/>
              </a:ext>
            </a:extLst>
          </p:cNvPr>
          <p:cNvSpPr txBox="1"/>
          <p:nvPr/>
        </p:nvSpPr>
        <p:spPr>
          <a:xfrm>
            <a:off x="2993225" y="5305245"/>
            <a:ext cx="5486541" cy="646331"/>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Analyze the </a:t>
            </a:r>
            <a:r>
              <a:rPr lang="en-US" b="0" i="0" dirty="0" err="1">
                <a:solidFill>
                  <a:srgbClr val="212121"/>
                </a:solidFill>
                <a:effectLst/>
                <a:latin typeface="Roboto" panose="02000000000000000000" pitchFamily="2" charset="0"/>
              </a:rPr>
              <a:t>ploted</a:t>
            </a:r>
            <a:r>
              <a:rPr lang="en-US" b="0" i="0" dirty="0">
                <a:solidFill>
                  <a:srgbClr val="212121"/>
                </a:solidFill>
                <a:effectLst/>
                <a:latin typeface="Roboto" panose="02000000000000000000" pitchFamily="2" charset="0"/>
              </a:rPr>
              <a:t> bar chart try to find which orbits have high </a:t>
            </a:r>
            <a:r>
              <a:rPr lang="en-US" b="0" i="0" dirty="0" err="1">
                <a:solidFill>
                  <a:srgbClr val="212121"/>
                </a:solidFill>
                <a:effectLst/>
                <a:latin typeface="Roboto" panose="02000000000000000000" pitchFamily="2" charset="0"/>
              </a:rPr>
              <a:t>sucess</a:t>
            </a:r>
            <a:r>
              <a:rPr lang="en-US" b="0" i="0" dirty="0">
                <a:solidFill>
                  <a:srgbClr val="212121"/>
                </a:solidFill>
                <a:effectLst/>
                <a:latin typeface="Roboto" panose="02000000000000000000" pitchFamily="2" charset="0"/>
              </a:rPr>
              <a:t> rate.</a:t>
            </a:r>
            <a:endParaRPr lang="en-US" dirty="0"/>
          </a:p>
        </p:txBody>
      </p:sp>
    </p:spTree>
    <p:extLst>
      <p:ext uri="{BB962C8B-B14F-4D97-AF65-F5344CB8AC3E}">
        <p14:creationId xmlns:p14="http://schemas.microsoft.com/office/powerpoint/2010/main" val="373001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61EA8-1567-2E06-A910-5D80C620A584}"/>
              </a:ext>
            </a:extLst>
          </p:cNvPr>
          <p:cNvSpPr txBox="1"/>
          <p:nvPr/>
        </p:nvSpPr>
        <p:spPr>
          <a:xfrm>
            <a:off x="4606506" y="258792"/>
            <a:ext cx="3709358" cy="707886"/>
          </a:xfrm>
          <a:prstGeom prst="rect">
            <a:avLst/>
          </a:prstGeom>
          <a:noFill/>
        </p:spPr>
        <p:txBody>
          <a:bodyPr wrap="square" rtlCol="0">
            <a:spAutoFit/>
          </a:bodyPr>
          <a:lstStyle/>
          <a:p>
            <a:pPr algn="ctr"/>
            <a:r>
              <a:rPr lang="en-US" sz="4000" dirty="0"/>
              <a:t>EDA</a:t>
            </a:r>
          </a:p>
        </p:txBody>
      </p:sp>
      <p:pic>
        <p:nvPicPr>
          <p:cNvPr id="4" name="Picture 3">
            <a:extLst>
              <a:ext uri="{FF2B5EF4-FFF2-40B4-BE49-F238E27FC236}">
                <a16:creationId xmlns:a16="http://schemas.microsoft.com/office/drawing/2014/main" id="{3E6CCB60-1B22-FC18-50DA-C007F558E777}"/>
              </a:ext>
            </a:extLst>
          </p:cNvPr>
          <p:cNvPicPr>
            <a:picLocks noChangeAspect="1"/>
          </p:cNvPicPr>
          <p:nvPr/>
        </p:nvPicPr>
        <p:blipFill>
          <a:blip r:embed="rId2"/>
          <a:stretch>
            <a:fillRect/>
          </a:stretch>
        </p:blipFill>
        <p:spPr>
          <a:xfrm>
            <a:off x="2579384" y="966678"/>
            <a:ext cx="7254729" cy="3726431"/>
          </a:xfrm>
          <a:prstGeom prst="rect">
            <a:avLst/>
          </a:prstGeom>
        </p:spPr>
      </p:pic>
      <p:sp>
        <p:nvSpPr>
          <p:cNvPr id="5" name="TextBox 4">
            <a:extLst>
              <a:ext uri="{FF2B5EF4-FFF2-40B4-BE49-F238E27FC236}">
                <a16:creationId xmlns:a16="http://schemas.microsoft.com/office/drawing/2014/main" id="{B0A136E9-B6C0-9D50-8746-12525300D4A9}"/>
              </a:ext>
            </a:extLst>
          </p:cNvPr>
          <p:cNvSpPr txBox="1"/>
          <p:nvPr/>
        </p:nvSpPr>
        <p:spPr>
          <a:xfrm>
            <a:off x="2009955" y="5098211"/>
            <a:ext cx="7824158" cy="923330"/>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You should see that in the LEO orbit the Success appears related to the number of flights; on the other hand, there seems to be no relationship between flight number when in GTO orbit.</a:t>
            </a:r>
            <a:endParaRPr lang="en-US" dirty="0"/>
          </a:p>
        </p:txBody>
      </p:sp>
    </p:spTree>
    <p:extLst>
      <p:ext uri="{BB962C8B-B14F-4D97-AF65-F5344CB8AC3E}">
        <p14:creationId xmlns:p14="http://schemas.microsoft.com/office/powerpoint/2010/main" val="408154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C5B89-5E58-CC6D-8CE5-B4576EEED2EA}"/>
              </a:ext>
            </a:extLst>
          </p:cNvPr>
          <p:cNvSpPr txBox="1"/>
          <p:nvPr/>
        </p:nvSpPr>
        <p:spPr>
          <a:xfrm>
            <a:off x="4606506" y="258792"/>
            <a:ext cx="3709358" cy="707886"/>
          </a:xfrm>
          <a:prstGeom prst="rect">
            <a:avLst/>
          </a:prstGeom>
          <a:noFill/>
        </p:spPr>
        <p:txBody>
          <a:bodyPr wrap="square" rtlCol="0">
            <a:spAutoFit/>
          </a:bodyPr>
          <a:lstStyle/>
          <a:p>
            <a:pPr algn="ctr"/>
            <a:r>
              <a:rPr lang="en-US" sz="4000" dirty="0"/>
              <a:t>EDA</a:t>
            </a:r>
          </a:p>
        </p:txBody>
      </p:sp>
      <p:pic>
        <p:nvPicPr>
          <p:cNvPr id="4" name="Picture 3">
            <a:extLst>
              <a:ext uri="{FF2B5EF4-FFF2-40B4-BE49-F238E27FC236}">
                <a16:creationId xmlns:a16="http://schemas.microsoft.com/office/drawing/2014/main" id="{B2386F64-CEA3-8EE2-2C26-380767F3B6F0}"/>
              </a:ext>
            </a:extLst>
          </p:cNvPr>
          <p:cNvPicPr>
            <a:picLocks noChangeAspect="1"/>
          </p:cNvPicPr>
          <p:nvPr/>
        </p:nvPicPr>
        <p:blipFill>
          <a:blip r:embed="rId2"/>
          <a:stretch>
            <a:fillRect/>
          </a:stretch>
        </p:blipFill>
        <p:spPr>
          <a:xfrm>
            <a:off x="2382622" y="966678"/>
            <a:ext cx="7158193" cy="3791483"/>
          </a:xfrm>
          <a:prstGeom prst="rect">
            <a:avLst/>
          </a:prstGeom>
        </p:spPr>
      </p:pic>
      <p:sp>
        <p:nvSpPr>
          <p:cNvPr id="5" name="TextBox 4">
            <a:extLst>
              <a:ext uri="{FF2B5EF4-FFF2-40B4-BE49-F238E27FC236}">
                <a16:creationId xmlns:a16="http://schemas.microsoft.com/office/drawing/2014/main" id="{44BDA0EF-4063-9284-19C7-80088DC0998A}"/>
              </a:ext>
            </a:extLst>
          </p:cNvPr>
          <p:cNvSpPr txBox="1"/>
          <p:nvPr/>
        </p:nvSpPr>
        <p:spPr>
          <a:xfrm>
            <a:off x="1975449" y="4891177"/>
            <a:ext cx="8462513" cy="646331"/>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You should observe that Heavy payloads have a negative influence on GTO orbits and positive on GTO and Polar LEO (ISS) orbits.</a:t>
            </a:r>
            <a:endParaRPr lang="en-US" dirty="0"/>
          </a:p>
        </p:txBody>
      </p:sp>
    </p:spTree>
    <p:extLst>
      <p:ext uri="{BB962C8B-B14F-4D97-AF65-F5344CB8AC3E}">
        <p14:creationId xmlns:p14="http://schemas.microsoft.com/office/powerpoint/2010/main" val="231522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1A3CDF-826D-9027-5F94-7813D0663734}"/>
              </a:ext>
            </a:extLst>
          </p:cNvPr>
          <p:cNvSpPr txBox="1"/>
          <p:nvPr/>
        </p:nvSpPr>
        <p:spPr>
          <a:xfrm>
            <a:off x="4606506" y="258792"/>
            <a:ext cx="3709358" cy="707886"/>
          </a:xfrm>
          <a:prstGeom prst="rect">
            <a:avLst/>
          </a:prstGeom>
          <a:noFill/>
        </p:spPr>
        <p:txBody>
          <a:bodyPr wrap="square" rtlCol="0">
            <a:spAutoFit/>
          </a:bodyPr>
          <a:lstStyle/>
          <a:p>
            <a:pPr algn="ctr"/>
            <a:r>
              <a:rPr lang="en-US" sz="4000" dirty="0"/>
              <a:t>Forecasting</a:t>
            </a:r>
          </a:p>
        </p:txBody>
      </p:sp>
      <p:pic>
        <p:nvPicPr>
          <p:cNvPr id="4" name="Picture 3">
            <a:extLst>
              <a:ext uri="{FF2B5EF4-FFF2-40B4-BE49-F238E27FC236}">
                <a16:creationId xmlns:a16="http://schemas.microsoft.com/office/drawing/2014/main" id="{84FB7B8B-308C-9326-1594-C9965DD3FC38}"/>
              </a:ext>
            </a:extLst>
          </p:cNvPr>
          <p:cNvPicPr>
            <a:picLocks noChangeAspect="1"/>
          </p:cNvPicPr>
          <p:nvPr/>
        </p:nvPicPr>
        <p:blipFill>
          <a:blip r:embed="rId2"/>
          <a:stretch>
            <a:fillRect/>
          </a:stretch>
        </p:blipFill>
        <p:spPr>
          <a:xfrm>
            <a:off x="3139966" y="1335380"/>
            <a:ext cx="6651016" cy="3684185"/>
          </a:xfrm>
          <a:prstGeom prst="rect">
            <a:avLst/>
          </a:prstGeom>
        </p:spPr>
      </p:pic>
      <p:sp>
        <p:nvSpPr>
          <p:cNvPr id="5" name="TextBox 4">
            <a:extLst>
              <a:ext uri="{FF2B5EF4-FFF2-40B4-BE49-F238E27FC236}">
                <a16:creationId xmlns:a16="http://schemas.microsoft.com/office/drawing/2014/main" id="{C730483B-B5E2-5B4C-0612-FC60E306B73C}"/>
              </a:ext>
            </a:extLst>
          </p:cNvPr>
          <p:cNvSpPr txBox="1"/>
          <p:nvPr/>
        </p:nvSpPr>
        <p:spPr>
          <a:xfrm>
            <a:off x="2932981" y="5167223"/>
            <a:ext cx="6236898" cy="646331"/>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you can observe that the </a:t>
            </a:r>
            <a:r>
              <a:rPr lang="en-US" b="0" i="0" dirty="0" err="1">
                <a:solidFill>
                  <a:srgbClr val="212121"/>
                </a:solidFill>
                <a:effectLst/>
                <a:latin typeface="Roboto" panose="02000000000000000000" pitchFamily="2" charset="0"/>
              </a:rPr>
              <a:t>sucess</a:t>
            </a:r>
            <a:r>
              <a:rPr lang="en-US" b="0" i="0" dirty="0">
                <a:solidFill>
                  <a:srgbClr val="212121"/>
                </a:solidFill>
                <a:effectLst/>
                <a:latin typeface="Roboto" panose="02000000000000000000" pitchFamily="2" charset="0"/>
              </a:rPr>
              <a:t> rate since 2013 kept increasing till 2020</a:t>
            </a:r>
            <a:endParaRPr lang="en-US" dirty="0"/>
          </a:p>
        </p:txBody>
      </p:sp>
    </p:spTree>
    <p:extLst>
      <p:ext uri="{BB962C8B-B14F-4D97-AF65-F5344CB8AC3E}">
        <p14:creationId xmlns:p14="http://schemas.microsoft.com/office/powerpoint/2010/main" val="3201472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667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Roboto</vt:lpstr>
      <vt:lpstr>var(--jp-content-font-family)</vt:lpstr>
      <vt:lpstr>Office Theme</vt:lpstr>
      <vt:lpstr>Summary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dc:title>
  <dc:creator>Anish gupta</dc:creator>
  <cp:lastModifiedBy>Anish gupta</cp:lastModifiedBy>
  <cp:revision>1</cp:revision>
  <dcterms:created xsi:type="dcterms:W3CDTF">2022-05-28T11:37:26Z</dcterms:created>
  <dcterms:modified xsi:type="dcterms:W3CDTF">2022-05-28T11:56:56Z</dcterms:modified>
</cp:coreProperties>
</file>