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58" r:id="rId2"/>
    <p:sldId id="496" r:id="rId3"/>
    <p:sldId id="477" r:id="rId4"/>
    <p:sldId id="488" r:id="rId5"/>
    <p:sldId id="506" r:id="rId6"/>
    <p:sldId id="447" r:id="rId7"/>
    <p:sldId id="479" r:id="rId8"/>
    <p:sldId id="448" r:id="rId9"/>
    <p:sldId id="500" r:id="rId10"/>
    <p:sldId id="503" r:id="rId11"/>
    <p:sldId id="508" r:id="rId12"/>
    <p:sldId id="501" r:id="rId13"/>
    <p:sldId id="504" r:id="rId14"/>
    <p:sldId id="451" r:id="rId15"/>
    <p:sldId id="489" r:id="rId16"/>
    <p:sldId id="495" r:id="rId17"/>
    <p:sldId id="498" r:id="rId18"/>
    <p:sldId id="456" r:id="rId19"/>
    <p:sldId id="424" r:id="rId20"/>
  </p:sldIdLst>
  <p:sldSz cx="9906000" cy="6858000" type="A4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6410" autoAdjust="0"/>
  </p:normalViewPr>
  <p:slideViewPr>
    <p:cSldViewPr>
      <p:cViewPr varScale="1">
        <p:scale>
          <a:sx n="63" d="100"/>
          <a:sy n="63" d="100"/>
        </p:scale>
        <p:origin x="1410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746125"/>
            <a:ext cx="538321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1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B528B-B34F-4B88-8010-3B17FC4A46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80592" y="6356351"/>
            <a:ext cx="26575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33" y="6654842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Paramesh\Desktop\Logo\Logo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337321"/>
            <a:ext cx="262890" cy="3429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0592" y="1412776"/>
            <a:ext cx="7696200" cy="2152556"/>
          </a:xfrm>
        </p:spPr>
        <p:txBody>
          <a:bodyPr anchor="ctr"/>
          <a:lstStyle/>
          <a:p>
            <a:r>
              <a:rPr lang="en-US" altLang="en-US" sz="3200" b="1" dirty="0" smtClean="0">
                <a:solidFill>
                  <a:srgbClr val="FF0000"/>
                </a:solidFill>
              </a:rPr>
              <a:t>Pre-Project Presentation</a:t>
            </a:r>
            <a:br>
              <a:rPr lang="en-US" altLang="en-US" sz="3200" b="1" dirty="0" smtClean="0">
                <a:solidFill>
                  <a:srgbClr val="FF0000"/>
                </a:solidFill>
              </a:rPr>
            </a:br>
            <a:r>
              <a:rPr lang="en-US" altLang="en-US" sz="3200" b="1" dirty="0" smtClean="0">
                <a:solidFill>
                  <a:srgbClr val="FF0000"/>
                </a:solidFill>
              </a:rPr>
              <a:t>TOOL FOR HANDWRITTEN RECGONITION</a:t>
            </a:r>
            <a:r>
              <a:rPr lang="en-IN" altLang="en-US" sz="3200" b="1" dirty="0">
                <a:solidFill>
                  <a:srgbClr val="FF0000"/>
                </a:solidFill>
              </a:rPr>
              <a:t/>
            </a:r>
            <a:br>
              <a:rPr lang="en-IN" altLang="en-US" sz="3200" b="1" dirty="0">
                <a:solidFill>
                  <a:srgbClr val="FF0000"/>
                </a:solidFill>
              </a:rPr>
            </a:br>
            <a:r>
              <a:rPr lang="en-US" altLang="en-US" sz="2400" b="1" dirty="0" err="1" smtClean="0">
                <a:solidFill>
                  <a:srgbClr val="002060"/>
                </a:solidFill>
              </a:rPr>
              <a:t>Programme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: </a:t>
            </a:r>
            <a:r>
              <a:rPr lang="en-US" altLang="en-US" sz="2400" b="1" dirty="0" err="1" smtClean="0">
                <a:solidFill>
                  <a:srgbClr val="002060"/>
                </a:solidFill>
              </a:rPr>
              <a:t>B.Tech</a:t>
            </a:r>
            <a:r>
              <a:rPr lang="en-US" altLang="en-US" sz="2400" b="1" dirty="0" smtClean="0">
                <a:solidFill>
                  <a:srgbClr val="002060"/>
                </a:solidFill>
              </a:rPr>
              <a:t> in CSE</a:t>
            </a:r>
            <a:r>
              <a:rPr lang="en-US" altLang="en-US" sz="3600" b="1" dirty="0" smtClean="0">
                <a:solidFill>
                  <a:srgbClr val="002060"/>
                </a:solidFill>
              </a:rPr>
              <a:t>  </a:t>
            </a:r>
            <a:br>
              <a:rPr lang="en-US" altLang="en-US" sz="3600" b="1" dirty="0" smtClean="0">
                <a:solidFill>
                  <a:srgbClr val="002060"/>
                </a:solidFill>
              </a:rPr>
            </a:br>
            <a:r>
              <a:rPr lang="en-US" altLang="en-US" sz="3600" b="1" dirty="0" smtClean="0">
                <a:solidFill>
                  <a:srgbClr val="002060"/>
                </a:solidFill>
              </a:rPr>
              <a:t/>
            </a:r>
            <a:br>
              <a:rPr lang="en-US" altLang="en-US" sz="3600" b="1" dirty="0" smtClean="0">
                <a:solidFill>
                  <a:srgbClr val="002060"/>
                </a:solidFill>
              </a:rPr>
            </a:br>
            <a:endParaRPr lang="en-US" altLang="en-US" sz="2800" b="1" dirty="0">
              <a:solidFill>
                <a:srgbClr val="00206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16496" y="3878762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en-US" altLang="en-US" sz="3200" b="1" dirty="0">
              <a:solidFill>
                <a:srgbClr val="002060"/>
              </a:solidFill>
            </a:endParaRPr>
          </a:p>
          <a:p>
            <a:endParaRPr lang="en-US" altLang="en-US" sz="3200" dirty="0">
              <a:solidFill>
                <a:srgbClr val="0070C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2480" y="3869114"/>
            <a:ext cx="8568952" cy="15761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Mentor(s)  				: 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Ms.Pallavi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R Kumar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Group No.				: 7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Team Leader				: </a:t>
            </a:r>
            <a:r>
              <a:rPr lang="en-US" sz="2400" b="1" dirty="0" err="1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Saurav</a:t>
            </a: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 Kumar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Department				:Computer Science and 						  Engineering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33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2. To design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methodology to be followed for </a:t>
            </a:r>
            <a:r>
              <a:rPr lang="en-US" dirty="0" smtClean="0">
                <a:solidFill>
                  <a:schemeClr val="tx1"/>
                </a:solidFill>
              </a:rPr>
              <a:t>developing </a:t>
            </a:r>
            <a:r>
              <a:rPr lang="en-US" dirty="0">
                <a:solidFill>
                  <a:schemeClr val="tx1"/>
                </a:solidFill>
              </a:rPr>
              <a:t>the character recognition algorithm.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2.1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Design </a:t>
            </a:r>
            <a:r>
              <a:rPr lang="en-US" dirty="0" smtClean="0">
                <a:solidFill>
                  <a:schemeClr val="tx1"/>
                </a:solidFill>
              </a:rPr>
              <a:t>the flow chart and High-level ad Low-level diagrams for the developing </a:t>
            </a:r>
            <a:r>
              <a:rPr lang="en-US" dirty="0" smtClean="0">
                <a:solidFill>
                  <a:schemeClr val="tx1"/>
                </a:solidFill>
              </a:rPr>
              <a:t>algorithm,</a:t>
            </a:r>
            <a:r>
              <a:rPr lang="en-US" dirty="0" smtClean="0">
                <a:solidFill>
                  <a:schemeClr val="tx1"/>
                </a:solidFill>
              </a:rPr>
              <a:t> based </a:t>
            </a:r>
            <a:r>
              <a:rPr lang="en-US" dirty="0">
                <a:solidFill>
                  <a:schemeClr val="tx1"/>
                </a:solidFill>
              </a:rPr>
              <a:t>on the literature survey </a:t>
            </a:r>
            <a:r>
              <a:rPr lang="en-US" dirty="0" smtClean="0">
                <a:solidFill>
                  <a:schemeClr val="tx1"/>
                </a:solidFill>
              </a:rPr>
              <a:t>conducted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2.2: List </a:t>
            </a:r>
            <a:r>
              <a:rPr lang="en-US" dirty="0" smtClean="0">
                <a:solidFill>
                  <a:schemeClr val="tx1"/>
                </a:solidFill>
              </a:rPr>
              <a:t>out the different algorithms and software required for the application to be built. </a:t>
            </a:r>
          </a:p>
          <a:p>
            <a:pPr lvl="2" algn="l"/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8990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93610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84784"/>
            <a:ext cx="8530530" cy="4968552"/>
          </a:xfrm>
        </p:spPr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To develop </a:t>
            </a:r>
            <a:r>
              <a:rPr lang="en-US" dirty="0">
                <a:solidFill>
                  <a:schemeClr val="tx1"/>
                </a:solidFill>
              </a:rPr>
              <a:t>and implement the algorithm that recognizes a manual character into a digital text document.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3.1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 Develop the algorithm using </a:t>
            </a:r>
            <a:r>
              <a:rPr lang="en-US" dirty="0">
                <a:solidFill>
                  <a:schemeClr val="tx1"/>
                </a:solidFill>
              </a:rPr>
              <a:t>the flow chart and the </a:t>
            </a:r>
            <a:r>
              <a:rPr lang="en-US" dirty="0" smtClean="0">
                <a:solidFill>
                  <a:schemeClr val="tx1"/>
                </a:solidFill>
              </a:rPr>
              <a:t>diagrams.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3.2: Implement the developed algorithm that recognizes a manual character into a digital text document</a:t>
            </a:r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dirty="0" smtClean="0">
              <a:solidFill>
                <a:schemeClr val="tx1"/>
              </a:solidFill>
            </a:endParaRPr>
          </a:p>
          <a:p>
            <a:pPr lvl="2"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55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17971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dirty="0"/>
              <a:t>To test and validate the developed algorithm for various textual images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.1</a:t>
            </a:r>
            <a:r>
              <a:rPr lang="en-US" dirty="0" smtClean="0"/>
              <a:t>: Collecting various test samples for the input.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.2</a:t>
            </a:r>
            <a:r>
              <a:rPr lang="en-US" dirty="0" smtClean="0"/>
              <a:t>: Conducting unit testing and software testing.</a:t>
            </a:r>
          </a:p>
          <a:p>
            <a:pPr marL="800100" lvl="2" indent="0">
              <a:buNone/>
            </a:pPr>
            <a:r>
              <a:rPr lang="en-US" dirty="0"/>
              <a:t>4</a:t>
            </a:r>
            <a:r>
              <a:rPr lang="en-US" dirty="0" smtClean="0"/>
              <a:t>.3</a:t>
            </a:r>
            <a:r>
              <a:rPr lang="en-US" dirty="0" smtClean="0"/>
              <a:t>: </a:t>
            </a:r>
            <a:r>
              <a:rPr lang="en-US" dirty="0"/>
              <a:t>Checking the </a:t>
            </a:r>
            <a:r>
              <a:rPr lang="en-US" dirty="0" smtClean="0"/>
              <a:t>performance and accuracy of </a:t>
            </a:r>
            <a:r>
              <a:rPr lang="en-US" dirty="0"/>
              <a:t>the algorithm for test inputs.</a:t>
            </a:r>
          </a:p>
          <a:p>
            <a:pPr marL="8001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81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332657"/>
            <a:ext cx="8420100" cy="100811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Methodology cont..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340768"/>
            <a:ext cx="8420100" cy="504055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To document the report by unifying all the 	results and outcomes.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.1</a:t>
            </a:r>
            <a:r>
              <a:rPr lang="en-US" dirty="0">
                <a:solidFill>
                  <a:schemeClr val="tx1"/>
                </a:solidFill>
              </a:rPr>
              <a:t>: Based on the literature survey done, the requirements are reported.</a:t>
            </a: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.2</a:t>
            </a:r>
            <a:r>
              <a:rPr lang="en-US" dirty="0">
                <a:solidFill>
                  <a:schemeClr val="tx1"/>
                </a:solidFill>
              </a:rPr>
              <a:t>: Demonstration of the developed </a:t>
            </a:r>
            <a:r>
              <a:rPr lang="en-US" dirty="0" smtClean="0">
                <a:solidFill>
                  <a:schemeClr val="tx1"/>
                </a:solidFill>
              </a:rPr>
              <a:t>algorithm with the test data</a:t>
            </a:r>
            <a:endParaRPr lang="en-US" dirty="0">
              <a:solidFill>
                <a:schemeClr val="tx1"/>
              </a:solidFill>
            </a:endParaRPr>
          </a:p>
          <a:p>
            <a:pPr lvl="2" algn="l"/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.3</a:t>
            </a:r>
            <a:r>
              <a:rPr lang="en-US" dirty="0">
                <a:solidFill>
                  <a:schemeClr val="tx1"/>
                </a:solidFill>
              </a:rPr>
              <a:t>: After the </a:t>
            </a:r>
            <a:r>
              <a:rPr lang="en-US" dirty="0" smtClean="0">
                <a:solidFill>
                  <a:schemeClr val="tx1"/>
                </a:solidFill>
              </a:rPr>
              <a:t>design</a:t>
            </a:r>
            <a:r>
              <a:rPr lang="en-US" dirty="0">
                <a:solidFill>
                  <a:schemeClr val="tx1"/>
                </a:solidFill>
              </a:rPr>
              <a:t>, implementation, verification, testing and validation, results of the system are reported. </a:t>
            </a:r>
          </a:p>
          <a:p>
            <a:pPr lvl="2" algn="l"/>
            <a:r>
              <a:rPr lang="en-US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.4</a:t>
            </a:r>
            <a:r>
              <a:rPr lang="en-US" dirty="0">
                <a:solidFill>
                  <a:schemeClr val="tx1"/>
                </a:solidFill>
              </a:rPr>
              <a:t>: Analyze performance of the </a:t>
            </a:r>
            <a:r>
              <a:rPr lang="en-US" dirty="0" smtClean="0">
                <a:solidFill>
                  <a:schemeClr val="tx1"/>
                </a:solidFill>
              </a:rPr>
              <a:t>algorithm </a:t>
            </a:r>
            <a:r>
              <a:rPr lang="en-US" dirty="0">
                <a:solidFill>
                  <a:schemeClr val="tx1"/>
                </a:solidFill>
              </a:rPr>
              <a:t>and report the performance test results.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500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Expected Outcomes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r>
              <a:rPr lang="en-US" sz="2800" dirty="0" smtClean="0"/>
              <a:t>Demonstration of Working Algorithm</a:t>
            </a:r>
          </a:p>
          <a:p>
            <a:r>
              <a:rPr lang="en-US" sz="2800" dirty="0" smtClean="0"/>
              <a:t>Report generation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9628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85010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Cost Estimation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124745"/>
            <a:ext cx="8915400" cy="5001420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31684"/>
              </p:ext>
            </p:extLst>
          </p:nvPr>
        </p:nvGraphicFramePr>
        <p:xfrm>
          <a:off x="1856657" y="1412776"/>
          <a:ext cx="6480719" cy="396044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46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Component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Units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Cost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Ma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n power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16weeks*4people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₹2,00,0000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Laptop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Arial"/>
                        </a:rPr>
                        <a:t> (Hardware and software)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 Units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₹10,000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Calibri"/>
                        </a:rPr>
                        <a:t>Internet</a:t>
                      </a:r>
                      <a:r>
                        <a:rPr lang="en-US" sz="160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Calibri"/>
                        </a:rPr>
                        <a:t> and Electricity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₹5,000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Total </a:t>
                      </a:r>
                      <a:endParaRPr sz="1600" u="none" strike="noStrike" cap="none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 smtClean="0">
                          <a:latin typeface="+mn-lt"/>
                        </a:rPr>
                        <a:t>₹2,15,000</a:t>
                      </a:r>
                      <a:endParaRPr sz="16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29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94" y="260648"/>
            <a:ext cx="8915400" cy="56207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Gantt Chart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91963"/>
              </p:ext>
            </p:extLst>
          </p:nvPr>
        </p:nvGraphicFramePr>
        <p:xfrm>
          <a:off x="272480" y="980728"/>
          <a:ext cx="9361064" cy="4525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108194625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907145756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989804020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2618160881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3823470319"/>
                    </a:ext>
                  </a:extLst>
                </a:gridCol>
                <a:gridCol w="521604">
                  <a:extLst>
                    <a:ext uri="{9D8B030D-6E8A-4147-A177-3AD203B41FA5}">
                      <a16:colId xmlns:a16="http://schemas.microsoft.com/office/drawing/2014/main" val="4238801732"/>
                    </a:ext>
                  </a:extLst>
                </a:gridCol>
              </a:tblGrid>
              <a:tr h="293545">
                <a:tc gridSpan="1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Project Work (UG) </a:t>
                      </a:r>
                      <a:r>
                        <a:rPr lang="en-US" sz="1900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16weeks</a:t>
                      </a: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3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Week</a:t>
                      </a:r>
                      <a:endParaRPr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b="1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Activities</a:t>
                      </a:r>
                      <a:endParaRPr sz="1400" b="1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8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Selection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8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 1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2</a:t>
                      </a:r>
                      <a:endParaRPr lang="en-US" sz="1400" dirty="0" smtClean="0"/>
                    </a:p>
                  </a:txBody>
                  <a:tcPr marL="7650" marR="7650" marT="7650" marB="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3</a:t>
                      </a: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B7B7B7"/>
                        </a:solidFill>
                        <a:highlight>
                          <a:srgbClr val="999999"/>
                        </a:highlight>
                      </a:endParaRPr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4</a:t>
                      </a:r>
                      <a:endParaRPr lang="en-US" sz="1400" dirty="0" smtClean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9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Objective 5</a:t>
                      </a:r>
                      <a:endParaRPr lang="en-US" sz="1400" dirty="0"/>
                    </a:p>
                  </a:txBody>
                  <a:tcPr marL="7650" marR="7650" marT="7650" marB="0" anchor="b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7650" marR="7650" marT="765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569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Work Load Allocation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37194"/>
              </p:ext>
            </p:extLst>
          </p:nvPr>
        </p:nvGraphicFramePr>
        <p:xfrm>
          <a:off x="1352600" y="1417638"/>
          <a:ext cx="7272825" cy="38968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 smtClean="0"/>
                        <a:t>Saurav</a:t>
                      </a:r>
                      <a:r>
                        <a:rPr lang="en-US" sz="1400" dirty="0" smtClean="0"/>
                        <a:t> K</a:t>
                      </a:r>
                      <a:endParaRPr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Satya</a:t>
                      </a:r>
                      <a:r>
                        <a:rPr lang="en-US" sz="1400" baseline="0" dirty="0" smtClean="0"/>
                        <a:t>m A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Ashish K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 smtClean="0"/>
                        <a:t>Sarah Anwar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Literature Survey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Documentation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Requirements analysis 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Designing 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Implementation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Testing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/>
                        <a:t>Performance Analysis</a:t>
                      </a:r>
                      <a:endParaRPr sz="1500" b="1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170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379"/>
            <a:ext cx="8915400" cy="76435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28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42950" y="2644775"/>
            <a:ext cx="8420100" cy="1470025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+mn-lt"/>
              </a:rPr>
              <a:t>Thank You</a:t>
            </a:r>
            <a:endParaRPr lang="en-US" sz="40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407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Project Team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27159"/>
              </p:ext>
            </p:extLst>
          </p:nvPr>
        </p:nvGraphicFramePr>
        <p:xfrm>
          <a:off x="685800" y="1600200"/>
          <a:ext cx="8640960" cy="324797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9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err="1" smtClean="0"/>
                        <a:t>Sl</a:t>
                      </a:r>
                      <a:r>
                        <a:rPr lang="en-US" sz="2400" dirty="0" smtClean="0"/>
                        <a:t>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Registration 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Students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62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1.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SARAH Z ANWAR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2.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16ETCS002115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SATYAM AGGRAWAL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988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3.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16ETCS002144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ASHISH JAISWAL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656"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2400" dirty="0" smtClean="0"/>
                        <a:t>4.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 smtClean="0"/>
                        <a:t>16ETCS002161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SAURAV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91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536" y="884678"/>
            <a:ext cx="8915400" cy="5447631"/>
          </a:xfrm>
        </p:spPr>
        <p:txBody>
          <a:bodyPr/>
          <a:lstStyle/>
          <a:p>
            <a:pPr marL="457200" indent="-457200"/>
            <a:r>
              <a:rPr lang="en-US" altLang="en-US" sz="2800" dirty="0" smtClean="0"/>
              <a:t>Motivation/Need for study</a:t>
            </a:r>
          </a:p>
          <a:p>
            <a:pPr marL="457200" indent="-457200"/>
            <a:r>
              <a:rPr lang="en-US" altLang="en-US" sz="2800" dirty="0" smtClean="0"/>
              <a:t>Title and Aim</a:t>
            </a:r>
            <a:endParaRPr lang="en-US" altLang="en-US" sz="2800" dirty="0"/>
          </a:p>
          <a:p>
            <a:pPr marL="457200" indent="-457200"/>
            <a:r>
              <a:rPr lang="en-US" altLang="en-US" sz="2800" dirty="0" smtClean="0"/>
              <a:t>Objectives</a:t>
            </a:r>
            <a:endParaRPr lang="en-US" altLang="en-US" sz="2800" dirty="0"/>
          </a:p>
          <a:p>
            <a:pPr marL="457200" indent="-457200"/>
            <a:r>
              <a:rPr lang="en-US" altLang="en-US" sz="2800" dirty="0" smtClean="0"/>
              <a:t>Methods and Methodology</a:t>
            </a:r>
          </a:p>
          <a:p>
            <a:pPr marL="457200" indent="-457200"/>
            <a:r>
              <a:rPr lang="en-US" altLang="en-US" sz="2800" dirty="0" smtClean="0"/>
              <a:t>Expected Outcomes</a:t>
            </a:r>
          </a:p>
          <a:p>
            <a:pPr marL="457200" indent="-457200"/>
            <a:r>
              <a:rPr lang="en-US" altLang="en-US" sz="2800" dirty="0" smtClean="0"/>
              <a:t>Cost Estimation</a:t>
            </a:r>
          </a:p>
          <a:p>
            <a:pPr marL="457200" indent="-457200"/>
            <a:r>
              <a:rPr lang="en-US" altLang="en-US" sz="2800" dirty="0" smtClean="0"/>
              <a:t>Gantt Chart</a:t>
            </a:r>
          </a:p>
          <a:p>
            <a:pPr marL="457200" indent="-457200"/>
            <a:r>
              <a:rPr lang="en-US" altLang="en-US" sz="2800" dirty="0" smtClean="0"/>
              <a:t>Work load allocation</a:t>
            </a:r>
          </a:p>
          <a:p>
            <a:pPr marL="457200" indent="-457200"/>
            <a:r>
              <a:rPr lang="en-US" altLang="en-US" sz="2800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7038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26554"/>
            <a:ext cx="8915400" cy="63408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>
                <a:solidFill>
                  <a:srgbClr val="FF0000"/>
                </a:solidFill>
              </a:rPr>
              <a:t>Motivation</a:t>
            </a:r>
            <a:endParaRPr lang="en-US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Earlier, in </a:t>
            </a:r>
            <a:r>
              <a:rPr lang="en-US" sz="2800" dirty="0" smtClean="0"/>
              <a:t>field of </a:t>
            </a:r>
            <a:r>
              <a:rPr lang="en-US" sz="2800" dirty="0"/>
              <a:t>studies and documenting, if someone were presented with a large amount of handwritten text to edit, they would have to input it manually into the computer which is time consuming.</a:t>
            </a:r>
          </a:p>
          <a:p>
            <a:r>
              <a:rPr lang="en-US" sz="2800" dirty="0" smtClean="0"/>
              <a:t>These </a:t>
            </a:r>
            <a:r>
              <a:rPr lang="en-US" sz="2800" dirty="0" smtClean="0"/>
              <a:t>handwritten or printed documents stay in a large pile of pages at workplace, instead now they can be turned into digital information that can be easily interpreted by the computer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This project holds great significance since it aims to assist in easing the conversion from manual to digital text type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8585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04664"/>
            <a:ext cx="84201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Motivation continued…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504" y="1340768"/>
            <a:ext cx="8928992" cy="496855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Process of editing and searching in the documents get easier.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Handwritten notes and important documents are prone to getting lost or destroyed, saving a digital copy is much more efficient and helpful.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134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78098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</a:rPr>
              <a:t>Title </a:t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1052736"/>
            <a:ext cx="9066212" cy="507342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u="sng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ool for Text recognition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1680" y="1844824"/>
            <a:ext cx="8915400" cy="63408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910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Aim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0" y="1928588"/>
            <a:ext cx="8915400" cy="492941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smtClean="0"/>
              <a:t>To design and develop an algorithm for Character recognition/ textual image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4178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Objectives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52737"/>
            <a:ext cx="8915400" cy="5073428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conduct literature survey on Character Recognition/ textual image processing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design the methodology to be followed for developing the character recognition algorithm.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develop and implement the algorithm that recognizes a manual character into a digital text document.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/>
              <a:t>To test and validate </a:t>
            </a:r>
            <a:r>
              <a:rPr lang="en-US" sz="2800" dirty="0" smtClean="0"/>
              <a:t>the developed </a:t>
            </a:r>
            <a:r>
              <a:rPr lang="en-US" sz="2800" dirty="0"/>
              <a:t>algorithm for various textual images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To document </a:t>
            </a:r>
            <a:r>
              <a:rPr lang="en-US" sz="2800" dirty="0"/>
              <a:t>the report by unifying all the results and outcomes.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2281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Methods and </a:t>
            </a:r>
            <a:r>
              <a:rPr lang="en-US" b="1" dirty="0" smtClean="0">
                <a:solidFill>
                  <a:srgbClr val="FF0000"/>
                </a:solidFill>
              </a:rPr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1417639"/>
            <a:ext cx="8634164" cy="4708526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To conduct literature survey on Character Recognition/ textual image processing </a:t>
            </a:r>
          </a:p>
          <a:p>
            <a:pPr marL="400050" lvl="1" indent="0">
              <a:buNone/>
            </a:pPr>
            <a:r>
              <a:rPr lang="en-US" dirty="0" smtClean="0"/>
              <a:t>1.1: Existing books, papers and articles surveyed for character recognition and machine learning</a:t>
            </a:r>
            <a:r>
              <a:rPr lang="en-US" dirty="0" smtClean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TensorFlow</a:t>
            </a:r>
            <a:r>
              <a:rPr lang="en-US" sz="1600" dirty="0" smtClean="0"/>
              <a:t> and deep learning-</a:t>
            </a:r>
            <a:r>
              <a:rPr lang="en-US" sz="1600" dirty="0" err="1" smtClean="0"/>
              <a:t>codeblocks</a:t>
            </a:r>
            <a:r>
              <a:rPr lang="en-US" sz="1600" dirty="0" smtClean="0"/>
              <a:t>)</a:t>
            </a:r>
          </a:p>
          <a:p>
            <a:pPr marL="400050" lvl="1" indent="0">
              <a:buNone/>
            </a:pPr>
            <a:r>
              <a:rPr lang="en-US" sz="1600" dirty="0" smtClean="0"/>
              <a:t>(Handwritten character recognition using machine learning methods- </a:t>
            </a:r>
            <a:r>
              <a:rPr lang="en-US" sz="1600" dirty="0" err="1" smtClean="0"/>
              <a:t>Comenus</a:t>
            </a:r>
            <a:r>
              <a:rPr lang="en-US" sz="1600" dirty="0" smtClean="0"/>
              <a:t> university)</a:t>
            </a:r>
            <a:endParaRPr lang="en-US" sz="3600" dirty="0" smtClean="0"/>
          </a:p>
          <a:p>
            <a:pPr marL="400050" lvl="1" indent="0">
              <a:buNone/>
            </a:pPr>
            <a:r>
              <a:rPr lang="en-US" dirty="0" smtClean="0"/>
              <a:t>1.2 Review the literature and summarize various techniques to design develop and implement the tool. List the advantages and disadvantages for the same.</a:t>
            </a:r>
          </a:p>
          <a:p>
            <a:pPr marL="400050" lvl="1" indent="0">
              <a:buNone/>
            </a:pPr>
            <a:r>
              <a:rPr lang="en-US" sz="1600" dirty="0" smtClean="0"/>
              <a:t>Offline </a:t>
            </a:r>
            <a:r>
              <a:rPr lang="en-US" sz="1600" dirty="0"/>
              <a:t>Handwriting </a:t>
            </a:r>
            <a:r>
              <a:rPr lang="en-US" sz="1600" dirty="0" smtClean="0"/>
              <a:t>Recognition using </a:t>
            </a:r>
            <a:r>
              <a:rPr lang="en-US" sz="1600" dirty="0"/>
              <a:t>Neural </a:t>
            </a:r>
            <a:r>
              <a:rPr lang="en-US" sz="1600" dirty="0" smtClean="0"/>
              <a:t>Networks-University of Manchester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70150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4554</TotalTime>
  <Words>633</Words>
  <Application>Microsoft Office PowerPoint</Application>
  <PresentationFormat>A4 Paper (210x297 mm)</PresentationFormat>
  <Paragraphs>191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Pre-Project Presentation TOOL FOR HANDWRITTEN RECGONITION Programme: B.Tech in CSE    </vt:lpstr>
      <vt:lpstr>Project Team</vt:lpstr>
      <vt:lpstr>Outline</vt:lpstr>
      <vt:lpstr>Motivation</vt:lpstr>
      <vt:lpstr>Motivation continued…</vt:lpstr>
      <vt:lpstr>Title  </vt:lpstr>
      <vt:lpstr>Aim</vt:lpstr>
      <vt:lpstr>Objectives</vt:lpstr>
      <vt:lpstr>Methods and Methodology</vt:lpstr>
      <vt:lpstr>Methods and Methodology cont..</vt:lpstr>
      <vt:lpstr>Methods and Methodology cont..</vt:lpstr>
      <vt:lpstr>Methods and Methodology cont..</vt:lpstr>
      <vt:lpstr>Methods and Methodology cont..</vt:lpstr>
      <vt:lpstr>Expected Outcomes</vt:lpstr>
      <vt:lpstr>Cost Estimation</vt:lpstr>
      <vt:lpstr>Gantt Chart</vt:lpstr>
      <vt:lpstr>Work Load Allocation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FORMULATION OF  RESEARCH PROBLEM- AN APPROACH  Speaker : Dr. Govind  R. Kadambi</dc:title>
  <dc:creator>Nethra</dc:creator>
  <cp:lastModifiedBy>Ashish Kumar</cp:lastModifiedBy>
  <cp:revision>310</cp:revision>
  <cp:lastPrinted>2016-01-29T07:37:30Z</cp:lastPrinted>
  <dcterms:created xsi:type="dcterms:W3CDTF">2014-10-09T06:35:03Z</dcterms:created>
  <dcterms:modified xsi:type="dcterms:W3CDTF">2019-02-06T09:13:44Z</dcterms:modified>
</cp:coreProperties>
</file>