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E5D851-4570-45E9-A33D-46C2262A3090}"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176320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E5D851-4570-45E9-A33D-46C2262A3090}"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65997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E5D851-4570-45E9-A33D-46C2262A3090}"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178519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E5D851-4570-45E9-A33D-46C2262A3090}"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358819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5D851-4570-45E9-A33D-46C2262A3090}" type="datetimeFigureOut">
              <a:rPr lang="en-IN" smtClean="0"/>
              <a:t>06-05-2019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303153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E5D851-4570-45E9-A33D-46C2262A3090}"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298870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E5D851-4570-45E9-A33D-46C2262A3090}" type="datetimeFigureOut">
              <a:rPr lang="en-IN" smtClean="0"/>
              <a:t>06-05-2019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288031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E5D851-4570-45E9-A33D-46C2262A3090}" type="datetimeFigureOut">
              <a:rPr lang="en-IN" smtClean="0"/>
              <a:t>06-05-2019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49941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5D851-4570-45E9-A33D-46C2262A3090}" type="datetimeFigureOut">
              <a:rPr lang="en-IN" smtClean="0"/>
              <a:t>06-05-2019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296966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5D851-4570-45E9-A33D-46C2262A3090}"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412403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5D851-4570-45E9-A33D-46C2262A3090}" type="datetimeFigureOut">
              <a:rPr lang="en-IN" smtClean="0"/>
              <a:t>06-05-2019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7630D-9221-40B3-9155-5A3A5BF28576}" type="slidenum">
              <a:rPr lang="en-IN" smtClean="0"/>
              <a:t>‹#›</a:t>
            </a:fld>
            <a:endParaRPr lang="en-IN"/>
          </a:p>
        </p:txBody>
      </p:sp>
    </p:spTree>
    <p:extLst>
      <p:ext uri="{BB962C8B-B14F-4D97-AF65-F5344CB8AC3E}">
        <p14:creationId xmlns:p14="http://schemas.microsoft.com/office/powerpoint/2010/main" val="234075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5D851-4570-45E9-A33D-46C2262A3090}" type="datetimeFigureOut">
              <a:rPr lang="en-IN" smtClean="0"/>
              <a:t>06-05-2019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7630D-9221-40B3-9155-5A3A5BF28576}" type="slidenum">
              <a:rPr lang="en-IN" smtClean="0"/>
              <a:t>‹#›</a:t>
            </a:fld>
            <a:endParaRPr lang="en-IN"/>
          </a:p>
        </p:txBody>
      </p:sp>
    </p:spTree>
    <p:extLst>
      <p:ext uri="{BB962C8B-B14F-4D97-AF65-F5344CB8AC3E}">
        <p14:creationId xmlns:p14="http://schemas.microsoft.com/office/powerpoint/2010/main" val="119029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b="1" dirty="0" smtClean="0">
                <a:solidFill>
                  <a:schemeClr val="tx2">
                    <a:lumMod val="50000"/>
                  </a:schemeClr>
                </a:solidFill>
              </a:rPr>
              <a:t>English Character Recognition</a:t>
            </a:r>
            <a:endParaRPr lang="en-IN" sz="7200" b="1" dirty="0">
              <a:solidFill>
                <a:schemeClr val="tx2">
                  <a:lumMod val="50000"/>
                </a:schemeClr>
              </a:solidFill>
            </a:endParaRPr>
          </a:p>
        </p:txBody>
      </p:sp>
      <p:sp>
        <p:nvSpPr>
          <p:cNvPr id="3" name="Subtitle 2"/>
          <p:cNvSpPr>
            <a:spLocks noGrp="1"/>
          </p:cNvSpPr>
          <p:nvPr>
            <p:ph type="subTitle" idx="1"/>
          </p:nvPr>
        </p:nvSpPr>
        <p:spPr/>
        <p:txBody>
          <a:bodyPr/>
          <a:lstStyle/>
          <a:p>
            <a:endParaRPr lang="en-US" altLang="en-US" b="1" dirty="0" smtClean="0">
              <a:solidFill>
                <a:srgbClr val="002060"/>
              </a:solidFill>
            </a:endParaRPr>
          </a:p>
          <a:p>
            <a:r>
              <a:rPr lang="en-US" altLang="en-US" b="1" dirty="0" smtClean="0">
                <a:solidFill>
                  <a:srgbClr val="002060"/>
                </a:solidFill>
              </a:rPr>
              <a:t>Computer </a:t>
            </a:r>
            <a:r>
              <a:rPr lang="en-US" altLang="en-US" b="1" dirty="0">
                <a:solidFill>
                  <a:srgbClr val="002060"/>
                </a:solidFill>
              </a:rPr>
              <a:t>Science and Engineering</a:t>
            </a:r>
            <a:endParaRPr lang="en-IN" dirty="0"/>
          </a:p>
        </p:txBody>
      </p:sp>
    </p:spTree>
    <p:extLst>
      <p:ext uri="{BB962C8B-B14F-4D97-AF65-F5344CB8AC3E}">
        <p14:creationId xmlns:p14="http://schemas.microsoft.com/office/powerpoint/2010/main" val="4192713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The model</a:t>
            </a:r>
            <a:endParaRPr lang="en-IN" b="1" dirty="0">
              <a:solidFill>
                <a:srgbClr val="C00000"/>
              </a:solidFill>
            </a:endParaRPr>
          </a:p>
        </p:txBody>
      </p:sp>
      <p:sp>
        <p:nvSpPr>
          <p:cNvPr id="3" name="Content Placeholder 2"/>
          <p:cNvSpPr>
            <a:spLocks noGrp="1"/>
          </p:cNvSpPr>
          <p:nvPr>
            <p:ph idx="1"/>
          </p:nvPr>
        </p:nvSpPr>
        <p:spPr/>
        <p:txBody>
          <a:bodyPr>
            <a:normAutofit fontScale="92500"/>
          </a:bodyPr>
          <a:lstStyle/>
          <a:p>
            <a:r>
              <a:rPr lang="en-IN" dirty="0" smtClean="0"/>
              <a:t>The weights and biases are initialized with the Xavier Initializer and later trained.</a:t>
            </a:r>
          </a:p>
          <a:p>
            <a:r>
              <a:rPr lang="en-IN" dirty="0" smtClean="0"/>
              <a:t>The forward propagation has layer with the following activation function sequence: Linear-&gt; </a:t>
            </a:r>
            <a:r>
              <a:rPr lang="en-IN" dirty="0" err="1" smtClean="0"/>
              <a:t>Relu</a:t>
            </a:r>
            <a:r>
              <a:rPr lang="en-IN" dirty="0" smtClean="0"/>
              <a:t> -&gt; Linear -&gt; </a:t>
            </a:r>
            <a:r>
              <a:rPr lang="en-IN" dirty="0" err="1" smtClean="0"/>
              <a:t>Relu</a:t>
            </a:r>
            <a:r>
              <a:rPr lang="en-IN" dirty="0" smtClean="0"/>
              <a:t> -&gt; Linear -&gt; </a:t>
            </a:r>
            <a:r>
              <a:rPr lang="en-IN" dirty="0" err="1" smtClean="0"/>
              <a:t>Softmax</a:t>
            </a:r>
            <a:r>
              <a:rPr lang="en-IN" dirty="0" smtClean="0"/>
              <a:t>.</a:t>
            </a:r>
            <a:endParaRPr lang="en-IN" dirty="0" smtClean="0"/>
          </a:p>
          <a:p>
            <a:r>
              <a:rPr lang="en-IN" dirty="0" smtClean="0"/>
              <a:t>To compute the cost we have used </a:t>
            </a:r>
            <a:r>
              <a:rPr lang="en-IN" dirty="0" err="1" smtClean="0"/>
              <a:t>softmax</a:t>
            </a:r>
            <a:r>
              <a:rPr lang="en-IN" dirty="0" smtClean="0"/>
              <a:t> cross entropy.</a:t>
            </a:r>
          </a:p>
          <a:p>
            <a:r>
              <a:rPr lang="en-IN" dirty="0" smtClean="0"/>
              <a:t>For backpropagation we have used Adam Optimizer with learning rate 0.0001.</a:t>
            </a:r>
          </a:p>
          <a:p>
            <a:r>
              <a:rPr lang="en-IN" dirty="0" smtClean="0"/>
              <a:t>The training data has been divided into mini-batches of size 32 to provide the model with extra clarity of the data. To create the mini-batches the dataset is first shuffled and then portioned.</a:t>
            </a:r>
            <a:endParaRPr lang="en-IN" dirty="0"/>
          </a:p>
        </p:txBody>
      </p:sp>
    </p:spTree>
    <p:extLst>
      <p:ext uri="{BB962C8B-B14F-4D97-AF65-F5344CB8AC3E}">
        <p14:creationId xmlns:p14="http://schemas.microsoft.com/office/powerpoint/2010/main" val="3995843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A</a:t>
            </a:r>
            <a:r>
              <a:rPr lang="en-IN" b="1" dirty="0" smtClean="0">
                <a:solidFill>
                  <a:srgbClr val="C00000"/>
                </a:solidFill>
              </a:rPr>
              <a:t>ccuracy</a:t>
            </a:r>
            <a:endParaRPr lang="en-IN" b="1" dirty="0">
              <a:solidFill>
                <a:srgbClr val="C00000"/>
              </a:solidFill>
            </a:endParaRPr>
          </a:p>
        </p:txBody>
      </p:sp>
      <p:sp>
        <p:nvSpPr>
          <p:cNvPr id="3" name="Content Placeholder 2"/>
          <p:cNvSpPr>
            <a:spLocks noGrp="1"/>
          </p:cNvSpPr>
          <p:nvPr>
            <p:ph idx="1"/>
          </p:nvPr>
        </p:nvSpPr>
        <p:spPr>
          <a:xfrm>
            <a:off x="697523" y="1690688"/>
            <a:ext cx="10515600" cy="4878924"/>
          </a:xfrm>
        </p:spPr>
        <p:txBody>
          <a:bodyPr>
            <a:normAutofit fontScale="92500" lnSpcReduction="20000"/>
          </a:bodyPr>
          <a:lstStyle/>
          <a:p>
            <a:pPr marL="0" indent="0">
              <a:buNone/>
            </a:pPr>
            <a:r>
              <a:rPr lang="en-IN" dirty="0" smtClean="0"/>
              <a:t>The model works very well for the training data with the accuracy of 99.457%. </a:t>
            </a:r>
          </a:p>
          <a:p>
            <a:pPr marL="0" indent="0">
              <a:buNone/>
            </a:pPr>
            <a:r>
              <a:rPr lang="en-IN" dirty="0" smtClean="0"/>
              <a:t>While the model works very great with the training data it does not work so well with the test data.</a:t>
            </a:r>
          </a:p>
          <a:p>
            <a:pPr marL="0" indent="0">
              <a:buNone/>
            </a:pPr>
            <a:r>
              <a:rPr lang="en-IN" dirty="0" smtClean="0"/>
              <a:t>The reasons for the model not working well with the test data are:</a:t>
            </a:r>
          </a:p>
          <a:p>
            <a:pPr>
              <a:buFont typeface="Wingdings" panose="05000000000000000000" pitchFamily="2" charset="2"/>
              <a:buChar char="Ø"/>
            </a:pPr>
            <a:r>
              <a:rPr lang="en-IN" dirty="0" smtClean="0"/>
              <a:t>The test data is very small as compared to the training data. </a:t>
            </a:r>
          </a:p>
          <a:p>
            <a:pPr>
              <a:buFont typeface="Wingdings" panose="05000000000000000000" pitchFamily="2" charset="2"/>
              <a:buChar char="Ø"/>
            </a:pPr>
            <a:r>
              <a:rPr lang="en-IN" dirty="0" smtClean="0"/>
              <a:t>The model uses only deep learning and not the convolutional Neural network.</a:t>
            </a:r>
          </a:p>
          <a:p>
            <a:pPr>
              <a:buFont typeface="Wingdings" panose="05000000000000000000" pitchFamily="2" charset="2"/>
              <a:buChar char="Ø"/>
            </a:pPr>
            <a:r>
              <a:rPr lang="en-IN" dirty="0" smtClean="0"/>
              <a:t>The train data and the test data are from different dataset.</a:t>
            </a:r>
          </a:p>
          <a:p>
            <a:pPr>
              <a:buFont typeface="Wingdings" panose="05000000000000000000" pitchFamily="2" charset="2"/>
              <a:buChar char="Ø"/>
            </a:pPr>
            <a:r>
              <a:rPr lang="en-IN" dirty="0" smtClean="0"/>
              <a:t>The model is </a:t>
            </a:r>
            <a:r>
              <a:rPr lang="en-IN" dirty="0" err="1" smtClean="0"/>
              <a:t>overfit</a:t>
            </a:r>
            <a:r>
              <a:rPr lang="en-IN" dirty="0" smtClean="0"/>
              <a:t> for the train data so doesn’t work well with the test data.</a:t>
            </a:r>
          </a:p>
          <a:p>
            <a:pPr>
              <a:buFont typeface="Wingdings" panose="05000000000000000000" pitchFamily="2" charset="2"/>
              <a:buChar char="Ø"/>
            </a:pPr>
            <a:r>
              <a:rPr lang="en-IN" dirty="0" smtClean="0"/>
              <a:t>The model doesn’t use dropout and regularization to improve the model (Which we intend to use but for the lack of time we are sticking to the model we have right now).</a:t>
            </a:r>
          </a:p>
        </p:txBody>
      </p:sp>
    </p:spTree>
    <p:extLst>
      <p:ext uri="{BB962C8B-B14F-4D97-AF65-F5344CB8AC3E}">
        <p14:creationId xmlns:p14="http://schemas.microsoft.com/office/powerpoint/2010/main" val="878593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Prediction </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To predict the image provided we have developed a function that takes the trained parameter and the test image as input and predicts the class of the image.</a:t>
            </a:r>
          </a:p>
          <a:p>
            <a:pPr marL="0" indent="0">
              <a:buNone/>
            </a:pPr>
            <a:r>
              <a:rPr lang="en-IN" dirty="0" smtClean="0"/>
              <a:t>Before the image is passed into the prediction function it goes through the resizing and csv conversion with is done right at the moment of the testing using the following code:</a:t>
            </a:r>
          </a:p>
          <a:p>
            <a:pPr marL="0" indent="0">
              <a:buNone/>
            </a:pPr>
            <a:endParaRPr lang="en-IN" dirty="0"/>
          </a:p>
        </p:txBody>
      </p:sp>
      <p:pic>
        <p:nvPicPr>
          <p:cNvPr id="4" name="Picture 3"/>
          <p:cNvPicPr>
            <a:picLocks noChangeAspect="1"/>
          </p:cNvPicPr>
          <p:nvPr/>
        </p:nvPicPr>
        <p:blipFill>
          <a:blip r:embed="rId2"/>
          <a:stretch>
            <a:fillRect/>
          </a:stretch>
        </p:blipFill>
        <p:spPr>
          <a:xfrm>
            <a:off x="1133621" y="4368799"/>
            <a:ext cx="9403080" cy="2340779"/>
          </a:xfrm>
          <a:prstGeom prst="rect">
            <a:avLst/>
          </a:prstGeom>
        </p:spPr>
      </p:pic>
    </p:spTree>
    <p:extLst>
      <p:ext uri="{BB962C8B-B14F-4D97-AF65-F5344CB8AC3E}">
        <p14:creationId xmlns:p14="http://schemas.microsoft.com/office/powerpoint/2010/main" val="1446018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Demonstration</a:t>
            </a:r>
            <a:endParaRPr lang="en-IN" b="1" dirty="0">
              <a:solidFill>
                <a:srgbClr val="C00000"/>
              </a:solidFill>
            </a:endParaRPr>
          </a:p>
        </p:txBody>
      </p:sp>
      <p:sp>
        <p:nvSpPr>
          <p:cNvPr id="3" name="Content Placeholder 2"/>
          <p:cNvSpPr>
            <a:spLocks noGrp="1"/>
          </p:cNvSpPr>
          <p:nvPr>
            <p:ph idx="1"/>
          </p:nvPr>
        </p:nvSpPr>
        <p:spPr>
          <a:xfrm>
            <a:off x="838200" y="1825625"/>
            <a:ext cx="10515600" cy="4715852"/>
          </a:xfrm>
        </p:spPr>
        <p:txBody>
          <a:bodyPr>
            <a:normAutofit/>
          </a:bodyPr>
          <a:lstStyle/>
          <a:p>
            <a:pPr marL="0" indent="0">
              <a:buNone/>
            </a:pPr>
            <a:r>
              <a:rPr lang="en-IN" dirty="0" smtClean="0"/>
              <a:t>To demonstrate the model we save the trained parameters into a pickle file which contains the trained values of the weights and biases. The saved values can be used any time to predict the test input by passing the parameter into the predict function along with the input image. The saving of the parameters saves out time of training the model again and again which is a time consuming thing as the dataset is large and the model is huge.</a:t>
            </a:r>
          </a:p>
          <a:p>
            <a:pPr marL="0" indent="0">
              <a:buNone/>
            </a:pPr>
            <a:r>
              <a:rPr lang="en-IN" dirty="0" smtClean="0"/>
              <a:t>To see the demonstration pick up the marker kept on the table and write any English capital letter on the paper covering the whole paper and we will take the image of the letter you write and show you the prediction of the letter by passing it into the model.</a:t>
            </a:r>
          </a:p>
        </p:txBody>
      </p:sp>
    </p:spTree>
    <p:extLst>
      <p:ext uri="{BB962C8B-B14F-4D97-AF65-F5344CB8AC3E}">
        <p14:creationId xmlns:p14="http://schemas.microsoft.com/office/powerpoint/2010/main" val="178012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94" y="1842232"/>
            <a:ext cx="10515600" cy="2082654"/>
          </a:xfrm>
        </p:spPr>
        <p:txBody>
          <a:bodyPr>
            <a:normAutofit/>
          </a:bodyPr>
          <a:lstStyle/>
          <a:p>
            <a:pPr algn="ctr"/>
            <a:r>
              <a:rPr lang="en-IN" sz="8800" b="1" dirty="0" smtClean="0">
                <a:solidFill>
                  <a:srgbClr val="FF0000"/>
                </a:solidFill>
              </a:rPr>
              <a:t>THANK YOU</a:t>
            </a:r>
            <a:endParaRPr lang="en-IN" sz="8800" b="1" dirty="0">
              <a:solidFill>
                <a:srgbClr val="FF0000"/>
              </a:solidFill>
            </a:endParaRPr>
          </a:p>
        </p:txBody>
      </p:sp>
      <p:sp>
        <p:nvSpPr>
          <p:cNvPr id="4" name="TextBox 3"/>
          <p:cNvSpPr txBox="1"/>
          <p:nvPr/>
        </p:nvSpPr>
        <p:spPr>
          <a:xfrm>
            <a:off x="9734843" y="5303520"/>
            <a:ext cx="2067951" cy="1015663"/>
          </a:xfrm>
          <a:prstGeom prst="rect">
            <a:avLst/>
          </a:prstGeom>
          <a:noFill/>
        </p:spPr>
        <p:txBody>
          <a:bodyPr wrap="square" rtlCol="0">
            <a:spAutoFit/>
          </a:bodyPr>
          <a:lstStyle/>
          <a:p>
            <a:r>
              <a:rPr lang="en-IN" sz="2000" b="1" dirty="0" smtClean="0">
                <a:solidFill>
                  <a:schemeClr val="accent2">
                    <a:lumMod val="50000"/>
                  </a:schemeClr>
                </a:solidFill>
              </a:rPr>
              <a:t>~Ashish Kumar</a:t>
            </a:r>
          </a:p>
          <a:p>
            <a:r>
              <a:rPr lang="en-IN" sz="2000" b="1" dirty="0" smtClean="0">
                <a:solidFill>
                  <a:schemeClr val="accent2">
                    <a:lumMod val="50000"/>
                  </a:schemeClr>
                </a:solidFill>
              </a:rPr>
              <a:t>~Satyam Agrawal</a:t>
            </a:r>
          </a:p>
          <a:p>
            <a:r>
              <a:rPr lang="en-IN" sz="2000" b="1" dirty="0" smtClean="0">
                <a:solidFill>
                  <a:schemeClr val="accent2">
                    <a:lumMod val="50000"/>
                  </a:schemeClr>
                </a:solidFill>
              </a:rPr>
              <a:t>~Sarah Anwar</a:t>
            </a:r>
            <a:endParaRPr lang="en-IN" sz="2000" b="1" dirty="0">
              <a:solidFill>
                <a:schemeClr val="accent2">
                  <a:lumMod val="50000"/>
                </a:schemeClr>
              </a:solidFill>
            </a:endParaRPr>
          </a:p>
        </p:txBody>
      </p:sp>
    </p:spTree>
    <p:extLst>
      <p:ext uri="{BB962C8B-B14F-4D97-AF65-F5344CB8AC3E}">
        <p14:creationId xmlns:p14="http://schemas.microsoft.com/office/powerpoint/2010/main" val="35322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Artificial Intelligence</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US" b="1" dirty="0"/>
              <a:t>Artificial intelligence</a:t>
            </a:r>
            <a:r>
              <a:rPr lang="en-US" dirty="0"/>
              <a:t> (AI) is the simulation of </a:t>
            </a:r>
            <a:r>
              <a:rPr lang="en-US" dirty="0" smtClean="0"/>
              <a:t>human  i</a:t>
            </a:r>
            <a:r>
              <a:rPr lang="en-US" b="1" dirty="0" smtClean="0"/>
              <a:t>ntelligence</a:t>
            </a:r>
            <a:r>
              <a:rPr lang="en-US" dirty="0"/>
              <a:t> processes by machines, especially computer systems. These processes include learning (the acquisition of information and rules for using the information), reasoning (using rules to reach approximate or definite conclusions) and self-correction</a:t>
            </a:r>
            <a:r>
              <a:rPr lang="en-US" dirty="0" smtClean="0"/>
              <a:t>.</a:t>
            </a:r>
          </a:p>
          <a:p>
            <a:pPr marL="0" indent="0">
              <a:buNone/>
            </a:pPr>
            <a:endParaRPr lang="en-US" dirty="0" smtClean="0"/>
          </a:p>
          <a:p>
            <a:pPr marL="0" indent="0" algn="just">
              <a:buNone/>
            </a:pPr>
            <a:r>
              <a:rPr lang="en-US" dirty="0" smtClean="0"/>
              <a:t>Artificial </a:t>
            </a:r>
            <a:r>
              <a:rPr lang="en-US" dirty="0"/>
              <a:t>neural networks (ANN) are </a:t>
            </a:r>
            <a:r>
              <a:rPr lang="en-US" dirty="0" smtClean="0"/>
              <a:t> computing </a:t>
            </a:r>
            <a:r>
              <a:rPr lang="en-US" dirty="0"/>
              <a:t>systems vaguely inspired by </a:t>
            </a:r>
            <a:r>
              <a:rPr lang="en-US" dirty="0" smtClean="0"/>
              <a:t>the biological </a:t>
            </a:r>
            <a:r>
              <a:rPr lang="en-US" dirty="0"/>
              <a:t>neural networks that constitute </a:t>
            </a:r>
            <a:r>
              <a:rPr lang="en-US" dirty="0" smtClean="0"/>
              <a:t> animal </a:t>
            </a:r>
            <a:r>
              <a:rPr lang="en-US" dirty="0"/>
              <a:t>brains.</a:t>
            </a:r>
            <a:endParaRPr lang="en-IN" dirty="0"/>
          </a:p>
        </p:txBody>
      </p:sp>
    </p:spTree>
    <p:extLst>
      <p:ext uri="{BB962C8B-B14F-4D97-AF65-F5344CB8AC3E}">
        <p14:creationId xmlns:p14="http://schemas.microsoft.com/office/powerpoint/2010/main" val="270671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Machine learning</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t>Machine learning is the scientific study of algorithms and statistical models that computer systems use to effectively perform a specific task without using explicit instructions, relying on patterns and inference instead. It is seen as a subset of artificial intelligence</a:t>
            </a:r>
            <a:r>
              <a:rPr lang="en-US" dirty="0" smtClean="0"/>
              <a:t>.</a:t>
            </a:r>
          </a:p>
          <a:p>
            <a:pPr marL="0" indent="0">
              <a:buNone/>
            </a:pPr>
            <a:endParaRPr lang="en-US" dirty="0"/>
          </a:p>
          <a:p>
            <a:pPr marL="0" indent="0">
              <a:buNone/>
            </a:pPr>
            <a:r>
              <a:rPr lang="en-US" i="1" dirty="0"/>
              <a:t>“Machine Learning is said to learn from experience E w.r.t some class of task T and a performance measure P if learners performance at the task in the class as measured by P improves with experiences.”</a:t>
            </a:r>
            <a:endParaRPr lang="en-IN" dirty="0"/>
          </a:p>
        </p:txBody>
      </p:sp>
    </p:spTree>
    <p:extLst>
      <p:ext uri="{BB962C8B-B14F-4D97-AF65-F5344CB8AC3E}">
        <p14:creationId xmlns:p14="http://schemas.microsoft.com/office/powerpoint/2010/main" val="13794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Deep Learning</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Deep learning is an aspect of artificial intelligence (AI) that is concerned with emulating the learning approach that human beings use to gain certain types of knowledge. At its simplest, deep learning can be thought of as a way to automate predictive analytics.</a:t>
            </a:r>
          </a:p>
          <a:p>
            <a:pPr marL="0" indent="0">
              <a:buNone/>
            </a:pPr>
            <a:endParaRPr lang="en-US" dirty="0" smtClean="0"/>
          </a:p>
          <a:p>
            <a:pPr marL="0" indent="0">
              <a:buNone/>
            </a:pPr>
            <a:r>
              <a:rPr lang="en-US" dirty="0" smtClean="0"/>
              <a:t>While traditional machine learning algorithms are linear, deep learning algorithms are stacked in a hierarchy of increasing complexity and abstraction.</a:t>
            </a:r>
            <a:endParaRPr lang="en-IN" dirty="0"/>
          </a:p>
        </p:txBody>
      </p:sp>
    </p:spTree>
    <p:extLst>
      <p:ext uri="{BB962C8B-B14F-4D97-AF65-F5344CB8AC3E}">
        <p14:creationId xmlns:p14="http://schemas.microsoft.com/office/powerpoint/2010/main" val="283636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85" y="214667"/>
            <a:ext cx="2143125" cy="2143125"/>
          </a:xfr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908" y="214666"/>
            <a:ext cx="2143125" cy="21431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7623" y="214666"/>
            <a:ext cx="2062114" cy="214312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327" y="214666"/>
            <a:ext cx="2062113" cy="214312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23030" y="214666"/>
            <a:ext cx="1920013" cy="214312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81" y="2973046"/>
            <a:ext cx="2143126" cy="214312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7020" y="2983524"/>
            <a:ext cx="1920013" cy="21431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7623" y="2983524"/>
            <a:ext cx="2143125" cy="214312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9262" y="2983523"/>
            <a:ext cx="2062114" cy="2143126"/>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6264" y="2983523"/>
            <a:ext cx="1882677" cy="2143126"/>
          </a:xfrm>
          <a:prstGeom prst="rect">
            <a:avLst/>
          </a:prstGeom>
        </p:spPr>
      </p:pic>
    </p:spTree>
    <p:extLst>
      <p:ext uri="{BB962C8B-B14F-4D97-AF65-F5344CB8AC3E}">
        <p14:creationId xmlns:p14="http://schemas.microsoft.com/office/powerpoint/2010/main" val="141270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Flowchart</a:t>
            </a:r>
            <a:endParaRPr lang="en-IN" b="1" dirty="0">
              <a:solidFill>
                <a:srgbClr val="C00000"/>
              </a:solidFill>
            </a:endParaRPr>
          </a:p>
        </p:txBody>
      </p:sp>
      <p:pic>
        <p:nvPicPr>
          <p:cNvPr id="5" name="Picture 4"/>
          <p:cNvPicPr>
            <a:picLocks noChangeAspect="1"/>
          </p:cNvPicPr>
          <p:nvPr/>
        </p:nvPicPr>
        <p:blipFill>
          <a:blip r:embed="rId2"/>
          <a:stretch>
            <a:fillRect/>
          </a:stretch>
        </p:blipFill>
        <p:spPr>
          <a:xfrm>
            <a:off x="1967132" y="1383497"/>
            <a:ext cx="8257736" cy="5284590"/>
          </a:xfrm>
          <a:prstGeom prst="rect">
            <a:avLst/>
          </a:prstGeom>
        </p:spPr>
      </p:pic>
    </p:spTree>
    <p:extLst>
      <p:ext uri="{BB962C8B-B14F-4D97-AF65-F5344CB8AC3E}">
        <p14:creationId xmlns:p14="http://schemas.microsoft.com/office/powerpoint/2010/main" val="4024745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Training Dataset</a:t>
            </a:r>
            <a:endParaRPr lang="en-IN" b="1" dirty="0">
              <a:solidFill>
                <a:srgbClr val="C00000"/>
              </a:solidFill>
            </a:endParaRPr>
          </a:p>
        </p:txBody>
      </p:sp>
      <p:sp>
        <p:nvSpPr>
          <p:cNvPr id="3" name="Content Placeholder 2"/>
          <p:cNvSpPr>
            <a:spLocks noGrp="1"/>
          </p:cNvSpPr>
          <p:nvPr>
            <p:ph idx="1"/>
          </p:nvPr>
        </p:nvSpPr>
        <p:spPr>
          <a:noFill/>
        </p:spPr>
        <p:txBody>
          <a:bodyPr/>
          <a:lstStyle/>
          <a:p>
            <a:pPr marL="0" indent="0">
              <a:buNone/>
            </a:pPr>
            <a:r>
              <a:rPr lang="en-IN" dirty="0" smtClean="0"/>
              <a:t>We are using dataset that is the form of csv taken from kaggle.com.</a:t>
            </a:r>
          </a:p>
          <a:p>
            <a:pPr marL="0" indent="0">
              <a:buNone/>
            </a:pPr>
            <a:r>
              <a:rPr lang="en-IN" dirty="0" smtClean="0"/>
              <a:t>The dataset contains the 372450 image of 28*28 pixels converted into csv form. The data contains 26 classes of the data that are the 26 capital letters of the English alphabet. </a:t>
            </a:r>
          </a:p>
          <a:p>
            <a:pPr marL="0" indent="0">
              <a:buNone/>
            </a:pPr>
            <a:r>
              <a:rPr lang="en-IN" dirty="0" smtClean="0"/>
              <a:t>Classifying such a big dataset into so many classes requires the neural network to be big and well trained. To accomplish this we have used deep learning consisting of 3 hidden layers where the 1</a:t>
            </a:r>
            <a:r>
              <a:rPr lang="en-IN" baseline="30000" dirty="0" smtClean="0"/>
              <a:t>st</a:t>
            </a:r>
            <a:r>
              <a:rPr lang="en-IN" dirty="0" smtClean="0"/>
              <a:t> layer </a:t>
            </a:r>
            <a:r>
              <a:rPr lang="en-IN" dirty="0"/>
              <a:t>c</a:t>
            </a:r>
            <a:r>
              <a:rPr lang="en-IN" dirty="0" smtClean="0"/>
              <a:t>ontains 100 neurons and the 2</a:t>
            </a:r>
            <a:r>
              <a:rPr lang="en-IN" baseline="30000" dirty="0" smtClean="0"/>
              <a:t>nd</a:t>
            </a:r>
            <a:r>
              <a:rPr lang="en-IN" dirty="0" smtClean="0"/>
              <a:t> layer contains 50 neurons and the last layer of the output layer contains 26 neurons for the 26 classes. Where the input layer has 784(28*28) units.</a:t>
            </a:r>
            <a:endParaRPr lang="en-IN" dirty="0"/>
          </a:p>
        </p:txBody>
      </p:sp>
    </p:spTree>
    <p:extLst>
      <p:ext uri="{BB962C8B-B14F-4D97-AF65-F5344CB8AC3E}">
        <p14:creationId xmlns:p14="http://schemas.microsoft.com/office/powerpoint/2010/main" val="326283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Test dataset</a:t>
            </a:r>
            <a:endParaRPr lang="en-IN" b="1" dirty="0">
              <a:solidFill>
                <a:srgbClr val="C00000"/>
              </a:solidFill>
            </a:endParaRPr>
          </a:p>
        </p:txBody>
      </p:sp>
      <p:sp>
        <p:nvSpPr>
          <p:cNvPr id="3" name="Content Placeholder 2"/>
          <p:cNvSpPr>
            <a:spLocks noGrp="1"/>
          </p:cNvSpPr>
          <p:nvPr>
            <p:ph idx="1"/>
          </p:nvPr>
        </p:nvSpPr>
        <p:spPr>
          <a:xfrm>
            <a:off x="769034" y="1690688"/>
            <a:ext cx="10515600" cy="4957476"/>
          </a:xfrm>
        </p:spPr>
        <p:txBody>
          <a:bodyPr/>
          <a:lstStyle/>
          <a:p>
            <a:pPr marL="0" indent="0">
              <a:buNone/>
            </a:pPr>
            <a:r>
              <a:rPr lang="en-IN" dirty="0" smtClean="0"/>
              <a:t>For test dataset we have taken images of the letters and converted that image into 28*28 pixels and then into csv form for our model. To do that we used the following code:</a:t>
            </a:r>
          </a:p>
          <a:p>
            <a:pPr marL="0" indent="0">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24" y="3023898"/>
            <a:ext cx="9642231" cy="3624266"/>
          </a:xfrm>
          <a:prstGeom prst="rect">
            <a:avLst/>
          </a:prstGeom>
        </p:spPr>
      </p:pic>
    </p:spTree>
    <p:extLst>
      <p:ext uri="{BB962C8B-B14F-4D97-AF65-F5344CB8AC3E}">
        <p14:creationId xmlns:p14="http://schemas.microsoft.com/office/powerpoint/2010/main" val="330815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Tensorflow</a:t>
            </a:r>
            <a:endParaRPr lang="en-IN" b="1" dirty="0">
              <a:solidFill>
                <a:srgbClr val="C00000"/>
              </a:solidFill>
            </a:endParaRPr>
          </a:p>
        </p:txBody>
      </p:sp>
      <p:sp>
        <p:nvSpPr>
          <p:cNvPr id="3" name="Content Placeholder 2"/>
          <p:cNvSpPr>
            <a:spLocks noGrp="1"/>
          </p:cNvSpPr>
          <p:nvPr>
            <p:ph idx="1"/>
          </p:nvPr>
        </p:nvSpPr>
        <p:spPr/>
        <p:txBody>
          <a:bodyPr/>
          <a:lstStyle/>
          <a:p>
            <a:pPr marL="0" indent="0">
              <a:buNone/>
            </a:pPr>
            <a:r>
              <a:rPr lang="en-IN" dirty="0" smtClean="0"/>
              <a:t>Google’s Tensorflow is </a:t>
            </a:r>
            <a:r>
              <a:rPr lang="en-US" dirty="0"/>
              <a:t>the most famous deep learning library in the </a:t>
            </a:r>
            <a:r>
              <a:rPr lang="en-US" dirty="0" smtClean="0"/>
              <a:t>world. </a:t>
            </a:r>
            <a:r>
              <a:rPr lang="en-US" dirty="0"/>
              <a:t>It is called Tensorflow because it takes input as a multi-dimensional array, also known as </a:t>
            </a:r>
            <a:r>
              <a:rPr lang="en-US" b="1" dirty="0"/>
              <a:t>tensors</a:t>
            </a:r>
            <a:r>
              <a:rPr lang="en-US" dirty="0"/>
              <a:t>. You can construct a sort of </a:t>
            </a:r>
            <a:r>
              <a:rPr lang="en-US" b="1" dirty="0"/>
              <a:t>flowchart</a:t>
            </a:r>
            <a:r>
              <a:rPr lang="en-US" dirty="0"/>
              <a:t> of operations (called a Graph) that you want to perform on that input. The input goes in at one end, and then it flows through this system of multiple operations and comes out the other end as output</a:t>
            </a:r>
            <a:r>
              <a:rPr lang="en-US" dirty="0" smtClean="0"/>
              <a:t>. </a:t>
            </a:r>
            <a:r>
              <a:rPr lang="en-US" dirty="0"/>
              <a:t> It allows developers to create large-scale neural networks with many </a:t>
            </a:r>
            <a:r>
              <a:rPr lang="en-US" dirty="0" err="1"/>
              <a:t>layers.</a:t>
            </a:r>
            <a:r>
              <a:rPr lang="en-US" b="1" dirty="0" err="1"/>
              <a:t>TensorFlow</a:t>
            </a:r>
            <a:r>
              <a:rPr lang="en-US" dirty="0"/>
              <a:t> is mainly </a:t>
            </a:r>
            <a:r>
              <a:rPr lang="en-US" b="1" dirty="0"/>
              <a:t>used</a:t>
            </a:r>
            <a:r>
              <a:rPr lang="en-US" dirty="0"/>
              <a:t> for: Classification, Perception, Understanding, Discovering, Prediction and Creation.</a:t>
            </a:r>
            <a:endParaRPr lang="en-IN" dirty="0"/>
          </a:p>
        </p:txBody>
      </p:sp>
    </p:spTree>
    <p:extLst>
      <p:ext uri="{BB962C8B-B14F-4D97-AF65-F5344CB8AC3E}">
        <p14:creationId xmlns:p14="http://schemas.microsoft.com/office/powerpoint/2010/main" val="1774404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801</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English Character Recognition</vt:lpstr>
      <vt:lpstr>Artificial Intelligence</vt:lpstr>
      <vt:lpstr>Machine learning</vt:lpstr>
      <vt:lpstr>Deep Learning</vt:lpstr>
      <vt:lpstr>PowerPoint Presentation</vt:lpstr>
      <vt:lpstr>Flowchart</vt:lpstr>
      <vt:lpstr>Training Dataset</vt:lpstr>
      <vt:lpstr>Test dataset</vt:lpstr>
      <vt:lpstr>Tensorflow</vt:lpstr>
      <vt:lpstr>The model</vt:lpstr>
      <vt:lpstr>Accuracy</vt:lpstr>
      <vt:lpstr>Prediction </vt:lpstr>
      <vt:lpstr>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Character Recognition</dc:title>
  <dc:creator>satyam agrawal</dc:creator>
  <cp:lastModifiedBy>Ashish Kumar</cp:lastModifiedBy>
  <cp:revision>15</cp:revision>
  <dcterms:created xsi:type="dcterms:W3CDTF">2019-05-03T04:42:53Z</dcterms:created>
  <dcterms:modified xsi:type="dcterms:W3CDTF">2019-05-06T10:50:42Z</dcterms:modified>
</cp:coreProperties>
</file>