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7" r:id="rId2"/>
  </p:sldIdLst>
  <p:sldSz cx="21383625" cy="30275213"/>
  <p:notesSz cx="6858000" cy="9144000"/>
  <p:defaultTextStyle>
    <a:defPPr lvl="0">
      <a:defRPr lang="en-US"/>
    </a:defPPr>
    <a:lvl1pPr marL="0" lvl="0" algn="l" defTabSz="1611630" rtl="0" eaLnBrk="1" latinLnBrk="0" hangingPunct="1">
      <a:defRPr sz="3173" kern="1200">
        <a:solidFill>
          <a:schemeClr val="tx1"/>
        </a:solidFill>
        <a:latin typeface="+mn-lt"/>
        <a:ea typeface="+mn-ea"/>
        <a:cs typeface="+mn-cs"/>
      </a:defRPr>
    </a:lvl1pPr>
    <a:lvl2pPr marL="805815" lvl="1" algn="l" defTabSz="1611630" rtl="0" eaLnBrk="1" latinLnBrk="0" hangingPunct="1">
      <a:defRPr sz="3173" kern="1200">
        <a:solidFill>
          <a:schemeClr val="tx1"/>
        </a:solidFill>
        <a:latin typeface="+mn-lt"/>
        <a:ea typeface="+mn-ea"/>
        <a:cs typeface="+mn-cs"/>
      </a:defRPr>
    </a:lvl2pPr>
    <a:lvl3pPr marL="1611630" lvl="2" algn="l" defTabSz="1611630" rtl="0" eaLnBrk="1" latinLnBrk="0" hangingPunct="1">
      <a:defRPr sz="3173" kern="1200">
        <a:solidFill>
          <a:schemeClr val="tx1"/>
        </a:solidFill>
        <a:latin typeface="+mn-lt"/>
        <a:ea typeface="+mn-ea"/>
        <a:cs typeface="+mn-cs"/>
      </a:defRPr>
    </a:lvl3pPr>
    <a:lvl4pPr marL="2417445" lvl="3" algn="l" defTabSz="1611630" rtl="0" eaLnBrk="1" latinLnBrk="0" hangingPunct="1">
      <a:defRPr sz="3173" kern="1200">
        <a:solidFill>
          <a:schemeClr val="tx1"/>
        </a:solidFill>
        <a:latin typeface="+mn-lt"/>
        <a:ea typeface="+mn-ea"/>
        <a:cs typeface="+mn-cs"/>
      </a:defRPr>
    </a:lvl4pPr>
    <a:lvl5pPr marL="3223260" lvl="4" algn="l" defTabSz="1611630" rtl="0" eaLnBrk="1" latinLnBrk="0" hangingPunct="1">
      <a:defRPr sz="3173" kern="1200">
        <a:solidFill>
          <a:schemeClr val="tx1"/>
        </a:solidFill>
        <a:latin typeface="+mn-lt"/>
        <a:ea typeface="+mn-ea"/>
        <a:cs typeface="+mn-cs"/>
      </a:defRPr>
    </a:lvl5pPr>
    <a:lvl6pPr marL="4029075" lvl="5" algn="l" defTabSz="1611630" rtl="0" eaLnBrk="1" latinLnBrk="0" hangingPunct="1">
      <a:defRPr sz="3173" kern="1200">
        <a:solidFill>
          <a:schemeClr val="tx1"/>
        </a:solidFill>
        <a:latin typeface="+mn-lt"/>
        <a:ea typeface="+mn-ea"/>
        <a:cs typeface="+mn-cs"/>
      </a:defRPr>
    </a:lvl6pPr>
    <a:lvl7pPr marL="4834890" lvl="6" algn="l" defTabSz="1611630" rtl="0" eaLnBrk="1" latinLnBrk="0" hangingPunct="1">
      <a:defRPr sz="3173" kern="1200">
        <a:solidFill>
          <a:schemeClr val="tx1"/>
        </a:solidFill>
        <a:latin typeface="+mn-lt"/>
        <a:ea typeface="+mn-ea"/>
        <a:cs typeface="+mn-cs"/>
      </a:defRPr>
    </a:lvl7pPr>
    <a:lvl8pPr marL="5640705" lvl="7" algn="l" defTabSz="1611630" rtl="0" eaLnBrk="1" latinLnBrk="0" hangingPunct="1">
      <a:defRPr sz="3173" kern="1200">
        <a:solidFill>
          <a:schemeClr val="tx1"/>
        </a:solidFill>
        <a:latin typeface="+mn-lt"/>
        <a:ea typeface="+mn-ea"/>
        <a:cs typeface="+mn-cs"/>
      </a:defRPr>
    </a:lvl8pPr>
    <a:lvl9pPr marL="6446520" lvl="8" algn="l" defTabSz="1611630" rtl="0" eaLnBrk="1" latinLnBrk="0" hangingPunct="1">
      <a:defRPr sz="31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766" y="660"/>
      </p:cViewPr>
      <p:guideLst>
        <p:guide orient="horz" pos="9536"/>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a:prstGeom prst="rect">
            <a:avLst/>
          </a:prstGeo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5901497"/>
            <a:ext cx="16037719" cy="7309499"/>
          </a:xfrm>
          <a:prstGeom prst="rect">
            <a:avLst/>
          </a:prstGeo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IN"/>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88410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4" y="8059374"/>
            <a:ext cx="18443377" cy="1920934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IN"/>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307577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IN"/>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5215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470124" y="8059374"/>
            <a:ext cx="18443377" cy="192093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IN"/>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310128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a:prstGeom prst="rect">
            <a:avLst/>
          </a:prstGeo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260574"/>
            <a:ext cx="18443377" cy="6622701"/>
          </a:xfrm>
          <a:prstGeom prst="rect">
            <a:avLst/>
          </a:prstGeo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IN"/>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35862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059374"/>
            <a:ext cx="9088041" cy="192093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059374"/>
            <a:ext cx="9088041" cy="192093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6" name="Footer Placeholder 5"/>
          <p:cNvSpPr>
            <a:spLocks noGrp="1"/>
          </p:cNvSpPr>
          <p:nvPr>
            <p:ph type="ftr" sz="quarter" idx="11"/>
          </p:nvPr>
        </p:nvSpPr>
        <p:spPr>
          <a:xfrm>
            <a:off x="7083326" y="28060644"/>
            <a:ext cx="7216973" cy="1611875"/>
          </a:xfrm>
          <a:prstGeom prst="rect">
            <a:avLst/>
          </a:prstGeom>
        </p:spPr>
        <p:txBody>
          <a:bodyPr/>
          <a:lstStyle/>
          <a:p>
            <a:endParaRPr lang="en-IN"/>
          </a:p>
        </p:txBody>
      </p:sp>
      <p:sp>
        <p:nvSpPr>
          <p:cNvPr id="7" name="Slide Number Placeholder 6"/>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171891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21634"/>
            <a:ext cx="9046274" cy="3637228"/>
          </a:xfrm>
          <a:prstGeom prst="rect">
            <a:avLst/>
          </a:prstGeo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472912" y="11058863"/>
            <a:ext cx="9046274" cy="1626592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21634"/>
            <a:ext cx="9090826" cy="3637228"/>
          </a:xfrm>
          <a:prstGeom prst="rect">
            <a:avLst/>
          </a:prstGeo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10825461" y="11058863"/>
            <a:ext cx="9090826" cy="1626592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8" name="Footer Placeholder 7"/>
          <p:cNvSpPr>
            <a:spLocks noGrp="1"/>
          </p:cNvSpPr>
          <p:nvPr>
            <p:ph type="ftr" sz="quarter" idx="11"/>
          </p:nvPr>
        </p:nvSpPr>
        <p:spPr>
          <a:xfrm>
            <a:off x="7083326" y="28060644"/>
            <a:ext cx="7216973" cy="1611875"/>
          </a:xfrm>
          <a:prstGeom prst="rect">
            <a:avLst/>
          </a:prstGeom>
        </p:spPr>
        <p:txBody>
          <a:bodyPr/>
          <a:lstStyle/>
          <a:p>
            <a:endParaRPr lang="en-IN"/>
          </a:p>
        </p:txBody>
      </p:sp>
      <p:sp>
        <p:nvSpPr>
          <p:cNvPr id="9" name="Slide Number Placeholder 8"/>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163977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4" name="Footer Placeholder 3"/>
          <p:cNvSpPr>
            <a:spLocks noGrp="1"/>
          </p:cNvSpPr>
          <p:nvPr>
            <p:ph type="ftr" sz="quarter" idx="11"/>
          </p:nvPr>
        </p:nvSpPr>
        <p:spPr>
          <a:xfrm>
            <a:off x="7083326" y="28060644"/>
            <a:ext cx="7216973" cy="1611875"/>
          </a:xfrm>
          <a:prstGeom prst="rect">
            <a:avLst/>
          </a:prstGeom>
        </p:spPr>
        <p:txBody>
          <a:bodyPr/>
          <a:lstStyle/>
          <a:p>
            <a:endParaRPr lang="en-IN"/>
          </a:p>
        </p:txBody>
      </p:sp>
      <p:sp>
        <p:nvSpPr>
          <p:cNvPr id="5" name="Slide Number Placeholder 4"/>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74872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3" name="Footer Placeholder 2"/>
          <p:cNvSpPr>
            <a:spLocks noGrp="1"/>
          </p:cNvSpPr>
          <p:nvPr>
            <p:ph type="ftr" sz="quarter" idx="11"/>
          </p:nvPr>
        </p:nvSpPr>
        <p:spPr>
          <a:xfrm>
            <a:off x="7083326" y="28060644"/>
            <a:ext cx="7216973" cy="1611875"/>
          </a:xfrm>
          <a:prstGeom prst="rect">
            <a:avLst/>
          </a:prstGeom>
        </p:spPr>
        <p:txBody>
          <a:bodyPr/>
          <a:lstStyle/>
          <a:p>
            <a:endParaRPr lang="en-IN"/>
          </a:p>
        </p:txBody>
      </p:sp>
      <p:sp>
        <p:nvSpPr>
          <p:cNvPr id="4" name="Slide Number Placeholder 3"/>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21128348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a:prstGeom prst="rect">
            <a:avLst/>
          </a:prstGeo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59077"/>
            <a:ext cx="10825460" cy="21515024"/>
          </a:xfrm>
          <a:prstGeom prst="rect">
            <a:avLst/>
          </a:prstGeo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082564"/>
            <a:ext cx="6896776" cy="16826573"/>
          </a:xfrm>
          <a:prstGeom prst="rect">
            <a:avLst/>
          </a:prstGeo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6" name="Footer Placeholder 5"/>
          <p:cNvSpPr>
            <a:spLocks noGrp="1"/>
          </p:cNvSpPr>
          <p:nvPr>
            <p:ph type="ftr" sz="quarter" idx="11"/>
          </p:nvPr>
        </p:nvSpPr>
        <p:spPr>
          <a:xfrm>
            <a:off x="7083326" y="28060644"/>
            <a:ext cx="7216973" cy="1611875"/>
          </a:xfrm>
          <a:prstGeom prst="rect">
            <a:avLst/>
          </a:prstGeom>
        </p:spPr>
        <p:txBody>
          <a:bodyPr/>
          <a:lstStyle/>
          <a:p>
            <a:endParaRPr lang="en-IN"/>
          </a:p>
        </p:txBody>
      </p:sp>
      <p:sp>
        <p:nvSpPr>
          <p:cNvPr id="7" name="Slide Number Placeholder 6"/>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421758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a:prstGeom prst="rect">
            <a:avLst/>
          </a:prstGeo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a:prstGeom prst="rect">
            <a:avLst/>
          </a:prstGeo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smtClean="0"/>
              <a:t>Click icon to add picture</a:t>
            </a:r>
            <a:endParaRPr lang="en-US" dirty="0"/>
          </a:p>
        </p:txBody>
      </p:sp>
      <p:sp>
        <p:nvSpPr>
          <p:cNvPr id="4" name="Text Placeholder 3"/>
          <p:cNvSpPr>
            <a:spLocks noGrp="1"/>
          </p:cNvSpPr>
          <p:nvPr>
            <p:ph type="body" sz="half" idx="2"/>
          </p:nvPr>
        </p:nvSpPr>
        <p:spPr>
          <a:xfrm>
            <a:off x="1472909" y="9082564"/>
            <a:ext cx="6896776" cy="16826573"/>
          </a:xfrm>
          <a:prstGeom prst="rect">
            <a:avLst/>
          </a:prstGeo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a:xfrm>
            <a:off x="1470124" y="28060644"/>
            <a:ext cx="4811316" cy="1611875"/>
          </a:xfrm>
          <a:prstGeom prst="rect">
            <a:avLst/>
          </a:prstGeom>
        </p:spPr>
        <p:txBody>
          <a:bodyPr/>
          <a:lstStyle/>
          <a:p>
            <a:fld id="{F8A4FE0A-A780-4B32-A1FB-4CB4DE02B3AF}" type="datetimeFigureOut">
              <a:rPr lang="en-IN" smtClean="0"/>
              <a:t>02-05-2019</a:t>
            </a:fld>
            <a:endParaRPr lang="en-IN"/>
          </a:p>
        </p:txBody>
      </p:sp>
      <p:sp>
        <p:nvSpPr>
          <p:cNvPr id="6" name="Footer Placeholder 5"/>
          <p:cNvSpPr>
            <a:spLocks noGrp="1"/>
          </p:cNvSpPr>
          <p:nvPr>
            <p:ph type="ftr" sz="quarter" idx="11"/>
          </p:nvPr>
        </p:nvSpPr>
        <p:spPr>
          <a:xfrm>
            <a:off x="7083326" y="28060644"/>
            <a:ext cx="7216973" cy="1611875"/>
          </a:xfrm>
          <a:prstGeom prst="rect">
            <a:avLst/>
          </a:prstGeom>
        </p:spPr>
        <p:txBody>
          <a:bodyPr/>
          <a:lstStyle/>
          <a:p>
            <a:endParaRPr lang="en-IN"/>
          </a:p>
        </p:txBody>
      </p:sp>
      <p:sp>
        <p:nvSpPr>
          <p:cNvPr id="7" name="Slide Number Placeholder 6"/>
          <p:cNvSpPr>
            <a:spLocks noGrp="1"/>
          </p:cNvSpPr>
          <p:nvPr>
            <p:ph type="sldNum" sz="quarter" idx="12"/>
          </p:nvPr>
        </p:nvSpPr>
        <p:spPr>
          <a:xfrm>
            <a:off x="15102185" y="28060644"/>
            <a:ext cx="4811316" cy="1611875"/>
          </a:xfrm>
          <a:prstGeom prst="rect">
            <a:avLst/>
          </a:prstGeom>
        </p:spPr>
        <p:txBody>
          <a:bodyPr/>
          <a:lstStyle/>
          <a:p>
            <a:fld id="{D9E52819-99FF-4EBE-9A4F-E268E20A155F}" type="slidenum">
              <a:rPr lang="en-IN" smtClean="0"/>
              <a:t>‹#›</a:t>
            </a:fld>
            <a:endParaRPr lang="en-IN"/>
          </a:p>
        </p:txBody>
      </p:sp>
    </p:spTree>
    <p:extLst>
      <p:ext uri="{BB962C8B-B14F-4D97-AF65-F5344CB8AC3E}">
        <p14:creationId xmlns:p14="http://schemas.microsoft.com/office/powerpoint/2010/main" val="370752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71" y="400496"/>
            <a:ext cx="20665482" cy="29474220"/>
          </a:xfrm>
          <a:prstGeom prst="rect">
            <a:avLst/>
          </a:prstGeom>
        </p:spPr>
      </p:pic>
      <p:sp>
        <p:nvSpPr>
          <p:cNvPr id="8" name="Rectangle 7"/>
          <p:cNvSpPr/>
          <p:nvPr userDrawn="1"/>
        </p:nvSpPr>
        <p:spPr>
          <a:xfrm>
            <a:off x="1049390" y="22065056"/>
            <a:ext cx="4180758" cy="1323439"/>
          </a:xfrm>
          <a:prstGeom prst="rect">
            <a:avLst/>
          </a:prstGeom>
        </p:spPr>
        <p:txBody>
          <a:bodyPr wrap="square">
            <a:spAutoFit/>
          </a:bodyPr>
          <a:lstStyle/>
          <a:p>
            <a:r>
              <a:rPr lang="en-IN" sz="4000" b="1" dirty="0" smtClean="0">
                <a:solidFill>
                  <a:schemeClr val="tx1">
                    <a:lumMod val="75000"/>
                    <a:lumOff val="25000"/>
                  </a:schemeClr>
                </a:solidFill>
                <a:latin typeface="Flama" pitchFamily="50" charset="0"/>
              </a:rPr>
              <a:t>Academic Guide</a:t>
            </a:r>
          </a:p>
          <a:p>
            <a:r>
              <a:rPr lang="en-IN" sz="4000" b="1" dirty="0" smtClean="0">
                <a:solidFill>
                  <a:schemeClr val="tx1">
                    <a:lumMod val="75000"/>
                    <a:lumOff val="25000"/>
                  </a:schemeClr>
                </a:solidFill>
                <a:latin typeface="Flama" pitchFamily="50" charset="0"/>
              </a:rPr>
              <a:t> </a:t>
            </a:r>
            <a:endParaRPr lang="en-IN" sz="4000" b="1" dirty="0">
              <a:solidFill>
                <a:schemeClr val="tx1">
                  <a:lumMod val="75000"/>
                  <a:lumOff val="25000"/>
                </a:schemeClr>
              </a:solidFill>
              <a:latin typeface="Flama" pitchFamily="50" charset="0"/>
            </a:endParaRPr>
          </a:p>
        </p:txBody>
      </p:sp>
    </p:spTree>
    <p:extLst>
      <p:ext uri="{BB962C8B-B14F-4D97-AF65-F5344CB8AC3E}">
        <p14:creationId xmlns:p14="http://schemas.microsoft.com/office/powerpoint/2010/main" val="37183421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9445" y="6677274"/>
            <a:ext cx="19831316" cy="1938992"/>
          </a:xfrm>
          <a:prstGeom prst="rect">
            <a:avLst/>
          </a:prstGeom>
        </p:spPr>
        <p:txBody>
          <a:bodyPr wrap="square">
            <a:spAutoFit/>
          </a:bodyPr>
          <a:lstStyle/>
          <a:p>
            <a:r>
              <a:rPr lang="en-IN" sz="6000" dirty="0" smtClean="0">
                <a:solidFill>
                  <a:schemeClr val="tx1">
                    <a:lumMod val="65000"/>
                    <a:lumOff val="35000"/>
                  </a:schemeClr>
                </a:solidFill>
                <a:latin typeface="Flama" pitchFamily="50" charset="0"/>
              </a:rPr>
              <a:t>PYTHON LIBRARY FOR ENGLISH CHARACTER RECOGNITION</a:t>
            </a:r>
            <a:endParaRPr lang="en-IN" sz="6000" dirty="0" smtClean="0">
              <a:solidFill>
                <a:schemeClr val="tx1">
                  <a:lumMod val="65000"/>
                  <a:lumOff val="35000"/>
                </a:schemeClr>
              </a:solidFill>
              <a:latin typeface="Flama" pitchFamily="50" charset="0"/>
            </a:endParaRPr>
          </a:p>
        </p:txBody>
      </p:sp>
      <p:sp>
        <p:nvSpPr>
          <p:cNvPr id="7" name="Rectangle 6"/>
          <p:cNvSpPr/>
          <p:nvPr/>
        </p:nvSpPr>
        <p:spPr>
          <a:xfrm>
            <a:off x="639445" y="10574849"/>
            <a:ext cx="10052368" cy="10926068"/>
          </a:xfrm>
          <a:prstGeom prst="rect">
            <a:avLst/>
          </a:prstGeom>
        </p:spPr>
        <p:txBody>
          <a:bodyPr wrap="square">
            <a:spAutoFit/>
          </a:bodyPr>
          <a:lstStyle/>
          <a:p>
            <a:pPr algn="just"/>
            <a:r>
              <a:rPr lang="en-US" sz="3200" dirty="0">
                <a:solidFill>
                  <a:schemeClr val="tx1">
                    <a:lumMod val="65000"/>
                    <a:lumOff val="35000"/>
                  </a:schemeClr>
                </a:solidFill>
                <a:latin typeface="Arial" panose="020B0604020202020204" pitchFamily="34" charset="0"/>
                <a:cs typeface="Arial" panose="020B0604020202020204" pitchFamily="34" charset="0"/>
              </a:rPr>
              <a:t>In the field of Artificial Intelligence, scientists have made many enhancements that helped a lot in the development of millions of smart devices. They brought a revolutionary change in the field of image processing where one of the biggest challenges was to identify documents in both printed as well as hand-written formats. One of the most widely used techniques for the validity of these types of documents is `Character Recognition'. Character Recognition can be used to store the document is well ordered form with clarity of </a:t>
            </a:r>
            <a:r>
              <a:rPr lang="en-US" sz="3200" dirty="0" smtClean="0">
                <a:solidFill>
                  <a:schemeClr val="tx1">
                    <a:lumMod val="65000"/>
                    <a:lumOff val="35000"/>
                  </a:schemeClr>
                </a:solidFill>
                <a:latin typeface="Arial" panose="020B0604020202020204" pitchFamily="34" charset="0"/>
                <a:cs typeface="Arial" panose="020B0604020202020204" pitchFamily="34" charset="0"/>
              </a:rPr>
              <a:t>writing </a:t>
            </a:r>
            <a:r>
              <a:rPr lang="en-US" sz="3200" dirty="0">
                <a:solidFill>
                  <a:schemeClr val="tx1">
                    <a:lumMod val="65000"/>
                    <a:lumOff val="35000"/>
                  </a:schemeClr>
                </a:solidFill>
                <a:latin typeface="Arial" panose="020B0604020202020204" pitchFamily="34" charset="0"/>
                <a:cs typeface="Arial" panose="020B0604020202020204" pitchFamily="34" charset="0"/>
              </a:rPr>
              <a:t>and it also saves space and search time. In the presented model, we will be handling the issue of machine reading English alphabetical figures. We have tried developing such a model that corresponds to the ability of human beings to identify such characters. The objective is to make a system that can classify a given input correctly into the corresponding character class. In today's world, just the development of any model isn't the end of the task, the real task lies is making the model efficient, keeping that in mind we have made the model into a library which can be imported and used by anyone easily. </a:t>
            </a:r>
            <a:endParaRPr lang="en-IN" sz="3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Rectangle 7"/>
          <p:cNvSpPr/>
          <p:nvPr/>
        </p:nvSpPr>
        <p:spPr>
          <a:xfrm>
            <a:off x="6939527" y="974863"/>
            <a:ext cx="5478616" cy="1068882"/>
          </a:xfrm>
          <a:prstGeom prst="rect">
            <a:avLst/>
          </a:prstGeom>
        </p:spPr>
        <p:txBody>
          <a:bodyPr wrap="square">
            <a:spAutoFit/>
          </a:bodyPr>
          <a:lstStyle/>
          <a:p>
            <a:r>
              <a:rPr lang="en-IN" dirty="0" smtClean="0">
                <a:solidFill>
                  <a:schemeClr val="bg1"/>
                </a:solidFill>
                <a:latin typeface="Flama" pitchFamily="50" charset="0"/>
              </a:rPr>
              <a:t>Faculty of</a:t>
            </a:r>
          </a:p>
          <a:p>
            <a:r>
              <a:rPr lang="en-IN" dirty="0" smtClean="0">
                <a:solidFill>
                  <a:schemeClr val="bg1"/>
                </a:solidFill>
                <a:latin typeface="Flama" pitchFamily="50" charset="0"/>
              </a:rPr>
              <a:t>Management and Commerce</a:t>
            </a:r>
            <a:endParaRPr lang="en-IN" dirty="0">
              <a:solidFill>
                <a:schemeClr val="bg1"/>
              </a:solidFill>
              <a:latin typeface="Flama" pitchFamily="50" charset="0"/>
            </a:endParaRPr>
          </a:p>
        </p:txBody>
      </p:sp>
      <p:sp>
        <p:nvSpPr>
          <p:cNvPr id="9" name="TextBox 8"/>
          <p:cNvSpPr txBox="1"/>
          <p:nvPr/>
        </p:nvSpPr>
        <p:spPr>
          <a:xfrm>
            <a:off x="639445" y="4100052"/>
            <a:ext cx="13262832" cy="1323439"/>
          </a:xfrm>
          <a:prstGeom prst="rect">
            <a:avLst/>
          </a:prstGeom>
          <a:noFill/>
        </p:spPr>
        <p:txBody>
          <a:bodyPr wrap="square" rtlCol="0">
            <a:spAutoFit/>
          </a:bodyPr>
          <a:lstStyle/>
          <a:p>
            <a:r>
              <a:rPr lang="en-IN" sz="4000" dirty="0" smtClean="0">
                <a:solidFill>
                  <a:schemeClr val="bg1"/>
                </a:solidFill>
                <a:latin typeface="Flama" pitchFamily="50" charset="0"/>
              </a:rPr>
              <a:t>Department of </a:t>
            </a:r>
            <a:r>
              <a:rPr lang="en-IN" sz="4000" dirty="0" smtClean="0">
                <a:solidFill>
                  <a:schemeClr val="bg1"/>
                </a:solidFill>
                <a:latin typeface="Flama" pitchFamily="50" charset="0"/>
              </a:rPr>
              <a:t>Computer Sciences and Engineering</a:t>
            </a:r>
            <a:endParaRPr lang="en-IN" sz="4000" dirty="0">
              <a:solidFill>
                <a:schemeClr val="bg1"/>
              </a:solidFill>
              <a:latin typeface="Flama" pitchFamily="50" charset="0"/>
            </a:endParaRPr>
          </a:p>
        </p:txBody>
      </p:sp>
      <p:sp>
        <p:nvSpPr>
          <p:cNvPr id="10" name="TextBox 9"/>
          <p:cNvSpPr txBox="1"/>
          <p:nvPr/>
        </p:nvSpPr>
        <p:spPr>
          <a:xfrm>
            <a:off x="836626" y="27614880"/>
            <a:ext cx="7514237" cy="2533707"/>
          </a:xfrm>
          <a:prstGeom prst="rect">
            <a:avLst/>
          </a:prstGeom>
          <a:noFill/>
        </p:spPr>
        <p:txBody>
          <a:bodyPr wrap="none" rtlCol="0">
            <a:spAutoFit/>
          </a:bodyPr>
          <a:lstStyle/>
          <a:p>
            <a:pPr marL="514350" indent="-514350">
              <a:buAutoNum type="arabicPeriod"/>
            </a:pPr>
            <a:r>
              <a:rPr lang="en-IN" dirty="0" smtClean="0">
                <a:solidFill>
                  <a:schemeClr val="bg1"/>
                </a:solidFill>
              </a:rPr>
              <a:t>Ashish Kumar</a:t>
            </a:r>
            <a:r>
              <a:rPr lang="en-IN" dirty="0" smtClean="0">
                <a:solidFill>
                  <a:schemeClr val="bg1"/>
                </a:solidFill>
              </a:rPr>
              <a:t>		</a:t>
            </a:r>
            <a:r>
              <a:rPr lang="en-IN" dirty="0" smtClean="0">
                <a:solidFill>
                  <a:schemeClr val="bg1"/>
                </a:solidFill>
              </a:rPr>
              <a:t>16ETCS002144</a:t>
            </a:r>
            <a:endParaRPr lang="en-IN" dirty="0" smtClean="0">
              <a:solidFill>
                <a:schemeClr val="bg1"/>
              </a:solidFill>
            </a:endParaRPr>
          </a:p>
          <a:p>
            <a:pPr marL="514350" indent="-514350">
              <a:buFontTx/>
              <a:buAutoNum type="arabicPeriod"/>
            </a:pPr>
            <a:r>
              <a:rPr lang="en-IN" dirty="0" smtClean="0">
                <a:solidFill>
                  <a:schemeClr val="bg1"/>
                </a:solidFill>
              </a:rPr>
              <a:t>Satyam Agrawal</a:t>
            </a:r>
            <a:r>
              <a:rPr lang="en-IN" dirty="0" smtClean="0">
                <a:solidFill>
                  <a:schemeClr val="bg1"/>
                </a:solidFill>
              </a:rPr>
              <a:t>		</a:t>
            </a:r>
            <a:r>
              <a:rPr lang="en-IN" dirty="0" smtClean="0">
                <a:solidFill>
                  <a:schemeClr val="bg1"/>
                </a:solidFill>
              </a:rPr>
              <a:t>16ETCS002115</a:t>
            </a:r>
            <a:endParaRPr lang="en-IN" dirty="0" smtClean="0">
              <a:solidFill>
                <a:schemeClr val="bg1"/>
              </a:solidFill>
            </a:endParaRPr>
          </a:p>
          <a:p>
            <a:pPr marL="514350" indent="-514350">
              <a:buFontTx/>
              <a:buAutoNum type="arabicPeriod"/>
            </a:pPr>
            <a:r>
              <a:rPr lang="en-IN" dirty="0" smtClean="0">
                <a:solidFill>
                  <a:schemeClr val="bg1"/>
                </a:solidFill>
              </a:rPr>
              <a:t>Sarah Anwar</a:t>
            </a:r>
            <a:r>
              <a:rPr lang="en-IN" dirty="0" smtClean="0">
                <a:solidFill>
                  <a:schemeClr val="bg1"/>
                </a:solidFill>
              </a:rPr>
              <a:t>		</a:t>
            </a:r>
            <a:r>
              <a:rPr lang="en-IN" dirty="0" smtClean="0">
                <a:solidFill>
                  <a:schemeClr val="bg1"/>
                </a:solidFill>
              </a:rPr>
              <a:t>16ETCS002114</a:t>
            </a:r>
          </a:p>
          <a:p>
            <a:pPr marL="514350" indent="-514350">
              <a:buFontTx/>
              <a:buAutoNum type="arabicPeriod"/>
            </a:pPr>
            <a:r>
              <a:rPr lang="en-IN" dirty="0" smtClean="0">
                <a:solidFill>
                  <a:schemeClr val="bg1"/>
                </a:solidFill>
              </a:rPr>
              <a:t>Saurav</a:t>
            </a:r>
            <a:r>
              <a:rPr lang="en-IN" dirty="0">
                <a:solidFill>
                  <a:schemeClr val="bg1"/>
                </a:solidFill>
              </a:rPr>
              <a:t> </a:t>
            </a:r>
            <a:r>
              <a:rPr lang="en-IN" dirty="0" smtClean="0">
                <a:solidFill>
                  <a:schemeClr val="bg1"/>
                </a:solidFill>
              </a:rPr>
              <a:t>Kumar		16ETCS002161</a:t>
            </a:r>
            <a:endParaRPr lang="en-IN" dirty="0" smtClean="0">
              <a:solidFill>
                <a:schemeClr val="bg1"/>
              </a:solidFill>
            </a:endParaRPr>
          </a:p>
          <a:p>
            <a:pPr marL="514350" indent="-514350">
              <a:buAutoNum type="arabicPeriod"/>
            </a:pPr>
            <a:endParaRPr lang="en-IN" dirty="0">
              <a:solidFill>
                <a:schemeClr val="bg1"/>
              </a:solidFill>
            </a:endParaRPr>
          </a:p>
        </p:txBody>
      </p:sp>
      <p:sp>
        <p:nvSpPr>
          <p:cNvPr id="11" name="Rectangle 10"/>
          <p:cNvSpPr/>
          <p:nvPr/>
        </p:nvSpPr>
        <p:spPr>
          <a:xfrm>
            <a:off x="1120392" y="22702101"/>
            <a:ext cx="4678012" cy="1446550"/>
          </a:xfrm>
          <a:prstGeom prst="rect">
            <a:avLst/>
          </a:prstGeom>
        </p:spPr>
        <p:txBody>
          <a:bodyPr wrap="none">
            <a:spAutoFit/>
          </a:bodyPr>
          <a:lstStyle/>
          <a:p>
            <a:endParaRPr lang="en-IN" sz="4400" dirty="0" smtClean="0">
              <a:solidFill>
                <a:schemeClr val="tx1">
                  <a:lumMod val="65000"/>
                  <a:lumOff val="35000"/>
                </a:schemeClr>
              </a:solidFill>
            </a:endParaRPr>
          </a:p>
          <a:p>
            <a:r>
              <a:rPr lang="en-IN" sz="4400" dirty="0" smtClean="0">
                <a:solidFill>
                  <a:schemeClr val="tx1">
                    <a:lumMod val="65000"/>
                    <a:lumOff val="35000"/>
                  </a:schemeClr>
                </a:solidFill>
              </a:rPr>
              <a:t>Ms. Pallavi R Kumar</a:t>
            </a:r>
            <a:endParaRPr lang="en-IN" sz="4400" dirty="0">
              <a:solidFill>
                <a:schemeClr val="tx1">
                  <a:lumMod val="65000"/>
                  <a:lumOff val="35000"/>
                </a:schemeClr>
              </a:solidFill>
            </a:endParaRPr>
          </a:p>
        </p:txBody>
      </p:sp>
      <p:pic>
        <p:nvPicPr>
          <p:cNvPr id="13" name="Picture 12"/>
          <p:cNvPicPr>
            <a:picLocks noChangeAspect="1"/>
          </p:cNvPicPr>
          <p:nvPr/>
        </p:nvPicPr>
        <p:blipFill>
          <a:blip r:embed="rId2"/>
          <a:stretch>
            <a:fillRect/>
          </a:stretch>
        </p:blipFill>
        <p:spPr>
          <a:xfrm>
            <a:off x="11116070" y="10574849"/>
            <a:ext cx="9354691" cy="1072182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9968" y="411977"/>
            <a:ext cx="6080432" cy="5353824"/>
          </a:xfrm>
          <a:prstGeom prst="rect">
            <a:avLst/>
          </a:prstGeom>
        </p:spPr>
      </p:pic>
    </p:spTree>
    <p:extLst>
      <p:ext uri="{BB962C8B-B14F-4D97-AF65-F5344CB8AC3E}">
        <p14:creationId xmlns:p14="http://schemas.microsoft.com/office/powerpoint/2010/main" val="3262836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232</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Flama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Ashish Kumar</cp:lastModifiedBy>
  <cp:revision>6</cp:revision>
  <dcterms:modified xsi:type="dcterms:W3CDTF">2019-05-02T09:12:35Z</dcterms:modified>
</cp:coreProperties>
</file>