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0"/>
  </p:notesMasterIdLst>
  <p:sldIdLst>
    <p:sldId id="256" r:id="rId2"/>
    <p:sldId id="257" r:id="rId3"/>
    <p:sldId id="258" r:id="rId4"/>
    <p:sldId id="259" r:id="rId5"/>
    <p:sldId id="260" r:id="rId6"/>
    <p:sldId id="261"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2" r:id="rId26"/>
    <p:sldId id="264" r:id="rId27"/>
    <p:sldId id="294" r:id="rId28"/>
    <p:sldId id="295" r:id="rId29"/>
    <p:sldId id="296" r:id="rId30"/>
    <p:sldId id="297" r:id="rId31"/>
    <p:sldId id="265" r:id="rId32"/>
    <p:sldId id="266" r:id="rId33"/>
    <p:sldId id="267" r:id="rId34"/>
    <p:sldId id="268" r:id="rId35"/>
    <p:sldId id="269" r:id="rId36"/>
    <p:sldId id="270" r:id="rId37"/>
    <p:sldId id="293" r:id="rId38"/>
    <p:sldId id="272" r:id="rId39"/>
  </p:sldIdLst>
  <p:sldSz cx="9906000" cy="6858000" type="A4"/>
  <p:notesSz cx="6797675" cy="9928225"/>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248" y="48"/>
      </p:cViewPr>
      <p:guideLst>
        <p:guide orient="horz" pos="2160"/>
        <p:guide pos="31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F54DE4C5-FD42-43C3-A107-FC2F226E7727}" type="datetimeFigureOut">
              <a:rPr lang="en-US" smtClean="0"/>
              <a:pPr/>
              <a:t>5/7/2019</a:t>
            </a:fld>
            <a:endParaRPr lang="en-US"/>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808B528B-B34F-4B88-8010-3B17FC4A4621}" type="slidenum">
              <a:rPr lang="en-US" smtClean="0"/>
              <a:pPr/>
              <a:t>‹#›</a:t>
            </a:fld>
            <a:endParaRPr lang="en-US"/>
          </a:p>
        </p:txBody>
      </p:sp>
    </p:spTree>
    <p:extLst>
      <p:ext uri="{BB962C8B-B14F-4D97-AF65-F5344CB8AC3E}">
        <p14:creationId xmlns:p14="http://schemas.microsoft.com/office/powerpoint/2010/main" val="3608700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76117" y="4722694"/>
            <a:ext cx="5408930" cy="4474131"/>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1" name="Shape 181"/>
          <p:cNvSpPr>
            <a:spLocks noGrp="1" noRot="1" noChangeAspect="1"/>
          </p:cNvSpPr>
          <p:nvPr>
            <p:ph type="sldImg" idx="2"/>
          </p:nvPr>
        </p:nvSpPr>
        <p:spPr>
          <a:xfrm>
            <a:off x="688975" y="746125"/>
            <a:ext cx="5383213" cy="3727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9624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30"/>
            <a:ext cx="84201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95300" y="6356355"/>
            <a:ext cx="2311400" cy="365125"/>
          </a:xfrm>
          <a:prstGeom prst="rect">
            <a:avLst/>
          </a:prstGeom>
        </p:spPr>
        <p:txBody>
          <a:bodyPr/>
          <a:lstStyle/>
          <a:p>
            <a:fld id="{ECAC74B9-463D-434F-AF84-A33D1083F538}" type="datetime1">
              <a:rPr lang="en-US" smtClean="0"/>
              <a:pPr/>
              <a:t>5/7/2019</a:t>
            </a:fld>
            <a:endParaRPr lang="en-US"/>
          </a:p>
        </p:txBody>
      </p:sp>
      <p:sp>
        <p:nvSpPr>
          <p:cNvPr id="6" name="Slide Number Placeholder 5"/>
          <p:cNvSpPr>
            <a:spLocks noGrp="1"/>
          </p:cNvSpPr>
          <p:nvPr>
            <p:ph type="sldNum" sz="quarter" idx="12"/>
          </p:nvPr>
        </p:nvSpPr>
        <p:spPr>
          <a:xfrm>
            <a:off x="7099300" y="6356355"/>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600205"/>
            <a:ext cx="89154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5"/>
            <a:ext cx="2311400" cy="365125"/>
          </a:xfrm>
          <a:prstGeom prst="rect">
            <a:avLst/>
          </a:prstGeom>
        </p:spPr>
        <p:txBody>
          <a:bodyPr/>
          <a:lstStyle/>
          <a:p>
            <a:fld id="{81E18827-50A3-47FD-B052-056CCE2BA648}" type="datetime1">
              <a:rPr lang="en-US" smtClean="0"/>
              <a:pPr/>
              <a:t>5/7/2019</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3"/>
            <a:ext cx="222885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43"/>
            <a:ext cx="652145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5"/>
            <a:ext cx="2311400" cy="365125"/>
          </a:xfrm>
          <a:prstGeom prst="rect">
            <a:avLst/>
          </a:prstGeom>
        </p:spPr>
        <p:txBody>
          <a:bodyPr/>
          <a:lstStyle/>
          <a:p>
            <a:fld id="{66142703-080D-431C-9210-448AAAFC7019}" type="datetime1">
              <a:rPr lang="en-US" smtClean="0"/>
              <a:pPr/>
              <a:t>5/7/2019</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5"/>
            <a:ext cx="89154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5"/>
            <a:ext cx="2311400" cy="365125"/>
          </a:xfrm>
          <a:prstGeom prst="rect">
            <a:avLst/>
          </a:prstGeom>
        </p:spPr>
        <p:txBody>
          <a:bodyPr/>
          <a:lstStyle/>
          <a:p>
            <a:fld id="{55E837F8-EB33-4E02-A530-F97B6BB9F42E}" type="datetime1">
              <a:rPr lang="en-US" smtClean="0"/>
              <a:pPr/>
              <a:t>5/7/2019</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5"/>
            <a:ext cx="84201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95300" y="6356355"/>
            <a:ext cx="2311400" cy="365125"/>
          </a:xfrm>
          <a:prstGeom prst="rect">
            <a:avLst/>
          </a:prstGeom>
        </p:spPr>
        <p:txBody>
          <a:bodyPr/>
          <a:lstStyle/>
          <a:p>
            <a:fld id="{12F7C6BA-89E0-46D9-AF87-BEF8C6E8A245}" type="datetime1">
              <a:rPr lang="en-US" smtClean="0"/>
              <a:pPr/>
              <a:t>5/7/2019</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5"/>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600205"/>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95300" y="6356355"/>
            <a:ext cx="2311400" cy="365125"/>
          </a:xfrm>
          <a:prstGeom prst="rect">
            <a:avLst/>
          </a:prstGeom>
        </p:spPr>
        <p:txBody>
          <a:bodyPr/>
          <a:lstStyle/>
          <a:p>
            <a:fld id="{08FD1041-A4C8-4355-BE7B-136FF7B1949A}" type="datetime1">
              <a:rPr lang="en-US" smtClean="0"/>
              <a:pPr/>
              <a:t>5/7/2019</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3"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3"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95300" y="6356355"/>
            <a:ext cx="2311400" cy="365125"/>
          </a:xfrm>
          <a:prstGeom prst="rect">
            <a:avLst/>
          </a:prstGeom>
        </p:spPr>
        <p:txBody>
          <a:bodyPr/>
          <a:lstStyle/>
          <a:p>
            <a:fld id="{1A9D615E-C225-414F-9D2E-349345C695EC}" type="datetime1">
              <a:rPr lang="en-US" smtClean="0"/>
              <a:pPr/>
              <a:t>5/7/2019</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95300" y="6356355"/>
            <a:ext cx="2311400" cy="365125"/>
          </a:xfrm>
          <a:prstGeom prst="rect">
            <a:avLst/>
          </a:prstGeom>
        </p:spPr>
        <p:txBody>
          <a:bodyPr/>
          <a:lstStyle/>
          <a:p>
            <a:fld id="{ECD0D04D-971F-4E0F-A46E-E6FFB652D52C}" type="datetime1">
              <a:rPr lang="en-US" smtClean="0"/>
              <a:pPr/>
              <a:t>5/7/2019</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22416" y="6655360"/>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2" y="273055"/>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3"/>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95300" y="6356355"/>
            <a:ext cx="2311400" cy="365125"/>
          </a:xfrm>
          <a:prstGeom prst="rect">
            <a:avLst/>
          </a:prstGeom>
        </p:spPr>
        <p:txBody>
          <a:bodyPr/>
          <a:lstStyle/>
          <a:p>
            <a:fld id="{B5C8B040-290F-4763-95A1-D8D3A4135CA3}" type="datetime1">
              <a:rPr lang="en-US" smtClean="0"/>
              <a:pPr/>
              <a:t>5/7/2019</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a:xfrm>
            <a:off x="495300" y="6356355"/>
            <a:ext cx="2311400" cy="365125"/>
          </a:xfrm>
          <a:prstGeom prst="rect">
            <a:avLst/>
          </a:prstGeom>
        </p:spPr>
        <p:txBody>
          <a:bodyPr/>
          <a:lstStyle/>
          <a:p>
            <a:fld id="{C17AE36B-98A3-4826-AB3B-5EF0368DCC4D}" type="datetime1">
              <a:rPr lang="en-US" smtClean="0"/>
              <a:pPr/>
              <a:t>5/7/2019</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2416" y="6655360"/>
            <a:ext cx="2505814" cy="253916"/>
          </a:xfrm>
          <a:prstGeom prst="rect">
            <a:avLst/>
          </a:prstGeom>
          <a:noFill/>
        </p:spPr>
        <p:txBody>
          <a:bodyPr wrap="none" rtlCol="0">
            <a:spAutoFit/>
          </a:bodyPr>
          <a:lstStyle/>
          <a:p>
            <a:r>
              <a:rPr lang="en-US" sz="1050" dirty="0" smtClean="0">
                <a:solidFill>
                  <a:schemeClr val="bg1"/>
                </a:solidFill>
              </a:rPr>
              <a:t>© </a:t>
            </a:r>
            <a:r>
              <a:rPr lang="en-US" sz="1050" dirty="0" err="1" smtClean="0">
                <a:solidFill>
                  <a:schemeClr val="bg1"/>
                </a:solidFill>
              </a:rPr>
              <a:t>Ramaiah</a:t>
            </a:r>
            <a:r>
              <a:rPr lang="en-US" sz="1050" dirty="0" smtClean="0">
                <a:solidFill>
                  <a:schemeClr val="bg1"/>
                </a:solidFill>
              </a:rPr>
              <a:t> University of Applied Sciences</a:t>
            </a:r>
            <a:endParaRPr lang="en-US" sz="1050" dirty="0">
              <a:solidFill>
                <a:schemeClr val="bg1"/>
              </a:solidFill>
            </a:endParaRPr>
          </a:p>
        </p:txBody>
      </p:sp>
      <p:sp>
        <p:nvSpPr>
          <p:cNvPr id="17" name="Rectangle 16"/>
          <p:cNvSpPr/>
          <p:nvPr/>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pic>
        <p:nvPicPr>
          <p:cNvPr id="8" name="Picture 7" descr="Fet"/>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575883" y="171132"/>
            <a:ext cx="323483" cy="4572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14"/>
          <a:stretch>
            <a:fillRect/>
          </a:stretch>
        </p:blipFill>
        <p:spPr>
          <a:xfrm>
            <a:off x="63252" y="6075927"/>
            <a:ext cx="497260" cy="59043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png"/><Relationship Id="rId7" Type="http://schemas.openxmlformats.org/officeDocument/2006/relationships/image" Target="../media/image10.jp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p:nvPr>
        </p:nvSpPr>
        <p:spPr>
          <a:xfrm>
            <a:off x="1280592" y="789709"/>
            <a:ext cx="7696200" cy="5098473"/>
          </a:xfrm>
        </p:spPr>
        <p:txBody>
          <a:bodyPr anchor="ctr"/>
          <a:lstStyle/>
          <a:p>
            <a:r>
              <a:rPr lang="en-US" altLang="en-US" sz="3200" b="1" dirty="0" smtClean="0">
                <a:solidFill>
                  <a:srgbClr val="FF0000"/>
                </a:solidFill>
              </a:rPr>
              <a:t>Final Project Presentation </a:t>
            </a:r>
            <a:r>
              <a:rPr lang="en-US" altLang="en-US" sz="3600" b="1" dirty="0" smtClean="0">
                <a:solidFill>
                  <a:srgbClr val="002060"/>
                </a:solidFill>
              </a:rPr>
              <a:t/>
            </a:r>
            <a:br>
              <a:rPr lang="en-US" altLang="en-US" sz="3600" b="1" dirty="0" smtClean="0">
                <a:solidFill>
                  <a:srgbClr val="002060"/>
                </a:solidFill>
              </a:rPr>
            </a:br>
            <a:r>
              <a:rPr lang="en-US" altLang="en-US" sz="2800" b="1" dirty="0" smtClean="0">
                <a:solidFill>
                  <a:srgbClr val="002060"/>
                </a:solidFill>
              </a:rPr>
              <a:t>PYTHON LIBRARY FOR CHARACTER RECOGNITION</a:t>
            </a:r>
            <a:br>
              <a:rPr lang="en-US" altLang="en-US" sz="2800" b="1" dirty="0" smtClean="0">
                <a:solidFill>
                  <a:srgbClr val="002060"/>
                </a:solidFill>
              </a:rPr>
            </a:br>
            <a:r>
              <a:rPr lang="en-US" altLang="en-US" sz="2800" b="1" dirty="0">
                <a:solidFill>
                  <a:srgbClr val="002060"/>
                </a:solidFill>
              </a:rPr>
              <a:t/>
            </a:r>
            <a:br>
              <a:rPr lang="en-US" altLang="en-US" sz="2800" b="1" dirty="0">
                <a:solidFill>
                  <a:srgbClr val="002060"/>
                </a:solidFill>
              </a:rPr>
            </a:br>
            <a:r>
              <a:rPr lang="en-US" altLang="en-US" sz="2800" b="1" dirty="0" smtClean="0">
                <a:solidFill>
                  <a:srgbClr val="002060"/>
                </a:solidFill>
              </a:rPr>
              <a:t/>
            </a:r>
            <a:br>
              <a:rPr lang="en-US" altLang="en-US" sz="2800" b="1" dirty="0" smtClean="0">
                <a:solidFill>
                  <a:srgbClr val="002060"/>
                </a:solidFill>
              </a:rPr>
            </a:br>
            <a:r>
              <a:rPr lang="en-US" altLang="en-US" sz="2800" b="1" dirty="0">
                <a:solidFill>
                  <a:srgbClr val="002060"/>
                </a:solidFill>
              </a:rPr>
              <a:t/>
            </a:r>
            <a:br>
              <a:rPr lang="en-US" altLang="en-US" sz="2800" b="1" dirty="0">
                <a:solidFill>
                  <a:srgbClr val="002060"/>
                </a:solidFill>
              </a:rPr>
            </a:br>
            <a:r>
              <a:rPr lang="en-US" altLang="en-US" sz="2400" b="1" dirty="0">
                <a:solidFill>
                  <a:srgbClr val="002060"/>
                </a:solidFill>
              </a:rPr>
              <a:t>Bachelor’s of Technology - Computer Science and Engineering</a:t>
            </a:r>
          </a:p>
        </p:txBody>
      </p:sp>
      <p:sp>
        <p:nvSpPr>
          <p:cNvPr id="4100" name="Rectangle 4"/>
          <p:cNvSpPr>
            <a:spLocks noChangeArrowheads="1"/>
          </p:cNvSpPr>
          <p:nvPr/>
        </p:nvSpPr>
        <p:spPr bwMode="auto">
          <a:xfrm>
            <a:off x="990600" y="4419601"/>
            <a:ext cx="78486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20000"/>
              </a:spcBef>
            </a:pPr>
            <a:endParaRPr lang="en-US" altLang="en-US" sz="3200" b="1" dirty="0">
              <a:solidFill>
                <a:srgbClr val="002060"/>
              </a:solidFill>
            </a:endParaRPr>
          </a:p>
          <a:p>
            <a:endParaRPr lang="en-US" altLang="en-US" sz="3200" dirty="0">
              <a:solidFill>
                <a:srgbClr val="0070C0"/>
              </a:solidFill>
            </a:endParaRPr>
          </a:p>
        </p:txBody>
      </p:sp>
    </p:spTree>
    <p:extLst>
      <p:ext uri="{BB962C8B-B14F-4D97-AF65-F5344CB8AC3E}">
        <p14:creationId xmlns:p14="http://schemas.microsoft.com/office/powerpoint/2010/main" val="28179331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Methods and Methodologies</a:t>
            </a:r>
            <a:endParaRPr lang="en-US" dirty="0">
              <a:solidFill>
                <a:srgbClr val="FF0000"/>
              </a:solidFill>
            </a:endParaRPr>
          </a:p>
        </p:txBody>
      </p:sp>
      <p:sp>
        <p:nvSpPr>
          <p:cNvPr id="3" name="Content Placeholder 2"/>
          <p:cNvSpPr>
            <a:spLocks noGrp="1"/>
          </p:cNvSpPr>
          <p:nvPr>
            <p:ph idx="1"/>
          </p:nvPr>
        </p:nvSpPr>
        <p:spPr>
          <a:xfrm>
            <a:off x="523010" y="1163782"/>
            <a:ext cx="8915400" cy="5583382"/>
          </a:xfrm>
        </p:spPr>
        <p:txBody>
          <a:bodyPr/>
          <a:lstStyle/>
          <a:p>
            <a:pPr marL="0" indent="0" algn="just">
              <a:buNone/>
            </a:pPr>
            <a:r>
              <a:rPr lang="en-US" sz="3100" dirty="0" smtClean="0"/>
              <a:t>Objective </a:t>
            </a:r>
            <a:r>
              <a:rPr lang="en-US" sz="3100" dirty="0"/>
              <a:t>1: Literature Review</a:t>
            </a:r>
            <a:endParaRPr lang="en-US" sz="3100" dirty="0" smtClean="0"/>
          </a:p>
          <a:p>
            <a:pPr marL="514350" indent="-514350" algn="just">
              <a:buFont typeface="+mj-lt"/>
              <a:buAutoNum type="arabicPeriod"/>
            </a:pPr>
            <a:r>
              <a:rPr lang="en-US" sz="3100" i="1" dirty="0" smtClean="0"/>
              <a:t>Machine </a:t>
            </a:r>
            <a:r>
              <a:rPr lang="en-US" sz="3100" i="1" dirty="0"/>
              <a:t>Learning in Document Analysis and Recognition</a:t>
            </a:r>
            <a:endParaRPr lang="en-US" sz="3100" dirty="0" smtClean="0"/>
          </a:p>
          <a:p>
            <a:pPr marL="0" indent="0" algn="just">
              <a:buNone/>
            </a:pPr>
            <a:r>
              <a:rPr lang="en-US" sz="3100" dirty="0" smtClean="0">
                <a:sym typeface="Wingdings" panose="05000000000000000000" pitchFamily="2" charset="2"/>
              </a:rPr>
              <a:t>Summary: The objective of this paper is to understand principal components required for the implementation of a pattern recognition that are pre-processing, object-segmentation, object recognition and post processing in significant details. The paper explores the application of different pattern recognition outputs including handwriting and text recognition.</a:t>
            </a:r>
            <a:endParaRPr lang="en-US" sz="3100" dirty="0"/>
          </a:p>
          <a:p>
            <a:pPr algn="just"/>
            <a:endParaRPr lang="en-US" dirty="0"/>
          </a:p>
          <a:p>
            <a:pPr algn="just"/>
            <a:endParaRPr lang="en-US" dirty="0"/>
          </a:p>
        </p:txBody>
      </p:sp>
    </p:spTree>
    <p:extLst>
      <p:ext uri="{BB962C8B-B14F-4D97-AF65-F5344CB8AC3E}">
        <p14:creationId xmlns:p14="http://schemas.microsoft.com/office/powerpoint/2010/main" val="2704570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927861"/>
          </a:xfrm>
        </p:spPr>
        <p:txBody>
          <a:bodyPr/>
          <a:lstStyle/>
          <a:p>
            <a:r>
              <a:rPr lang="en-US" dirty="0" smtClean="0">
                <a:solidFill>
                  <a:srgbClr val="FF0000"/>
                </a:solidFill>
              </a:rPr>
              <a:t>Literature Review</a:t>
            </a:r>
            <a:endParaRPr lang="en-US" dirty="0">
              <a:solidFill>
                <a:srgbClr val="FF0000"/>
              </a:solidFill>
            </a:endParaRPr>
          </a:p>
        </p:txBody>
      </p:sp>
      <p:sp>
        <p:nvSpPr>
          <p:cNvPr id="3" name="Content Placeholder 2"/>
          <p:cNvSpPr>
            <a:spLocks noGrp="1"/>
          </p:cNvSpPr>
          <p:nvPr>
            <p:ph idx="1"/>
          </p:nvPr>
        </p:nvSpPr>
        <p:spPr>
          <a:xfrm>
            <a:off x="495300" y="1327759"/>
            <a:ext cx="8915400" cy="4798409"/>
          </a:xfrm>
        </p:spPr>
        <p:txBody>
          <a:bodyPr/>
          <a:lstStyle/>
          <a:p>
            <a:pPr marL="0" indent="0" algn="just">
              <a:buNone/>
            </a:pPr>
            <a:r>
              <a:rPr lang="en-US" sz="3100" i="1" dirty="0" smtClean="0"/>
              <a:t>2</a:t>
            </a:r>
            <a:r>
              <a:rPr lang="en-US" sz="3100" b="1" i="1" dirty="0" smtClean="0"/>
              <a:t>. </a:t>
            </a:r>
            <a:r>
              <a:rPr lang="en-US" sz="3100" i="1" dirty="0"/>
              <a:t>Neural Network based Handwritten </a:t>
            </a:r>
            <a:r>
              <a:rPr lang="en-US" sz="3100" i="1" dirty="0" smtClean="0"/>
              <a:t>Character</a:t>
            </a:r>
          </a:p>
          <a:p>
            <a:pPr marL="0" indent="0" algn="just">
              <a:buNone/>
            </a:pPr>
            <a:r>
              <a:rPr lang="en-US" sz="3100" i="1" dirty="0" smtClean="0"/>
              <a:t>Recognition system </a:t>
            </a:r>
          </a:p>
          <a:p>
            <a:pPr marL="0" indent="0" algn="just">
              <a:buNone/>
            </a:pPr>
            <a:r>
              <a:rPr lang="en-US" sz="3100" dirty="0" smtClean="0">
                <a:sym typeface="Wingdings" panose="05000000000000000000" pitchFamily="2" charset="2"/>
              </a:rPr>
              <a:t></a:t>
            </a:r>
            <a:r>
              <a:rPr lang="en-US" sz="3100" dirty="0" smtClean="0"/>
              <a:t>Summary- The effectiveness of their work emphasizes using feature extraction using character geometry and gradient technique from scanned images containing handwritten characters. Their proposed methodology has produced good results for images containing handwritten text written in different styles, size and alignment. </a:t>
            </a:r>
          </a:p>
        </p:txBody>
      </p:sp>
    </p:spTree>
    <p:extLst>
      <p:ext uri="{BB962C8B-B14F-4D97-AF65-F5344CB8AC3E}">
        <p14:creationId xmlns:p14="http://schemas.microsoft.com/office/powerpoint/2010/main" val="16422669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015543"/>
          </a:xfrm>
        </p:spPr>
        <p:txBody>
          <a:bodyPr/>
          <a:lstStyle/>
          <a:p>
            <a:r>
              <a:rPr lang="en-US" dirty="0" smtClean="0">
                <a:solidFill>
                  <a:srgbClr val="FF0000"/>
                </a:solidFill>
              </a:rPr>
              <a:t>Method and Methodology Contd..</a:t>
            </a:r>
            <a:endParaRPr lang="en-US" dirty="0">
              <a:solidFill>
                <a:srgbClr val="FF0000"/>
              </a:solidFill>
            </a:endParaRPr>
          </a:p>
        </p:txBody>
      </p:sp>
      <p:sp>
        <p:nvSpPr>
          <p:cNvPr id="3" name="Content Placeholder 2"/>
          <p:cNvSpPr>
            <a:spLocks noGrp="1"/>
          </p:cNvSpPr>
          <p:nvPr>
            <p:ph idx="1"/>
          </p:nvPr>
        </p:nvSpPr>
        <p:spPr>
          <a:xfrm>
            <a:off x="495300" y="1110072"/>
            <a:ext cx="8915400" cy="5304583"/>
          </a:xfrm>
        </p:spPr>
        <p:txBody>
          <a:bodyPr/>
          <a:lstStyle/>
          <a:p>
            <a:pPr marL="0" indent="0" algn="just">
              <a:buNone/>
            </a:pPr>
            <a:r>
              <a:rPr lang="en-US" sz="3100" dirty="0" smtClean="0"/>
              <a:t>Objective 2: Design</a:t>
            </a:r>
          </a:p>
          <a:p>
            <a:pPr marL="0" indent="0" algn="just">
              <a:buNone/>
            </a:pPr>
            <a:r>
              <a:rPr lang="en-US" i="1" dirty="0"/>
              <a:t>Assumptions</a:t>
            </a:r>
          </a:p>
          <a:p>
            <a:pPr algn="just"/>
            <a:r>
              <a:rPr lang="en-US" dirty="0"/>
              <a:t>The input image is assumed to contain only English characters.</a:t>
            </a:r>
          </a:p>
          <a:p>
            <a:pPr algn="just"/>
            <a:r>
              <a:rPr lang="en-US" dirty="0"/>
              <a:t>The input image is assumed to be a text written on un-ruled white paper.</a:t>
            </a:r>
          </a:p>
          <a:p>
            <a:pPr algn="just"/>
            <a:r>
              <a:rPr lang="en-US" dirty="0"/>
              <a:t>The input image is assumed to contain text that are not cursive.</a:t>
            </a:r>
          </a:p>
          <a:p>
            <a:pPr algn="just"/>
            <a:r>
              <a:rPr lang="en-US" dirty="0"/>
              <a:t>The input image is assumed to contain text that does not contain noise e.g. </a:t>
            </a:r>
            <a:r>
              <a:rPr lang="en-US" strike="sngStrike" dirty="0"/>
              <a:t>Ashish .</a:t>
            </a:r>
          </a:p>
          <a:p>
            <a:pPr algn="just"/>
            <a:endParaRPr lang="en-US" dirty="0"/>
          </a:p>
          <a:p>
            <a:pPr algn="just"/>
            <a:endParaRPr lang="en-US" dirty="0"/>
          </a:p>
          <a:p>
            <a:pPr marL="0" indent="0" algn="just">
              <a:buNone/>
            </a:pPr>
            <a:endParaRPr lang="en-US" dirty="0"/>
          </a:p>
        </p:txBody>
      </p:sp>
    </p:spTree>
    <p:extLst>
      <p:ext uri="{BB962C8B-B14F-4D97-AF65-F5344CB8AC3E}">
        <p14:creationId xmlns:p14="http://schemas.microsoft.com/office/powerpoint/2010/main" val="34788396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Design - Flowchart</a:t>
            </a:r>
            <a:endParaRPr lang="en-US" dirty="0">
              <a:solidFill>
                <a:srgbClr val="FF0000"/>
              </a:solidFill>
            </a:endParaRPr>
          </a:p>
        </p:txBody>
      </p:sp>
      <p:pic>
        <p:nvPicPr>
          <p:cNvPr id="5" name="Picture 4"/>
          <p:cNvPicPr>
            <a:picLocks noChangeAspect="1"/>
          </p:cNvPicPr>
          <p:nvPr/>
        </p:nvPicPr>
        <p:blipFill>
          <a:blip r:embed="rId2"/>
          <a:stretch>
            <a:fillRect/>
          </a:stretch>
        </p:blipFill>
        <p:spPr>
          <a:xfrm>
            <a:off x="2090057" y="1172482"/>
            <a:ext cx="5834743" cy="5238750"/>
          </a:xfrm>
          <a:prstGeom prst="rect">
            <a:avLst/>
          </a:prstGeom>
        </p:spPr>
      </p:pic>
    </p:spTree>
    <p:extLst>
      <p:ext uri="{BB962C8B-B14F-4D97-AF65-F5344CB8AC3E}">
        <p14:creationId xmlns:p14="http://schemas.microsoft.com/office/powerpoint/2010/main" val="29775723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445" y="286595"/>
            <a:ext cx="8915400" cy="1143000"/>
          </a:xfrm>
        </p:spPr>
        <p:txBody>
          <a:bodyPr/>
          <a:lstStyle/>
          <a:p>
            <a:r>
              <a:rPr lang="en-US" dirty="0" smtClean="0">
                <a:solidFill>
                  <a:srgbClr val="FF0000"/>
                </a:solidFill>
              </a:rPr>
              <a:t>Method and methodology contd..</a:t>
            </a:r>
            <a:endParaRPr lang="en-US" dirty="0">
              <a:solidFill>
                <a:srgbClr val="FF0000"/>
              </a:solidFill>
            </a:endParaRPr>
          </a:p>
        </p:txBody>
      </p:sp>
      <p:sp>
        <p:nvSpPr>
          <p:cNvPr id="3" name="Content Placeholder 2"/>
          <p:cNvSpPr>
            <a:spLocks noGrp="1"/>
          </p:cNvSpPr>
          <p:nvPr>
            <p:ph idx="1"/>
          </p:nvPr>
        </p:nvSpPr>
        <p:spPr>
          <a:xfrm>
            <a:off x="481445" y="1101442"/>
            <a:ext cx="8915400" cy="4911431"/>
          </a:xfrm>
        </p:spPr>
        <p:txBody>
          <a:bodyPr/>
          <a:lstStyle/>
          <a:p>
            <a:pPr marL="0" indent="0">
              <a:buNone/>
            </a:pPr>
            <a:r>
              <a:rPr lang="en-US" dirty="0" smtClean="0"/>
              <a:t>Objective 3:</a:t>
            </a:r>
            <a:r>
              <a:rPr lang="en-US" i="1" dirty="0" smtClean="0"/>
              <a:t> Implementation</a:t>
            </a:r>
          </a:p>
          <a:p>
            <a:r>
              <a:rPr lang="en-US" dirty="0" smtClean="0"/>
              <a:t>We are using kaggle.com for the implementation</a:t>
            </a:r>
            <a:r>
              <a:rPr lang="en-US" dirty="0"/>
              <a:t/>
            </a:r>
            <a:br>
              <a:rPr lang="en-US" dirty="0"/>
            </a:br>
            <a:r>
              <a:rPr lang="en-US" dirty="0" smtClean="0"/>
              <a:t>which includes about 372,449 image data of characters.</a:t>
            </a:r>
          </a:p>
          <a:p>
            <a:r>
              <a:rPr lang="en-US" dirty="0" smtClean="0"/>
              <a:t>The assumptions are made to develop a better classifier as the we have dataset limited to English </a:t>
            </a:r>
            <a:r>
              <a:rPr lang="en-US" dirty="0" smtClean="0"/>
              <a:t>characters </a:t>
            </a:r>
            <a:r>
              <a:rPr lang="en-US" dirty="0" smtClean="0"/>
              <a:t>only.</a:t>
            </a:r>
          </a:p>
          <a:p>
            <a:r>
              <a:rPr lang="en-US" dirty="0" smtClean="0"/>
              <a:t>To process the computation we are taking the help of google colaboratory as they provide free GPU and TPU processing.</a:t>
            </a:r>
          </a:p>
        </p:txBody>
      </p:sp>
    </p:spTree>
    <p:extLst>
      <p:ext uri="{BB962C8B-B14F-4D97-AF65-F5344CB8AC3E}">
        <p14:creationId xmlns:p14="http://schemas.microsoft.com/office/powerpoint/2010/main" val="17532358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Method and methodology contd..</a:t>
            </a:r>
            <a:endParaRPr lang="en-US" dirty="0"/>
          </a:p>
        </p:txBody>
      </p:sp>
      <p:sp>
        <p:nvSpPr>
          <p:cNvPr id="3" name="Content Placeholder 2"/>
          <p:cNvSpPr>
            <a:spLocks noGrp="1"/>
          </p:cNvSpPr>
          <p:nvPr>
            <p:ph idx="1"/>
          </p:nvPr>
        </p:nvSpPr>
        <p:spPr>
          <a:xfrm>
            <a:off x="495300" y="1292947"/>
            <a:ext cx="8915400" cy="5179714"/>
          </a:xfrm>
        </p:spPr>
        <p:txBody>
          <a:bodyPr/>
          <a:lstStyle/>
          <a:p>
            <a:pPr marL="0" indent="0" algn="just">
              <a:buNone/>
            </a:pPr>
            <a:r>
              <a:rPr lang="en-US" dirty="0" smtClean="0"/>
              <a:t>Objective 4: </a:t>
            </a:r>
            <a:r>
              <a:rPr lang="en-US" i="1" dirty="0" smtClean="0"/>
              <a:t>Testing </a:t>
            </a:r>
            <a:r>
              <a:rPr lang="en-US" i="1" dirty="0"/>
              <a:t>and </a:t>
            </a:r>
            <a:r>
              <a:rPr lang="en-US" i="1" dirty="0" smtClean="0"/>
              <a:t>validation</a:t>
            </a:r>
            <a:endParaRPr lang="en-US" i="1" dirty="0"/>
          </a:p>
          <a:p>
            <a:pPr algn="just"/>
            <a:r>
              <a:rPr lang="en-US" dirty="0" smtClean="0"/>
              <a:t>Collecting various test samples for the input.</a:t>
            </a:r>
          </a:p>
          <a:p>
            <a:pPr algn="just"/>
            <a:r>
              <a:rPr lang="en-US" dirty="0" smtClean="0"/>
              <a:t>Conducting </a:t>
            </a:r>
            <a:r>
              <a:rPr lang="en-US" dirty="0" smtClean="0"/>
              <a:t>test on the test samples</a:t>
            </a:r>
            <a:r>
              <a:rPr lang="en-US" dirty="0" smtClean="0"/>
              <a:t>.</a:t>
            </a:r>
            <a:endParaRPr lang="en-US" dirty="0" smtClean="0"/>
          </a:p>
          <a:p>
            <a:pPr algn="just"/>
            <a:r>
              <a:rPr lang="en-US" dirty="0" smtClean="0"/>
              <a:t>Conducting validation check of the tool.</a:t>
            </a:r>
          </a:p>
          <a:p>
            <a:pPr algn="just"/>
            <a:r>
              <a:rPr lang="en-US" dirty="0" smtClean="0"/>
              <a:t>Checking </a:t>
            </a:r>
            <a:r>
              <a:rPr lang="en-US" dirty="0"/>
              <a:t>the </a:t>
            </a:r>
            <a:r>
              <a:rPr lang="en-US" dirty="0" smtClean="0"/>
              <a:t>performance of the tool for </a:t>
            </a:r>
            <a:r>
              <a:rPr lang="en-US" dirty="0"/>
              <a:t>test inputs.</a:t>
            </a:r>
          </a:p>
          <a:p>
            <a:pPr marL="800100" lvl="2" indent="0">
              <a:buNone/>
            </a:pPr>
            <a:endParaRPr lang="en-US" dirty="0" smtClean="0"/>
          </a:p>
          <a:p>
            <a:endParaRPr lang="en-US" dirty="0"/>
          </a:p>
        </p:txBody>
      </p:sp>
    </p:spTree>
    <p:extLst>
      <p:ext uri="{BB962C8B-B14F-4D97-AF65-F5344CB8AC3E}">
        <p14:creationId xmlns:p14="http://schemas.microsoft.com/office/powerpoint/2010/main" val="185850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2950" y="332657"/>
            <a:ext cx="8420100" cy="1008112"/>
          </a:xfrm>
        </p:spPr>
        <p:txBody>
          <a:bodyPr/>
          <a:lstStyle/>
          <a:p>
            <a:r>
              <a:rPr lang="en-US" dirty="0">
                <a:solidFill>
                  <a:srgbClr val="FF0000"/>
                </a:solidFill>
              </a:rPr>
              <a:t>Method and methodology contd..</a:t>
            </a:r>
            <a:endParaRPr lang="en-IN" dirty="0"/>
          </a:p>
        </p:txBody>
      </p:sp>
      <p:sp>
        <p:nvSpPr>
          <p:cNvPr id="3" name="Subtitle 2"/>
          <p:cNvSpPr>
            <a:spLocks noGrp="1"/>
          </p:cNvSpPr>
          <p:nvPr>
            <p:ph type="subTitle" idx="1"/>
          </p:nvPr>
        </p:nvSpPr>
        <p:spPr>
          <a:xfrm>
            <a:off x="742950" y="1202222"/>
            <a:ext cx="8420100" cy="5323268"/>
          </a:xfrm>
        </p:spPr>
        <p:txBody>
          <a:bodyPr/>
          <a:lstStyle/>
          <a:p>
            <a:pPr algn="l"/>
            <a:r>
              <a:rPr lang="en-US" dirty="0" smtClean="0">
                <a:solidFill>
                  <a:schemeClr val="tx1"/>
                </a:solidFill>
              </a:rPr>
              <a:t>Objective 5: </a:t>
            </a:r>
            <a:r>
              <a:rPr lang="en-US" i="1" dirty="0" smtClean="0">
                <a:solidFill>
                  <a:schemeClr val="tx1"/>
                </a:solidFill>
              </a:rPr>
              <a:t>Documentation</a:t>
            </a:r>
          </a:p>
          <a:p>
            <a:pPr marL="457200" indent="-457200" algn="l">
              <a:buFont typeface="Arial" panose="020B0604020202020204" pitchFamily="34" charset="0"/>
              <a:buChar char="•"/>
            </a:pPr>
            <a:r>
              <a:rPr lang="en-US" dirty="0" smtClean="0">
                <a:solidFill>
                  <a:schemeClr val="tx1"/>
                </a:solidFill>
              </a:rPr>
              <a:t>Based </a:t>
            </a:r>
            <a:r>
              <a:rPr lang="en-US" dirty="0">
                <a:solidFill>
                  <a:schemeClr val="tx1"/>
                </a:solidFill>
              </a:rPr>
              <a:t>on the literature survey done, the requirements are reported</a:t>
            </a:r>
            <a:r>
              <a:rPr lang="en-US" dirty="0" smtClean="0">
                <a:solidFill>
                  <a:schemeClr val="tx1"/>
                </a:solidFill>
              </a:rPr>
              <a:t>.</a:t>
            </a:r>
          </a:p>
          <a:p>
            <a:pPr marL="457200" indent="-457200" algn="l">
              <a:buFont typeface="Arial" panose="020B0604020202020204" pitchFamily="34" charset="0"/>
              <a:buChar char="•"/>
            </a:pPr>
            <a:r>
              <a:rPr lang="en-US" dirty="0" smtClean="0">
                <a:solidFill>
                  <a:schemeClr val="tx1"/>
                </a:solidFill>
              </a:rPr>
              <a:t>Demonstration </a:t>
            </a:r>
            <a:r>
              <a:rPr lang="en-US" dirty="0">
                <a:solidFill>
                  <a:schemeClr val="tx1"/>
                </a:solidFill>
              </a:rPr>
              <a:t>of the developed </a:t>
            </a:r>
            <a:r>
              <a:rPr lang="en-US" dirty="0" smtClean="0">
                <a:solidFill>
                  <a:schemeClr val="tx1"/>
                </a:solidFill>
              </a:rPr>
              <a:t>algorithm with the test data will be reported.</a:t>
            </a:r>
          </a:p>
          <a:p>
            <a:pPr marL="457200" indent="-457200" algn="l">
              <a:buFont typeface="Arial" panose="020B0604020202020204" pitchFamily="34" charset="0"/>
              <a:buChar char="•"/>
            </a:pPr>
            <a:r>
              <a:rPr lang="en-US" dirty="0" smtClean="0">
                <a:solidFill>
                  <a:schemeClr val="tx1"/>
                </a:solidFill>
              </a:rPr>
              <a:t>After </a:t>
            </a:r>
            <a:r>
              <a:rPr lang="en-US" dirty="0">
                <a:solidFill>
                  <a:schemeClr val="tx1"/>
                </a:solidFill>
              </a:rPr>
              <a:t>the </a:t>
            </a:r>
            <a:r>
              <a:rPr lang="en-US" dirty="0" smtClean="0">
                <a:solidFill>
                  <a:schemeClr val="tx1"/>
                </a:solidFill>
              </a:rPr>
              <a:t>design</a:t>
            </a:r>
            <a:r>
              <a:rPr lang="en-US" dirty="0">
                <a:solidFill>
                  <a:schemeClr val="tx1"/>
                </a:solidFill>
              </a:rPr>
              <a:t>, implementation, verification, testing and validation, results of the system are reported. </a:t>
            </a:r>
            <a:endParaRPr lang="en-US" dirty="0" smtClean="0">
              <a:solidFill>
                <a:schemeClr val="tx1"/>
              </a:solidFill>
            </a:endParaRPr>
          </a:p>
          <a:p>
            <a:pPr marL="457200" indent="-457200" algn="l">
              <a:buFont typeface="Arial" panose="020B0604020202020204" pitchFamily="34" charset="0"/>
              <a:buChar char="•"/>
            </a:pPr>
            <a:r>
              <a:rPr lang="en-US" dirty="0" smtClean="0">
                <a:solidFill>
                  <a:schemeClr val="tx1"/>
                </a:solidFill>
              </a:rPr>
              <a:t>Analyze </a:t>
            </a:r>
            <a:r>
              <a:rPr lang="en-US" dirty="0">
                <a:solidFill>
                  <a:schemeClr val="tx1"/>
                </a:solidFill>
              </a:rPr>
              <a:t>performance of the </a:t>
            </a:r>
            <a:r>
              <a:rPr lang="en-US" dirty="0" smtClean="0">
                <a:solidFill>
                  <a:schemeClr val="tx1"/>
                </a:solidFill>
              </a:rPr>
              <a:t>tool </a:t>
            </a:r>
            <a:r>
              <a:rPr lang="en-US" dirty="0">
                <a:solidFill>
                  <a:schemeClr val="tx1"/>
                </a:solidFill>
              </a:rPr>
              <a:t>and report the performance </a:t>
            </a:r>
            <a:r>
              <a:rPr lang="en-US" dirty="0" smtClean="0">
                <a:solidFill>
                  <a:schemeClr val="tx1"/>
                </a:solidFill>
              </a:rPr>
              <a:t>test’ </a:t>
            </a:r>
            <a:r>
              <a:rPr lang="en-US" dirty="0">
                <a:solidFill>
                  <a:schemeClr val="tx1"/>
                </a:solidFill>
              </a:rPr>
              <a:t>results. </a:t>
            </a:r>
          </a:p>
          <a:p>
            <a:pPr algn="l"/>
            <a:endParaRPr lang="en-US" dirty="0" smtClean="0">
              <a:solidFill>
                <a:schemeClr val="tx1"/>
              </a:solidFill>
            </a:endParaRPr>
          </a:p>
          <a:p>
            <a:endParaRPr lang="en-IN" dirty="0"/>
          </a:p>
        </p:txBody>
      </p:sp>
    </p:spTree>
    <p:extLst>
      <p:ext uri="{BB962C8B-B14F-4D97-AF65-F5344CB8AC3E}">
        <p14:creationId xmlns:p14="http://schemas.microsoft.com/office/powerpoint/2010/main" val="2358074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PROJECT CONCEPT</a:t>
            </a:r>
            <a:endParaRPr lang="en-US" dirty="0">
              <a:solidFill>
                <a:srgbClr val="FF0000"/>
              </a:solidFill>
            </a:endParaRPr>
          </a:p>
        </p:txBody>
      </p:sp>
      <p:sp>
        <p:nvSpPr>
          <p:cNvPr id="3" name="Content Placeholder 2"/>
          <p:cNvSpPr>
            <a:spLocks noGrp="1"/>
          </p:cNvSpPr>
          <p:nvPr>
            <p:ph idx="1"/>
          </p:nvPr>
        </p:nvSpPr>
        <p:spPr/>
        <p:txBody>
          <a:bodyPr/>
          <a:lstStyle/>
          <a:p>
            <a:pPr algn="just"/>
            <a:r>
              <a:rPr lang="en-US" dirty="0" smtClean="0"/>
              <a:t>Concept of the project is to construct a model which will take </a:t>
            </a:r>
            <a:r>
              <a:rPr lang="en-US" dirty="0"/>
              <a:t>handwritten </a:t>
            </a:r>
            <a:r>
              <a:rPr lang="en-US" dirty="0" smtClean="0"/>
              <a:t>document(image) </a:t>
            </a:r>
            <a:r>
              <a:rPr lang="en-US" dirty="0"/>
              <a:t>as </a:t>
            </a:r>
            <a:r>
              <a:rPr lang="en-US" dirty="0" smtClean="0"/>
              <a:t>input dataset, preprocess </a:t>
            </a:r>
            <a:r>
              <a:rPr lang="en-US" dirty="0"/>
              <a:t>the </a:t>
            </a:r>
            <a:r>
              <a:rPr lang="en-US" dirty="0" smtClean="0"/>
              <a:t>image, pass through the trained </a:t>
            </a:r>
            <a:r>
              <a:rPr lang="en-US" dirty="0"/>
              <a:t>the neural </a:t>
            </a:r>
            <a:r>
              <a:rPr lang="en-US" dirty="0" smtClean="0"/>
              <a:t>network model to </a:t>
            </a:r>
            <a:r>
              <a:rPr lang="en-US" dirty="0"/>
              <a:t>recognize the </a:t>
            </a:r>
            <a:r>
              <a:rPr lang="en-US" dirty="0" smtClean="0"/>
              <a:t>characters </a:t>
            </a:r>
            <a:r>
              <a:rPr lang="en-US" dirty="0"/>
              <a:t>and </a:t>
            </a:r>
            <a:r>
              <a:rPr lang="en-US" dirty="0" smtClean="0"/>
              <a:t>then store the recognized characters into a text document.</a:t>
            </a:r>
            <a:endParaRPr lang="en-US" dirty="0"/>
          </a:p>
        </p:txBody>
      </p:sp>
    </p:spTree>
    <p:extLst>
      <p:ext uri="{BB962C8B-B14F-4D97-AF65-F5344CB8AC3E}">
        <p14:creationId xmlns:p14="http://schemas.microsoft.com/office/powerpoint/2010/main" val="3242613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Development and Implementation</a:t>
            </a:r>
            <a:endParaRPr lang="en-US" dirty="0">
              <a:solidFill>
                <a:srgbClr val="FF0000"/>
              </a:solidFill>
            </a:endParaRPr>
          </a:p>
        </p:txBody>
      </p:sp>
      <p:sp>
        <p:nvSpPr>
          <p:cNvPr id="3" name="Content Placeholder 2"/>
          <p:cNvSpPr>
            <a:spLocks noGrp="1"/>
          </p:cNvSpPr>
          <p:nvPr>
            <p:ph idx="1"/>
          </p:nvPr>
        </p:nvSpPr>
        <p:spPr/>
        <p:txBody>
          <a:bodyPr/>
          <a:lstStyle/>
          <a:p>
            <a:r>
              <a:rPr lang="en-US" sz="2800" dirty="0" smtClean="0"/>
              <a:t>For the development of the model we have used deep learning model.</a:t>
            </a:r>
          </a:p>
          <a:p>
            <a:r>
              <a:rPr lang="en-US" sz="2800" dirty="0" smtClean="0"/>
              <a:t>Deep </a:t>
            </a:r>
            <a:r>
              <a:rPr lang="en-US" sz="2800" dirty="0"/>
              <a:t>learning is an aspect of artificial intelligence (AI) that is concerned with emulating the learning approach that human beings use to gain certain types of knowledge. At its simplest, deep learning can be thought of as a way to automate predictive </a:t>
            </a:r>
            <a:r>
              <a:rPr lang="en-US" sz="2800" dirty="0" smtClean="0"/>
              <a:t>analytics.</a:t>
            </a:r>
          </a:p>
          <a:p>
            <a:r>
              <a:rPr lang="en-US" sz="2800" dirty="0" smtClean="0"/>
              <a:t>While </a:t>
            </a:r>
            <a:r>
              <a:rPr lang="en-US" sz="2800" dirty="0"/>
              <a:t>traditional machine learning algorithms are linear, deep learning algorithms are stacked in a hierarchy of increasing complexity and abstraction</a:t>
            </a:r>
            <a:r>
              <a:rPr lang="en-US" sz="2800" dirty="0" smtClean="0"/>
              <a:t>.</a:t>
            </a:r>
            <a:endParaRPr lang="en-IN" sz="2800" dirty="0"/>
          </a:p>
        </p:txBody>
      </p:sp>
    </p:spTree>
    <p:extLst>
      <p:ext uri="{BB962C8B-B14F-4D97-AF65-F5344CB8AC3E}">
        <p14:creationId xmlns:p14="http://schemas.microsoft.com/office/powerpoint/2010/main" val="1861276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0629" y="1156777"/>
            <a:ext cx="1515390" cy="135294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4210" y="1156777"/>
            <a:ext cx="1515390" cy="135294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5073" y="1156776"/>
            <a:ext cx="1458108" cy="135294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6038" y="1156777"/>
            <a:ext cx="1458107" cy="1352948"/>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24786" y="1156777"/>
            <a:ext cx="1357629" cy="1352948"/>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4712" y="3602274"/>
            <a:ext cx="1967225" cy="1756349"/>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72577" y="3821642"/>
            <a:ext cx="1357629" cy="1352948"/>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50648" y="3782385"/>
            <a:ext cx="1515390" cy="1352948"/>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6678" y="3782384"/>
            <a:ext cx="1458108" cy="1352949"/>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39362" y="3821642"/>
            <a:ext cx="1331229" cy="1352949"/>
          </a:xfrm>
          <a:prstGeom prst="rect">
            <a:avLst/>
          </a:prstGeom>
        </p:spPr>
      </p:pic>
    </p:spTree>
    <p:extLst>
      <p:ext uri="{BB962C8B-B14F-4D97-AF65-F5344CB8AC3E}">
        <p14:creationId xmlns:p14="http://schemas.microsoft.com/office/powerpoint/2010/main" val="1861660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4"/>
          <p:cNvGraphicFramePr>
            <a:graphicFrameLocks/>
          </p:cNvGraphicFramePr>
          <p:nvPr>
            <p:extLst>
              <p:ext uri="{D42A27DB-BD31-4B8C-83A1-F6EECF244321}">
                <p14:modId xmlns:p14="http://schemas.microsoft.com/office/powerpoint/2010/main" val="501636511"/>
              </p:ext>
            </p:extLst>
          </p:nvPr>
        </p:nvGraphicFramePr>
        <p:xfrm>
          <a:off x="1023910" y="1714488"/>
          <a:ext cx="7772400" cy="1972050"/>
        </p:xfrm>
        <a:graphic>
          <a:graphicData uri="http://schemas.openxmlformats.org/drawingml/2006/table">
            <a:tbl>
              <a:tblPr firstRow="1" bandRow="1">
                <a:tableStyleId>{5C22544A-7EE6-4342-B048-85BDC9FD1C3A}</a:tableStyleId>
              </a:tblPr>
              <a:tblGrid>
                <a:gridCol w="935764">
                  <a:extLst>
                    <a:ext uri="{9D8B030D-6E8A-4147-A177-3AD203B41FA5}">
                      <a16:colId xmlns:a16="http://schemas.microsoft.com/office/drawing/2014/main" val="20000"/>
                    </a:ext>
                  </a:extLst>
                </a:gridCol>
                <a:gridCol w="1654292">
                  <a:extLst>
                    <a:ext uri="{9D8B030D-6E8A-4147-A177-3AD203B41FA5}">
                      <a16:colId xmlns:a16="http://schemas.microsoft.com/office/drawing/2014/main" val="20001"/>
                    </a:ext>
                  </a:extLst>
                </a:gridCol>
                <a:gridCol w="3132054">
                  <a:extLst>
                    <a:ext uri="{9D8B030D-6E8A-4147-A177-3AD203B41FA5}">
                      <a16:colId xmlns:a16="http://schemas.microsoft.com/office/drawing/2014/main" val="20002"/>
                    </a:ext>
                  </a:extLst>
                </a:gridCol>
                <a:gridCol w="2050290">
                  <a:extLst>
                    <a:ext uri="{9D8B030D-6E8A-4147-A177-3AD203B41FA5}">
                      <a16:colId xmlns:a16="http://schemas.microsoft.com/office/drawing/2014/main" val="20003"/>
                    </a:ext>
                  </a:extLst>
                </a:gridCol>
              </a:tblGrid>
              <a:tr h="509010">
                <a:tc>
                  <a:txBody>
                    <a:bodyPr/>
                    <a:lstStyle/>
                    <a:p>
                      <a:r>
                        <a:rPr lang="en-US" sz="2400" dirty="0" err="1" smtClean="0"/>
                        <a:t>Sl.No</a:t>
                      </a:r>
                      <a:r>
                        <a:rPr lang="en-US" sz="2400" dirty="0" smtClean="0"/>
                        <a:t>.</a:t>
                      </a:r>
                      <a:endParaRPr lang="en-US" sz="2400" dirty="0"/>
                    </a:p>
                  </a:txBody>
                  <a:tcPr/>
                </a:tc>
                <a:tc>
                  <a:txBody>
                    <a:bodyPr/>
                    <a:lstStyle/>
                    <a:p>
                      <a:r>
                        <a:rPr lang="en-US" sz="2400" dirty="0" smtClean="0"/>
                        <a:t>Reg. No.</a:t>
                      </a:r>
                      <a:endParaRPr lang="en-US" sz="2400" dirty="0"/>
                    </a:p>
                  </a:txBody>
                  <a:tcPr/>
                </a:tc>
                <a:tc>
                  <a:txBody>
                    <a:bodyPr/>
                    <a:lstStyle/>
                    <a:p>
                      <a:r>
                        <a:rPr lang="en-US" sz="2400" dirty="0" smtClean="0"/>
                        <a:t>Name of the student</a:t>
                      </a:r>
                      <a:endParaRPr lang="en-US" sz="2400" dirty="0"/>
                    </a:p>
                  </a:txBody>
                  <a:tcPr/>
                </a:tc>
                <a:tc>
                  <a:txBody>
                    <a:bodyPr/>
                    <a:lstStyle/>
                    <a:p>
                      <a:r>
                        <a:rPr lang="en-US" sz="2400" dirty="0" smtClean="0"/>
                        <a:t>Department</a:t>
                      </a:r>
                      <a:endParaRPr lang="en-US" sz="2400" dirty="0"/>
                    </a:p>
                  </a:txBody>
                  <a:tcPr/>
                </a:tc>
                <a:extLst>
                  <a:ext uri="{0D108BD9-81ED-4DB2-BD59-A6C34878D82A}">
                    <a16:rowId xmlns:a16="http://schemas.microsoft.com/office/drawing/2014/main" val="10000"/>
                  </a:ext>
                </a:extLst>
              </a:tr>
              <a:tr h="359301">
                <a:tc>
                  <a:txBody>
                    <a:bodyPr/>
                    <a:lstStyle/>
                    <a:p>
                      <a:pPr algn="ctr"/>
                      <a:r>
                        <a:rPr lang="en-US" dirty="0" smtClean="0"/>
                        <a:t>1</a:t>
                      </a:r>
                      <a:endParaRPr lang="en-US" dirty="0"/>
                    </a:p>
                  </a:txBody>
                  <a:tcPr/>
                </a:tc>
                <a:tc>
                  <a:txBody>
                    <a:bodyPr/>
                    <a:lstStyle/>
                    <a:p>
                      <a:r>
                        <a:rPr lang="en-US" dirty="0" smtClean="0"/>
                        <a:t>16ETCS002144</a:t>
                      </a:r>
                      <a:endParaRPr lang="en-US" dirty="0"/>
                    </a:p>
                  </a:txBody>
                  <a:tcPr/>
                </a:tc>
                <a:tc>
                  <a:txBody>
                    <a:bodyPr/>
                    <a:lstStyle/>
                    <a:p>
                      <a:r>
                        <a:rPr lang="en-US" dirty="0" smtClean="0"/>
                        <a:t>ASHISH</a:t>
                      </a:r>
                      <a:r>
                        <a:rPr lang="en-US" baseline="0" dirty="0" smtClean="0"/>
                        <a:t> KUMAR</a:t>
                      </a:r>
                      <a:endParaRPr lang="en-US" dirty="0"/>
                    </a:p>
                  </a:txBody>
                  <a:tcPr/>
                </a:tc>
                <a:tc>
                  <a:txBody>
                    <a:bodyPr/>
                    <a:lstStyle/>
                    <a:p>
                      <a:r>
                        <a:rPr lang="en-US" dirty="0" smtClean="0"/>
                        <a:t>CSE</a:t>
                      </a:r>
                      <a:endParaRPr lang="en-US" dirty="0"/>
                    </a:p>
                  </a:txBody>
                  <a:tcPr/>
                </a:tc>
                <a:extLst>
                  <a:ext uri="{0D108BD9-81ED-4DB2-BD59-A6C34878D82A}">
                    <a16:rowId xmlns:a16="http://schemas.microsoft.com/office/drawing/2014/main" val="10001"/>
                  </a:ext>
                </a:extLst>
              </a:tr>
              <a:tr h="359301">
                <a:tc>
                  <a:txBody>
                    <a:bodyPr/>
                    <a:lstStyle/>
                    <a:p>
                      <a:pPr algn="ctr"/>
                      <a:r>
                        <a:rPr lang="en-US" dirty="0" smtClean="0"/>
                        <a:t>2</a:t>
                      </a:r>
                      <a:endParaRPr lang="en-US" dirty="0"/>
                    </a:p>
                  </a:txBody>
                  <a:tcPr/>
                </a:tc>
                <a:tc>
                  <a:txBody>
                    <a:bodyPr/>
                    <a:lstStyle/>
                    <a:p>
                      <a:r>
                        <a:rPr lang="en-US" dirty="0" smtClean="0"/>
                        <a:t>16ETCS002115</a:t>
                      </a:r>
                      <a:endParaRPr lang="en-US" dirty="0"/>
                    </a:p>
                  </a:txBody>
                  <a:tcPr/>
                </a:tc>
                <a:tc>
                  <a:txBody>
                    <a:bodyPr/>
                    <a:lstStyle/>
                    <a:p>
                      <a:r>
                        <a:rPr lang="en-US" dirty="0" smtClean="0"/>
                        <a:t>SATYAM</a:t>
                      </a:r>
                      <a:r>
                        <a:rPr lang="en-US" baseline="0" dirty="0" smtClean="0"/>
                        <a:t> AGRAWAL</a:t>
                      </a:r>
                      <a:endParaRPr lang="en-US" dirty="0"/>
                    </a:p>
                  </a:txBody>
                  <a:tcPr/>
                </a:tc>
                <a:tc>
                  <a:txBody>
                    <a:bodyPr/>
                    <a:lstStyle/>
                    <a:p>
                      <a:r>
                        <a:rPr lang="en-US" dirty="0" smtClean="0"/>
                        <a:t>CSE</a:t>
                      </a:r>
                      <a:endParaRPr lang="en-US" dirty="0"/>
                    </a:p>
                  </a:txBody>
                  <a:tcPr/>
                </a:tc>
                <a:extLst>
                  <a:ext uri="{0D108BD9-81ED-4DB2-BD59-A6C34878D82A}">
                    <a16:rowId xmlns:a16="http://schemas.microsoft.com/office/drawing/2014/main" val="10002"/>
                  </a:ext>
                </a:extLst>
              </a:tr>
              <a:tr h="359301">
                <a:tc>
                  <a:txBody>
                    <a:bodyPr/>
                    <a:lstStyle/>
                    <a:p>
                      <a:pPr algn="ctr"/>
                      <a:r>
                        <a:rPr lang="en-US" dirty="0" smtClean="0"/>
                        <a:t>3</a:t>
                      </a:r>
                      <a:endParaRPr lang="en-US" dirty="0"/>
                    </a:p>
                  </a:txBody>
                  <a:tcPr/>
                </a:tc>
                <a:tc>
                  <a:txBody>
                    <a:bodyPr/>
                    <a:lstStyle/>
                    <a:p>
                      <a:r>
                        <a:rPr lang="en-US" dirty="0" smtClean="0"/>
                        <a:t>16ETCS002114</a:t>
                      </a:r>
                      <a:endParaRPr lang="en-US" dirty="0"/>
                    </a:p>
                  </a:txBody>
                  <a:tcPr/>
                </a:tc>
                <a:tc>
                  <a:txBody>
                    <a:bodyPr/>
                    <a:lstStyle/>
                    <a:p>
                      <a:r>
                        <a:rPr lang="en-US" dirty="0" smtClean="0"/>
                        <a:t>SARAH Z ANWAR</a:t>
                      </a:r>
                      <a:endParaRPr lang="en-US" dirty="0"/>
                    </a:p>
                  </a:txBody>
                  <a:tcPr/>
                </a:tc>
                <a:tc>
                  <a:txBody>
                    <a:bodyPr/>
                    <a:lstStyle/>
                    <a:p>
                      <a:r>
                        <a:rPr lang="en-US" dirty="0" smtClean="0"/>
                        <a:t>CSE</a:t>
                      </a:r>
                      <a:endParaRPr lang="en-US" dirty="0"/>
                    </a:p>
                  </a:txBody>
                  <a:tcPr/>
                </a:tc>
                <a:extLst>
                  <a:ext uri="{0D108BD9-81ED-4DB2-BD59-A6C34878D82A}">
                    <a16:rowId xmlns:a16="http://schemas.microsoft.com/office/drawing/2014/main" val="10003"/>
                  </a:ext>
                </a:extLst>
              </a:tr>
              <a:tr h="359301">
                <a:tc>
                  <a:txBody>
                    <a:bodyPr/>
                    <a:lstStyle/>
                    <a:p>
                      <a:pPr algn="ctr"/>
                      <a:r>
                        <a:rPr lang="en-US" dirty="0" smtClean="0"/>
                        <a:t>4</a:t>
                      </a:r>
                      <a:endParaRPr lang="en-US" dirty="0"/>
                    </a:p>
                  </a:txBody>
                  <a:tcPr/>
                </a:tc>
                <a:tc>
                  <a:txBody>
                    <a:bodyPr/>
                    <a:lstStyle/>
                    <a:p>
                      <a:r>
                        <a:rPr lang="en-US" dirty="0" smtClean="0"/>
                        <a:t>16ETCS002161</a:t>
                      </a:r>
                      <a:endParaRPr lang="en-US" dirty="0"/>
                    </a:p>
                  </a:txBody>
                  <a:tcPr/>
                </a:tc>
                <a:tc>
                  <a:txBody>
                    <a:bodyPr/>
                    <a:lstStyle/>
                    <a:p>
                      <a:r>
                        <a:rPr lang="en-US" dirty="0" smtClean="0"/>
                        <a:t>SAURAV KUMAR</a:t>
                      </a:r>
                      <a:endParaRPr lang="en-US" dirty="0"/>
                    </a:p>
                  </a:txBody>
                  <a:tcPr/>
                </a:tc>
                <a:tc>
                  <a:txBody>
                    <a:bodyPr/>
                    <a:lstStyle/>
                    <a:p>
                      <a:r>
                        <a:rPr lang="en-US" dirty="0" smtClean="0"/>
                        <a:t>CSE</a:t>
                      </a:r>
                      <a:endParaRPr lang="en-US" dirty="0"/>
                    </a:p>
                  </a:txBody>
                  <a:tcPr/>
                </a:tc>
                <a:extLst>
                  <a:ext uri="{0D108BD9-81ED-4DB2-BD59-A6C34878D82A}">
                    <a16:rowId xmlns:a16="http://schemas.microsoft.com/office/drawing/2014/main" val="10004"/>
                  </a:ext>
                </a:extLst>
              </a:tr>
            </a:tbl>
          </a:graphicData>
        </a:graphic>
      </p:graphicFrame>
      <p:sp>
        <p:nvSpPr>
          <p:cNvPr id="7" name="Content Placeholder 2"/>
          <p:cNvSpPr txBox="1">
            <a:spLocks/>
          </p:cNvSpPr>
          <p:nvPr/>
        </p:nvSpPr>
        <p:spPr>
          <a:xfrm>
            <a:off x="990600" y="4643446"/>
            <a:ext cx="8915400" cy="10653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Batch		: 	FT-16 	</a:t>
            </a:r>
            <a:endParaRPr lang="en-US" dirty="0"/>
          </a:p>
        </p:txBody>
      </p:sp>
      <p:sp>
        <p:nvSpPr>
          <p:cNvPr id="9" name="TextBox 8"/>
          <p:cNvSpPr txBox="1"/>
          <p:nvPr/>
        </p:nvSpPr>
        <p:spPr>
          <a:xfrm>
            <a:off x="1273706" y="260648"/>
            <a:ext cx="7272808" cy="584775"/>
          </a:xfrm>
          <a:prstGeom prst="rect">
            <a:avLst/>
          </a:prstGeom>
          <a:noFill/>
        </p:spPr>
        <p:txBody>
          <a:bodyPr wrap="square" rtlCol="0">
            <a:spAutoFit/>
          </a:bodyPr>
          <a:lstStyle/>
          <a:p>
            <a:pPr algn="ctr"/>
            <a:r>
              <a:rPr lang="en-US" sz="3200" b="1" dirty="0" smtClean="0">
                <a:solidFill>
                  <a:srgbClr val="FF0000"/>
                </a:solidFill>
              </a:rPr>
              <a:t>Group Details</a:t>
            </a:r>
            <a:endParaRPr lang="en-US" sz="3200" b="1" dirty="0">
              <a:solidFill>
                <a:srgbClr val="FF0000"/>
              </a:solidFill>
            </a:endParaRPr>
          </a:p>
        </p:txBody>
      </p:sp>
    </p:spTree>
    <p:extLst>
      <p:ext uri="{BB962C8B-B14F-4D97-AF65-F5344CB8AC3E}">
        <p14:creationId xmlns:p14="http://schemas.microsoft.com/office/powerpoint/2010/main" val="12589815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Implementation</a:t>
            </a:r>
            <a:endParaRPr lang="en-US" dirty="0">
              <a:solidFill>
                <a:srgbClr val="FF0000"/>
              </a:solidFill>
            </a:endParaRPr>
          </a:p>
        </p:txBody>
      </p:sp>
      <p:sp>
        <p:nvSpPr>
          <p:cNvPr id="3" name="Content Placeholder 2"/>
          <p:cNvSpPr>
            <a:spLocks noGrp="1"/>
          </p:cNvSpPr>
          <p:nvPr>
            <p:ph idx="1"/>
          </p:nvPr>
        </p:nvSpPr>
        <p:spPr/>
        <p:txBody>
          <a:bodyPr/>
          <a:lstStyle/>
          <a:p>
            <a:r>
              <a:rPr lang="en-US" sz="2800" dirty="0" smtClean="0"/>
              <a:t>Training dataset</a:t>
            </a:r>
          </a:p>
          <a:p>
            <a:pPr>
              <a:buFont typeface="Wingdings" panose="05000000000000000000" pitchFamily="2" charset="2"/>
              <a:buChar char="Ø"/>
            </a:pPr>
            <a:r>
              <a:rPr lang="en-IN" sz="2700" dirty="0" smtClean="0"/>
              <a:t>The </a:t>
            </a:r>
            <a:r>
              <a:rPr lang="en-IN" sz="2700" dirty="0"/>
              <a:t>dataset contains the 372450 image of 28*28 pixels converted into csv form. The data contains 26 classes of the data that are the 26 capital letters of the English alphabet. </a:t>
            </a:r>
          </a:p>
          <a:p>
            <a:pPr>
              <a:buFont typeface="Wingdings" panose="05000000000000000000" pitchFamily="2" charset="2"/>
              <a:buChar char="Ø"/>
            </a:pPr>
            <a:r>
              <a:rPr lang="en-IN" sz="2700" dirty="0"/>
              <a:t>Classifying such a big dataset into so many classes requires the neural network to be big and well trained. To accomplish this we have used deep learning consisting of 3 hidden layers where the 1</a:t>
            </a:r>
            <a:r>
              <a:rPr lang="en-IN" sz="2700" baseline="30000" dirty="0"/>
              <a:t>st</a:t>
            </a:r>
            <a:r>
              <a:rPr lang="en-IN" sz="2700" dirty="0"/>
              <a:t> layer contains 100 neurons and the 2</a:t>
            </a:r>
            <a:r>
              <a:rPr lang="en-IN" sz="2700" baseline="30000" dirty="0"/>
              <a:t>nd</a:t>
            </a:r>
            <a:r>
              <a:rPr lang="en-IN" sz="2700" dirty="0"/>
              <a:t> layer contains 50 neurons and the last layer of the output layer contains 26 neurons for the 26 classes. Where the input layer has 784(28*28) units.</a:t>
            </a:r>
          </a:p>
          <a:p>
            <a:pPr>
              <a:buFont typeface="Wingdings" panose="05000000000000000000" pitchFamily="2" charset="2"/>
              <a:buChar char="Ø"/>
            </a:pPr>
            <a:endParaRPr lang="en-US" sz="2700" dirty="0"/>
          </a:p>
        </p:txBody>
      </p:sp>
    </p:spTree>
    <p:extLst>
      <p:ext uri="{BB962C8B-B14F-4D97-AF65-F5344CB8AC3E}">
        <p14:creationId xmlns:p14="http://schemas.microsoft.com/office/powerpoint/2010/main" val="30263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Implementation</a:t>
            </a:r>
            <a:endParaRPr lang="en-US" dirty="0">
              <a:solidFill>
                <a:srgbClr val="FF0000"/>
              </a:solidFill>
            </a:endParaRPr>
          </a:p>
        </p:txBody>
      </p:sp>
      <p:sp>
        <p:nvSpPr>
          <p:cNvPr id="3" name="Content Placeholder 2"/>
          <p:cNvSpPr>
            <a:spLocks noGrp="1"/>
          </p:cNvSpPr>
          <p:nvPr>
            <p:ph idx="1"/>
          </p:nvPr>
        </p:nvSpPr>
        <p:spPr/>
        <p:txBody>
          <a:bodyPr/>
          <a:lstStyle/>
          <a:p>
            <a:r>
              <a:rPr lang="en-US" sz="2800" dirty="0" smtClean="0"/>
              <a:t>Test dataset</a:t>
            </a:r>
          </a:p>
          <a:p>
            <a:pPr marL="0" indent="0">
              <a:buNone/>
            </a:pPr>
            <a:r>
              <a:rPr lang="en-IN" sz="2800" dirty="0"/>
              <a:t>For test dataset we have taken images of the letters and converted that image into 28*28 pixels and then into csv form for our model. To do that we used the following code</a:t>
            </a:r>
            <a:r>
              <a:rPr lang="en-IN" sz="2800" dirty="0" smtClean="0"/>
              <a:t>:</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423" y="3652269"/>
            <a:ext cx="7663377" cy="2656466"/>
          </a:xfrm>
          <a:prstGeom prst="rect">
            <a:avLst/>
          </a:prstGeom>
        </p:spPr>
      </p:pic>
    </p:spTree>
    <p:extLst>
      <p:ext uri="{BB962C8B-B14F-4D97-AF65-F5344CB8AC3E}">
        <p14:creationId xmlns:p14="http://schemas.microsoft.com/office/powerpoint/2010/main" val="1204798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Implementation </a:t>
            </a:r>
            <a:endParaRPr lang="en-US" dirty="0">
              <a:solidFill>
                <a:srgbClr val="FF0000"/>
              </a:solidFill>
            </a:endParaRPr>
          </a:p>
        </p:txBody>
      </p:sp>
      <p:sp>
        <p:nvSpPr>
          <p:cNvPr id="3" name="Content Placeholder 2"/>
          <p:cNvSpPr>
            <a:spLocks noGrp="1"/>
          </p:cNvSpPr>
          <p:nvPr>
            <p:ph idx="1"/>
          </p:nvPr>
        </p:nvSpPr>
        <p:spPr>
          <a:xfrm>
            <a:off x="495300" y="1129151"/>
            <a:ext cx="8915400" cy="4525963"/>
          </a:xfrm>
        </p:spPr>
        <p:txBody>
          <a:bodyPr/>
          <a:lstStyle/>
          <a:p>
            <a:r>
              <a:rPr lang="en-US" sz="2800" dirty="0" smtClean="0"/>
              <a:t>Weights and biases</a:t>
            </a:r>
          </a:p>
          <a:p>
            <a:pPr>
              <a:buFont typeface="Wingdings" panose="05000000000000000000" pitchFamily="2" charset="2"/>
              <a:buChar char="Ø"/>
            </a:pPr>
            <a:r>
              <a:rPr lang="en-US" sz="2800" dirty="0"/>
              <a:t>The weights and biases are the variables of the model which are supposed to be initialized with certain value. </a:t>
            </a:r>
            <a:endParaRPr lang="en-US" sz="2800" dirty="0" smtClean="0"/>
          </a:p>
          <a:p>
            <a:pPr>
              <a:buFont typeface="Wingdings" panose="05000000000000000000" pitchFamily="2" charset="2"/>
              <a:buChar char="Ø"/>
            </a:pPr>
            <a:r>
              <a:rPr lang="en-US" sz="2800" dirty="0" smtClean="0"/>
              <a:t>The </a:t>
            </a:r>
            <a:r>
              <a:rPr lang="en-US" sz="2800" dirty="0"/>
              <a:t>weights in the trained model were initialized with Xavier Initializer. The Xavier initializer work better than any other random initializer for the weights and biases specially, when coupled with </a:t>
            </a:r>
            <a:r>
              <a:rPr lang="en-US" sz="2800" dirty="0" err="1"/>
              <a:t>ReLu</a:t>
            </a:r>
            <a:r>
              <a:rPr lang="en-US" sz="2800" dirty="0"/>
              <a:t> activation function. </a:t>
            </a:r>
            <a:endParaRPr lang="en-US" sz="2800" dirty="0" smtClean="0"/>
          </a:p>
          <a:p>
            <a:pPr>
              <a:buFont typeface="Wingdings" panose="05000000000000000000" pitchFamily="2" charset="2"/>
              <a:buChar char="Ø"/>
            </a:pPr>
            <a:r>
              <a:rPr lang="en-US" sz="2800" dirty="0" smtClean="0"/>
              <a:t>Whereas </a:t>
            </a:r>
            <a:r>
              <a:rPr lang="en-US" sz="2800" dirty="0"/>
              <a:t>the bases are always initialized with zeros hence it the model also it has been initialized with zeros</a:t>
            </a:r>
            <a:r>
              <a:rPr lang="en-US" sz="2800" dirty="0" smtClean="0"/>
              <a:t>.</a:t>
            </a:r>
          </a:p>
          <a:p>
            <a:pPr>
              <a:buFont typeface="Wingdings" panose="05000000000000000000" pitchFamily="2" charset="2"/>
              <a:buChar char="Ø"/>
            </a:pPr>
            <a:r>
              <a:rPr lang="en-US" sz="2800" dirty="0" smtClean="0"/>
              <a:t> </a:t>
            </a:r>
            <a:r>
              <a:rPr lang="en-US" sz="2800" dirty="0"/>
              <a:t>The weights and biases are the parameters in the model, which are trained when the model trains, they are trained by minimizing the cost of error.</a:t>
            </a:r>
          </a:p>
        </p:txBody>
      </p:sp>
    </p:spTree>
    <p:extLst>
      <p:ext uri="{BB962C8B-B14F-4D97-AF65-F5344CB8AC3E}">
        <p14:creationId xmlns:p14="http://schemas.microsoft.com/office/powerpoint/2010/main" val="4235460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Implementation</a:t>
            </a:r>
            <a:endParaRPr lang="en-US" dirty="0">
              <a:solidFill>
                <a:srgbClr val="FF0000"/>
              </a:solidFill>
            </a:endParaRPr>
          </a:p>
        </p:txBody>
      </p:sp>
      <p:sp>
        <p:nvSpPr>
          <p:cNvPr id="3" name="Content Placeholder 2"/>
          <p:cNvSpPr>
            <a:spLocks noGrp="1"/>
          </p:cNvSpPr>
          <p:nvPr>
            <p:ph idx="1"/>
          </p:nvPr>
        </p:nvSpPr>
        <p:spPr>
          <a:xfrm>
            <a:off x="495300" y="1129150"/>
            <a:ext cx="8915400" cy="4525963"/>
          </a:xfrm>
        </p:spPr>
        <p:txBody>
          <a:bodyPr/>
          <a:lstStyle/>
          <a:p>
            <a:r>
              <a:rPr lang="en-US" sz="2800" dirty="0" smtClean="0"/>
              <a:t>Forward propagation</a:t>
            </a:r>
          </a:p>
          <a:p>
            <a:pPr>
              <a:buFont typeface="Wingdings" panose="05000000000000000000" pitchFamily="2" charset="2"/>
              <a:buChar char="Ø"/>
            </a:pPr>
            <a:r>
              <a:rPr lang="en-US" sz="2800" dirty="0" smtClean="0"/>
              <a:t>Forward </a:t>
            </a:r>
            <a:r>
              <a:rPr lang="en-US" sz="2800" dirty="0"/>
              <a:t>propagation is the propagation of values of input layer through each neuron of each layer in the network to the output of the output layer is forward propagation. </a:t>
            </a:r>
            <a:endParaRPr lang="en-US" sz="2800" dirty="0" smtClean="0"/>
          </a:p>
          <a:p>
            <a:pPr>
              <a:buFont typeface="Wingdings" panose="05000000000000000000" pitchFamily="2" charset="2"/>
              <a:buChar char="Ø"/>
            </a:pPr>
            <a:r>
              <a:rPr lang="en-US" sz="2800" dirty="0" smtClean="0"/>
              <a:t>Since </a:t>
            </a:r>
            <a:r>
              <a:rPr lang="en-US" sz="2800" dirty="0"/>
              <a:t>our problem is a multiclass classification problem, hence we need specific set of activation functions. </a:t>
            </a:r>
            <a:endParaRPr lang="en-US" sz="2800" dirty="0" smtClean="0"/>
          </a:p>
          <a:p>
            <a:pPr>
              <a:buFont typeface="Wingdings" panose="05000000000000000000" pitchFamily="2" charset="2"/>
              <a:buChar char="Ø"/>
            </a:pPr>
            <a:r>
              <a:rPr lang="en-US" sz="2800" dirty="0" smtClean="0"/>
              <a:t>The </a:t>
            </a:r>
            <a:r>
              <a:rPr lang="en-US" sz="2800" dirty="0"/>
              <a:t>activation function used for the hidden layers is </a:t>
            </a:r>
            <a:r>
              <a:rPr lang="en-US" sz="2800" dirty="0" err="1"/>
              <a:t>ReLU</a:t>
            </a:r>
            <a:r>
              <a:rPr lang="en-US" sz="2800" dirty="0"/>
              <a:t>, which classifies the values into a linear output. Both the hidden layers use </a:t>
            </a:r>
            <a:r>
              <a:rPr lang="en-US" sz="2800" dirty="0" err="1"/>
              <a:t>ReLU</a:t>
            </a:r>
            <a:r>
              <a:rPr lang="en-US" sz="2800" dirty="0"/>
              <a:t> function as the activation function but the third layer or the output layer uses </a:t>
            </a:r>
            <a:r>
              <a:rPr lang="en-US" sz="2800" dirty="0" err="1"/>
              <a:t>softmax</a:t>
            </a:r>
            <a:r>
              <a:rPr lang="en-US" sz="2800" dirty="0"/>
              <a:t> layer as the activation function as </a:t>
            </a:r>
            <a:r>
              <a:rPr lang="en-US" sz="2800" dirty="0" err="1"/>
              <a:t>softmax</a:t>
            </a:r>
            <a:r>
              <a:rPr lang="en-US" sz="2800" dirty="0"/>
              <a:t> function is used for multiclass classification </a:t>
            </a:r>
            <a:r>
              <a:rPr lang="en-US" sz="2800" dirty="0" smtClean="0"/>
              <a:t>problem.</a:t>
            </a:r>
            <a:endParaRPr lang="en-US" sz="2800" dirty="0"/>
          </a:p>
        </p:txBody>
      </p:sp>
    </p:spTree>
    <p:extLst>
      <p:ext uri="{BB962C8B-B14F-4D97-AF65-F5344CB8AC3E}">
        <p14:creationId xmlns:p14="http://schemas.microsoft.com/office/powerpoint/2010/main" val="722856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Implementation </a:t>
            </a:r>
            <a:endParaRPr lang="en-US" dirty="0">
              <a:solidFill>
                <a:srgbClr val="FF0000"/>
              </a:solidFill>
            </a:endParaRPr>
          </a:p>
        </p:txBody>
      </p:sp>
      <p:sp>
        <p:nvSpPr>
          <p:cNvPr id="3" name="Content Placeholder 2"/>
          <p:cNvSpPr>
            <a:spLocks noGrp="1"/>
          </p:cNvSpPr>
          <p:nvPr>
            <p:ph idx="1"/>
          </p:nvPr>
        </p:nvSpPr>
        <p:spPr>
          <a:xfrm>
            <a:off x="495300" y="949041"/>
            <a:ext cx="8915400" cy="6366159"/>
          </a:xfrm>
        </p:spPr>
        <p:txBody>
          <a:bodyPr/>
          <a:lstStyle/>
          <a:p>
            <a:r>
              <a:rPr lang="en-US" sz="2600" dirty="0" smtClean="0"/>
              <a:t>Cost computation</a:t>
            </a:r>
          </a:p>
          <a:p>
            <a:pPr>
              <a:buFont typeface="Wingdings" panose="05000000000000000000" pitchFamily="2" charset="2"/>
              <a:buChar char="Ø"/>
            </a:pPr>
            <a:r>
              <a:rPr lang="en-US" sz="2600" dirty="0"/>
              <a:t>The cost computation of in the model is a very important part of the training. This the part where the error of prediction of the model is identified by subtracting the obtained output of the model with the actual output</a:t>
            </a:r>
            <a:r>
              <a:rPr lang="en-US" sz="2600" dirty="0" smtClean="0"/>
              <a:t>.</a:t>
            </a:r>
          </a:p>
          <a:p>
            <a:pPr>
              <a:buFont typeface="Wingdings" panose="05000000000000000000" pitchFamily="2" charset="2"/>
              <a:buChar char="Ø"/>
            </a:pPr>
            <a:r>
              <a:rPr lang="en-US" sz="2600" dirty="0" smtClean="0"/>
              <a:t>In </a:t>
            </a:r>
            <a:r>
              <a:rPr lang="en-US" sz="2600" dirty="0"/>
              <a:t>our model we have used mean of the </a:t>
            </a:r>
            <a:r>
              <a:rPr lang="en-US" sz="2600" dirty="0" err="1" smtClean="0"/>
              <a:t>Softmax</a:t>
            </a:r>
            <a:r>
              <a:rPr lang="en-US" sz="2600" dirty="0" smtClean="0"/>
              <a:t> </a:t>
            </a:r>
            <a:r>
              <a:rPr lang="en-US" sz="2600" dirty="0"/>
              <a:t>cross entropy to calculate cost. Cross entropy indicates the distance between what the model believes the output distribution should be, and what the original distribution really is</a:t>
            </a:r>
            <a:r>
              <a:rPr lang="en-US" sz="2600" dirty="0" smtClean="0"/>
              <a:t>.</a:t>
            </a:r>
          </a:p>
          <a:p>
            <a:pPr>
              <a:buFont typeface="Wingdings" panose="05000000000000000000" pitchFamily="2" charset="2"/>
              <a:buChar char="Ø"/>
            </a:pPr>
            <a:r>
              <a:rPr lang="en-US" sz="2600" dirty="0" smtClean="0"/>
              <a:t> </a:t>
            </a:r>
            <a:r>
              <a:rPr lang="en-US" sz="2600" dirty="0"/>
              <a:t>It is used when node activations can be understood as representing the probability that each hypothesis might be true, i.e. when the output is a probability distribution. Thus, it is used as a loss function in neural networks, which have </a:t>
            </a:r>
            <a:r>
              <a:rPr lang="en-US" sz="2600" dirty="0" err="1"/>
              <a:t>softmax</a:t>
            </a:r>
            <a:r>
              <a:rPr lang="en-US" sz="2600" dirty="0"/>
              <a:t> activations in the output layer. </a:t>
            </a:r>
            <a:endParaRPr lang="en-US" sz="2600" dirty="0" smtClean="0"/>
          </a:p>
        </p:txBody>
      </p:sp>
    </p:spTree>
    <p:extLst>
      <p:ext uri="{BB962C8B-B14F-4D97-AF65-F5344CB8AC3E}">
        <p14:creationId xmlns:p14="http://schemas.microsoft.com/office/powerpoint/2010/main" val="1078723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Implementation</a:t>
            </a:r>
            <a:endParaRPr lang="en-US" dirty="0">
              <a:solidFill>
                <a:srgbClr val="FF0000"/>
              </a:solidFill>
            </a:endParaRPr>
          </a:p>
        </p:txBody>
      </p:sp>
      <p:sp>
        <p:nvSpPr>
          <p:cNvPr id="3" name="Content Placeholder 2"/>
          <p:cNvSpPr>
            <a:spLocks noGrp="1"/>
          </p:cNvSpPr>
          <p:nvPr>
            <p:ph idx="1"/>
          </p:nvPr>
        </p:nvSpPr>
        <p:spPr/>
        <p:txBody>
          <a:bodyPr/>
          <a:lstStyle/>
          <a:p>
            <a:r>
              <a:rPr lang="en-US" sz="2800" dirty="0" smtClean="0"/>
              <a:t>Backpropagation and optimization</a:t>
            </a:r>
          </a:p>
          <a:p>
            <a:pPr>
              <a:buFont typeface="Wingdings" panose="05000000000000000000" pitchFamily="2" charset="2"/>
              <a:buChar char="Ø"/>
            </a:pPr>
            <a:r>
              <a:rPr lang="en-US" sz="2800" dirty="0"/>
              <a:t>Backpropagation is used to adjust the values of the weights and biases while training by calculating the cost and optimizing the cost</a:t>
            </a:r>
            <a:r>
              <a:rPr lang="en-US" sz="2800" dirty="0" smtClean="0"/>
              <a:t>.</a:t>
            </a:r>
          </a:p>
          <a:p>
            <a:pPr>
              <a:buFont typeface="Wingdings" panose="05000000000000000000" pitchFamily="2" charset="2"/>
              <a:buChar char="Ø"/>
            </a:pPr>
            <a:r>
              <a:rPr lang="en-US" sz="2800" dirty="0" smtClean="0"/>
              <a:t> </a:t>
            </a:r>
            <a:r>
              <a:rPr lang="en-US" sz="2800" dirty="0"/>
              <a:t>In the implemented model, we have used Adam Optimizer to optimize the model quickly</a:t>
            </a:r>
            <a:r>
              <a:rPr lang="en-US" sz="2800" dirty="0" smtClean="0"/>
              <a:t>.</a:t>
            </a:r>
          </a:p>
          <a:p>
            <a:pPr>
              <a:buFont typeface="Wingdings" panose="05000000000000000000" pitchFamily="2" charset="2"/>
              <a:buChar char="Ø"/>
            </a:pPr>
            <a:r>
              <a:rPr lang="en-US" sz="2800" dirty="0" smtClean="0"/>
              <a:t> </a:t>
            </a:r>
            <a:r>
              <a:rPr lang="en-US" sz="2800" dirty="0"/>
              <a:t>The learning rate for Adam optimizer used in the model is 0.0001. The learning rate is tuned and then decided to go with this value as it gives better performance than other values of the learning rate.</a:t>
            </a:r>
          </a:p>
        </p:txBody>
      </p:sp>
    </p:spTree>
    <p:extLst>
      <p:ext uri="{BB962C8B-B14F-4D97-AF65-F5344CB8AC3E}">
        <p14:creationId xmlns:p14="http://schemas.microsoft.com/office/powerpoint/2010/main" val="6394032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sz="3200" b="1" dirty="0" smtClean="0">
                <a:solidFill>
                  <a:srgbClr val="FF0000"/>
                </a:solidFill>
              </a:rPr>
              <a:t>Outcomes</a:t>
            </a:r>
            <a:endParaRPr lang="en-US" sz="3200" b="1" dirty="0">
              <a:solidFill>
                <a:srgbClr val="FF0000"/>
              </a:solidFill>
            </a:endParaRPr>
          </a:p>
        </p:txBody>
      </p:sp>
      <p:sp>
        <p:nvSpPr>
          <p:cNvPr id="3" name="Content Placeholder 2"/>
          <p:cNvSpPr>
            <a:spLocks noGrp="1"/>
          </p:cNvSpPr>
          <p:nvPr>
            <p:ph idx="1"/>
          </p:nvPr>
        </p:nvSpPr>
        <p:spPr>
          <a:xfrm>
            <a:off x="495300" y="1124745"/>
            <a:ext cx="8915400" cy="5001424"/>
          </a:xfrm>
        </p:spPr>
        <p:txBody>
          <a:bodyPr/>
          <a:lstStyle/>
          <a:p>
            <a:pPr lvl="1">
              <a:buFont typeface="Arial" panose="020B0604020202020204" pitchFamily="34" charset="0"/>
              <a:buChar char="•"/>
            </a:pPr>
            <a:r>
              <a:rPr lang="en-US" dirty="0" smtClean="0"/>
              <a:t>Prototype</a:t>
            </a:r>
          </a:p>
          <a:p>
            <a:pPr marL="457200" lvl="1"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1288473" y="1634837"/>
            <a:ext cx="7384471" cy="5015346"/>
          </a:xfrm>
          <a:prstGeom prst="rect">
            <a:avLst/>
          </a:prstGeom>
        </p:spPr>
      </p:pic>
    </p:spTree>
    <p:extLst>
      <p:ext uri="{BB962C8B-B14F-4D97-AF65-F5344CB8AC3E}">
        <p14:creationId xmlns:p14="http://schemas.microsoft.com/office/powerpoint/2010/main" val="927523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Working model Procedure</a:t>
            </a:r>
            <a:endParaRPr lang="en-US"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1091117" y="1191492"/>
            <a:ext cx="7761938" cy="5369790"/>
          </a:xfrm>
          <a:prstGeom prst="rect">
            <a:avLst/>
          </a:prstGeom>
        </p:spPr>
      </p:pic>
    </p:spTree>
    <p:extLst>
      <p:ext uri="{BB962C8B-B14F-4D97-AF65-F5344CB8AC3E}">
        <p14:creationId xmlns:p14="http://schemas.microsoft.com/office/powerpoint/2010/main" val="3722397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Working model procedure</a:t>
            </a:r>
            <a:endParaRPr lang="en-US"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955963" y="986318"/>
            <a:ext cx="7994073" cy="5598484"/>
          </a:xfrm>
          <a:prstGeom prst="rect">
            <a:avLst/>
          </a:prstGeom>
        </p:spPr>
      </p:pic>
    </p:spTree>
    <p:extLst>
      <p:ext uri="{BB962C8B-B14F-4D97-AF65-F5344CB8AC3E}">
        <p14:creationId xmlns:p14="http://schemas.microsoft.com/office/powerpoint/2010/main" val="34743216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Accuracy of the trained model</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The accuracy of the trained model on the training dataset is more that 99%.</a:t>
            </a:r>
          </a:p>
          <a:p>
            <a:endParaRPr lang="en-US" dirty="0"/>
          </a:p>
        </p:txBody>
      </p:sp>
      <p:pic>
        <p:nvPicPr>
          <p:cNvPr id="5" name="Picture 4"/>
          <p:cNvPicPr>
            <a:picLocks noChangeAspect="1"/>
          </p:cNvPicPr>
          <p:nvPr/>
        </p:nvPicPr>
        <p:blipFill>
          <a:blip r:embed="rId2"/>
          <a:stretch>
            <a:fillRect/>
          </a:stretch>
        </p:blipFill>
        <p:spPr>
          <a:xfrm>
            <a:off x="2225169" y="2668299"/>
            <a:ext cx="5455661" cy="3830046"/>
          </a:xfrm>
          <a:prstGeom prst="rect">
            <a:avLst/>
          </a:prstGeom>
        </p:spPr>
      </p:pic>
    </p:spTree>
    <p:extLst>
      <p:ext uri="{BB962C8B-B14F-4D97-AF65-F5344CB8AC3E}">
        <p14:creationId xmlns:p14="http://schemas.microsoft.com/office/powerpoint/2010/main" val="2039142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282" y="428604"/>
            <a:ext cx="8915400" cy="5357850"/>
          </a:xfrm>
        </p:spPr>
        <p:txBody>
          <a:bodyPr/>
          <a:lstStyle/>
          <a:p>
            <a:r>
              <a:rPr lang="en-GB" sz="2800" b="1" dirty="0" smtClean="0">
                <a:solidFill>
                  <a:srgbClr val="FF0000"/>
                </a:solidFill>
              </a:rPr>
              <a:t>Title of the Project</a:t>
            </a:r>
          </a:p>
          <a:p>
            <a:pPr marL="0" indent="0">
              <a:buNone/>
            </a:pPr>
            <a:r>
              <a:rPr lang="en-GB" altLang="en-US" b="1" dirty="0">
                <a:solidFill>
                  <a:srgbClr val="FF0000"/>
                </a:solidFill>
              </a:rPr>
              <a:t> </a:t>
            </a:r>
            <a:r>
              <a:rPr lang="en-GB" altLang="en-US" b="1" dirty="0" smtClean="0">
                <a:solidFill>
                  <a:srgbClr val="FF0000"/>
                </a:solidFill>
              </a:rPr>
              <a:t>   </a:t>
            </a:r>
            <a:r>
              <a:rPr lang="en-US" altLang="en-US" b="1" dirty="0" smtClean="0">
                <a:solidFill>
                  <a:srgbClr val="002060"/>
                </a:solidFill>
              </a:rPr>
              <a:t>PYTHON </a:t>
            </a:r>
            <a:r>
              <a:rPr lang="en-US" altLang="en-US" b="1" dirty="0">
                <a:solidFill>
                  <a:srgbClr val="002060"/>
                </a:solidFill>
              </a:rPr>
              <a:t>LIBRARY FOR CHARACTER RECOGNITION</a:t>
            </a:r>
            <a:br>
              <a:rPr lang="en-US" altLang="en-US" b="1" dirty="0">
                <a:solidFill>
                  <a:srgbClr val="002060"/>
                </a:solidFill>
              </a:rPr>
            </a:br>
            <a:endParaRPr lang="en-GB" b="1" dirty="0" smtClean="0">
              <a:solidFill>
                <a:srgbClr val="FF0000"/>
              </a:solidFill>
            </a:endParaRPr>
          </a:p>
          <a:p>
            <a:pPr>
              <a:buNone/>
            </a:pPr>
            <a:endParaRPr lang="en-GB" b="1" dirty="0" smtClean="0">
              <a:solidFill>
                <a:srgbClr val="FF0000"/>
              </a:solidFill>
            </a:endParaRPr>
          </a:p>
          <a:p>
            <a:r>
              <a:rPr lang="en-GB" sz="2800" b="1" dirty="0" smtClean="0">
                <a:solidFill>
                  <a:srgbClr val="FF0000"/>
                </a:solidFill>
              </a:rPr>
              <a:t>Supervisors</a:t>
            </a:r>
          </a:p>
          <a:p>
            <a:pPr lvl="1">
              <a:buNone/>
            </a:pPr>
            <a:r>
              <a:rPr lang="en-GB" sz="2400" b="1" dirty="0" smtClean="0">
                <a:solidFill>
                  <a:srgbClr val="FF0000"/>
                </a:solidFill>
              </a:rPr>
              <a:t>Supervisor </a:t>
            </a:r>
            <a:r>
              <a:rPr lang="en-GB" sz="2400" b="1" dirty="0">
                <a:solidFill>
                  <a:srgbClr val="FF0000"/>
                </a:solidFill>
              </a:rPr>
              <a:t>: : </a:t>
            </a:r>
            <a:r>
              <a:rPr lang="en-GB" sz="2400" b="1" dirty="0">
                <a:solidFill>
                  <a:schemeClr val="tx2"/>
                </a:solidFill>
              </a:rPr>
              <a:t>Ms. </a:t>
            </a:r>
            <a:r>
              <a:rPr lang="en-GB" sz="2400" b="1" dirty="0" err="1">
                <a:solidFill>
                  <a:schemeClr val="tx2"/>
                </a:solidFill>
              </a:rPr>
              <a:t>Pallavi</a:t>
            </a:r>
            <a:r>
              <a:rPr lang="en-GB" sz="2400" b="1" dirty="0">
                <a:solidFill>
                  <a:schemeClr val="tx2"/>
                </a:solidFill>
              </a:rPr>
              <a:t> R Kumar</a:t>
            </a:r>
          </a:p>
          <a:p>
            <a:pPr lvl="1">
              <a:buNone/>
            </a:pPr>
            <a:endParaRPr lang="en-GB" b="1" dirty="0" smtClean="0">
              <a:solidFill>
                <a:srgbClr val="FF0000"/>
              </a:solidFill>
            </a:endParaRPr>
          </a:p>
          <a:p>
            <a:pPr lvl="1">
              <a:buNone/>
            </a:pPr>
            <a:endParaRPr lang="en-GB" b="1" dirty="0" smtClean="0">
              <a:solidFill>
                <a:srgbClr val="FF0000"/>
              </a:solidFill>
            </a:endParaRPr>
          </a:p>
          <a:p>
            <a:r>
              <a:rPr lang="en-GB" sz="2800" b="1" dirty="0" smtClean="0">
                <a:solidFill>
                  <a:srgbClr val="FF0000"/>
                </a:solidFill>
              </a:rPr>
              <a:t>Place of Work</a:t>
            </a:r>
          </a:p>
          <a:p>
            <a:pPr marL="0" indent="0">
              <a:buNone/>
            </a:pPr>
            <a:r>
              <a:rPr lang="en-GB" sz="2800" b="1" dirty="0">
                <a:solidFill>
                  <a:srgbClr val="FF0000"/>
                </a:solidFill>
              </a:rPr>
              <a:t> </a:t>
            </a:r>
            <a:r>
              <a:rPr lang="en-GB" sz="2800" b="1" dirty="0" smtClean="0">
                <a:solidFill>
                  <a:srgbClr val="FF0000"/>
                </a:solidFill>
              </a:rPr>
              <a:t>   </a:t>
            </a:r>
            <a:r>
              <a:rPr lang="en-GB" sz="2800" b="1" dirty="0" smtClean="0">
                <a:solidFill>
                  <a:schemeClr val="tx2"/>
                </a:solidFill>
              </a:rPr>
              <a:t>RAMAIAH </a:t>
            </a:r>
            <a:r>
              <a:rPr lang="en-GB" sz="2800" b="1" dirty="0">
                <a:solidFill>
                  <a:schemeClr val="tx2"/>
                </a:solidFill>
              </a:rPr>
              <a:t>UNIVERSITY OF APPLIED SCIENCES</a:t>
            </a:r>
          </a:p>
          <a:p>
            <a:pPr marL="0" indent="0">
              <a:buNone/>
            </a:pPr>
            <a:endParaRPr lang="en-GB" sz="2800" b="1" dirty="0">
              <a:solidFill>
                <a:srgbClr val="FF0000"/>
              </a:solidFill>
            </a:endParaRPr>
          </a:p>
        </p:txBody>
      </p:sp>
    </p:spTree>
    <p:extLst>
      <p:ext uri="{BB962C8B-B14F-4D97-AF65-F5344CB8AC3E}">
        <p14:creationId xmlns:p14="http://schemas.microsoft.com/office/powerpoint/2010/main" val="621604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Prediction</a:t>
            </a:r>
            <a:endParaRPr lang="en-US" dirty="0">
              <a:solidFill>
                <a:srgbClr val="FF0000"/>
              </a:solidFill>
            </a:endParaRPr>
          </a:p>
        </p:txBody>
      </p:sp>
      <p:sp>
        <p:nvSpPr>
          <p:cNvPr id="3" name="Content Placeholder 2"/>
          <p:cNvSpPr>
            <a:spLocks noGrp="1"/>
          </p:cNvSpPr>
          <p:nvPr>
            <p:ph idx="1"/>
          </p:nvPr>
        </p:nvSpPr>
        <p:spPr>
          <a:xfrm>
            <a:off x="495300" y="1309259"/>
            <a:ext cx="8915400" cy="5036123"/>
          </a:xfrm>
        </p:spPr>
        <p:txBody>
          <a:bodyPr/>
          <a:lstStyle/>
          <a:p>
            <a:pPr marL="0" indent="0">
              <a:buNone/>
            </a:pPr>
            <a:r>
              <a:rPr lang="en-IN" sz="2400" dirty="0"/>
              <a:t>While the model works very great with the training data it does not work so well with the test data.</a:t>
            </a:r>
          </a:p>
          <a:p>
            <a:pPr marL="0" indent="0">
              <a:buNone/>
            </a:pPr>
            <a:r>
              <a:rPr lang="en-IN" sz="2400" dirty="0"/>
              <a:t>The reasons for the model not working well with the test data are:</a:t>
            </a:r>
          </a:p>
          <a:p>
            <a:pPr>
              <a:buFont typeface="Wingdings" panose="05000000000000000000" pitchFamily="2" charset="2"/>
              <a:buChar char="Ø"/>
            </a:pPr>
            <a:r>
              <a:rPr lang="en-IN" sz="2400" dirty="0"/>
              <a:t>The test data is very small as compared to the training data. </a:t>
            </a:r>
          </a:p>
          <a:p>
            <a:pPr>
              <a:buFont typeface="Wingdings" panose="05000000000000000000" pitchFamily="2" charset="2"/>
              <a:buChar char="Ø"/>
            </a:pPr>
            <a:r>
              <a:rPr lang="en-IN" sz="2400" dirty="0"/>
              <a:t>The model uses only deep learning and not the convolutional Neural network.</a:t>
            </a:r>
          </a:p>
          <a:p>
            <a:pPr>
              <a:buFont typeface="Wingdings" panose="05000000000000000000" pitchFamily="2" charset="2"/>
              <a:buChar char="Ø"/>
            </a:pPr>
            <a:r>
              <a:rPr lang="en-IN" sz="2400" dirty="0"/>
              <a:t>The train data and the test data are from different dataset.</a:t>
            </a:r>
          </a:p>
          <a:p>
            <a:pPr>
              <a:buFont typeface="Wingdings" panose="05000000000000000000" pitchFamily="2" charset="2"/>
              <a:buChar char="Ø"/>
            </a:pPr>
            <a:r>
              <a:rPr lang="en-IN" sz="2400" dirty="0"/>
              <a:t>The model is </a:t>
            </a:r>
            <a:r>
              <a:rPr lang="en-IN" sz="2400" dirty="0" err="1"/>
              <a:t>overfit</a:t>
            </a:r>
            <a:r>
              <a:rPr lang="en-IN" sz="2400" dirty="0"/>
              <a:t> for the train data so doesn’t work well with the test data.</a:t>
            </a:r>
          </a:p>
          <a:p>
            <a:pPr>
              <a:buFont typeface="Wingdings" panose="05000000000000000000" pitchFamily="2" charset="2"/>
              <a:buChar char="Ø"/>
            </a:pPr>
            <a:r>
              <a:rPr lang="en-IN" sz="2400" dirty="0"/>
              <a:t>The model doesn’t use dropout and regularization to improve the model (Which we intend to use but for the lack of time we are sticking to the model we have right now</a:t>
            </a:r>
            <a:r>
              <a:rPr lang="en-IN" sz="2400" dirty="0" smtClean="0"/>
              <a:t>).</a:t>
            </a:r>
            <a:endParaRPr lang="en-IN" sz="2400" dirty="0"/>
          </a:p>
        </p:txBody>
      </p:sp>
    </p:spTree>
    <p:extLst>
      <p:ext uri="{BB962C8B-B14F-4D97-AF65-F5344CB8AC3E}">
        <p14:creationId xmlns:p14="http://schemas.microsoft.com/office/powerpoint/2010/main" val="4086493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sz="3200" b="1" dirty="0" smtClean="0">
                <a:solidFill>
                  <a:srgbClr val="FF0000"/>
                </a:solidFill>
              </a:rPr>
              <a:t>Project Costing</a:t>
            </a:r>
            <a:endParaRPr lang="en-US" sz="3200" b="1" dirty="0">
              <a:solidFill>
                <a:srgbClr val="FF0000"/>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45121897"/>
              </p:ext>
            </p:extLst>
          </p:nvPr>
        </p:nvGraphicFramePr>
        <p:xfrm>
          <a:off x="1077189" y="1194810"/>
          <a:ext cx="7609611" cy="4679515"/>
        </p:xfrm>
        <a:graphic>
          <a:graphicData uri="http://schemas.openxmlformats.org/drawingml/2006/table">
            <a:tbl>
              <a:tblPr firstRow="1" firstCol="1" bandRow="1">
                <a:noFill/>
              </a:tblPr>
              <a:tblGrid>
                <a:gridCol w="2891720">
                  <a:extLst>
                    <a:ext uri="{9D8B030D-6E8A-4147-A177-3AD203B41FA5}">
                      <a16:colId xmlns:a16="http://schemas.microsoft.com/office/drawing/2014/main" val="1073918401"/>
                    </a:ext>
                  </a:extLst>
                </a:gridCol>
                <a:gridCol w="2891720">
                  <a:extLst>
                    <a:ext uri="{9D8B030D-6E8A-4147-A177-3AD203B41FA5}">
                      <a16:colId xmlns:a16="http://schemas.microsoft.com/office/drawing/2014/main" val="3475417508"/>
                    </a:ext>
                  </a:extLst>
                </a:gridCol>
                <a:gridCol w="1826171">
                  <a:extLst>
                    <a:ext uri="{9D8B030D-6E8A-4147-A177-3AD203B41FA5}">
                      <a16:colId xmlns:a16="http://schemas.microsoft.com/office/drawing/2014/main" val="2862821183"/>
                    </a:ext>
                  </a:extLst>
                </a:gridCol>
              </a:tblGrid>
              <a:tr h="935903">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US" sz="1800" u="none" strike="noStrike" cap="none" dirty="0">
                          <a:solidFill>
                            <a:schemeClr val="tx1"/>
                          </a:solidFill>
                          <a:latin typeface="+mn-lt"/>
                        </a:rPr>
                        <a:t>Component</a:t>
                      </a:r>
                      <a:endParaRPr sz="1800" u="none" strike="noStrike" cap="none" dirty="0">
                        <a:solidFill>
                          <a:schemeClr val="tx1"/>
                        </a:solidFill>
                        <a:latin typeface="+mn-lt"/>
                        <a:ea typeface="Times New Roman"/>
                        <a:cs typeface="Times New Roman"/>
                        <a:sym typeface="Times New Roman"/>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tx2">
                        <a:lumMod val="60000"/>
                        <a:lumOff val="40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IN" sz="1800" u="none" strike="noStrike" cap="none" dirty="0" smtClean="0">
                          <a:solidFill>
                            <a:schemeClr val="tx1"/>
                          </a:solidFill>
                          <a:latin typeface="+mn-lt"/>
                          <a:ea typeface="Times New Roman"/>
                          <a:cs typeface="Times New Roman"/>
                          <a:sym typeface="Times New Roman"/>
                        </a:rPr>
                        <a:t>Units</a:t>
                      </a:r>
                      <a:endParaRPr sz="1800" u="none" strike="noStrike" cap="none" dirty="0">
                        <a:solidFill>
                          <a:schemeClr val="tx1"/>
                        </a:solidFill>
                        <a:latin typeface="+mn-lt"/>
                        <a:ea typeface="Times New Roman"/>
                        <a:cs typeface="Times New Roman"/>
                        <a:sym typeface="Times New Roman"/>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tx2">
                        <a:lumMod val="60000"/>
                        <a:lumOff val="40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US" sz="1800" u="none" strike="noStrike" cap="none" dirty="0">
                          <a:solidFill>
                            <a:schemeClr val="tx1"/>
                          </a:solidFill>
                          <a:latin typeface="+mn-lt"/>
                        </a:rPr>
                        <a:t>Cost</a:t>
                      </a:r>
                      <a:endParaRPr sz="1800" u="none" strike="noStrike" cap="none" dirty="0">
                        <a:solidFill>
                          <a:schemeClr val="tx1"/>
                        </a:solidFill>
                        <a:latin typeface="+mn-lt"/>
                        <a:ea typeface="Times New Roman"/>
                        <a:cs typeface="Times New Roman"/>
                        <a:sym typeface="Times New Roman"/>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tx2">
                        <a:lumMod val="60000"/>
                        <a:lumOff val="40000"/>
                      </a:schemeClr>
                    </a:solidFill>
                  </a:tcPr>
                </a:tc>
                <a:extLst>
                  <a:ext uri="{0D108BD9-81ED-4DB2-BD59-A6C34878D82A}">
                    <a16:rowId xmlns:a16="http://schemas.microsoft.com/office/drawing/2014/main" val="1366282731"/>
                  </a:ext>
                </a:extLst>
              </a:tr>
              <a:tr h="935903">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US" sz="1600" u="none" strike="noStrike" cap="none" dirty="0" smtClean="0">
                          <a:solidFill>
                            <a:schemeClr val="tx1"/>
                          </a:solidFill>
                          <a:latin typeface="+mn-lt"/>
                          <a:ea typeface="Times New Roman"/>
                          <a:cs typeface="Times New Roman"/>
                          <a:sym typeface="Arial"/>
                        </a:rPr>
                        <a:t>Ma</a:t>
                      </a:r>
                      <a:r>
                        <a:rPr lang="en-US" sz="1600" u="none" strike="noStrike" cap="none" baseline="0" dirty="0" smtClean="0">
                          <a:solidFill>
                            <a:schemeClr val="tx1"/>
                          </a:solidFill>
                          <a:latin typeface="+mn-lt"/>
                          <a:ea typeface="Times New Roman"/>
                          <a:cs typeface="Times New Roman"/>
                          <a:sym typeface="Arial"/>
                        </a:rPr>
                        <a:t>n power</a:t>
                      </a:r>
                      <a:endParaRPr sz="1600" u="none" strike="noStrike" cap="none" dirty="0">
                        <a:solidFill>
                          <a:schemeClr val="tx1"/>
                        </a:solidFill>
                        <a:latin typeface="+mn-lt"/>
                        <a:ea typeface="Times New Roman"/>
                        <a:cs typeface="Times New Roman"/>
                        <a:sym typeface="Times New Roman"/>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IN" sz="1600" u="none" strike="noStrike" cap="none" dirty="0" smtClean="0">
                          <a:latin typeface="+mn-lt"/>
                          <a:ea typeface="Times New Roman"/>
                          <a:cs typeface="Times New Roman"/>
                          <a:sym typeface="Times New Roman"/>
                        </a:rPr>
                        <a:t>16weeks*4people</a:t>
                      </a:r>
                      <a:endParaRPr sz="1600" u="none" strike="noStrike" cap="none" dirty="0">
                        <a:latin typeface="+mn-lt"/>
                        <a:ea typeface="Times New Roman"/>
                        <a:cs typeface="Times New Roman"/>
                        <a:sym typeface="Times New Roman"/>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tx2">
                        <a:lumMod val="20000"/>
                        <a:lumOff val="80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US" sz="1600" u="none" strike="noStrike" cap="none" dirty="0" smtClean="0">
                          <a:latin typeface="+mn-lt"/>
                        </a:rPr>
                        <a:t>₹4,00,0000</a:t>
                      </a:r>
                      <a:endParaRPr sz="1600" u="none" strike="noStrike" cap="none" dirty="0">
                        <a:latin typeface="+mn-lt"/>
                        <a:ea typeface="Times New Roman"/>
                        <a:cs typeface="Times New Roman"/>
                        <a:sym typeface="Times New Roman"/>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327266281"/>
                  </a:ext>
                </a:extLst>
              </a:tr>
              <a:tr h="935903">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US" sz="1600" u="none" strike="noStrike" cap="none" dirty="0" smtClean="0">
                          <a:solidFill>
                            <a:schemeClr val="tx1"/>
                          </a:solidFill>
                          <a:latin typeface="+mn-lt"/>
                          <a:ea typeface="Times New Roman"/>
                          <a:cs typeface="Times New Roman"/>
                          <a:sym typeface="Arial"/>
                        </a:rPr>
                        <a:t>Laptop</a:t>
                      </a:r>
                      <a:r>
                        <a:rPr lang="en-US" sz="1600" u="none" strike="noStrike" cap="none" baseline="0" dirty="0" smtClean="0">
                          <a:solidFill>
                            <a:schemeClr val="tx1"/>
                          </a:solidFill>
                          <a:latin typeface="+mn-lt"/>
                          <a:ea typeface="Times New Roman"/>
                          <a:cs typeface="Times New Roman"/>
                          <a:sym typeface="Arial"/>
                        </a:rPr>
                        <a:t> (Hardware and software)</a:t>
                      </a:r>
                      <a:endParaRPr sz="1600" u="none" strike="noStrike" cap="none" dirty="0">
                        <a:solidFill>
                          <a:schemeClr val="tx1"/>
                        </a:solidFill>
                        <a:latin typeface="+mn-lt"/>
                        <a:ea typeface="Times New Roman"/>
                        <a:cs typeface="Times New Roman"/>
                        <a:sym typeface="Times New Roman"/>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US" sz="1600" u="none" strike="noStrike" cap="none" dirty="0" smtClean="0">
                          <a:latin typeface="+mn-lt"/>
                          <a:ea typeface="Times New Roman"/>
                          <a:cs typeface="Times New Roman"/>
                          <a:sym typeface="Times New Roman"/>
                        </a:rPr>
                        <a:t>1 Units</a:t>
                      </a:r>
                      <a:endParaRPr sz="1600" u="none" strike="noStrike" cap="none" dirty="0">
                        <a:latin typeface="+mn-lt"/>
                        <a:ea typeface="Times New Roman"/>
                        <a:cs typeface="Times New Roman"/>
                        <a:sym typeface="Times New Roman"/>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tx2">
                        <a:lumMod val="20000"/>
                        <a:lumOff val="80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US" sz="1600" u="none" strike="noStrike" cap="none" dirty="0" smtClean="0">
                          <a:latin typeface="+mn-lt"/>
                        </a:rPr>
                        <a:t>₹40,000</a:t>
                      </a:r>
                      <a:endParaRPr sz="1600" u="none" strike="noStrike" cap="none" dirty="0">
                        <a:latin typeface="+mn-lt"/>
                        <a:ea typeface="Times New Roman"/>
                        <a:cs typeface="Times New Roman"/>
                        <a:sym typeface="Times New Roman"/>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394671268"/>
                  </a:ext>
                </a:extLst>
              </a:tr>
              <a:tr h="935903">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US" sz="1600" u="none" strike="noStrike" cap="none" dirty="0" smtClean="0">
                          <a:solidFill>
                            <a:schemeClr val="tx1"/>
                          </a:solidFill>
                          <a:latin typeface="+mn-lt"/>
                          <a:ea typeface="Times New Roman"/>
                          <a:cs typeface="Times New Roman"/>
                          <a:sym typeface="Calibri"/>
                        </a:rPr>
                        <a:t>Internet</a:t>
                      </a:r>
                      <a:r>
                        <a:rPr lang="en-US" sz="1600" u="none" strike="noStrike" cap="none" baseline="0" dirty="0" smtClean="0">
                          <a:solidFill>
                            <a:schemeClr val="tx1"/>
                          </a:solidFill>
                          <a:latin typeface="+mn-lt"/>
                          <a:ea typeface="Times New Roman"/>
                          <a:cs typeface="Times New Roman"/>
                          <a:sym typeface="Calibri"/>
                        </a:rPr>
                        <a:t> and Electricity</a:t>
                      </a:r>
                      <a:endParaRPr sz="1600" u="none" strike="noStrike" cap="none" dirty="0">
                        <a:solidFill>
                          <a:schemeClr val="tx1"/>
                        </a:solidFill>
                        <a:latin typeface="+mn-lt"/>
                        <a:ea typeface="Times New Roman"/>
                        <a:cs typeface="Times New Roman"/>
                        <a:sym typeface="Times New Roman"/>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IN" sz="1600" u="none" strike="noStrike" cap="none" dirty="0" smtClean="0">
                          <a:latin typeface="+mn-lt"/>
                          <a:ea typeface="Times New Roman"/>
                          <a:cs typeface="Times New Roman"/>
                          <a:sym typeface="Times New Roman"/>
                        </a:rPr>
                        <a:t>4</a:t>
                      </a:r>
                      <a:endParaRPr sz="1600" u="none" strike="noStrike" cap="none" dirty="0">
                        <a:latin typeface="+mn-lt"/>
                        <a:ea typeface="Times New Roman"/>
                        <a:cs typeface="Times New Roman"/>
                        <a:sym typeface="Times New Roman"/>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tx2">
                        <a:lumMod val="20000"/>
                        <a:lumOff val="80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US" sz="1600" u="none" strike="noStrike" cap="none" dirty="0" smtClean="0">
                          <a:latin typeface="+mn-lt"/>
                        </a:rPr>
                        <a:t>₹5,000</a:t>
                      </a:r>
                      <a:endParaRPr sz="1600" u="none" strike="noStrike" cap="none" dirty="0">
                        <a:latin typeface="+mn-lt"/>
                        <a:ea typeface="Times New Roman"/>
                        <a:cs typeface="Times New Roman"/>
                        <a:sym typeface="Times New Roman"/>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900122423"/>
                  </a:ext>
                </a:extLst>
              </a:tr>
              <a:tr h="935903">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IN" sz="1600" u="none" strike="noStrike" cap="none" dirty="0" smtClean="0">
                          <a:solidFill>
                            <a:schemeClr val="tx1"/>
                          </a:solidFill>
                          <a:latin typeface="+mn-lt"/>
                          <a:ea typeface="Times New Roman"/>
                          <a:cs typeface="Times New Roman"/>
                          <a:sym typeface="Times New Roman"/>
                        </a:rPr>
                        <a:t>Total </a:t>
                      </a:r>
                      <a:endParaRPr sz="1600" u="none" strike="noStrike" cap="none" dirty="0">
                        <a:solidFill>
                          <a:schemeClr val="tx1"/>
                        </a:solidFill>
                        <a:latin typeface="+mn-lt"/>
                        <a:ea typeface="Times New Roman"/>
                        <a:cs typeface="Times New Roman"/>
                        <a:sym typeface="Times New Roman"/>
                      </a:endParaRPr>
                    </a:p>
                  </a:txBody>
                  <a:tcPr marL="68575" marR="68575" marT="0" marB="0">
                    <a:lnL w="12700" cmpd="sng">
                      <a:solidFill>
                        <a:prstClr val="black"/>
                      </a:solidFill>
                      <a:prstDash val="soli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endParaRPr sz="1600" u="none" strike="noStrike" cap="none" dirty="0">
                        <a:latin typeface="+mn-lt"/>
                        <a:ea typeface="Times New Roman"/>
                        <a:cs typeface="Times New Roman"/>
                        <a:sym typeface="Times New Roman"/>
                      </a:endParaRPr>
                    </a:p>
                  </a:txBody>
                  <a:tcPr marL="68575" marR="68575"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chemeClr val="tx2">
                        <a:lumMod val="20000"/>
                        <a:lumOff val="80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US" sz="1600" u="none" strike="noStrike" cap="none" dirty="0" smtClean="0">
                          <a:latin typeface="+mn-lt"/>
                        </a:rPr>
                        <a:t>₹4,45,000</a:t>
                      </a:r>
                      <a:endParaRPr sz="1600" u="none" strike="noStrike" cap="none" dirty="0">
                        <a:latin typeface="+mn-lt"/>
                        <a:ea typeface="Times New Roman"/>
                        <a:cs typeface="Times New Roman"/>
                        <a:sym typeface="Times New Roman"/>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294022098"/>
                  </a:ext>
                </a:extLst>
              </a:tr>
            </a:tbl>
          </a:graphicData>
        </a:graphic>
      </p:graphicFrame>
    </p:spTree>
    <p:extLst>
      <p:ext uri="{BB962C8B-B14F-4D97-AF65-F5344CB8AC3E}">
        <p14:creationId xmlns:p14="http://schemas.microsoft.com/office/powerpoint/2010/main" val="17975074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sz="3200" b="1" dirty="0" smtClean="0">
                <a:solidFill>
                  <a:srgbClr val="FF0000"/>
                </a:solidFill>
              </a:rPr>
              <a:t>Conclusions</a:t>
            </a:r>
            <a:endParaRPr lang="en-US" sz="3200" b="1" dirty="0">
              <a:solidFill>
                <a:srgbClr val="FF0000"/>
              </a:solidFill>
            </a:endParaRPr>
          </a:p>
        </p:txBody>
      </p:sp>
      <p:sp>
        <p:nvSpPr>
          <p:cNvPr id="3" name="Content Placeholder 2"/>
          <p:cNvSpPr>
            <a:spLocks noGrp="1"/>
          </p:cNvSpPr>
          <p:nvPr>
            <p:ph idx="1"/>
          </p:nvPr>
        </p:nvSpPr>
        <p:spPr>
          <a:xfrm>
            <a:off x="495300" y="908720"/>
            <a:ext cx="8915400" cy="5001424"/>
          </a:xfrm>
        </p:spPr>
        <p:txBody>
          <a:bodyPr/>
          <a:lstStyle/>
          <a:p>
            <a:r>
              <a:rPr lang="en-GB" sz="2600" dirty="0"/>
              <a:t>The character recognition methods have developed remarkably in the last decade. A variety of techniques have emerged, influenced by developments in related fields such as image recognition and face recognition</a:t>
            </a:r>
            <a:r>
              <a:rPr lang="en-GB" sz="2600" dirty="0" smtClean="0"/>
              <a:t>.</a:t>
            </a:r>
          </a:p>
          <a:p>
            <a:r>
              <a:rPr lang="en-GB" sz="2600" dirty="0" smtClean="0"/>
              <a:t>In </a:t>
            </a:r>
            <a:r>
              <a:rPr lang="en-GB" sz="2600" dirty="0"/>
              <a:t>this paper, we have proposed an organization of these methods under two basic strategies. It is hoped that this comprehensive discussion will provide insight into the concepts involved, and perhaps provoke further advances in the area</a:t>
            </a:r>
            <a:r>
              <a:rPr lang="en-GB" sz="2600" dirty="0" smtClean="0"/>
              <a:t>.</a:t>
            </a:r>
          </a:p>
          <a:p>
            <a:r>
              <a:rPr lang="en-GB" sz="2600" dirty="0" smtClean="0"/>
              <a:t>The </a:t>
            </a:r>
            <a:r>
              <a:rPr lang="en-GB" sz="2600" dirty="0"/>
              <a:t>difficulty of performing accurate recognition is determined by the nature of the text to be read and by its quality. Generally, improper segmentation rates for unconstrained material increase progressively from machine print to handprint to cursive writing.</a:t>
            </a:r>
            <a:endParaRPr lang="en-US" sz="2600" dirty="0"/>
          </a:p>
        </p:txBody>
      </p:sp>
    </p:spTree>
    <p:extLst>
      <p:ext uri="{BB962C8B-B14F-4D97-AF65-F5344CB8AC3E}">
        <p14:creationId xmlns:p14="http://schemas.microsoft.com/office/powerpoint/2010/main" val="26344501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sz="3200" b="1" dirty="0" smtClean="0">
                <a:solidFill>
                  <a:srgbClr val="FF0000"/>
                </a:solidFill>
              </a:rPr>
              <a:t>References</a:t>
            </a:r>
            <a:endParaRPr lang="en-US" sz="3200" b="1" dirty="0">
              <a:solidFill>
                <a:srgbClr val="FF0000"/>
              </a:solidFill>
            </a:endParaRPr>
          </a:p>
        </p:txBody>
      </p:sp>
      <p:sp>
        <p:nvSpPr>
          <p:cNvPr id="3" name="Content Placeholder 2"/>
          <p:cNvSpPr>
            <a:spLocks noGrp="1"/>
          </p:cNvSpPr>
          <p:nvPr>
            <p:ph idx="1"/>
          </p:nvPr>
        </p:nvSpPr>
        <p:spPr>
          <a:xfrm>
            <a:off x="495300" y="1124745"/>
            <a:ext cx="8915400" cy="5001424"/>
          </a:xfrm>
        </p:spPr>
        <p:txBody>
          <a:bodyPr/>
          <a:lstStyle/>
          <a:p>
            <a:pPr algn="just"/>
            <a:r>
              <a:rPr lang="en-US" sz="2800" dirty="0" err="1"/>
              <a:t>Attigeri</a:t>
            </a:r>
            <a:r>
              <a:rPr lang="en-US" sz="2800" dirty="0"/>
              <a:t>, S. (2018). Neural Network based Handwritten Character Recognition system. </a:t>
            </a:r>
            <a:r>
              <a:rPr lang="en-US" sz="2800" i="1" dirty="0"/>
              <a:t>International Journal of Engineering and Computer Science</a:t>
            </a:r>
            <a:r>
              <a:rPr lang="en-US" sz="2800" dirty="0"/>
              <a:t>, </a:t>
            </a:r>
            <a:r>
              <a:rPr lang="en-US" sz="2800" i="1" dirty="0"/>
              <a:t>7</a:t>
            </a:r>
            <a:r>
              <a:rPr lang="en-US" sz="2800" dirty="0"/>
              <a:t>(03), 23761-23768.</a:t>
            </a:r>
          </a:p>
          <a:p>
            <a:pPr algn="just"/>
            <a:r>
              <a:rPr lang="en-US" sz="2800" dirty="0" err="1"/>
              <a:t>LeCun</a:t>
            </a:r>
            <a:r>
              <a:rPr lang="en-US" sz="2800" dirty="0"/>
              <a:t>, Y., </a:t>
            </a:r>
            <a:r>
              <a:rPr lang="en-US" sz="2800" dirty="0" err="1"/>
              <a:t>Jackel</a:t>
            </a:r>
            <a:r>
              <a:rPr lang="en-US" sz="2800" dirty="0"/>
              <a:t>, L.D., </a:t>
            </a:r>
            <a:r>
              <a:rPr lang="en-US" sz="2800" dirty="0" err="1"/>
              <a:t>Bottou</a:t>
            </a:r>
            <a:r>
              <a:rPr lang="en-US" sz="2800" dirty="0"/>
              <a:t>, L., Cortes, C., </a:t>
            </a:r>
            <a:r>
              <a:rPr lang="en-US" sz="2800" dirty="0" err="1"/>
              <a:t>Denker</a:t>
            </a:r>
            <a:r>
              <a:rPr lang="en-US" sz="2800" dirty="0"/>
              <a:t>, J.S., Drucker, H., </a:t>
            </a:r>
            <a:r>
              <a:rPr lang="en-US" sz="2800" dirty="0" err="1"/>
              <a:t>Guyon</a:t>
            </a:r>
            <a:r>
              <a:rPr lang="en-US" sz="2800" dirty="0"/>
              <a:t>, I., Muller, U.A., </a:t>
            </a:r>
            <a:r>
              <a:rPr lang="en-US" sz="2800" dirty="0" err="1"/>
              <a:t>Sackinger</a:t>
            </a:r>
            <a:r>
              <a:rPr lang="en-US" sz="2800" dirty="0"/>
              <a:t>, E., Simard, P. and </a:t>
            </a:r>
            <a:r>
              <a:rPr lang="en-US" sz="2800" dirty="0" err="1"/>
              <a:t>Vapnik</a:t>
            </a:r>
            <a:r>
              <a:rPr lang="en-US" sz="2800" dirty="0"/>
              <a:t>, V., 1995. Learning algorithms for classification: A comparison on handwritten digit recognition. </a:t>
            </a:r>
            <a:r>
              <a:rPr lang="en-US" sz="2800" i="1" dirty="0"/>
              <a:t>Neural networks: the statistical mechanics perspective</a:t>
            </a:r>
            <a:r>
              <a:rPr lang="en-US" sz="2800" dirty="0"/>
              <a:t>, </a:t>
            </a:r>
            <a:r>
              <a:rPr lang="en-US" sz="2800" i="1" dirty="0"/>
              <a:t>261</a:t>
            </a:r>
            <a:r>
              <a:rPr lang="en-US" sz="2800" dirty="0"/>
              <a:t>, p.276</a:t>
            </a:r>
            <a:r>
              <a:rPr lang="en-US" sz="2800" dirty="0" smtClean="0"/>
              <a:t>.</a:t>
            </a:r>
          </a:p>
          <a:p>
            <a:pPr algn="just"/>
            <a:r>
              <a:rPr lang="en-US" sz="2800" dirty="0"/>
              <a:t>Simone </a:t>
            </a:r>
            <a:r>
              <a:rPr lang="en-US" sz="2800" dirty="0" err="1"/>
              <a:t>Marinai</a:t>
            </a:r>
            <a:r>
              <a:rPr lang="en-US" sz="2800" dirty="0"/>
              <a:t>, </a:t>
            </a:r>
            <a:r>
              <a:rPr lang="en-US" sz="2800" dirty="0" err="1"/>
              <a:t>Hiromichi</a:t>
            </a:r>
            <a:r>
              <a:rPr lang="en-US" sz="2800" dirty="0"/>
              <a:t> </a:t>
            </a:r>
            <a:r>
              <a:rPr lang="en-US" sz="2800" i="1" dirty="0" err="1"/>
              <a:t>Fujisawa.Machine</a:t>
            </a:r>
            <a:r>
              <a:rPr lang="en-US" sz="2800" i="1" dirty="0"/>
              <a:t> Learning in Document Analysis and Recognition</a:t>
            </a:r>
            <a:r>
              <a:rPr lang="en-US" sz="2800" dirty="0"/>
              <a:t>, 2008 Springer-</a:t>
            </a:r>
            <a:r>
              <a:rPr lang="en-US" sz="2800" dirty="0" err="1"/>
              <a:t>Verlag</a:t>
            </a:r>
            <a:r>
              <a:rPr lang="en-US" sz="2800" dirty="0"/>
              <a:t> Berlin </a:t>
            </a:r>
            <a:r>
              <a:rPr lang="en-US" sz="2800" dirty="0" smtClean="0"/>
              <a:t>Heidelberg</a:t>
            </a:r>
            <a:r>
              <a:rPr lang="en-US" sz="2800" dirty="0"/>
              <a:t>.</a:t>
            </a:r>
          </a:p>
        </p:txBody>
      </p:sp>
    </p:spTree>
    <p:extLst>
      <p:ext uri="{BB962C8B-B14F-4D97-AF65-F5344CB8AC3E}">
        <p14:creationId xmlns:p14="http://schemas.microsoft.com/office/powerpoint/2010/main" val="20897328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altLang="en-US" sz="3200" b="1" dirty="0">
                <a:solidFill>
                  <a:srgbClr val="FF0000"/>
                </a:solidFill>
              </a:rPr>
              <a:t>Demonstration</a:t>
            </a:r>
          </a:p>
        </p:txBody>
      </p:sp>
      <p:pic>
        <p:nvPicPr>
          <p:cNvPr id="4" name="Content Placeholder 3"/>
          <p:cNvPicPr>
            <a:picLocks noGrp="1" noChangeAspect="1"/>
          </p:cNvPicPr>
          <p:nvPr>
            <p:ph idx="1"/>
          </p:nvPr>
        </p:nvPicPr>
        <p:blipFill>
          <a:blip r:embed="rId2"/>
          <a:stretch>
            <a:fillRect/>
          </a:stretch>
        </p:blipFill>
        <p:spPr>
          <a:xfrm>
            <a:off x="552861" y="908050"/>
            <a:ext cx="8800277" cy="5218113"/>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F0000"/>
              </a:buClr>
              <a:buSzPts val="3200"/>
              <a:buFont typeface="Calibri"/>
              <a:buNone/>
            </a:pPr>
            <a:r>
              <a:rPr lang="en-US" sz="3200" b="1" i="0" u="none" strike="noStrike" cap="none">
                <a:solidFill>
                  <a:srgbClr val="FF0000"/>
                </a:solidFill>
                <a:latin typeface="Calibri"/>
                <a:ea typeface="Calibri"/>
                <a:cs typeface="Calibri"/>
                <a:sym typeface="Calibri"/>
              </a:rPr>
              <a:t>Work Load Allocation</a:t>
            </a:r>
            <a:endParaRPr sz="3200" b="1" i="0" u="none" strike="noStrike" cap="none">
              <a:solidFill>
                <a:srgbClr val="FF0000"/>
              </a:solidFill>
              <a:latin typeface="Calibri"/>
              <a:ea typeface="Calibri"/>
              <a:cs typeface="Calibri"/>
              <a:sym typeface="Calibri"/>
            </a:endParaRPr>
          </a:p>
        </p:txBody>
      </p:sp>
      <p:graphicFrame>
        <p:nvGraphicFramePr>
          <p:cNvPr id="184" name="Shape 184"/>
          <p:cNvGraphicFramePr/>
          <p:nvPr>
            <p:extLst>
              <p:ext uri="{D42A27DB-BD31-4B8C-83A1-F6EECF244321}">
                <p14:modId xmlns:p14="http://schemas.microsoft.com/office/powerpoint/2010/main" val="1254579184"/>
              </p:ext>
            </p:extLst>
          </p:nvPr>
        </p:nvGraphicFramePr>
        <p:xfrm>
          <a:off x="1197213" y="1594725"/>
          <a:ext cx="7511573" cy="3947094"/>
        </p:xfrm>
        <a:graphic>
          <a:graphicData uri="http://schemas.openxmlformats.org/drawingml/2006/table">
            <a:tbl>
              <a:tblPr firstRow="1" bandRow="1">
                <a:noFill/>
              </a:tblPr>
              <a:tblGrid>
                <a:gridCol w="1837426">
                  <a:extLst>
                    <a:ext uri="{9D8B030D-6E8A-4147-A177-3AD203B41FA5}">
                      <a16:colId xmlns:a16="http://schemas.microsoft.com/office/drawing/2014/main" val="20000"/>
                    </a:ext>
                  </a:extLst>
                </a:gridCol>
                <a:gridCol w="1297670">
                  <a:extLst>
                    <a:ext uri="{9D8B030D-6E8A-4147-A177-3AD203B41FA5}">
                      <a16:colId xmlns:a16="http://schemas.microsoft.com/office/drawing/2014/main" val="20001"/>
                    </a:ext>
                  </a:extLst>
                </a:gridCol>
                <a:gridCol w="1452826">
                  <a:extLst>
                    <a:ext uri="{9D8B030D-6E8A-4147-A177-3AD203B41FA5}">
                      <a16:colId xmlns:a16="http://schemas.microsoft.com/office/drawing/2014/main" val="20002"/>
                    </a:ext>
                  </a:extLst>
                </a:gridCol>
                <a:gridCol w="1529308">
                  <a:extLst>
                    <a:ext uri="{9D8B030D-6E8A-4147-A177-3AD203B41FA5}">
                      <a16:colId xmlns:a16="http://schemas.microsoft.com/office/drawing/2014/main" val="20003"/>
                    </a:ext>
                  </a:extLst>
                </a:gridCol>
                <a:gridCol w="1394343">
                  <a:extLst>
                    <a:ext uri="{9D8B030D-6E8A-4147-A177-3AD203B41FA5}">
                      <a16:colId xmlns:a16="http://schemas.microsoft.com/office/drawing/2014/main" val="20004"/>
                    </a:ext>
                  </a:extLst>
                </a:gridCol>
              </a:tblGrid>
              <a:tr h="635851">
                <a:tc>
                  <a:txBody>
                    <a:bodyPr/>
                    <a:lstStyle/>
                    <a:p>
                      <a:pPr marL="0" marR="0" lvl="0" indent="0" algn="l" rtl="0">
                        <a:spcBef>
                          <a:spcPts val="0"/>
                        </a:spcBef>
                        <a:spcAft>
                          <a:spcPts val="0"/>
                        </a:spcAft>
                        <a:buNone/>
                      </a:pPr>
                      <a:endParaRPr sz="1500" dirty="0"/>
                    </a:p>
                  </a:txBody>
                  <a:tcPr marL="91450" marR="91450" marT="45725" marB="45725" anchor="ctr"/>
                </a:tc>
                <a:tc>
                  <a:txBody>
                    <a:bodyPr/>
                    <a:lstStyle/>
                    <a:p>
                      <a:pPr marL="0" marR="0" lvl="0" indent="0" algn="ctr" rtl="0">
                        <a:spcBef>
                          <a:spcPts val="0"/>
                        </a:spcBef>
                        <a:spcAft>
                          <a:spcPts val="0"/>
                        </a:spcAft>
                        <a:buNone/>
                      </a:pPr>
                      <a:r>
                        <a:rPr lang="en-US" sz="1400" dirty="0" err="1" smtClean="0"/>
                        <a:t>Saurav</a:t>
                      </a:r>
                      <a:r>
                        <a:rPr lang="en-US" sz="1400" dirty="0" smtClean="0"/>
                        <a:t> K</a:t>
                      </a:r>
                      <a:endParaRPr sz="1400" b="1" dirty="0">
                        <a:solidFill>
                          <a:schemeClr val="bg1"/>
                        </a:solidFill>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Calibri"/>
                        <a:buNone/>
                      </a:pPr>
                      <a:r>
                        <a:rPr lang="en-US" sz="1400" dirty="0" smtClean="0"/>
                        <a:t>Satya</a:t>
                      </a:r>
                      <a:r>
                        <a:rPr lang="en-US" sz="1400" baseline="0" dirty="0" smtClean="0"/>
                        <a:t>m A</a:t>
                      </a:r>
                      <a:endParaRPr dirty="0">
                        <a:solidFill>
                          <a:schemeClr val="bg1"/>
                        </a:solidFill>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Calibri"/>
                        <a:buNone/>
                      </a:pPr>
                      <a:r>
                        <a:rPr lang="en-US" sz="1400" dirty="0" smtClean="0"/>
                        <a:t>Ashish K</a:t>
                      </a:r>
                      <a:endParaRPr dirty="0">
                        <a:solidFill>
                          <a:schemeClr val="bg1"/>
                        </a:solidFill>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Calibri"/>
                        <a:buNone/>
                      </a:pPr>
                      <a:r>
                        <a:rPr lang="en-US" sz="1400" dirty="0" smtClean="0"/>
                        <a:t>Sarah Anwar</a:t>
                      </a:r>
                      <a:endParaRPr dirty="0">
                        <a:solidFill>
                          <a:schemeClr val="bg1"/>
                        </a:solidFill>
                      </a:endParaRPr>
                    </a:p>
                  </a:txBody>
                  <a:tcPr marL="91450" marR="91450" marT="45725" marB="45725" anchor="ctr"/>
                </a:tc>
                <a:extLst>
                  <a:ext uri="{0D108BD9-81ED-4DB2-BD59-A6C34878D82A}">
                    <a16:rowId xmlns:a16="http://schemas.microsoft.com/office/drawing/2014/main" val="10000"/>
                  </a:ext>
                </a:extLst>
              </a:tr>
              <a:tr h="455077">
                <a:tc>
                  <a:txBody>
                    <a:bodyPr/>
                    <a:lstStyle/>
                    <a:p>
                      <a:pPr marL="0" marR="0" lvl="0" indent="0" algn="l" rtl="0">
                        <a:spcBef>
                          <a:spcPts val="0"/>
                        </a:spcBef>
                        <a:spcAft>
                          <a:spcPts val="0"/>
                        </a:spcAft>
                        <a:buNone/>
                      </a:pPr>
                      <a:r>
                        <a:rPr lang="en-US" sz="1500" dirty="0"/>
                        <a:t>Literature Survey</a:t>
                      </a:r>
                      <a:endParaRPr sz="1500" b="1" dirty="0"/>
                    </a:p>
                  </a:txBody>
                  <a:tcPr marL="91450" marR="91450" marT="45725" marB="45725" anchor="ctr"/>
                </a:tc>
                <a:tc>
                  <a:txBody>
                    <a:bodyPr/>
                    <a:lstStyle/>
                    <a:p>
                      <a:pPr marL="0" marR="0" lvl="0" indent="0" algn="l" rtl="0">
                        <a:spcBef>
                          <a:spcPts val="0"/>
                        </a:spcBef>
                        <a:spcAft>
                          <a:spcPts val="0"/>
                        </a:spcAft>
                        <a:buNone/>
                      </a:pPr>
                      <a:endParaRPr sz="1500" dirty="0">
                        <a:solidFill>
                          <a:schemeClr val="tx1"/>
                        </a:solidFill>
                      </a:endParaRPr>
                    </a:p>
                  </a:txBody>
                  <a:tcPr marL="91450" marR="91450" marT="45725" marB="45725" anchor="ctr">
                    <a:solidFill>
                      <a:schemeClr val="accent6">
                        <a:lumMod val="75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FFC000"/>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FFC000"/>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75000"/>
                      </a:schemeClr>
                    </a:solidFill>
                  </a:tcPr>
                </a:tc>
                <a:extLst>
                  <a:ext uri="{0D108BD9-81ED-4DB2-BD59-A6C34878D82A}">
                    <a16:rowId xmlns:a16="http://schemas.microsoft.com/office/drawing/2014/main" val="10001"/>
                  </a:ext>
                </a:extLst>
              </a:tr>
              <a:tr h="673273">
                <a:tc>
                  <a:txBody>
                    <a:bodyPr/>
                    <a:lstStyle/>
                    <a:p>
                      <a:pPr marL="0" marR="0" lvl="0" indent="0" algn="l" rtl="0">
                        <a:spcBef>
                          <a:spcPts val="0"/>
                        </a:spcBef>
                        <a:spcAft>
                          <a:spcPts val="0"/>
                        </a:spcAft>
                        <a:buNone/>
                      </a:pPr>
                      <a:r>
                        <a:rPr lang="en-US" sz="1500" dirty="0"/>
                        <a:t>Documentation</a:t>
                      </a:r>
                      <a:endParaRPr sz="1500" b="1" dirty="0"/>
                    </a:p>
                  </a:txBody>
                  <a:tcPr marL="91450" marR="91450" marT="45725" marB="45725" anchor="ctr"/>
                </a:tc>
                <a:tc>
                  <a:txBody>
                    <a:bodyPr/>
                    <a:lstStyle/>
                    <a:p>
                      <a:pPr marL="0" marR="0" lvl="0" indent="0" algn="l" rtl="0">
                        <a:spcBef>
                          <a:spcPts val="0"/>
                        </a:spcBef>
                        <a:spcAft>
                          <a:spcPts val="0"/>
                        </a:spcAft>
                        <a:buNone/>
                      </a:pPr>
                      <a:endParaRPr sz="1500" dirty="0"/>
                    </a:p>
                  </a:txBody>
                  <a:tcPr marL="91450" marR="91450" marT="45725" marB="45725" anchor="ctr">
                    <a:solidFill>
                      <a:srgbClr val="FFC000"/>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75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FFC000"/>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75000"/>
                      </a:schemeClr>
                    </a:solidFill>
                  </a:tcPr>
                </a:tc>
                <a:extLst>
                  <a:ext uri="{0D108BD9-81ED-4DB2-BD59-A6C34878D82A}">
                    <a16:rowId xmlns:a16="http://schemas.microsoft.com/office/drawing/2014/main" val="10002"/>
                  </a:ext>
                </a:extLst>
              </a:tr>
              <a:tr h="599466">
                <a:tc>
                  <a:txBody>
                    <a:bodyPr/>
                    <a:lstStyle/>
                    <a:p>
                      <a:pPr marL="0" marR="0" lvl="0" indent="0" algn="l" rtl="0">
                        <a:spcBef>
                          <a:spcPts val="0"/>
                        </a:spcBef>
                        <a:spcAft>
                          <a:spcPts val="0"/>
                        </a:spcAft>
                        <a:buNone/>
                      </a:pPr>
                      <a:r>
                        <a:rPr lang="en-US" sz="1500" dirty="0"/>
                        <a:t>Requirements analysis </a:t>
                      </a:r>
                      <a:endParaRPr sz="1500" b="1" dirty="0"/>
                    </a:p>
                  </a:txBody>
                  <a:tcPr marL="91450" marR="91450" marT="45725" marB="45725" anchor="ctr"/>
                </a:tc>
                <a:tc>
                  <a:txBody>
                    <a:bodyPr/>
                    <a:lstStyle/>
                    <a:p>
                      <a:pPr marL="0" marR="0" lvl="0" indent="0" algn="l" rtl="0">
                        <a:spcBef>
                          <a:spcPts val="0"/>
                        </a:spcBef>
                        <a:spcAft>
                          <a:spcPts val="0"/>
                        </a:spcAft>
                        <a:buNone/>
                      </a:pPr>
                      <a:endParaRPr sz="1500" dirty="0">
                        <a:solidFill>
                          <a:schemeClr val="dk1"/>
                        </a:solidFill>
                        <a:latin typeface="Calibri"/>
                        <a:ea typeface="Calibri"/>
                        <a:cs typeface="Calibri"/>
                        <a:sym typeface="Calibri"/>
                      </a:endParaRPr>
                    </a:p>
                  </a:txBody>
                  <a:tcPr marL="91450" marR="91450" marT="45725" marB="45725" anchor="ctr">
                    <a:solidFill>
                      <a:srgbClr val="FFC000"/>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FFC000"/>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75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FFC000"/>
                    </a:solidFill>
                  </a:tcPr>
                </a:tc>
                <a:extLst>
                  <a:ext uri="{0D108BD9-81ED-4DB2-BD59-A6C34878D82A}">
                    <a16:rowId xmlns:a16="http://schemas.microsoft.com/office/drawing/2014/main" val="10003"/>
                  </a:ext>
                </a:extLst>
              </a:tr>
              <a:tr h="455077">
                <a:tc>
                  <a:txBody>
                    <a:bodyPr/>
                    <a:lstStyle/>
                    <a:p>
                      <a:pPr marL="0" marR="0" lvl="0" indent="0" algn="l" rtl="0">
                        <a:spcBef>
                          <a:spcPts val="0"/>
                        </a:spcBef>
                        <a:spcAft>
                          <a:spcPts val="0"/>
                        </a:spcAft>
                        <a:buNone/>
                      </a:pPr>
                      <a:r>
                        <a:rPr lang="en-US" sz="1500" dirty="0"/>
                        <a:t>Designing </a:t>
                      </a:r>
                      <a:endParaRPr sz="1500" b="1" dirty="0"/>
                    </a:p>
                  </a:txBody>
                  <a:tcPr marL="91450" marR="91450" marT="45725" marB="45725" anchor="ct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75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FFC000"/>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FFC000"/>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FFC000"/>
                    </a:solidFill>
                  </a:tcPr>
                </a:tc>
                <a:extLst>
                  <a:ext uri="{0D108BD9-81ED-4DB2-BD59-A6C34878D82A}">
                    <a16:rowId xmlns:a16="http://schemas.microsoft.com/office/drawing/2014/main" val="10004"/>
                  </a:ext>
                </a:extLst>
              </a:tr>
              <a:tr h="455077">
                <a:tc>
                  <a:txBody>
                    <a:bodyPr/>
                    <a:lstStyle/>
                    <a:p>
                      <a:pPr marL="0" marR="0" lvl="0" indent="0" algn="l" rtl="0">
                        <a:spcBef>
                          <a:spcPts val="0"/>
                        </a:spcBef>
                        <a:spcAft>
                          <a:spcPts val="0"/>
                        </a:spcAft>
                        <a:buNone/>
                      </a:pPr>
                      <a:r>
                        <a:rPr lang="en-US" sz="1500" dirty="0"/>
                        <a:t>Implementation</a:t>
                      </a:r>
                      <a:endParaRPr sz="1500" b="1" dirty="0"/>
                    </a:p>
                  </a:txBody>
                  <a:tcPr marL="91450" marR="91450" marT="45725" marB="45725" anchor="ctr"/>
                </a:tc>
                <a:tc>
                  <a:txBody>
                    <a:bodyPr/>
                    <a:lstStyle/>
                    <a:p>
                      <a:pPr marL="0" marR="0" lvl="0" indent="0" algn="l" rtl="0">
                        <a:spcBef>
                          <a:spcPts val="0"/>
                        </a:spcBef>
                        <a:spcAft>
                          <a:spcPts val="0"/>
                        </a:spcAft>
                        <a:buNone/>
                      </a:pPr>
                      <a:endParaRPr sz="1500" dirty="0"/>
                    </a:p>
                  </a:txBody>
                  <a:tcPr marL="91450" marR="91450" marT="45725" marB="45725" anchor="ctr">
                    <a:solidFill>
                      <a:srgbClr val="FFC000"/>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FFC000"/>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75000"/>
                      </a:schemeClr>
                    </a:solidFill>
                  </a:tcPr>
                </a:tc>
                <a:tc>
                  <a:txBody>
                    <a:bodyPr/>
                    <a:lstStyle/>
                    <a:p>
                      <a:pPr marL="0" marR="0" lvl="0" indent="0" algn="l" rtl="0">
                        <a:spcBef>
                          <a:spcPts val="0"/>
                        </a:spcBef>
                        <a:spcAft>
                          <a:spcPts val="0"/>
                        </a:spcAft>
                        <a:buNone/>
                      </a:pPr>
                      <a:endParaRPr sz="1500" kern="1200" dirty="0">
                        <a:solidFill>
                          <a:schemeClr val="tx1"/>
                        </a:solidFill>
                        <a:latin typeface="+mn-lt"/>
                        <a:ea typeface="+mn-ea"/>
                        <a:cs typeface="+mn-cs"/>
                      </a:endParaRPr>
                    </a:p>
                  </a:txBody>
                  <a:tcPr marL="91450" marR="91450" marT="45725" marB="45725" anchor="ctr">
                    <a:solidFill>
                      <a:srgbClr val="FFC000"/>
                    </a:solidFill>
                  </a:tcPr>
                </a:tc>
                <a:extLst>
                  <a:ext uri="{0D108BD9-81ED-4DB2-BD59-A6C34878D82A}">
                    <a16:rowId xmlns:a16="http://schemas.microsoft.com/office/drawing/2014/main" val="10005"/>
                  </a:ext>
                </a:extLst>
              </a:tr>
              <a:tr h="673273">
                <a:tc>
                  <a:txBody>
                    <a:bodyPr/>
                    <a:lstStyle/>
                    <a:p>
                      <a:pPr marL="0" marR="0" lvl="0" indent="0" algn="l" rtl="0">
                        <a:spcBef>
                          <a:spcPts val="0"/>
                        </a:spcBef>
                        <a:spcAft>
                          <a:spcPts val="0"/>
                        </a:spcAft>
                        <a:buNone/>
                      </a:pPr>
                      <a:r>
                        <a:rPr lang="en-US" sz="1500" dirty="0"/>
                        <a:t>Testing</a:t>
                      </a:r>
                      <a:endParaRPr sz="1500" b="1" dirty="0"/>
                    </a:p>
                  </a:txBody>
                  <a:tcPr marL="91450" marR="91450" marT="45725" marB="45725" anchor="ctr"/>
                </a:tc>
                <a:tc>
                  <a:txBody>
                    <a:bodyPr/>
                    <a:lstStyle/>
                    <a:p>
                      <a:pPr marL="0" marR="0" lvl="0" indent="0" algn="l" rtl="0">
                        <a:spcBef>
                          <a:spcPts val="0"/>
                        </a:spcBef>
                        <a:spcAft>
                          <a:spcPts val="0"/>
                        </a:spcAft>
                        <a:buNone/>
                      </a:pPr>
                      <a:endParaRPr sz="1500" dirty="0"/>
                    </a:p>
                  </a:txBody>
                  <a:tcPr marL="91450" marR="91450" marT="45725" marB="45725" anchor="ctr">
                    <a:solidFill>
                      <a:srgbClr val="FFC000"/>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75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FFC000"/>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FFC000"/>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089042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altLang="en-US" sz="3200" b="1" dirty="0" smtClean="0">
                <a:solidFill>
                  <a:srgbClr val="FF0000"/>
                </a:solidFill>
              </a:rPr>
              <a:t>Team Experience</a:t>
            </a:r>
            <a:endParaRPr lang="en-US" altLang="en-US" sz="3200" b="1" dirty="0">
              <a:solidFill>
                <a:srgbClr val="FF0000"/>
              </a:solidFill>
            </a:endParaRPr>
          </a:p>
        </p:txBody>
      </p:sp>
      <p:sp>
        <p:nvSpPr>
          <p:cNvPr id="3" name="Content Placeholder 2"/>
          <p:cNvSpPr>
            <a:spLocks noGrp="1"/>
          </p:cNvSpPr>
          <p:nvPr>
            <p:ph idx="1"/>
          </p:nvPr>
        </p:nvSpPr>
        <p:spPr>
          <a:xfrm>
            <a:off x="495300" y="958458"/>
            <a:ext cx="8915400" cy="5217448"/>
          </a:xfrm>
        </p:spPr>
        <p:txBody>
          <a:bodyPr/>
          <a:lstStyle/>
          <a:p>
            <a:r>
              <a:rPr lang="en-US" sz="2800" dirty="0"/>
              <a:t>We have learnt and explored our experience on this group project which includes analyzing, researching, documenting and implementing.</a:t>
            </a:r>
          </a:p>
          <a:p>
            <a:r>
              <a:rPr lang="en-US" sz="2800" dirty="0"/>
              <a:t>Sharing and discussing different ideas and amount of knowledge amongst the group gave us a brief insight on how to deal with problems and come up with an applicable solution.</a:t>
            </a:r>
          </a:p>
          <a:p>
            <a:r>
              <a:rPr lang="en-US" sz="2800" dirty="0"/>
              <a:t>We experienced how to confront difficulties in a team work and how to resolve any sort of argument or problem by coming up with something which is agreeable by everyone. </a:t>
            </a:r>
          </a:p>
          <a:p>
            <a:endParaRPr lang="en-US" sz="2800" dirty="0"/>
          </a:p>
        </p:txBody>
      </p:sp>
    </p:spTree>
    <p:extLst>
      <p:ext uri="{BB962C8B-B14F-4D97-AF65-F5344CB8AC3E}">
        <p14:creationId xmlns:p14="http://schemas.microsoft.com/office/powerpoint/2010/main" val="20687609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altLang="en-US" sz="3200" b="1" dirty="0" smtClean="0">
                <a:solidFill>
                  <a:srgbClr val="FF0000"/>
                </a:solidFill>
              </a:rPr>
              <a:t>Team Experience</a:t>
            </a:r>
            <a:endParaRPr lang="en-US" altLang="en-US" sz="3200" b="1" dirty="0">
              <a:solidFill>
                <a:srgbClr val="FF0000"/>
              </a:solidFill>
            </a:endParaRPr>
          </a:p>
        </p:txBody>
      </p:sp>
      <p:sp>
        <p:nvSpPr>
          <p:cNvPr id="3" name="Content Placeholder 2"/>
          <p:cNvSpPr>
            <a:spLocks noGrp="1"/>
          </p:cNvSpPr>
          <p:nvPr>
            <p:ph idx="1"/>
          </p:nvPr>
        </p:nvSpPr>
        <p:spPr>
          <a:xfrm>
            <a:off x="495300" y="958458"/>
            <a:ext cx="8915400" cy="5217448"/>
          </a:xfrm>
        </p:spPr>
        <p:txBody>
          <a:bodyPr/>
          <a:lstStyle/>
          <a:p>
            <a:r>
              <a:rPr lang="en-US" sz="2800" dirty="0"/>
              <a:t>While working on project such as this, we exercised a great opportunity of developing and enhancing our technical skills effectively and efficiently.</a:t>
            </a:r>
          </a:p>
          <a:p>
            <a:r>
              <a:rPr lang="en-US" sz="2800" dirty="0"/>
              <a:t>We have also acquired different set of skills from each other that is beneficial to each one of us in the long run.</a:t>
            </a:r>
          </a:p>
          <a:p>
            <a:r>
              <a:rPr lang="en-US" sz="2800" dirty="0"/>
              <a:t>In conclusion, We’ve learnt a lot of things about ourselves while working with our group members in undertaking this project.</a:t>
            </a:r>
          </a:p>
        </p:txBody>
      </p:sp>
    </p:spTree>
    <p:extLst>
      <p:ext uri="{BB962C8B-B14F-4D97-AF65-F5344CB8AC3E}">
        <p14:creationId xmlns:p14="http://schemas.microsoft.com/office/powerpoint/2010/main" val="17615312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1066800" y="2590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b="1" dirty="0">
                <a:solidFill>
                  <a:srgbClr val="FF0000"/>
                </a:solidFill>
              </a:rPr>
              <a:t>Thank You </a:t>
            </a:r>
          </a:p>
        </p:txBody>
      </p:sp>
    </p:spTree>
    <p:extLst>
      <p:ext uri="{BB962C8B-B14F-4D97-AF65-F5344CB8AC3E}">
        <p14:creationId xmlns:p14="http://schemas.microsoft.com/office/powerpoint/2010/main" val="7831020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16496" y="188640"/>
            <a:ext cx="8915400" cy="634082"/>
          </a:xfrm>
        </p:spPr>
        <p:txBody>
          <a:bodyPr/>
          <a:lstStyle/>
          <a:p>
            <a:pPr eaLnBrk="1" hangingPunct="1"/>
            <a:r>
              <a:rPr lang="en-US" altLang="en-US" sz="3200" b="1" dirty="0">
                <a:solidFill>
                  <a:srgbClr val="FF0000"/>
                </a:solidFill>
              </a:rPr>
              <a:t>Outline</a:t>
            </a:r>
          </a:p>
        </p:txBody>
      </p:sp>
      <p:sp>
        <p:nvSpPr>
          <p:cNvPr id="6148" name="Rectangle 3"/>
          <p:cNvSpPr>
            <a:spLocks noGrp="1" noChangeArrowheads="1"/>
          </p:cNvSpPr>
          <p:nvPr>
            <p:ph type="body" idx="1"/>
          </p:nvPr>
        </p:nvSpPr>
        <p:spPr>
          <a:xfrm>
            <a:off x="1337048" y="689356"/>
            <a:ext cx="8264152" cy="5378935"/>
          </a:xfrm>
        </p:spPr>
        <p:txBody>
          <a:bodyPr/>
          <a:lstStyle/>
          <a:p>
            <a:r>
              <a:rPr lang="en-US" altLang="en-US" sz="2000" dirty="0" smtClean="0"/>
              <a:t>Introduction</a:t>
            </a:r>
          </a:p>
          <a:p>
            <a:r>
              <a:rPr lang="en-US" altLang="en-US" sz="2000" dirty="0" smtClean="0"/>
              <a:t>Motivation(Project Concept and its relevance)</a:t>
            </a:r>
          </a:p>
          <a:p>
            <a:r>
              <a:rPr lang="en-US" altLang="en-US" sz="2000" dirty="0" smtClean="0"/>
              <a:t>Aims and Objectives</a:t>
            </a:r>
          </a:p>
          <a:p>
            <a:pPr lvl="1"/>
            <a:r>
              <a:rPr lang="en-US" altLang="en-US" sz="2000" dirty="0" smtClean="0"/>
              <a:t>Title, Aim, Objectives, Methods and Methodology</a:t>
            </a:r>
          </a:p>
          <a:p>
            <a:r>
              <a:rPr lang="en-US" altLang="en-US" sz="2000" dirty="0" smtClean="0"/>
              <a:t>Problem Solving</a:t>
            </a:r>
          </a:p>
          <a:p>
            <a:pPr lvl="1"/>
            <a:r>
              <a:rPr lang="en-US" altLang="en-US" sz="2000" dirty="0"/>
              <a:t>Project Concept, Design, Implementation</a:t>
            </a:r>
          </a:p>
          <a:p>
            <a:r>
              <a:rPr lang="en-US" sz="2000" dirty="0" smtClean="0"/>
              <a:t>Project Costing</a:t>
            </a:r>
          </a:p>
          <a:p>
            <a:r>
              <a:rPr lang="en-US" sz="2000" dirty="0" smtClean="0"/>
              <a:t>Conclusions</a:t>
            </a:r>
            <a:endParaRPr lang="en-US" sz="2000" dirty="0"/>
          </a:p>
          <a:p>
            <a:r>
              <a:rPr lang="en-US" altLang="en-US" sz="2000" dirty="0"/>
              <a:t>References</a:t>
            </a:r>
          </a:p>
          <a:p>
            <a:r>
              <a:rPr lang="en-US" altLang="en-US" sz="2000" dirty="0" smtClean="0"/>
              <a:t>Demonstration</a:t>
            </a:r>
          </a:p>
          <a:p>
            <a:r>
              <a:rPr lang="en-US" altLang="en-US" sz="2000" dirty="0" smtClean="0"/>
              <a:t>Workload Allocation</a:t>
            </a:r>
          </a:p>
          <a:p>
            <a:r>
              <a:rPr lang="en-US" altLang="en-US" sz="2000" dirty="0" smtClean="0"/>
              <a:t>Team Experience</a:t>
            </a:r>
          </a:p>
          <a:p>
            <a:r>
              <a:rPr lang="en-US" altLang="en-US" sz="2000" dirty="0"/>
              <a:t>Report Writing and Uploading Product video on YouTube</a:t>
            </a:r>
          </a:p>
          <a:p>
            <a:endParaRPr lang="en-US" altLang="en-US" sz="2400" dirty="0" smtClean="0"/>
          </a:p>
          <a:p>
            <a:pPr marL="457200" indent="-457200"/>
            <a:endParaRPr lang="en-US" altLang="en-US" sz="2800" dirty="0" smtClean="0"/>
          </a:p>
        </p:txBody>
      </p:sp>
    </p:spTree>
    <p:extLst>
      <p:ext uri="{BB962C8B-B14F-4D97-AF65-F5344CB8AC3E}">
        <p14:creationId xmlns:p14="http://schemas.microsoft.com/office/powerpoint/2010/main" val="19407040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562074"/>
          </a:xfrm>
        </p:spPr>
        <p:txBody>
          <a:bodyPr/>
          <a:lstStyle/>
          <a:p>
            <a:r>
              <a:rPr lang="en-US" sz="3200" b="1" dirty="0" smtClean="0">
                <a:solidFill>
                  <a:srgbClr val="FF0000"/>
                </a:solidFill>
              </a:rPr>
              <a:t>Introduction</a:t>
            </a:r>
            <a:endParaRPr lang="en-US" sz="3200" b="1" dirty="0">
              <a:solidFill>
                <a:srgbClr val="FF0000"/>
              </a:solidFill>
            </a:endParaRPr>
          </a:p>
        </p:txBody>
      </p:sp>
      <p:sp>
        <p:nvSpPr>
          <p:cNvPr id="4" name="Rectangle 3"/>
          <p:cNvSpPr/>
          <p:nvPr/>
        </p:nvSpPr>
        <p:spPr>
          <a:xfrm>
            <a:off x="775855" y="836712"/>
            <a:ext cx="7716981" cy="5575052"/>
          </a:xfrm>
          <a:prstGeom prst="rect">
            <a:avLst/>
          </a:prstGeom>
        </p:spPr>
        <p:txBody>
          <a:bodyPr wrap="square">
            <a:spAutoFit/>
          </a:bodyPr>
          <a:lstStyle/>
          <a:p>
            <a:pPr marL="285750" indent="-285750">
              <a:lnSpc>
                <a:spcPct val="150000"/>
              </a:lnSpc>
              <a:buFont typeface="Arial" panose="020B0604020202020204" pitchFamily="34" charset="0"/>
              <a:buChar char="•"/>
            </a:pPr>
            <a:r>
              <a:rPr lang="en-US" sz="2400" dirty="0"/>
              <a:t>Supervised machine learning to convert hard copy of document to digital text document using Image processing and Neural Network.</a:t>
            </a:r>
          </a:p>
          <a:p>
            <a:pPr marL="285750" indent="-285750">
              <a:lnSpc>
                <a:spcPct val="150000"/>
              </a:lnSpc>
              <a:buFont typeface="Arial" panose="020B0604020202020204" pitchFamily="34" charset="0"/>
              <a:buChar char="•"/>
            </a:pPr>
            <a:r>
              <a:rPr lang="en-US" sz="2400" dirty="0"/>
              <a:t>Artificial neural networks (ANN) are </a:t>
            </a:r>
            <a:br>
              <a:rPr lang="en-US" sz="2400" dirty="0"/>
            </a:br>
            <a:r>
              <a:rPr lang="en-US" sz="2400" dirty="0"/>
              <a:t>computing systems vaguely inspired by the</a:t>
            </a:r>
            <a:br>
              <a:rPr lang="en-US" sz="2400" dirty="0"/>
            </a:br>
            <a:r>
              <a:rPr lang="en-US" sz="2400" dirty="0"/>
              <a:t>biological neural networks that constitute </a:t>
            </a:r>
            <a:br>
              <a:rPr lang="en-US" sz="2400" dirty="0"/>
            </a:br>
            <a:r>
              <a:rPr lang="en-US" sz="2400" dirty="0"/>
              <a:t>animal brains. </a:t>
            </a:r>
          </a:p>
          <a:p>
            <a:pPr marL="285750" indent="-285750">
              <a:lnSpc>
                <a:spcPct val="150000"/>
              </a:lnSpc>
              <a:buFont typeface="Arial" panose="020B0604020202020204" pitchFamily="34" charset="0"/>
              <a:buChar char="•"/>
            </a:pPr>
            <a:r>
              <a:rPr lang="en-US" sz="2400" dirty="0"/>
              <a:t>Deep learning is part of a broader family of</a:t>
            </a:r>
            <a:br>
              <a:rPr lang="en-US" sz="2400" dirty="0"/>
            </a:br>
            <a:r>
              <a:rPr lang="en-US" sz="2400" dirty="0"/>
              <a:t>machine learning methods based on learning data representations, as opposed to task-specific algorithms. </a:t>
            </a:r>
          </a:p>
        </p:txBody>
      </p:sp>
      <p:pic>
        <p:nvPicPr>
          <p:cNvPr id="5" name="Picture 2" descr="https://upload.wikimedia.org/wikipedia/commons/thumb/4/46/Colored_neural_network.svg/800px-Colored_neural_network.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4279" y="2215041"/>
            <a:ext cx="2439212" cy="2933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421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smtClean="0">
                <a:solidFill>
                  <a:srgbClr val="FF0000"/>
                </a:solidFill>
              </a:rPr>
              <a:t>Motivation (</a:t>
            </a:r>
            <a:r>
              <a:rPr lang="en-US" altLang="en-US" sz="3200" b="1" dirty="0">
                <a:solidFill>
                  <a:srgbClr val="FF0000"/>
                </a:solidFill>
              </a:rPr>
              <a:t>Project Concept and its relevance)</a:t>
            </a:r>
          </a:p>
        </p:txBody>
      </p:sp>
      <p:sp>
        <p:nvSpPr>
          <p:cNvPr id="3" name="Content Placeholder 2"/>
          <p:cNvSpPr>
            <a:spLocks noGrp="1"/>
          </p:cNvSpPr>
          <p:nvPr>
            <p:ph idx="1"/>
          </p:nvPr>
        </p:nvSpPr>
        <p:spPr>
          <a:xfrm>
            <a:off x="495300" y="980729"/>
            <a:ext cx="8915400" cy="5145440"/>
          </a:xfrm>
        </p:spPr>
        <p:txBody>
          <a:bodyPr/>
          <a:lstStyle/>
          <a:p>
            <a:pPr algn="just"/>
            <a:r>
              <a:rPr lang="en-US" sz="2800" dirty="0"/>
              <a:t>Earlier, in field of studies and documenting, if someone were presented with a large amount of handwritten text to edit, they would have to input it manually into the computer which is time consuming. </a:t>
            </a:r>
          </a:p>
          <a:p>
            <a:pPr algn="just"/>
            <a:r>
              <a:rPr lang="en-US" sz="2800" dirty="0"/>
              <a:t>The huge amount of data stored in form of papers in the government offices, case details in courts and police stations etc. become hard to search through and interpret.</a:t>
            </a:r>
          </a:p>
          <a:p>
            <a:pPr algn="just"/>
            <a:r>
              <a:rPr lang="en-US" sz="2800" dirty="0"/>
              <a:t>These handwritten or printed documents stay in a large pile of pages at workplace and makes the work place messy and put a psychological tension on the person trying to get the data out of those piles.</a:t>
            </a:r>
          </a:p>
          <a:p>
            <a:pPr marL="0" indent="0">
              <a:buNone/>
            </a:pP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570489"/>
          </a:xfrm>
        </p:spPr>
        <p:txBody>
          <a:bodyPr/>
          <a:lstStyle/>
          <a:p>
            <a:r>
              <a:rPr lang="en-US" altLang="en-US" sz="3200" b="1" dirty="0">
                <a:solidFill>
                  <a:srgbClr val="FF0000"/>
                </a:solidFill>
              </a:rPr>
              <a:t>Motivation (Project Concept and its relevance)</a:t>
            </a:r>
            <a:endParaRPr lang="en-US" sz="3200" dirty="0"/>
          </a:p>
        </p:txBody>
      </p:sp>
      <p:sp>
        <p:nvSpPr>
          <p:cNvPr id="3" name="Content Placeholder 2"/>
          <p:cNvSpPr>
            <a:spLocks noGrp="1"/>
          </p:cNvSpPr>
          <p:nvPr>
            <p:ph idx="1"/>
          </p:nvPr>
        </p:nvSpPr>
        <p:spPr>
          <a:xfrm>
            <a:off x="370610" y="845127"/>
            <a:ext cx="9040090" cy="5763491"/>
          </a:xfrm>
        </p:spPr>
        <p:txBody>
          <a:bodyPr/>
          <a:lstStyle/>
          <a:p>
            <a:pPr algn="just"/>
            <a:r>
              <a:rPr lang="en-US" sz="2800" dirty="0"/>
              <a:t>Handwritten notes and important documents are prone to getting lost or destroyed, saving a digital copy is much more efficient and helpful.</a:t>
            </a:r>
          </a:p>
          <a:p>
            <a:pPr algn="just"/>
            <a:r>
              <a:rPr lang="en-US" sz="2800" dirty="0"/>
              <a:t>This project holds great significance since it aims to assist in easing the conversion from manual to digital text type.</a:t>
            </a:r>
          </a:p>
          <a:p>
            <a:pPr algn="just"/>
            <a:r>
              <a:rPr lang="en-US" sz="2800" dirty="0"/>
              <a:t>With the help of our tool any amount of handwritten data or printed documented can be turned into digital document.</a:t>
            </a:r>
          </a:p>
          <a:p>
            <a:pPr algn="just"/>
            <a:r>
              <a:rPr lang="en-US" sz="2800" dirty="0"/>
              <a:t>Process of editing and searching in the documents get easier. </a:t>
            </a:r>
          </a:p>
          <a:p>
            <a:pPr algn="just"/>
            <a:r>
              <a:rPr lang="en-US" sz="2800" dirty="0"/>
              <a:t>Interpreting the data becomes very easy hence a data which need to very specific can also be obtained without any effort.</a:t>
            </a:r>
          </a:p>
          <a:p>
            <a:pPr marL="0" indent="0" algn="just">
              <a:buNone/>
            </a:pPr>
            <a:endParaRPr lang="en-US" sz="2800" dirty="0"/>
          </a:p>
          <a:p>
            <a:pPr marL="0" indent="0" algn="just">
              <a:buNone/>
            </a:pPr>
            <a:endParaRPr lang="en-US" sz="2800" dirty="0"/>
          </a:p>
          <a:p>
            <a:endParaRPr lang="en-US" sz="2800" dirty="0"/>
          </a:p>
        </p:txBody>
      </p:sp>
    </p:spTree>
    <p:extLst>
      <p:ext uri="{BB962C8B-B14F-4D97-AF65-F5344CB8AC3E}">
        <p14:creationId xmlns:p14="http://schemas.microsoft.com/office/powerpoint/2010/main" val="708794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06090"/>
          </a:xfrm>
        </p:spPr>
        <p:txBody>
          <a:bodyPr/>
          <a:lstStyle/>
          <a:p>
            <a:r>
              <a:rPr lang="en-US" altLang="en-US" sz="3200" b="1" dirty="0" smtClean="0">
                <a:solidFill>
                  <a:srgbClr val="FF0000"/>
                </a:solidFill>
              </a:rPr>
              <a:t>Aim</a:t>
            </a:r>
            <a:endParaRPr lang="en-US" altLang="en-US" sz="3200" b="1" dirty="0">
              <a:solidFill>
                <a:srgbClr val="FF0000"/>
              </a:solidFill>
            </a:endParaRPr>
          </a:p>
        </p:txBody>
      </p:sp>
      <p:sp>
        <p:nvSpPr>
          <p:cNvPr id="3" name="Content Placeholder 2"/>
          <p:cNvSpPr>
            <a:spLocks noGrp="1"/>
          </p:cNvSpPr>
          <p:nvPr>
            <p:ph idx="1"/>
          </p:nvPr>
        </p:nvSpPr>
        <p:spPr>
          <a:xfrm>
            <a:off x="398318" y="1540381"/>
            <a:ext cx="8915400" cy="5001424"/>
          </a:xfrm>
        </p:spPr>
        <p:txBody>
          <a:bodyPr/>
          <a:lstStyle/>
          <a:p>
            <a:pPr marL="0" indent="0" algn="ctr">
              <a:buNone/>
            </a:pPr>
            <a:r>
              <a:rPr lang="en-US" sz="2800" dirty="0" smtClean="0"/>
              <a:t>AIM: PYTHON LIBRARY FOR CHARACTER</a:t>
            </a:r>
          </a:p>
          <a:p>
            <a:pPr marL="0" indent="0" algn="ctr">
              <a:buNone/>
            </a:pPr>
            <a:r>
              <a:rPr lang="en-US" sz="2800" dirty="0" smtClean="0"/>
              <a:t> RECOGNITION</a:t>
            </a:r>
            <a:endParaRPr lang="en-US" dirty="0"/>
          </a:p>
        </p:txBody>
      </p:sp>
    </p:spTree>
    <p:extLst>
      <p:ext uri="{BB962C8B-B14F-4D97-AF65-F5344CB8AC3E}">
        <p14:creationId xmlns:p14="http://schemas.microsoft.com/office/powerpoint/2010/main" val="41845209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06090"/>
          </a:xfrm>
        </p:spPr>
        <p:txBody>
          <a:bodyPr/>
          <a:lstStyle/>
          <a:p>
            <a:r>
              <a:rPr lang="en-US" altLang="en-US" sz="3600" b="1" dirty="0" smtClean="0">
                <a:solidFill>
                  <a:srgbClr val="FF0000"/>
                </a:solidFill>
              </a:rPr>
              <a:t>Objectives</a:t>
            </a:r>
            <a:endParaRPr lang="en-US" altLang="en-US" sz="3600" b="1" dirty="0">
              <a:solidFill>
                <a:srgbClr val="FF0000"/>
              </a:solidFill>
            </a:endParaRPr>
          </a:p>
        </p:txBody>
      </p:sp>
      <p:sp>
        <p:nvSpPr>
          <p:cNvPr id="3" name="Content Placeholder 2"/>
          <p:cNvSpPr>
            <a:spLocks noGrp="1"/>
          </p:cNvSpPr>
          <p:nvPr>
            <p:ph idx="1"/>
          </p:nvPr>
        </p:nvSpPr>
        <p:spPr>
          <a:xfrm>
            <a:off x="495300" y="1124745"/>
            <a:ext cx="8915400" cy="5001424"/>
          </a:xfrm>
        </p:spPr>
        <p:txBody>
          <a:bodyPr/>
          <a:lstStyle/>
          <a:p>
            <a:pPr marL="514350" indent="-514350" algn="just">
              <a:buFont typeface="+mj-lt"/>
              <a:buAutoNum type="arabicPeriod"/>
            </a:pPr>
            <a:r>
              <a:rPr lang="en-US" sz="2800" dirty="0"/>
              <a:t>To conduct literature survey on Character </a:t>
            </a:r>
            <a:r>
              <a:rPr lang="en-US" sz="2800" dirty="0" smtClean="0"/>
              <a:t>Recognition using neural network and </a:t>
            </a:r>
            <a:r>
              <a:rPr lang="en-US" sz="2800" dirty="0"/>
              <a:t>textual image </a:t>
            </a:r>
            <a:r>
              <a:rPr lang="en-US" sz="2800" dirty="0" smtClean="0"/>
              <a:t>processing.</a:t>
            </a:r>
            <a:endParaRPr lang="en-US" sz="2800" dirty="0"/>
          </a:p>
          <a:p>
            <a:pPr marL="514350" indent="-514350" algn="just">
              <a:buFont typeface="+mj-lt"/>
              <a:buAutoNum type="arabicPeriod"/>
            </a:pPr>
            <a:r>
              <a:rPr lang="en-US" sz="2800" dirty="0"/>
              <a:t>To design the methodology to be followed for developing the </a:t>
            </a:r>
            <a:r>
              <a:rPr lang="en-US" sz="2800" dirty="0" smtClean="0"/>
              <a:t>library</a:t>
            </a:r>
            <a:r>
              <a:rPr lang="en-US" sz="2800" dirty="0" smtClean="0"/>
              <a:t>.</a:t>
            </a:r>
            <a:endParaRPr lang="en-US" sz="2800" dirty="0" smtClean="0"/>
          </a:p>
          <a:p>
            <a:pPr marL="514350" indent="-514350" algn="just">
              <a:buFont typeface="+mj-lt"/>
              <a:buAutoNum type="arabicPeriod"/>
            </a:pPr>
            <a:r>
              <a:rPr lang="en-US" sz="2800" dirty="0" smtClean="0"/>
              <a:t>To develop and implement the </a:t>
            </a:r>
            <a:r>
              <a:rPr lang="en-US" sz="2800" dirty="0" smtClean="0"/>
              <a:t>model</a:t>
            </a:r>
            <a:r>
              <a:rPr lang="en-US" sz="2800" dirty="0" smtClean="0"/>
              <a:t> </a:t>
            </a:r>
            <a:r>
              <a:rPr lang="en-US" sz="2800" dirty="0" smtClean="0"/>
              <a:t>that recognizes a hard text from the image and convert into a digital text document. </a:t>
            </a:r>
          </a:p>
          <a:p>
            <a:pPr marL="514350" indent="-514350" algn="just">
              <a:buFont typeface="+mj-lt"/>
              <a:buAutoNum type="arabicPeriod"/>
            </a:pPr>
            <a:r>
              <a:rPr lang="en-US" sz="2800" dirty="0" smtClean="0"/>
              <a:t>To </a:t>
            </a:r>
            <a:r>
              <a:rPr lang="en-US" sz="2800" dirty="0"/>
              <a:t>test and validate the </a:t>
            </a:r>
            <a:r>
              <a:rPr lang="en-US" sz="2800" dirty="0" smtClean="0"/>
              <a:t>model</a:t>
            </a:r>
            <a:r>
              <a:rPr lang="en-US" sz="2800" dirty="0" smtClean="0"/>
              <a:t> </a:t>
            </a:r>
            <a:r>
              <a:rPr lang="en-US" sz="2800" dirty="0"/>
              <a:t>for various textual </a:t>
            </a:r>
            <a:r>
              <a:rPr lang="en-US" sz="2800" dirty="0" smtClean="0"/>
              <a:t>images.</a:t>
            </a:r>
            <a:endParaRPr lang="en-US" sz="2800" dirty="0"/>
          </a:p>
          <a:p>
            <a:pPr marL="514350" indent="-514350" algn="just">
              <a:buFont typeface="+mj-lt"/>
              <a:buAutoNum type="arabicPeriod"/>
            </a:pPr>
            <a:r>
              <a:rPr lang="en-US" sz="2800" dirty="0"/>
              <a:t>To document the report by unifying all the results and outcomes. </a:t>
            </a:r>
          </a:p>
          <a:p>
            <a:pPr algn="just"/>
            <a:endParaRPr lang="en-US" dirty="0"/>
          </a:p>
        </p:txBody>
      </p:sp>
    </p:spTree>
    <p:extLst>
      <p:ext uri="{BB962C8B-B14F-4D97-AF65-F5344CB8AC3E}">
        <p14:creationId xmlns:p14="http://schemas.microsoft.com/office/powerpoint/2010/main" val="3059899248"/>
      </p:ext>
    </p:extLst>
  </p:cSld>
  <p:clrMapOvr>
    <a:masterClrMapping/>
  </p:clrMapOvr>
  <p:timing>
    <p:tnLst>
      <p:par>
        <p:cTn id="1" dur="indefinite" restart="never" nodeType="tmRoot"/>
      </p:par>
    </p:tnLst>
  </p:timing>
</p:sld>
</file>

<file path=ppt/theme/theme1.xml><?xml version="1.0" encoding="utf-8"?>
<a:theme xmlns:a="http://schemas.openxmlformats.org/drawingml/2006/main" name="MSRUA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1955</Words>
  <Application>Microsoft Office PowerPoint</Application>
  <PresentationFormat>A4 Paper (210x297 mm)</PresentationFormat>
  <Paragraphs>196</Paragraphs>
  <Slides>38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Times New Roman</vt:lpstr>
      <vt:lpstr>Wingdings</vt:lpstr>
      <vt:lpstr>MSRUAS</vt:lpstr>
      <vt:lpstr>Final Project Presentation  PYTHON LIBRARY FOR CHARACTER RECOGNITION    Bachelor’s of Technology - Computer Science and Engineering</vt:lpstr>
      <vt:lpstr>PowerPoint Presentation</vt:lpstr>
      <vt:lpstr>PowerPoint Presentation</vt:lpstr>
      <vt:lpstr>Outline</vt:lpstr>
      <vt:lpstr>Introduction</vt:lpstr>
      <vt:lpstr>Motivation (Project Concept and its relevance)</vt:lpstr>
      <vt:lpstr>Motivation (Project Concept and its relevance)</vt:lpstr>
      <vt:lpstr>Aim</vt:lpstr>
      <vt:lpstr>Objectives</vt:lpstr>
      <vt:lpstr>Methods and Methodologies</vt:lpstr>
      <vt:lpstr>Literature Review</vt:lpstr>
      <vt:lpstr>Method and Methodology Contd..</vt:lpstr>
      <vt:lpstr>Design - Flowchart</vt:lpstr>
      <vt:lpstr>Method and methodology contd..</vt:lpstr>
      <vt:lpstr>Method and methodology contd..</vt:lpstr>
      <vt:lpstr>Method and methodology contd..</vt:lpstr>
      <vt:lpstr>PROJECT CONCEPT</vt:lpstr>
      <vt:lpstr>Development and Implementation</vt:lpstr>
      <vt:lpstr>PowerPoint Presentation</vt:lpstr>
      <vt:lpstr>Implementation</vt:lpstr>
      <vt:lpstr>Implementation</vt:lpstr>
      <vt:lpstr>Implementation </vt:lpstr>
      <vt:lpstr>Implementation</vt:lpstr>
      <vt:lpstr>Implementation </vt:lpstr>
      <vt:lpstr>Implementation</vt:lpstr>
      <vt:lpstr>Outcomes</vt:lpstr>
      <vt:lpstr>Working model Procedure</vt:lpstr>
      <vt:lpstr>Working model procedure</vt:lpstr>
      <vt:lpstr>Accuracy of the trained model</vt:lpstr>
      <vt:lpstr>Prediction</vt:lpstr>
      <vt:lpstr>Project Costing</vt:lpstr>
      <vt:lpstr>Conclusions</vt:lpstr>
      <vt:lpstr>References</vt:lpstr>
      <vt:lpstr>Demonstration</vt:lpstr>
      <vt:lpstr>Work Load Allocation</vt:lpstr>
      <vt:lpstr>Team Experience</vt:lpstr>
      <vt:lpstr>Team Experience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Presentation  PYTHON LIBRARY FOR CHARACTER RECOGNITION    Bachelor’s of Technology - Computer Science and Engineering</dc:title>
  <cp:lastModifiedBy>Ashish Kumar</cp:lastModifiedBy>
  <cp:revision>15</cp:revision>
  <dcterms:modified xsi:type="dcterms:W3CDTF">2019-05-07T13:32:54Z</dcterms:modified>
</cp:coreProperties>
</file>