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72" r:id="rId8"/>
    <p:sldId id="274" r:id="rId9"/>
    <p:sldId id="262" r:id="rId10"/>
    <p:sldId id="273" r:id="rId11"/>
    <p:sldId id="281" r:id="rId12"/>
    <p:sldId id="282" r:id="rId13"/>
    <p:sldId id="279" r:id="rId14"/>
    <p:sldId id="275" r:id="rId15"/>
    <p:sldId id="278" r:id="rId16"/>
    <p:sldId id="288" r:id="rId17"/>
    <p:sldId id="289" r:id="rId18"/>
    <p:sldId id="264" r:id="rId19"/>
    <p:sldId id="265" r:id="rId20"/>
    <p:sldId id="266" r:id="rId21"/>
    <p:sldId id="267" r:id="rId22"/>
    <p:sldId id="268" r:id="rId23"/>
    <p:sldId id="285" r:id="rId24"/>
    <p:sldId id="270" r:id="rId25"/>
    <p:sldId id="286" r:id="rId26"/>
    <p:sldId id="271" r:id="rId27"/>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248" y="42"/>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4/5/2019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21</a:t>
            </a:fld>
            <a:endParaRPr lang="en-US"/>
          </a:p>
        </p:txBody>
      </p:sp>
    </p:spTree>
    <p:extLst>
      <p:ext uri="{BB962C8B-B14F-4D97-AF65-F5344CB8AC3E}">
        <p14:creationId xmlns:p14="http://schemas.microsoft.com/office/powerpoint/2010/main" val="26206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4/5/2019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4/5/2019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4/5/2019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4/5/2019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4/5/2019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4/5/2019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4/5/2019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4/5/2019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4/5/2019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4/5/2019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413163"/>
            <a:ext cx="7696200" cy="2715491"/>
          </a:xfrm>
        </p:spPr>
        <p:txBody>
          <a:bodyPr anchor="ctr"/>
          <a:lstStyle/>
          <a:p>
            <a:r>
              <a:rPr lang="en-US" altLang="en-US" sz="3200" b="1" dirty="0" smtClean="0">
                <a:solidFill>
                  <a:srgbClr val="FF0000"/>
                </a:solidFill>
              </a:rPr>
              <a:t>Interim Project Presentation </a:t>
            </a:r>
            <a:r>
              <a:rPr lang="en-US" altLang="en-US" sz="3600" b="1" dirty="0" smtClean="0">
                <a:solidFill>
                  <a:srgbClr val="002060"/>
                </a:solidFill>
              </a:rPr>
              <a:t/>
            </a:r>
            <a:br>
              <a:rPr lang="en-US" altLang="en-US" sz="3600" b="1" dirty="0" smtClean="0">
                <a:solidFill>
                  <a:srgbClr val="002060"/>
                </a:solidFill>
              </a:rPr>
            </a:br>
            <a:r>
              <a:rPr lang="en-GB" sz="2600" b="1" dirty="0" smtClean="0">
                <a:solidFill>
                  <a:schemeClr val="tx2">
                    <a:lumMod val="75000"/>
                  </a:schemeClr>
                </a:solidFill>
              </a:rPr>
              <a:t>Tool For Converting Hard Document Into Editable Digital Text Documents</a:t>
            </a:r>
            <a:r>
              <a:rPr lang="en-GB" sz="2800" b="1" dirty="0" smtClean="0">
                <a:solidFill>
                  <a:schemeClr val="tx2">
                    <a:lumMod val="75000"/>
                  </a:schemeClr>
                </a:solidFill>
              </a:rPr>
              <a:t/>
            </a:r>
            <a:br>
              <a:rPr lang="en-GB" sz="2800" b="1" dirty="0" smtClean="0">
                <a:solidFill>
                  <a:schemeClr val="tx2">
                    <a:lumMod val="75000"/>
                  </a:schemeClr>
                </a:solidFill>
              </a:rPr>
            </a:br>
            <a:r>
              <a:rPr lang="en-US" altLang="en-US" sz="2800" b="1" dirty="0">
                <a:solidFill>
                  <a:srgbClr val="002060"/>
                </a:solidFill>
              </a:rPr>
              <a:t/>
            </a:r>
            <a:br>
              <a:rPr lang="en-US" altLang="en-US" sz="2800" b="1" dirty="0">
                <a:solidFill>
                  <a:srgbClr val="002060"/>
                </a:solidFill>
              </a:rPr>
            </a:br>
            <a:r>
              <a:rPr lang="en-US" altLang="en-US" sz="2400" b="1" dirty="0" smtClean="0">
                <a:solidFill>
                  <a:srgbClr val="002060"/>
                </a:solidFill>
              </a:rPr>
              <a:t>Bachelor’s of Technology - Computer Science and Engineering</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600" b="1" dirty="0" smtClean="0">
                <a:solidFill>
                  <a:srgbClr val="FF0000"/>
                </a:solidFill>
              </a:rPr>
              <a:t>Objectives</a:t>
            </a:r>
            <a:endParaRPr lang="en-US" altLang="en-US" sz="36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marL="514350" indent="-514350" algn="just">
              <a:buFont typeface="+mj-lt"/>
              <a:buAutoNum type="arabicPeriod"/>
            </a:pPr>
            <a:r>
              <a:rPr lang="en-US" sz="2800" dirty="0"/>
              <a:t>To conduct literature survey on Character </a:t>
            </a:r>
            <a:r>
              <a:rPr lang="en-US" sz="2800" dirty="0" smtClean="0"/>
              <a:t>Recognition using neural network and </a:t>
            </a:r>
            <a:r>
              <a:rPr lang="en-US" sz="2800" dirty="0"/>
              <a:t>textual image </a:t>
            </a:r>
            <a:r>
              <a:rPr lang="en-US" sz="2800" dirty="0" smtClean="0"/>
              <a:t>processing.</a:t>
            </a:r>
            <a:endParaRPr lang="en-US" sz="2800" dirty="0"/>
          </a:p>
          <a:p>
            <a:pPr marL="514350" indent="-514350" algn="just">
              <a:buFont typeface="+mj-lt"/>
              <a:buAutoNum type="arabicPeriod"/>
            </a:pPr>
            <a:r>
              <a:rPr lang="en-US" sz="2800" dirty="0"/>
              <a:t>To design the methodology to be followed for developing the </a:t>
            </a:r>
            <a:r>
              <a:rPr lang="en-US" sz="2800" dirty="0" smtClean="0"/>
              <a:t>text documenting tool.</a:t>
            </a:r>
          </a:p>
          <a:p>
            <a:pPr marL="514350" indent="-514350" algn="just">
              <a:buFont typeface="+mj-lt"/>
              <a:buAutoNum type="arabicPeriod"/>
            </a:pPr>
            <a:r>
              <a:rPr lang="en-US" sz="2800" dirty="0" smtClean="0"/>
              <a:t>To develop and implement the algorithm that recognizes a hard text from the image and convert into a digital text document. </a:t>
            </a:r>
          </a:p>
          <a:p>
            <a:pPr marL="514350" indent="-514350" algn="just">
              <a:buFont typeface="+mj-lt"/>
              <a:buAutoNum type="arabicPeriod"/>
            </a:pPr>
            <a:r>
              <a:rPr lang="en-US" sz="2800" dirty="0" smtClean="0"/>
              <a:t>To </a:t>
            </a:r>
            <a:r>
              <a:rPr lang="en-US" sz="2800" dirty="0"/>
              <a:t>test and validate the developed </a:t>
            </a:r>
            <a:r>
              <a:rPr lang="en-US" sz="2800" dirty="0" smtClean="0"/>
              <a:t>tool </a:t>
            </a:r>
            <a:r>
              <a:rPr lang="en-US" sz="2800" dirty="0"/>
              <a:t>for various textual </a:t>
            </a:r>
            <a:r>
              <a:rPr lang="en-US" sz="2800" dirty="0" smtClean="0"/>
              <a:t>images.</a:t>
            </a:r>
            <a:endParaRPr lang="en-US" sz="2800" dirty="0"/>
          </a:p>
          <a:p>
            <a:pPr marL="514350" indent="-514350" algn="just">
              <a:buFont typeface="+mj-lt"/>
              <a:buAutoNum type="arabicPeriod"/>
            </a:pPr>
            <a:r>
              <a:rPr lang="en-US" sz="2800" dirty="0"/>
              <a:t>To document the report by unifying all the results and outcomes. </a:t>
            </a:r>
          </a:p>
          <a:p>
            <a:pPr algn="just"/>
            <a:endParaRPr lang="en-US" dirty="0"/>
          </a:p>
        </p:txBody>
      </p:sp>
    </p:spTree>
    <p:extLst>
      <p:ext uri="{BB962C8B-B14F-4D97-AF65-F5344CB8AC3E}">
        <p14:creationId xmlns:p14="http://schemas.microsoft.com/office/powerpoint/2010/main" val="67484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Methods and Methodologies</a:t>
            </a:r>
            <a:endParaRPr lang="en-US" dirty="0">
              <a:solidFill>
                <a:srgbClr val="FF0000"/>
              </a:solidFill>
            </a:endParaRPr>
          </a:p>
        </p:txBody>
      </p:sp>
      <p:sp>
        <p:nvSpPr>
          <p:cNvPr id="3" name="Content Placeholder 2"/>
          <p:cNvSpPr>
            <a:spLocks noGrp="1"/>
          </p:cNvSpPr>
          <p:nvPr>
            <p:ph idx="1"/>
          </p:nvPr>
        </p:nvSpPr>
        <p:spPr>
          <a:xfrm>
            <a:off x="523010" y="1163782"/>
            <a:ext cx="8915400" cy="5583382"/>
          </a:xfrm>
        </p:spPr>
        <p:txBody>
          <a:bodyPr/>
          <a:lstStyle/>
          <a:p>
            <a:pPr marL="0" indent="0" algn="just">
              <a:buNone/>
            </a:pPr>
            <a:r>
              <a:rPr lang="en-US" sz="3100" dirty="0" smtClean="0"/>
              <a:t>Objective </a:t>
            </a:r>
            <a:r>
              <a:rPr lang="en-US" sz="3100" dirty="0"/>
              <a:t>1: Literature Review</a:t>
            </a:r>
            <a:endParaRPr lang="en-US" sz="3100" dirty="0" smtClean="0"/>
          </a:p>
          <a:p>
            <a:pPr marL="514350" indent="-514350" algn="just">
              <a:buFont typeface="+mj-lt"/>
              <a:buAutoNum type="arabicPeriod"/>
            </a:pPr>
            <a:r>
              <a:rPr lang="en-US" sz="3100" i="1" dirty="0" smtClean="0"/>
              <a:t>Machine </a:t>
            </a:r>
            <a:r>
              <a:rPr lang="en-US" sz="3100" i="1" dirty="0"/>
              <a:t>Learning in Document Analysis and Recognition</a:t>
            </a:r>
            <a:endParaRPr lang="en-US" sz="3100" dirty="0" smtClean="0"/>
          </a:p>
          <a:p>
            <a:pPr marL="0" indent="0" algn="just">
              <a:buNone/>
            </a:pPr>
            <a:r>
              <a:rPr lang="en-US" sz="3100" dirty="0" smtClean="0">
                <a:sym typeface="Wingdings" panose="05000000000000000000" pitchFamily="2" charset="2"/>
              </a:rPr>
              <a:t>Summary: The objective of this paper is to understand principal components required for the implementation of a pattern recognition that are pre-processing, object-segmentation, object recognition and post processing in significant details. The paper explores the application of different pattern recognition outputs including handwriting and text recognition.</a:t>
            </a:r>
            <a:endParaRPr lang="en-US" sz="3100" dirty="0"/>
          </a:p>
          <a:p>
            <a:pPr algn="just"/>
            <a:endParaRPr lang="en-US" dirty="0"/>
          </a:p>
          <a:p>
            <a:pPr algn="just"/>
            <a:endParaRPr lang="en-US" dirty="0"/>
          </a:p>
        </p:txBody>
      </p:sp>
    </p:spTree>
    <p:extLst>
      <p:ext uri="{BB962C8B-B14F-4D97-AF65-F5344CB8AC3E}">
        <p14:creationId xmlns:p14="http://schemas.microsoft.com/office/powerpoint/2010/main" val="10233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927861"/>
          </a:xfrm>
        </p:spPr>
        <p:txBody>
          <a:bodyPr/>
          <a:lstStyle/>
          <a:p>
            <a:r>
              <a:rPr lang="en-US" dirty="0" smtClean="0">
                <a:solidFill>
                  <a:srgbClr val="FF0000"/>
                </a:solidFill>
              </a:rPr>
              <a:t>Literature Review</a:t>
            </a:r>
            <a:endParaRPr lang="en-US" dirty="0">
              <a:solidFill>
                <a:srgbClr val="FF0000"/>
              </a:solidFill>
            </a:endParaRPr>
          </a:p>
        </p:txBody>
      </p:sp>
      <p:sp>
        <p:nvSpPr>
          <p:cNvPr id="3" name="Content Placeholder 2"/>
          <p:cNvSpPr>
            <a:spLocks noGrp="1"/>
          </p:cNvSpPr>
          <p:nvPr>
            <p:ph idx="1"/>
          </p:nvPr>
        </p:nvSpPr>
        <p:spPr>
          <a:xfrm>
            <a:off x="495300" y="1327759"/>
            <a:ext cx="8915400" cy="4798409"/>
          </a:xfrm>
        </p:spPr>
        <p:txBody>
          <a:bodyPr/>
          <a:lstStyle/>
          <a:p>
            <a:pPr marL="0" indent="0" algn="just">
              <a:buNone/>
            </a:pPr>
            <a:r>
              <a:rPr lang="en-US" sz="3100" i="1" dirty="0" smtClean="0"/>
              <a:t>2</a:t>
            </a:r>
            <a:r>
              <a:rPr lang="en-US" sz="3100" b="1" i="1" dirty="0" smtClean="0"/>
              <a:t>. </a:t>
            </a:r>
            <a:r>
              <a:rPr lang="en-US" sz="3100" i="1" dirty="0"/>
              <a:t>Neural Network based Handwritten </a:t>
            </a:r>
            <a:r>
              <a:rPr lang="en-US" sz="3100" i="1" dirty="0" smtClean="0"/>
              <a:t>Character</a:t>
            </a:r>
          </a:p>
          <a:p>
            <a:pPr marL="0" indent="0" algn="just">
              <a:buNone/>
            </a:pPr>
            <a:r>
              <a:rPr lang="en-US" sz="3100" i="1" dirty="0" smtClean="0"/>
              <a:t>Recognition system </a:t>
            </a:r>
          </a:p>
          <a:p>
            <a:pPr marL="0" indent="0" algn="just">
              <a:buNone/>
            </a:pPr>
            <a:r>
              <a:rPr lang="en-US" sz="3100" dirty="0" smtClean="0">
                <a:sym typeface="Wingdings" panose="05000000000000000000" pitchFamily="2" charset="2"/>
              </a:rPr>
              <a:t></a:t>
            </a:r>
            <a:r>
              <a:rPr lang="en-US" sz="3100" dirty="0" smtClean="0"/>
              <a:t>Summary- The effectiveness of their work emphasizes using feature extraction using character geometry and gradient technique from scanned images containing handwritten characters. Their proposed methodology has produced good results for images containing handwritten text written in different styles, size and alignment. </a:t>
            </a:r>
          </a:p>
        </p:txBody>
      </p:sp>
    </p:spTree>
    <p:extLst>
      <p:ext uri="{BB962C8B-B14F-4D97-AF65-F5344CB8AC3E}">
        <p14:creationId xmlns:p14="http://schemas.microsoft.com/office/powerpoint/2010/main" val="80042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015543"/>
          </a:xfrm>
        </p:spPr>
        <p:txBody>
          <a:bodyPr/>
          <a:lstStyle/>
          <a:p>
            <a:r>
              <a:rPr lang="en-US" dirty="0" smtClean="0">
                <a:solidFill>
                  <a:srgbClr val="FF0000"/>
                </a:solidFill>
              </a:rPr>
              <a:t>Method and Methodology Contd..</a:t>
            </a:r>
            <a:endParaRPr lang="en-US" dirty="0">
              <a:solidFill>
                <a:srgbClr val="FF0000"/>
              </a:solidFill>
            </a:endParaRPr>
          </a:p>
        </p:txBody>
      </p:sp>
      <p:sp>
        <p:nvSpPr>
          <p:cNvPr id="3" name="Content Placeholder 2"/>
          <p:cNvSpPr>
            <a:spLocks noGrp="1"/>
          </p:cNvSpPr>
          <p:nvPr>
            <p:ph idx="1"/>
          </p:nvPr>
        </p:nvSpPr>
        <p:spPr>
          <a:xfrm>
            <a:off x="495300" y="1110072"/>
            <a:ext cx="8915400" cy="5304583"/>
          </a:xfrm>
        </p:spPr>
        <p:txBody>
          <a:bodyPr/>
          <a:lstStyle/>
          <a:p>
            <a:pPr marL="0" indent="0" algn="just">
              <a:buNone/>
            </a:pPr>
            <a:r>
              <a:rPr lang="en-US" sz="3100" dirty="0" smtClean="0"/>
              <a:t>Objective 2: Design</a:t>
            </a:r>
          </a:p>
          <a:p>
            <a:pPr marL="0" indent="0" algn="just">
              <a:buNone/>
            </a:pPr>
            <a:r>
              <a:rPr lang="en-US" i="1" dirty="0"/>
              <a:t>Assumptions</a:t>
            </a:r>
          </a:p>
          <a:p>
            <a:pPr algn="just"/>
            <a:r>
              <a:rPr lang="en-US" dirty="0"/>
              <a:t>The input image is assumed to contain only English characters.</a:t>
            </a:r>
          </a:p>
          <a:p>
            <a:pPr algn="just"/>
            <a:r>
              <a:rPr lang="en-US" dirty="0"/>
              <a:t>The input image is assumed to be a text written on un-ruled white paper.</a:t>
            </a:r>
          </a:p>
          <a:p>
            <a:pPr algn="just"/>
            <a:r>
              <a:rPr lang="en-US" dirty="0"/>
              <a:t>The input image is assumed to contain text that are not cursive.</a:t>
            </a:r>
          </a:p>
          <a:p>
            <a:pPr algn="just"/>
            <a:r>
              <a:rPr lang="en-US" dirty="0"/>
              <a:t>The input image is assumed to contain text that does not contain noise e.g. </a:t>
            </a:r>
            <a:r>
              <a:rPr lang="en-US" strike="sngStrike" dirty="0"/>
              <a:t>Ashish .</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44146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 Flowchart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090057" y="1172482"/>
            <a:ext cx="5834743" cy="5238750"/>
          </a:xfrm>
          <a:prstGeom prst="rect">
            <a:avLst/>
          </a:prstGeom>
        </p:spPr>
      </p:pic>
    </p:spTree>
    <p:extLst>
      <p:ext uri="{BB962C8B-B14F-4D97-AF65-F5344CB8AC3E}">
        <p14:creationId xmlns:p14="http://schemas.microsoft.com/office/powerpoint/2010/main" val="2330594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45" y="286595"/>
            <a:ext cx="8915400" cy="1143000"/>
          </a:xfrm>
        </p:spPr>
        <p:txBody>
          <a:bodyPr/>
          <a:lstStyle/>
          <a:p>
            <a:r>
              <a:rPr lang="en-US" dirty="0" smtClean="0">
                <a:solidFill>
                  <a:srgbClr val="FF0000"/>
                </a:solidFill>
              </a:rPr>
              <a:t>Method and methodology contd..</a:t>
            </a:r>
            <a:endParaRPr lang="en-US" dirty="0">
              <a:solidFill>
                <a:srgbClr val="FF0000"/>
              </a:solidFill>
            </a:endParaRPr>
          </a:p>
        </p:txBody>
      </p:sp>
      <p:sp>
        <p:nvSpPr>
          <p:cNvPr id="3" name="Content Placeholder 2"/>
          <p:cNvSpPr>
            <a:spLocks noGrp="1"/>
          </p:cNvSpPr>
          <p:nvPr>
            <p:ph idx="1"/>
          </p:nvPr>
        </p:nvSpPr>
        <p:spPr>
          <a:xfrm>
            <a:off x="481445" y="1101442"/>
            <a:ext cx="8915400" cy="4911431"/>
          </a:xfrm>
        </p:spPr>
        <p:txBody>
          <a:bodyPr/>
          <a:lstStyle/>
          <a:p>
            <a:pPr marL="0" indent="0">
              <a:buNone/>
            </a:pPr>
            <a:r>
              <a:rPr lang="en-US" dirty="0" smtClean="0"/>
              <a:t>Objective 3:</a:t>
            </a:r>
            <a:r>
              <a:rPr lang="en-US" i="1" dirty="0" smtClean="0"/>
              <a:t> Implementation</a:t>
            </a:r>
          </a:p>
          <a:p>
            <a:r>
              <a:rPr lang="en-US" dirty="0" smtClean="0"/>
              <a:t>We are using NIST dataset for the implementation</a:t>
            </a:r>
            <a:r>
              <a:rPr lang="en-US" dirty="0"/>
              <a:t/>
            </a:r>
            <a:br>
              <a:rPr lang="en-US" dirty="0"/>
            </a:br>
            <a:r>
              <a:rPr lang="en-US" dirty="0" smtClean="0"/>
              <a:t>which includes about 800,000 image data of characters.</a:t>
            </a:r>
          </a:p>
          <a:p>
            <a:r>
              <a:rPr lang="en-US" dirty="0" smtClean="0"/>
              <a:t>The assumptions are made to develop a better classifier as the we have dataset limited to English characters and digits only.</a:t>
            </a:r>
          </a:p>
          <a:p>
            <a:r>
              <a:rPr lang="en-US" dirty="0" smtClean="0"/>
              <a:t>To process the computation we are taking the help of google colaboratory as they provide free GPU and TPU processing.</a:t>
            </a:r>
          </a:p>
        </p:txBody>
      </p:sp>
    </p:spTree>
    <p:extLst>
      <p:ext uri="{BB962C8B-B14F-4D97-AF65-F5344CB8AC3E}">
        <p14:creationId xmlns:p14="http://schemas.microsoft.com/office/powerpoint/2010/main" val="90535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 and methodology contd..</a:t>
            </a:r>
            <a:endParaRPr lang="en-US" dirty="0"/>
          </a:p>
        </p:txBody>
      </p:sp>
      <p:sp>
        <p:nvSpPr>
          <p:cNvPr id="3" name="Content Placeholder 2"/>
          <p:cNvSpPr>
            <a:spLocks noGrp="1"/>
          </p:cNvSpPr>
          <p:nvPr>
            <p:ph idx="1"/>
          </p:nvPr>
        </p:nvSpPr>
        <p:spPr>
          <a:xfrm>
            <a:off x="495300" y="1292947"/>
            <a:ext cx="8915400" cy="5179714"/>
          </a:xfrm>
        </p:spPr>
        <p:txBody>
          <a:bodyPr/>
          <a:lstStyle/>
          <a:p>
            <a:pPr marL="0" indent="0" algn="just">
              <a:buNone/>
            </a:pPr>
            <a:r>
              <a:rPr lang="en-US" dirty="0" smtClean="0"/>
              <a:t>Objective 4: </a:t>
            </a:r>
            <a:r>
              <a:rPr lang="en-US" i="1" dirty="0" smtClean="0"/>
              <a:t>Testing </a:t>
            </a:r>
            <a:r>
              <a:rPr lang="en-US" i="1" dirty="0"/>
              <a:t>and </a:t>
            </a:r>
            <a:r>
              <a:rPr lang="en-US" i="1" dirty="0" smtClean="0"/>
              <a:t>validation</a:t>
            </a:r>
            <a:endParaRPr lang="en-US" i="1" dirty="0"/>
          </a:p>
          <a:p>
            <a:pPr algn="just"/>
            <a:r>
              <a:rPr lang="en-US" dirty="0" smtClean="0"/>
              <a:t>Collecting various test samples for the input.</a:t>
            </a:r>
          </a:p>
          <a:p>
            <a:pPr algn="just"/>
            <a:r>
              <a:rPr lang="en-US" dirty="0" smtClean="0"/>
              <a:t>Conducting unit testing and system testing.</a:t>
            </a:r>
          </a:p>
          <a:p>
            <a:pPr algn="just"/>
            <a:r>
              <a:rPr lang="en-US" dirty="0" smtClean="0"/>
              <a:t>Conducting validation check of the tool.</a:t>
            </a:r>
          </a:p>
          <a:p>
            <a:pPr algn="just"/>
            <a:r>
              <a:rPr lang="en-US" dirty="0" smtClean="0"/>
              <a:t>Checking </a:t>
            </a:r>
            <a:r>
              <a:rPr lang="en-US" dirty="0"/>
              <a:t>the </a:t>
            </a:r>
            <a:r>
              <a:rPr lang="en-US" dirty="0" smtClean="0"/>
              <a:t>performance of the tool for </a:t>
            </a:r>
            <a:r>
              <a:rPr lang="en-US" dirty="0"/>
              <a:t>test inputs.</a:t>
            </a:r>
          </a:p>
          <a:p>
            <a:pPr marL="800100" lvl="2" indent="0">
              <a:buNone/>
            </a:pPr>
            <a:endParaRPr lang="en-US" dirty="0" smtClean="0"/>
          </a:p>
          <a:p>
            <a:endParaRPr lang="en-US" dirty="0"/>
          </a:p>
        </p:txBody>
      </p:sp>
    </p:spTree>
    <p:extLst>
      <p:ext uri="{BB962C8B-B14F-4D97-AF65-F5344CB8AC3E}">
        <p14:creationId xmlns:p14="http://schemas.microsoft.com/office/powerpoint/2010/main" val="37487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332657"/>
            <a:ext cx="8420100" cy="1008112"/>
          </a:xfrm>
        </p:spPr>
        <p:txBody>
          <a:bodyPr/>
          <a:lstStyle/>
          <a:p>
            <a:r>
              <a:rPr lang="en-US" dirty="0">
                <a:solidFill>
                  <a:srgbClr val="FF0000"/>
                </a:solidFill>
              </a:rPr>
              <a:t>Method and methodology contd..</a:t>
            </a:r>
            <a:endParaRPr lang="en-IN" dirty="0"/>
          </a:p>
        </p:txBody>
      </p:sp>
      <p:sp>
        <p:nvSpPr>
          <p:cNvPr id="3" name="Subtitle 2"/>
          <p:cNvSpPr>
            <a:spLocks noGrp="1"/>
          </p:cNvSpPr>
          <p:nvPr>
            <p:ph type="subTitle" idx="1"/>
          </p:nvPr>
        </p:nvSpPr>
        <p:spPr>
          <a:xfrm>
            <a:off x="742950" y="1202222"/>
            <a:ext cx="8420100" cy="5323268"/>
          </a:xfrm>
        </p:spPr>
        <p:txBody>
          <a:bodyPr/>
          <a:lstStyle/>
          <a:p>
            <a:pPr algn="l"/>
            <a:r>
              <a:rPr lang="en-US" dirty="0" smtClean="0">
                <a:solidFill>
                  <a:schemeClr val="tx1"/>
                </a:solidFill>
              </a:rPr>
              <a:t>Objective 5: </a:t>
            </a:r>
            <a:r>
              <a:rPr lang="en-US" i="1" dirty="0" smtClean="0">
                <a:solidFill>
                  <a:schemeClr val="tx1"/>
                </a:solidFill>
              </a:rPr>
              <a:t>Documentation</a:t>
            </a:r>
          </a:p>
          <a:p>
            <a:pPr marL="457200" indent="-457200" algn="l">
              <a:buFont typeface="Arial" panose="020B0604020202020204" pitchFamily="34" charset="0"/>
              <a:buChar char="•"/>
            </a:pPr>
            <a:r>
              <a:rPr lang="en-US" dirty="0" smtClean="0">
                <a:solidFill>
                  <a:schemeClr val="tx1"/>
                </a:solidFill>
              </a:rPr>
              <a:t>Based </a:t>
            </a:r>
            <a:r>
              <a:rPr lang="en-US" dirty="0">
                <a:solidFill>
                  <a:schemeClr val="tx1"/>
                </a:solidFill>
              </a:rPr>
              <a:t>on the literature survey done, the requirements are reported</a:t>
            </a:r>
            <a:r>
              <a:rPr lang="en-US" dirty="0" smtClean="0">
                <a:solidFill>
                  <a:schemeClr val="tx1"/>
                </a:solidFill>
              </a:rPr>
              <a:t>.</a:t>
            </a:r>
          </a:p>
          <a:p>
            <a:pPr marL="457200" indent="-457200" algn="l">
              <a:buFont typeface="Arial" panose="020B0604020202020204" pitchFamily="34" charset="0"/>
              <a:buChar char="•"/>
            </a:pPr>
            <a:r>
              <a:rPr lang="en-US" dirty="0" smtClean="0">
                <a:solidFill>
                  <a:schemeClr val="tx1"/>
                </a:solidFill>
              </a:rPr>
              <a:t>Demonstration </a:t>
            </a:r>
            <a:r>
              <a:rPr lang="en-US" dirty="0">
                <a:solidFill>
                  <a:schemeClr val="tx1"/>
                </a:solidFill>
              </a:rPr>
              <a:t>of the developed </a:t>
            </a:r>
            <a:r>
              <a:rPr lang="en-US" dirty="0" smtClean="0">
                <a:solidFill>
                  <a:schemeClr val="tx1"/>
                </a:solidFill>
              </a:rPr>
              <a:t>algorithm with the test data will be reported.</a:t>
            </a:r>
          </a:p>
          <a:p>
            <a:pPr marL="457200" indent="-457200" algn="l">
              <a:buFont typeface="Arial" panose="020B0604020202020204" pitchFamily="34" charset="0"/>
              <a:buChar char="•"/>
            </a:pPr>
            <a:r>
              <a:rPr lang="en-US" dirty="0" smtClean="0">
                <a:solidFill>
                  <a:schemeClr val="tx1"/>
                </a:solidFill>
              </a:rPr>
              <a:t>After </a:t>
            </a:r>
            <a:r>
              <a:rPr lang="en-US" dirty="0">
                <a:solidFill>
                  <a:schemeClr val="tx1"/>
                </a:solidFill>
              </a:rPr>
              <a:t>the </a:t>
            </a:r>
            <a:r>
              <a:rPr lang="en-US" dirty="0" smtClean="0">
                <a:solidFill>
                  <a:schemeClr val="tx1"/>
                </a:solidFill>
              </a:rPr>
              <a:t>design</a:t>
            </a:r>
            <a:r>
              <a:rPr lang="en-US" dirty="0">
                <a:solidFill>
                  <a:schemeClr val="tx1"/>
                </a:solidFill>
              </a:rPr>
              <a:t>, implementation, verification, testing and validation, results of the system are reported. </a:t>
            </a:r>
            <a:endParaRPr lang="en-US" dirty="0" smtClean="0">
              <a:solidFill>
                <a:schemeClr val="tx1"/>
              </a:solidFill>
            </a:endParaRPr>
          </a:p>
          <a:p>
            <a:pPr marL="457200" indent="-457200" algn="l">
              <a:buFont typeface="Arial" panose="020B0604020202020204" pitchFamily="34" charset="0"/>
              <a:buChar char="•"/>
            </a:pPr>
            <a:r>
              <a:rPr lang="en-US" dirty="0" smtClean="0">
                <a:solidFill>
                  <a:schemeClr val="tx1"/>
                </a:solidFill>
              </a:rPr>
              <a:t>Analyze </a:t>
            </a:r>
            <a:r>
              <a:rPr lang="en-US" dirty="0">
                <a:solidFill>
                  <a:schemeClr val="tx1"/>
                </a:solidFill>
              </a:rPr>
              <a:t>performance of the </a:t>
            </a:r>
            <a:r>
              <a:rPr lang="en-US" dirty="0" smtClean="0">
                <a:solidFill>
                  <a:schemeClr val="tx1"/>
                </a:solidFill>
              </a:rPr>
              <a:t>tool </a:t>
            </a:r>
            <a:r>
              <a:rPr lang="en-US" dirty="0">
                <a:solidFill>
                  <a:schemeClr val="tx1"/>
                </a:solidFill>
              </a:rPr>
              <a:t>and report the performance </a:t>
            </a:r>
            <a:r>
              <a:rPr lang="en-US" dirty="0" smtClean="0">
                <a:solidFill>
                  <a:schemeClr val="tx1"/>
                </a:solidFill>
              </a:rPr>
              <a:t>test’ </a:t>
            </a:r>
            <a:r>
              <a:rPr lang="en-US" dirty="0">
                <a:solidFill>
                  <a:schemeClr val="tx1"/>
                </a:solidFill>
              </a:rPr>
              <a:t>results. </a:t>
            </a:r>
          </a:p>
          <a:p>
            <a:pPr algn="l"/>
            <a:endParaRPr lang="en-US" dirty="0" smtClean="0">
              <a:solidFill>
                <a:schemeClr val="tx1"/>
              </a:solidFill>
            </a:endParaRPr>
          </a:p>
          <a:p>
            <a:endParaRPr lang="en-IN" dirty="0"/>
          </a:p>
        </p:txBody>
      </p:sp>
    </p:spTree>
    <p:extLst>
      <p:ext uri="{BB962C8B-B14F-4D97-AF65-F5344CB8AC3E}">
        <p14:creationId xmlns:p14="http://schemas.microsoft.com/office/powerpoint/2010/main" val="264147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r>
              <a:rPr lang="en-US" sz="2800" dirty="0" smtClean="0"/>
              <a:t>Demonstration of Working Model</a:t>
            </a:r>
          </a:p>
          <a:p>
            <a:r>
              <a:rPr lang="en-US" sz="2800" dirty="0" smtClean="0"/>
              <a:t>Tool</a:t>
            </a:r>
          </a:p>
          <a:p>
            <a:pPr marL="0" indent="0">
              <a:buNone/>
            </a:pPr>
            <a:endParaRPr lang="en-US" sz="2800" dirty="0" smtClean="0"/>
          </a:p>
          <a:p>
            <a:endParaRPr lang="en-US" sz="2800" dirty="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2720939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Project Costing</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30163542"/>
              </p:ext>
            </p:extLst>
          </p:nvPr>
        </p:nvGraphicFramePr>
        <p:xfrm>
          <a:off x="1293291" y="1160927"/>
          <a:ext cx="7319418" cy="4671835"/>
        </p:xfrm>
        <a:graphic>
          <a:graphicData uri="http://schemas.openxmlformats.org/drawingml/2006/table">
            <a:tbl>
              <a:tblPr firstRow="1" firstCol="1" bandRow="1">
                <a:noFill/>
              </a:tblPr>
              <a:tblGrid>
                <a:gridCol w="2781444">
                  <a:extLst>
                    <a:ext uri="{9D8B030D-6E8A-4147-A177-3AD203B41FA5}">
                      <a16:colId xmlns:a16="http://schemas.microsoft.com/office/drawing/2014/main" val="20000"/>
                    </a:ext>
                  </a:extLst>
                </a:gridCol>
                <a:gridCol w="2781444">
                  <a:extLst>
                    <a:ext uri="{9D8B030D-6E8A-4147-A177-3AD203B41FA5}">
                      <a16:colId xmlns:a16="http://schemas.microsoft.com/office/drawing/2014/main" val="20001"/>
                    </a:ext>
                  </a:extLst>
                </a:gridCol>
                <a:gridCol w="1756530">
                  <a:extLst>
                    <a:ext uri="{9D8B030D-6E8A-4147-A177-3AD203B41FA5}">
                      <a16:colId xmlns:a16="http://schemas.microsoft.com/office/drawing/2014/main" val="20002"/>
                    </a:ext>
                  </a:extLst>
                </a:gridCol>
              </a:tblGrid>
              <a:tr h="93436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Component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800" u="none" strike="noStrike" cap="none" dirty="0" smtClean="0">
                          <a:solidFill>
                            <a:schemeClr val="tx1"/>
                          </a:solidFill>
                          <a:latin typeface="+mn-lt"/>
                          <a:ea typeface="Times New Roman"/>
                          <a:cs typeface="Times New Roman"/>
                          <a:sym typeface="Times New Roman"/>
                        </a:rPr>
                        <a:t>Units</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93436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Arial"/>
                        </a:rPr>
                        <a:t>Ma</a:t>
                      </a:r>
                      <a:r>
                        <a:rPr lang="en-US" sz="1600" u="none" strike="noStrike" cap="none" baseline="0" dirty="0" smtClean="0">
                          <a:solidFill>
                            <a:schemeClr val="tx1"/>
                          </a:solidFill>
                          <a:latin typeface="+mn-lt"/>
                          <a:ea typeface="Times New Roman"/>
                          <a:cs typeface="Times New Roman"/>
                          <a:sym typeface="Arial"/>
                        </a:rPr>
                        <a:t>n power</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latin typeface="+mn-lt"/>
                          <a:ea typeface="Times New Roman"/>
                          <a:cs typeface="Times New Roman"/>
                          <a:sym typeface="Times New Roman"/>
                        </a:rPr>
                        <a:t>16weeks*4people</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₹2,00,0000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r h="93436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Arial"/>
                        </a:rPr>
                        <a:t>Laptop</a:t>
                      </a:r>
                      <a:r>
                        <a:rPr lang="en-US" sz="1600" u="none" strike="noStrike" cap="none" baseline="0" dirty="0" smtClean="0">
                          <a:solidFill>
                            <a:schemeClr val="tx1"/>
                          </a:solidFill>
                          <a:latin typeface="+mn-lt"/>
                          <a:ea typeface="Times New Roman"/>
                          <a:cs typeface="Times New Roman"/>
                          <a:sym typeface="Arial"/>
                        </a:rPr>
                        <a:t> (Hardware and software)</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ea typeface="Times New Roman"/>
                          <a:cs typeface="Times New Roman"/>
                          <a:sym typeface="Times New Roman"/>
                        </a:rPr>
                        <a:t>4 Units</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₹10,000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2"/>
                  </a:ext>
                </a:extLst>
              </a:tr>
              <a:tr h="93436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solidFill>
                            <a:schemeClr val="tx1"/>
                          </a:solidFill>
                          <a:latin typeface="+mn-lt"/>
                          <a:ea typeface="Times New Roman"/>
                          <a:cs typeface="Times New Roman"/>
                          <a:sym typeface="Calibri"/>
                        </a:rPr>
                        <a:t>Internet</a:t>
                      </a:r>
                      <a:r>
                        <a:rPr lang="en-US" sz="1600" u="none" strike="noStrike" cap="none" baseline="0" dirty="0" smtClean="0">
                          <a:solidFill>
                            <a:schemeClr val="tx1"/>
                          </a:solidFill>
                          <a:latin typeface="+mn-lt"/>
                          <a:ea typeface="Times New Roman"/>
                          <a:cs typeface="Times New Roman"/>
                          <a:sym typeface="Calibri"/>
                        </a:rPr>
                        <a:t> and Electricity</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latin typeface="+mn-lt"/>
                          <a:ea typeface="Times New Roman"/>
                          <a:cs typeface="Times New Roman"/>
                          <a:sym typeface="Times New Roman"/>
                        </a:rPr>
                        <a:t>4</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₹5,000</a:t>
                      </a:r>
                      <a:endParaRPr sz="1600" u="none" strike="noStrike" cap="none" dirty="0">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3"/>
                  </a:ext>
                </a:extLst>
              </a:tr>
              <a:tr h="93436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a:cs typeface="Times New Roman"/>
                          <a:sym typeface="Times New Roman"/>
                        </a:rPr>
                        <a:t>Total </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600" u="none" strike="noStrike" cap="none" dirty="0" smtClean="0">
                          <a:latin typeface="+mn-lt"/>
                        </a:rPr>
                        <a:t>₹2,15,000</a:t>
                      </a: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7507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2474345670"/>
              </p:ext>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smtClean="0"/>
                        <a:t>Sl.No</a:t>
                      </a:r>
                      <a:r>
                        <a:rPr lang="en-US" sz="2400" dirty="0" smtClean="0"/>
                        <a:t>.</a:t>
                      </a:r>
                      <a:endParaRPr lang="en-US" sz="2400" dirty="0"/>
                    </a:p>
                  </a:txBody>
                  <a:tcPr/>
                </a:tc>
                <a:tc>
                  <a:txBody>
                    <a:bodyPr/>
                    <a:lstStyle/>
                    <a:p>
                      <a:r>
                        <a:rPr lang="en-US" sz="2400" dirty="0" smtClean="0"/>
                        <a:t>Reg. No.</a:t>
                      </a:r>
                      <a:endParaRPr lang="en-US" sz="2400" dirty="0"/>
                    </a:p>
                  </a:txBody>
                  <a:tcPr/>
                </a:tc>
                <a:tc>
                  <a:txBody>
                    <a:bodyPr/>
                    <a:lstStyle/>
                    <a:p>
                      <a:r>
                        <a:rPr lang="en-US" sz="2400" dirty="0" smtClean="0"/>
                        <a:t>Name of the student</a:t>
                      </a:r>
                      <a:endParaRPr lang="en-US" sz="2400" dirty="0"/>
                    </a:p>
                  </a:txBody>
                  <a:tcPr/>
                </a:tc>
                <a:tc>
                  <a:txBody>
                    <a:bodyPr/>
                    <a:lstStyle/>
                    <a:p>
                      <a:r>
                        <a:rPr lang="en-US" sz="2400" dirty="0" smtClean="0"/>
                        <a:t>Department</a:t>
                      </a:r>
                      <a:endParaRPr lang="en-US" sz="2400" dirty="0"/>
                    </a:p>
                  </a:txBody>
                  <a:tcPr/>
                </a:tc>
                <a:extLst>
                  <a:ext uri="{0D108BD9-81ED-4DB2-BD59-A6C34878D82A}">
                    <a16:rowId xmlns:a16="http://schemas.microsoft.com/office/drawing/2014/main" val="10000"/>
                  </a:ext>
                </a:extLst>
              </a:tr>
              <a:tr h="359301">
                <a:tc>
                  <a:txBody>
                    <a:bodyPr/>
                    <a:lstStyle/>
                    <a:p>
                      <a:pPr algn="ctr"/>
                      <a:r>
                        <a:rPr lang="en-US" dirty="0" smtClean="0"/>
                        <a:t>1</a:t>
                      </a:r>
                      <a:endParaRPr lang="en-US" dirty="0"/>
                    </a:p>
                  </a:txBody>
                  <a:tcPr/>
                </a:tc>
                <a:tc>
                  <a:txBody>
                    <a:bodyPr/>
                    <a:lstStyle/>
                    <a:p>
                      <a:r>
                        <a:rPr lang="en-US" dirty="0" smtClean="0"/>
                        <a:t>16ETCS002114</a:t>
                      </a:r>
                      <a:endParaRPr lang="en-US" dirty="0"/>
                    </a:p>
                  </a:txBody>
                  <a:tcPr/>
                </a:tc>
                <a:tc>
                  <a:txBody>
                    <a:bodyPr/>
                    <a:lstStyle/>
                    <a:p>
                      <a:r>
                        <a:rPr lang="en-US" dirty="0" smtClean="0"/>
                        <a:t>Sarah Zeya Anwar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1"/>
                  </a:ext>
                </a:extLst>
              </a:tr>
              <a:tr h="359301">
                <a:tc>
                  <a:txBody>
                    <a:bodyPr/>
                    <a:lstStyle/>
                    <a:p>
                      <a:pPr algn="ctr"/>
                      <a:r>
                        <a:rPr lang="en-US" dirty="0" smtClean="0"/>
                        <a:t>2</a:t>
                      </a:r>
                      <a:endParaRPr lang="en-US" dirty="0"/>
                    </a:p>
                  </a:txBody>
                  <a:tcPr/>
                </a:tc>
                <a:tc>
                  <a:txBody>
                    <a:bodyPr/>
                    <a:lstStyle/>
                    <a:p>
                      <a:r>
                        <a:rPr lang="en-US" dirty="0" smtClean="0"/>
                        <a:t>16ETCS002115</a:t>
                      </a:r>
                      <a:endParaRPr lang="en-US" dirty="0"/>
                    </a:p>
                  </a:txBody>
                  <a:tcPr/>
                </a:tc>
                <a:tc>
                  <a:txBody>
                    <a:bodyPr/>
                    <a:lstStyle/>
                    <a:p>
                      <a:r>
                        <a:rPr lang="en-US" dirty="0" smtClean="0"/>
                        <a:t>Satyam </a:t>
                      </a:r>
                      <a:r>
                        <a:rPr lang="en-US" dirty="0" err="1" smtClean="0"/>
                        <a:t>Agarwal</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2"/>
                  </a:ext>
                </a:extLst>
              </a:tr>
              <a:tr h="359301">
                <a:tc>
                  <a:txBody>
                    <a:bodyPr/>
                    <a:lstStyle/>
                    <a:p>
                      <a:pPr algn="ctr"/>
                      <a:r>
                        <a:rPr lang="en-US" dirty="0" smtClean="0"/>
                        <a:t>3</a:t>
                      </a:r>
                      <a:endParaRPr lang="en-US" dirty="0"/>
                    </a:p>
                  </a:txBody>
                  <a:tcPr/>
                </a:tc>
                <a:tc>
                  <a:txBody>
                    <a:bodyPr/>
                    <a:lstStyle/>
                    <a:p>
                      <a:r>
                        <a:rPr lang="en-US" dirty="0" smtClean="0"/>
                        <a:t>16ETCS002144</a:t>
                      </a:r>
                      <a:endParaRPr lang="en-US" dirty="0"/>
                    </a:p>
                  </a:txBody>
                  <a:tcPr/>
                </a:tc>
                <a:tc>
                  <a:txBody>
                    <a:bodyPr/>
                    <a:lstStyle/>
                    <a:p>
                      <a:r>
                        <a:rPr lang="en-US" dirty="0" err="1" smtClean="0"/>
                        <a:t>Ashish</a:t>
                      </a:r>
                      <a:r>
                        <a:rPr lang="en-US" dirty="0" smtClean="0"/>
                        <a:t> Kumar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3"/>
                  </a:ext>
                </a:extLst>
              </a:tr>
              <a:tr h="359301">
                <a:tc>
                  <a:txBody>
                    <a:bodyPr/>
                    <a:lstStyle/>
                    <a:p>
                      <a:pPr algn="ctr"/>
                      <a:r>
                        <a:rPr lang="en-US" dirty="0" smtClean="0"/>
                        <a:t>4</a:t>
                      </a:r>
                      <a:endParaRPr lang="en-US" dirty="0"/>
                    </a:p>
                  </a:txBody>
                  <a:tcPr/>
                </a:tc>
                <a:tc>
                  <a:txBody>
                    <a:bodyPr/>
                    <a:lstStyle/>
                    <a:p>
                      <a:r>
                        <a:rPr lang="en-US" dirty="0" smtClean="0"/>
                        <a:t>16ETCS002161</a:t>
                      </a:r>
                      <a:endParaRPr lang="en-US" dirty="0"/>
                    </a:p>
                  </a:txBody>
                  <a:tcPr/>
                </a:tc>
                <a:tc>
                  <a:txBody>
                    <a:bodyPr/>
                    <a:lstStyle/>
                    <a:p>
                      <a:r>
                        <a:rPr lang="en-US" dirty="0" err="1" smtClean="0"/>
                        <a:t>Saurav</a:t>
                      </a:r>
                      <a:r>
                        <a:rPr lang="en-US" dirty="0" smtClean="0"/>
                        <a:t> Kumar</a:t>
                      </a:r>
                      <a:endParaRPr lang="en-US" dirty="0"/>
                    </a:p>
                  </a:txBody>
                  <a:tcPr/>
                </a:tc>
                <a:tc>
                  <a:txBody>
                    <a:bodyPr/>
                    <a:lstStyle/>
                    <a:p>
                      <a:r>
                        <a:rPr lang="en-US" dirty="0" smtClean="0"/>
                        <a:t>CSE</a:t>
                      </a:r>
                      <a:endParaRPr lang="en-US" dirty="0"/>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Batch		: FT-16 	</a:t>
            </a:r>
            <a:endParaRPr lang="en-US" dirty="0"/>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smtClean="0">
                <a:solidFill>
                  <a:srgbClr val="FF0000"/>
                </a:solidFill>
              </a:rPr>
              <a:t>Group Details</a:t>
            </a:r>
            <a:endParaRPr lang="en-US" sz="3200" b="1" dirty="0">
              <a:solidFill>
                <a:srgbClr val="FF0000"/>
              </a:solidFill>
            </a:endParaRPr>
          </a:p>
        </p:txBody>
      </p:sp>
    </p:spTree>
    <p:extLst>
      <p:ext uri="{BB962C8B-B14F-4D97-AF65-F5344CB8AC3E}">
        <p14:creationId xmlns:p14="http://schemas.microsoft.com/office/powerpoint/2010/main" val="125898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316912107"/>
              </p:ext>
            </p:extLst>
          </p:nvPr>
        </p:nvGraphicFramePr>
        <p:xfrm>
          <a:off x="805729" y="1313007"/>
          <a:ext cx="8130452" cy="4311939"/>
        </p:xfrm>
        <a:graphic>
          <a:graphicData uri="http://schemas.openxmlformats.org/drawingml/2006/table">
            <a:tbl>
              <a:tblPr firstRow="1" bandRow="1">
                <a:tableStyleId>{5A111915-BE36-4E01-A7E5-04B1672EAD32}</a:tableStyleId>
              </a:tblPr>
              <a:tblGrid>
                <a:gridCol w="1988812">
                  <a:extLst>
                    <a:ext uri="{9D8B030D-6E8A-4147-A177-3AD203B41FA5}">
                      <a16:colId xmlns:a16="http://schemas.microsoft.com/office/drawing/2014/main" val="1003477196"/>
                    </a:ext>
                  </a:extLst>
                </a:gridCol>
                <a:gridCol w="1404585">
                  <a:extLst>
                    <a:ext uri="{9D8B030D-6E8A-4147-A177-3AD203B41FA5}">
                      <a16:colId xmlns:a16="http://schemas.microsoft.com/office/drawing/2014/main" val="3436537967"/>
                    </a:ext>
                  </a:extLst>
                </a:gridCol>
                <a:gridCol w="1572525">
                  <a:extLst>
                    <a:ext uri="{9D8B030D-6E8A-4147-A177-3AD203B41FA5}">
                      <a16:colId xmlns:a16="http://schemas.microsoft.com/office/drawing/2014/main" val="3149324793"/>
                    </a:ext>
                  </a:extLst>
                </a:gridCol>
                <a:gridCol w="1655307">
                  <a:extLst>
                    <a:ext uri="{9D8B030D-6E8A-4147-A177-3AD203B41FA5}">
                      <a16:colId xmlns:a16="http://schemas.microsoft.com/office/drawing/2014/main" val="1411685033"/>
                    </a:ext>
                  </a:extLst>
                </a:gridCol>
                <a:gridCol w="1509223">
                  <a:extLst>
                    <a:ext uri="{9D8B030D-6E8A-4147-A177-3AD203B41FA5}">
                      <a16:colId xmlns:a16="http://schemas.microsoft.com/office/drawing/2014/main" val="634737177"/>
                    </a:ext>
                  </a:extLst>
                </a:gridCol>
              </a:tblGrid>
              <a:tr h="764889">
                <a:tc>
                  <a:txBody>
                    <a:bodyPr/>
                    <a:lstStyle/>
                    <a:p>
                      <a:pPr marL="0" marR="0" lvl="0" indent="0" algn="l" rtl="0">
                        <a:spcBef>
                          <a:spcPts val="0"/>
                        </a:spcBef>
                        <a:spcAft>
                          <a:spcPts val="0"/>
                        </a:spcAft>
                        <a:buNone/>
                      </a:pPr>
                      <a:endParaRPr sz="1500" dirty="0"/>
                    </a:p>
                  </a:txBody>
                  <a:tcPr marL="91450" marR="91450" marT="45725" marB="45725" anchor="ctr"/>
                </a:tc>
                <a:tc>
                  <a:txBody>
                    <a:bodyPr/>
                    <a:lstStyle/>
                    <a:p>
                      <a:pPr marL="0" marR="0" lvl="0" indent="0" algn="ctr" rtl="0">
                        <a:spcBef>
                          <a:spcPts val="0"/>
                        </a:spcBef>
                        <a:spcAft>
                          <a:spcPts val="0"/>
                        </a:spcAft>
                        <a:buNone/>
                      </a:pPr>
                      <a:r>
                        <a:rPr lang="en-US" sz="1400" dirty="0" err="1" smtClean="0"/>
                        <a:t>Saurav</a:t>
                      </a:r>
                      <a:r>
                        <a:rPr lang="en-US" sz="1400" dirty="0" smtClean="0"/>
                        <a:t> K</a:t>
                      </a:r>
                      <a:endParaRPr sz="1400" b="1"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Satya</a:t>
                      </a:r>
                      <a:r>
                        <a:rPr lang="en-US" sz="1400" baseline="0" dirty="0" smtClean="0"/>
                        <a:t>m A</a:t>
                      </a:r>
                      <a:endParaRPr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Ashish K</a:t>
                      </a:r>
                      <a:endParaRPr dirty="0">
                        <a:solidFill>
                          <a:schemeClr val="bg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dirty="0" smtClean="0"/>
                        <a:t>Sarah Anwar</a:t>
                      </a:r>
                      <a:endParaRPr dirty="0">
                        <a:solidFill>
                          <a:schemeClr val="bg1"/>
                        </a:solidFill>
                      </a:endParaRPr>
                    </a:p>
                  </a:txBody>
                  <a:tcPr marL="91450" marR="91450" marT="45725" marB="45725" anchor="ctr"/>
                </a:tc>
                <a:extLst>
                  <a:ext uri="{0D108BD9-81ED-4DB2-BD59-A6C34878D82A}">
                    <a16:rowId xmlns:a16="http://schemas.microsoft.com/office/drawing/2014/main" val="2097662228"/>
                  </a:ext>
                </a:extLst>
              </a:tr>
              <a:tr h="547429">
                <a:tc>
                  <a:txBody>
                    <a:bodyPr/>
                    <a:lstStyle/>
                    <a:p>
                      <a:pPr marL="0" marR="0" lvl="0" indent="0" algn="l" rtl="0">
                        <a:spcBef>
                          <a:spcPts val="0"/>
                        </a:spcBef>
                        <a:spcAft>
                          <a:spcPts val="0"/>
                        </a:spcAft>
                        <a:buNone/>
                      </a:pPr>
                      <a:r>
                        <a:rPr lang="en-US" sz="1500" dirty="0"/>
                        <a:t>Literature Survey</a:t>
                      </a:r>
                      <a:endParaRPr sz="1500" b="1" dirty="0"/>
                    </a:p>
                  </a:txBody>
                  <a:tcPr marL="91450" marR="91450" marT="45725" marB="45725" anchor="ctr"/>
                </a:tc>
                <a:tc>
                  <a:txBody>
                    <a:bodyPr/>
                    <a:lstStyle/>
                    <a:p>
                      <a:pPr marL="0" marR="0" lvl="0" indent="0" algn="l" rtl="0">
                        <a:spcBef>
                          <a:spcPts val="0"/>
                        </a:spcBef>
                        <a:spcAft>
                          <a:spcPts val="0"/>
                        </a:spcAft>
                        <a:buNone/>
                      </a:pPr>
                      <a:endParaRPr sz="1500" dirty="0">
                        <a:solidFill>
                          <a:schemeClr val="tx1"/>
                        </a:solidFill>
                      </a:endParaRPr>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extLst>
                  <a:ext uri="{0D108BD9-81ED-4DB2-BD59-A6C34878D82A}">
                    <a16:rowId xmlns:a16="http://schemas.microsoft.com/office/drawing/2014/main" val="904115146"/>
                  </a:ext>
                </a:extLst>
              </a:tr>
              <a:tr h="547429">
                <a:tc>
                  <a:txBody>
                    <a:bodyPr/>
                    <a:lstStyle/>
                    <a:p>
                      <a:pPr marL="0" marR="0" lvl="0" indent="0" algn="l" rtl="0">
                        <a:spcBef>
                          <a:spcPts val="0"/>
                        </a:spcBef>
                        <a:spcAft>
                          <a:spcPts val="0"/>
                        </a:spcAft>
                        <a:buNone/>
                      </a:pPr>
                      <a:r>
                        <a:rPr lang="en-US" sz="1500" dirty="0"/>
                        <a:t>Documentation</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extLst>
                  <a:ext uri="{0D108BD9-81ED-4DB2-BD59-A6C34878D82A}">
                    <a16:rowId xmlns:a16="http://schemas.microsoft.com/office/drawing/2014/main" val="1245205684"/>
                  </a:ext>
                </a:extLst>
              </a:tr>
              <a:tr h="809905">
                <a:tc>
                  <a:txBody>
                    <a:bodyPr/>
                    <a:lstStyle/>
                    <a:p>
                      <a:pPr marL="0" marR="0" lvl="0" indent="0" algn="l" rtl="0">
                        <a:spcBef>
                          <a:spcPts val="0"/>
                        </a:spcBef>
                        <a:spcAft>
                          <a:spcPts val="0"/>
                        </a:spcAft>
                        <a:buNone/>
                      </a:pPr>
                      <a:r>
                        <a:rPr lang="en-US" sz="1500" dirty="0"/>
                        <a:t>Requirements analysis </a:t>
                      </a:r>
                      <a:endParaRPr sz="1500" b="1" dirty="0"/>
                    </a:p>
                  </a:txBody>
                  <a:tcPr marL="91450" marR="91450" marT="45725" marB="45725" anchor="ct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extLst>
                  <a:ext uri="{0D108BD9-81ED-4DB2-BD59-A6C34878D82A}">
                    <a16:rowId xmlns:a16="http://schemas.microsoft.com/office/drawing/2014/main" val="3239480100"/>
                  </a:ext>
                </a:extLst>
              </a:tr>
              <a:tr h="547429">
                <a:tc>
                  <a:txBody>
                    <a:bodyPr/>
                    <a:lstStyle/>
                    <a:p>
                      <a:pPr marL="0" marR="0" lvl="0" indent="0" algn="l" rtl="0">
                        <a:spcBef>
                          <a:spcPts val="0"/>
                        </a:spcBef>
                        <a:spcAft>
                          <a:spcPts val="0"/>
                        </a:spcAft>
                        <a:buNone/>
                      </a:pPr>
                      <a:r>
                        <a:rPr lang="en-US" sz="1500" dirty="0"/>
                        <a:t>Designing </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extLst>
                  <a:ext uri="{0D108BD9-81ED-4DB2-BD59-A6C34878D82A}">
                    <a16:rowId xmlns:a16="http://schemas.microsoft.com/office/drawing/2014/main" val="2116439470"/>
                  </a:ext>
                </a:extLst>
              </a:tr>
              <a:tr h="547429">
                <a:tc>
                  <a:txBody>
                    <a:bodyPr/>
                    <a:lstStyle/>
                    <a:p>
                      <a:pPr marL="0" marR="0" lvl="0" indent="0" algn="l" rtl="0">
                        <a:spcBef>
                          <a:spcPts val="0"/>
                        </a:spcBef>
                        <a:spcAft>
                          <a:spcPts val="0"/>
                        </a:spcAft>
                        <a:buNone/>
                      </a:pPr>
                      <a:r>
                        <a:rPr lang="en-US" sz="1500" dirty="0"/>
                        <a:t>Implementation</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chemeClr val="accent1">
                        <a:lumMod val="20000"/>
                        <a:lumOff val="80000"/>
                      </a:schemeClr>
                    </a:solidFill>
                  </a:tcPr>
                </a:tc>
                <a:extLst>
                  <a:ext uri="{0D108BD9-81ED-4DB2-BD59-A6C34878D82A}">
                    <a16:rowId xmlns:a16="http://schemas.microsoft.com/office/drawing/2014/main" val="3765926414"/>
                  </a:ext>
                </a:extLst>
              </a:tr>
              <a:tr h="547429">
                <a:tc>
                  <a:txBody>
                    <a:bodyPr/>
                    <a:lstStyle/>
                    <a:p>
                      <a:pPr marL="0" marR="0" lvl="0" indent="0" algn="l" rtl="0">
                        <a:spcBef>
                          <a:spcPts val="0"/>
                        </a:spcBef>
                        <a:spcAft>
                          <a:spcPts val="0"/>
                        </a:spcAft>
                        <a:buNone/>
                      </a:pPr>
                      <a:r>
                        <a:rPr lang="en-US" sz="1500" dirty="0"/>
                        <a:t>Testing</a:t>
                      </a:r>
                      <a:endParaRPr sz="1500" b="1" dirty="0"/>
                    </a:p>
                  </a:txBody>
                  <a:tcPr marL="91450" marR="91450" marT="45725" marB="45725" anchor="ct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tx2">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1">
                        <a:lumMod val="20000"/>
                        <a:lumOff val="80000"/>
                      </a:schemeClr>
                    </a:solidFill>
                  </a:tcPr>
                </a:tc>
                <a:extLst>
                  <a:ext uri="{0D108BD9-81ED-4DB2-BD59-A6C34878D82A}">
                    <a16:rowId xmlns:a16="http://schemas.microsoft.com/office/drawing/2014/main" val="3831458373"/>
                  </a:ext>
                </a:extLst>
              </a:tr>
            </a:tbl>
          </a:graphicData>
        </a:graphic>
      </p:graphicFrame>
    </p:spTree>
    <p:extLst>
      <p:ext uri="{BB962C8B-B14F-4D97-AF65-F5344CB8AC3E}">
        <p14:creationId xmlns:p14="http://schemas.microsoft.com/office/powerpoint/2010/main" val="3059550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Updated Gantt </a:t>
            </a:r>
            <a:r>
              <a:rPr lang="en-US" sz="3200" b="1" dirty="0" smtClean="0">
                <a:solidFill>
                  <a:srgbClr val="FF0000"/>
                </a:solidFill>
              </a:rPr>
              <a:t>Chart</a:t>
            </a:r>
            <a:endParaRPr lang="en-US" sz="32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09782487"/>
              </p:ext>
            </p:extLst>
          </p:nvPr>
        </p:nvGraphicFramePr>
        <p:xfrm>
          <a:off x="247428" y="1030832"/>
          <a:ext cx="9361064" cy="4564399"/>
        </p:xfrm>
        <a:graphic>
          <a:graphicData uri="http://schemas.openxmlformats.org/drawingml/2006/table">
            <a:tbl>
              <a:tblPr>
                <a:noFill/>
              </a:tblPr>
              <a:tblGrid>
                <a:gridCol w="1015400">
                  <a:extLst>
                    <a:ext uri="{9D8B030D-6E8A-4147-A177-3AD203B41FA5}">
                      <a16:colId xmlns:a16="http://schemas.microsoft.com/office/drawing/2014/main" val="20000"/>
                    </a:ext>
                  </a:extLst>
                </a:gridCol>
                <a:gridCol w="521604">
                  <a:extLst>
                    <a:ext uri="{9D8B030D-6E8A-4147-A177-3AD203B41FA5}">
                      <a16:colId xmlns:a16="http://schemas.microsoft.com/office/drawing/2014/main" val="20001"/>
                    </a:ext>
                  </a:extLst>
                </a:gridCol>
                <a:gridCol w="521604">
                  <a:extLst>
                    <a:ext uri="{9D8B030D-6E8A-4147-A177-3AD203B41FA5}">
                      <a16:colId xmlns:a16="http://schemas.microsoft.com/office/drawing/2014/main" val="20002"/>
                    </a:ext>
                  </a:extLst>
                </a:gridCol>
                <a:gridCol w="521604">
                  <a:extLst>
                    <a:ext uri="{9D8B030D-6E8A-4147-A177-3AD203B41FA5}">
                      <a16:colId xmlns:a16="http://schemas.microsoft.com/office/drawing/2014/main" val="20003"/>
                    </a:ext>
                  </a:extLst>
                </a:gridCol>
                <a:gridCol w="521604">
                  <a:extLst>
                    <a:ext uri="{9D8B030D-6E8A-4147-A177-3AD203B41FA5}">
                      <a16:colId xmlns:a16="http://schemas.microsoft.com/office/drawing/2014/main" val="20004"/>
                    </a:ext>
                  </a:extLst>
                </a:gridCol>
                <a:gridCol w="521604">
                  <a:extLst>
                    <a:ext uri="{9D8B030D-6E8A-4147-A177-3AD203B41FA5}">
                      <a16:colId xmlns:a16="http://schemas.microsoft.com/office/drawing/2014/main" val="20005"/>
                    </a:ext>
                  </a:extLst>
                </a:gridCol>
                <a:gridCol w="521604">
                  <a:extLst>
                    <a:ext uri="{9D8B030D-6E8A-4147-A177-3AD203B41FA5}">
                      <a16:colId xmlns:a16="http://schemas.microsoft.com/office/drawing/2014/main" val="20006"/>
                    </a:ext>
                  </a:extLst>
                </a:gridCol>
                <a:gridCol w="521604">
                  <a:extLst>
                    <a:ext uri="{9D8B030D-6E8A-4147-A177-3AD203B41FA5}">
                      <a16:colId xmlns:a16="http://schemas.microsoft.com/office/drawing/2014/main" val="20007"/>
                    </a:ext>
                  </a:extLst>
                </a:gridCol>
                <a:gridCol w="521604">
                  <a:extLst>
                    <a:ext uri="{9D8B030D-6E8A-4147-A177-3AD203B41FA5}">
                      <a16:colId xmlns:a16="http://schemas.microsoft.com/office/drawing/2014/main" val="20008"/>
                    </a:ext>
                  </a:extLst>
                </a:gridCol>
                <a:gridCol w="521604">
                  <a:extLst>
                    <a:ext uri="{9D8B030D-6E8A-4147-A177-3AD203B41FA5}">
                      <a16:colId xmlns:a16="http://schemas.microsoft.com/office/drawing/2014/main" val="20009"/>
                    </a:ext>
                  </a:extLst>
                </a:gridCol>
                <a:gridCol w="521604">
                  <a:extLst>
                    <a:ext uri="{9D8B030D-6E8A-4147-A177-3AD203B41FA5}">
                      <a16:colId xmlns:a16="http://schemas.microsoft.com/office/drawing/2014/main" val="20010"/>
                    </a:ext>
                  </a:extLst>
                </a:gridCol>
                <a:gridCol w="521604">
                  <a:extLst>
                    <a:ext uri="{9D8B030D-6E8A-4147-A177-3AD203B41FA5}">
                      <a16:colId xmlns:a16="http://schemas.microsoft.com/office/drawing/2014/main" val="1081946251"/>
                    </a:ext>
                  </a:extLst>
                </a:gridCol>
                <a:gridCol w="521604">
                  <a:extLst>
                    <a:ext uri="{9D8B030D-6E8A-4147-A177-3AD203B41FA5}">
                      <a16:colId xmlns:a16="http://schemas.microsoft.com/office/drawing/2014/main" val="2907145756"/>
                    </a:ext>
                  </a:extLst>
                </a:gridCol>
                <a:gridCol w="521604">
                  <a:extLst>
                    <a:ext uri="{9D8B030D-6E8A-4147-A177-3AD203B41FA5}">
                      <a16:colId xmlns:a16="http://schemas.microsoft.com/office/drawing/2014/main" val="2989804020"/>
                    </a:ext>
                  </a:extLst>
                </a:gridCol>
                <a:gridCol w="521604">
                  <a:extLst>
                    <a:ext uri="{9D8B030D-6E8A-4147-A177-3AD203B41FA5}">
                      <a16:colId xmlns:a16="http://schemas.microsoft.com/office/drawing/2014/main" val="2618160881"/>
                    </a:ext>
                  </a:extLst>
                </a:gridCol>
                <a:gridCol w="521604">
                  <a:extLst>
                    <a:ext uri="{9D8B030D-6E8A-4147-A177-3AD203B41FA5}">
                      <a16:colId xmlns:a16="http://schemas.microsoft.com/office/drawing/2014/main" val="3823470319"/>
                    </a:ext>
                  </a:extLst>
                </a:gridCol>
                <a:gridCol w="521604">
                  <a:extLst>
                    <a:ext uri="{9D8B030D-6E8A-4147-A177-3AD203B41FA5}">
                      <a16:colId xmlns:a16="http://schemas.microsoft.com/office/drawing/2014/main" val="4238801732"/>
                    </a:ext>
                  </a:extLst>
                </a:gridCol>
              </a:tblGrid>
              <a:tr h="293545">
                <a:tc gridSpan="17">
                  <a:txBody>
                    <a:bodyPr/>
                    <a:lstStyle/>
                    <a:p>
                      <a:pPr marL="0" marR="0" lvl="0" indent="0" algn="ctr" rtl="0">
                        <a:lnSpc>
                          <a:spcPct val="115000"/>
                        </a:lnSpc>
                        <a:spcBef>
                          <a:spcPts val="0"/>
                        </a:spcBef>
                        <a:spcAft>
                          <a:spcPts val="0"/>
                        </a:spcAft>
                        <a:buNone/>
                      </a:pPr>
                      <a:r>
                        <a:rPr lang="en-US" sz="1900" b="1" i="0" u="none" strike="noStrike" cap="none" dirty="0">
                          <a:solidFill>
                            <a:srgbClr val="000000"/>
                          </a:solidFill>
                          <a:latin typeface="Calibri"/>
                          <a:ea typeface="Calibri"/>
                          <a:cs typeface="Calibri"/>
                          <a:sym typeface="Calibri"/>
                        </a:rPr>
                        <a:t> Project Work (UG) </a:t>
                      </a:r>
                      <a:r>
                        <a:rPr lang="en-US" sz="1900" b="1" i="0" u="none" strike="noStrike" cap="none" dirty="0" smtClean="0">
                          <a:solidFill>
                            <a:srgbClr val="000000"/>
                          </a:solidFill>
                          <a:latin typeface="Calibri"/>
                          <a:ea typeface="Calibri"/>
                          <a:cs typeface="Calibri"/>
                          <a:sym typeface="Calibri"/>
                        </a:rPr>
                        <a:t>16weeks</a:t>
                      </a: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sz="1900"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8396">
                <a:tc>
                  <a:txBody>
                    <a:bodyPr/>
                    <a:lstStyle/>
                    <a:p>
                      <a:pPr marL="0" marR="0" lvl="0" indent="0" algn="ctr" rtl="0">
                        <a:lnSpc>
                          <a:spcPct val="115000"/>
                        </a:lnSpc>
                        <a:spcBef>
                          <a:spcPts val="0"/>
                        </a:spcBef>
                        <a:spcAft>
                          <a:spcPts val="0"/>
                        </a:spcAft>
                        <a:buNone/>
                      </a:pPr>
                      <a:r>
                        <a:rPr lang="en-US" b="1" i="0" u="none" strike="noStrike" cap="none" dirty="0">
                          <a:solidFill>
                            <a:srgbClr val="000000"/>
                          </a:solidFill>
                          <a:latin typeface="Calibri"/>
                          <a:ea typeface="Calibri"/>
                          <a:cs typeface="Calibri"/>
                          <a:sym typeface="Calibri"/>
                        </a:rPr>
                        <a:t>Week</a:t>
                      </a:r>
                      <a:endParaRPr b="1"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algn="ctr"/>
                      <a:r>
                        <a:rPr lang="en-IN" b="1" dirty="0" smtClean="0"/>
                        <a:t>1</a:t>
                      </a:r>
                      <a:endParaRPr lang="en-IN" b="1"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algn="ctr"/>
                      <a:r>
                        <a:rPr lang="en-IN" b="1" dirty="0" smtClean="0"/>
                        <a:t>2</a:t>
                      </a:r>
                      <a:endParaRPr lang="en-IN" b="1"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3</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4</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5</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6</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7</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8</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9</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a:solidFill>
                            <a:srgbClr val="000000"/>
                          </a:solidFill>
                          <a:latin typeface="Calibri"/>
                          <a:ea typeface="Calibri"/>
                          <a:cs typeface="Calibri"/>
                          <a:sym typeface="Calibri"/>
                        </a:rPr>
                        <a:t>10</a:t>
                      </a:r>
                      <a:endParaRPr b="1" i="0" u="none" strike="noStrike" cap="none">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11</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12</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13</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14</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15</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pPr marL="0" marR="0" lvl="0" indent="0" algn="ctr" rtl="0">
                        <a:lnSpc>
                          <a:spcPct val="115000"/>
                        </a:lnSpc>
                        <a:spcBef>
                          <a:spcPts val="0"/>
                        </a:spcBef>
                        <a:spcAft>
                          <a:spcPts val="0"/>
                        </a:spcAft>
                        <a:buNone/>
                      </a:pPr>
                      <a:r>
                        <a:rPr lang="en-US" b="1" i="0" u="none" strike="noStrike" cap="none" dirty="0" smtClean="0">
                          <a:solidFill>
                            <a:srgbClr val="000000"/>
                          </a:solidFill>
                          <a:latin typeface="Calibri"/>
                          <a:ea typeface="Calibri"/>
                          <a:cs typeface="Calibri"/>
                          <a:sym typeface="Calibri"/>
                        </a:rPr>
                        <a:t>16</a:t>
                      </a:r>
                      <a:endParaRPr b="1" i="0" u="none" strike="noStrike" cap="none" dirty="0">
                        <a:solidFill>
                          <a:srgbClr val="000000"/>
                        </a:solidFill>
                        <a:latin typeface="Calibri"/>
                        <a:ea typeface="Calibri"/>
                        <a:cs typeface="Calibri"/>
                        <a:sym typeface="Calibri"/>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58340">
                <a:tc>
                  <a:txBody>
                    <a:bodyPr/>
                    <a:lstStyle/>
                    <a:p>
                      <a:pPr marL="0" marR="0" lvl="0" indent="0" algn="ctr" rtl="0">
                        <a:lnSpc>
                          <a:spcPct val="115000"/>
                        </a:lnSpc>
                        <a:spcBef>
                          <a:spcPts val="0"/>
                        </a:spcBef>
                        <a:spcAft>
                          <a:spcPts val="0"/>
                        </a:spcAft>
                        <a:buNone/>
                      </a:pPr>
                      <a:r>
                        <a:rPr lang="en-US" sz="1400" b="1" i="0" u="none" strike="noStrike" cap="none" dirty="0">
                          <a:solidFill>
                            <a:srgbClr val="000000"/>
                          </a:solidFill>
                          <a:latin typeface="Calibri"/>
                          <a:ea typeface="Calibri"/>
                          <a:cs typeface="Calibri"/>
                          <a:sym typeface="Calibri"/>
                        </a:rPr>
                        <a:t>Major Activities</a:t>
                      </a:r>
                      <a:endParaRPr sz="1400" b="1"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gridSpan="16">
                  <a:txBody>
                    <a:bodyPr/>
                    <a:lstStyle/>
                    <a:p>
                      <a:pPr marL="0" marR="0" lvl="0" indent="0" algn="ctr" rtl="0">
                        <a:lnSpc>
                          <a:spcPct val="115000"/>
                        </a:lnSpc>
                        <a:spcBef>
                          <a:spcPts val="0"/>
                        </a:spcBef>
                        <a:spcAft>
                          <a:spcPts val="0"/>
                        </a:spcAft>
                        <a:buNone/>
                      </a:pPr>
                      <a:r>
                        <a:rPr lang="en-US" b="1" i="0" u="none" strike="noStrike" cap="none" dirty="0">
                          <a:solidFill>
                            <a:srgbClr val="000000"/>
                          </a:solidFill>
                          <a:latin typeface="Calibri"/>
                          <a:ea typeface="Calibri"/>
                          <a:cs typeface="Calibri"/>
                          <a:sym typeface="Calibri"/>
                        </a:rPr>
                        <a:t> </a:t>
                      </a: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pPr marL="0" marR="0" lvl="0" indent="0" algn="ctr" rtl="0">
                        <a:lnSpc>
                          <a:spcPct val="115000"/>
                        </a:lnSpc>
                        <a:spcBef>
                          <a:spcPts val="0"/>
                        </a:spcBef>
                        <a:spcAft>
                          <a:spcPts val="0"/>
                        </a:spcAft>
                        <a:buNone/>
                      </a:pPr>
                      <a:endParaRPr b="1"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9805">
                <a:tc>
                  <a:txBody>
                    <a:bodyPr/>
                    <a:lstStyle/>
                    <a:p>
                      <a:pPr marL="0" marR="0" lvl="0" indent="0" algn="ctr" rtl="0">
                        <a:lnSpc>
                          <a:spcPct val="115000"/>
                        </a:lnSpc>
                        <a:spcBef>
                          <a:spcPts val="0"/>
                        </a:spcBef>
                        <a:spcAft>
                          <a:spcPts val="0"/>
                        </a:spcAft>
                        <a:buClr>
                          <a:srgbClr val="000000"/>
                        </a:buClr>
                        <a:buSzPts val="1400"/>
                        <a:buFont typeface="Calibri"/>
                        <a:buNone/>
                      </a:pPr>
                      <a:r>
                        <a:rPr lang="en-US" sz="1400" b="0" i="0" u="none" strike="noStrike" cap="none" dirty="0">
                          <a:solidFill>
                            <a:srgbClr val="000000"/>
                          </a:solidFill>
                          <a:latin typeface="Calibri"/>
                          <a:ea typeface="Calibri"/>
                          <a:cs typeface="Calibri"/>
                          <a:sym typeface="Calibri"/>
                        </a:rPr>
                        <a:t>Project Selection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endParaRPr lang="en-IN"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endParaRPr lang="en-IN"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lt1"/>
                    </a:solidFill>
                  </a:tcPr>
                </a:tc>
                <a:extLst>
                  <a:ext uri="{0D108BD9-81ED-4DB2-BD59-A6C34878D82A}">
                    <a16:rowId xmlns:a16="http://schemas.microsoft.com/office/drawing/2014/main" val="10003"/>
                  </a:ext>
                </a:extLst>
              </a:tr>
              <a:tr h="459805">
                <a:tc>
                  <a:txBody>
                    <a:bodyPr/>
                    <a:lstStyle/>
                    <a:p>
                      <a:pPr marL="0" marR="0" lvl="0" indent="0" algn="ctr" rtl="0">
                        <a:lnSpc>
                          <a:spcPct val="115000"/>
                        </a:lnSpc>
                        <a:spcBef>
                          <a:spcPts val="0"/>
                        </a:spcBef>
                        <a:spcAft>
                          <a:spcPts val="0"/>
                        </a:spcAft>
                        <a:buClr>
                          <a:srgbClr val="000000"/>
                        </a:buClr>
                        <a:buSzPts val="1400"/>
                        <a:buFont typeface="Calibri"/>
                        <a:buNone/>
                      </a:pPr>
                      <a:r>
                        <a:rPr lang="en-US" sz="1400" b="0" i="0" u="none" strike="noStrike" cap="none" dirty="0" smtClean="0">
                          <a:solidFill>
                            <a:srgbClr val="000000"/>
                          </a:solidFill>
                          <a:latin typeface="Calibri"/>
                          <a:cs typeface="Calibri"/>
                          <a:sym typeface="Calibri"/>
                        </a:rPr>
                        <a:t>Literature</a:t>
                      </a:r>
                      <a:r>
                        <a:rPr lang="en-US" sz="1400" b="0" i="0" u="none" strike="noStrike" cap="none" baseline="0" dirty="0" smtClean="0">
                          <a:solidFill>
                            <a:srgbClr val="000000"/>
                          </a:solidFill>
                          <a:latin typeface="Calibri"/>
                          <a:cs typeface="Calibri"/>
                          <a:sym typeface="Calibri"/>
                        </a:rPr>
                        <a:t> survey</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endParaRPr lang="en-IN"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endParaRPr lang="en-IN"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87420">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smtClean="0"/>
                        <a:t>Design</a:t>
                      </a:r>
                    </a:p>
                  </a:txBody>
                  <a:tcPr marL="7650" marR="7650" marT="7650" marB="0"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DEBF7"/>
                    </a:solidFill>
                  </a:tcPr>
                </a:tc>
                <a:tc>
                  <a:txBody>
                    <a:bodyPr/>
                    <a:lstStyle/>
                    <a:p>
                      <a:endParaRPr lang="en-IN"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endParaRPr lang="en-IN"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48072">
                <a:tc>
                  <a:txBody>
                    <a:bodyPr/>
                    <a:lstStyle/>
                    <a:p>
                      <a:pPr marL="0" marR="0" lvl="0" indent="0" algn="ctr" defTabSz="914400" rtl="0" eaLnBrk="1" fontAlgn="auto" latinLnBrk="0" hangingPunct="1">
                        <a:lnSpc>
                          <a:spcPct val="115000"/>
                        </a:lnSpc>
                        <a:spcBef>
                          <a:spcPts val="0"/>
                        </a:spcBef>
                        <a:spcAft>
                          <a:spcPts val="0"/>
                        </a:spcAft>
                        <a:buClr>
                          <a:srgbClr val="000000"/>
                        </a:buClr>
                        <a:buSzPts val="1400"/>
                        <a:buFont typeface="Calibri"/>
                        <a:buNone/>
                        <a:tabLst/>
                        <a:defRPr/>
                      </a:pPr>
                      <a:r>
                        <a:rPr lang="en-US" sz="1400" b="0" i="0" u="none" strike="noStrike" cap="none" dirty="0" smtClean="0">
                          <a:solidFill>
                            <a:srgbClr val="000000"/>
                          </a:solidFill>
                          <a:latin typeface="+mn-lt"/>
                          <a:ea typeface="Calibri"/>
                          <a:cs typeface="Calibri"/>
                          <a:sym typeface="Calibri"/>
                        </a:rPr>
                        <a:t>Implementati-on</a:t>
                      </a: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endParaRPr lang="en-IN"/>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endParaRPr lang="en-IN"/>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endParaRPr dirty="0">
                        <a:solidFill>
                          <a:srgbClr val="B7B7B7"/>
                        </a:solidFill>
                        <a:highlight>
                          <a:srgbClr val="999999"/>
                        </a:highlight>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lt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endParaRPr dirty="0">
                        <a:solidFill>
                          <a:schemeClr val="bg2">
                            <a:lumMod val="50000"/>
                          </a:schemeClr>
                        </a:solidFill>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76064">
                <a:tc>
                  <a:txBody>
                    <a:bodyPr/>
                    <a:lstStyle/>
                    <a:p>
                      <a:pPr marL="0" marR="0" lvl="0" indent="0" algn="ctr" rtl="0">
                        <a:lnSpc>
                          <a:spcPct val="115000"/>
                        </a:lnSpc>
                        <a:spcBef>
                          <a:spcPts val="0"/>
                        </a:spcBef>
                        <a:spcAft>
                          <a:spcPts val="0"/>
                        </a:spcAft>
                        <a:buClr>
                          <a:srgbClr val="000000"/>
                        </a:buClr>
                        <a:buSzPts val="1400"/>
                        <a:buFont typeface="Calibri"/>
                        <a:buNone/>
                      </a:pPr>
                      <a:r>
                        <a:rPr lang="en-US" sz="1400" b="0" i="0" u="none" strike="noStrike" cap="none" dirty="0" smtClean="0">
                          <a:solidFill>
                            <a:srgbClr val="000000"/>
                          </a:solidFill>
                          <a:latin typeface="Calibri"/>
                          <a:ea typeface="Calibri"/>
                          <a:cs typeface="Calibri"/>
                          <a:sym typeface="Calibri"/>
                        </a:rPr>
                        <a:t>Testing</a:t>
                      </a:r>
                      <a:r>
                        <a:rPr lang="en-US" sz="1400" b="0" i="0" u="none" strike="noStrike" cap="none" dirty="0">
                          <a:solidFill>
                            <a:srgbClr val="000000"/>
                          </a:solidFill>
                          <a:latin typeface="Calibri"/>
                          <a:ea typeface="Calibri"/>
                          <a:cs typeface="Calibri"/>
                          <a:sym typeface="Calibri"/>
                        </a:rPr>
                        <a:t> </a:t>
                      </a:r>
                      <a:endParaRPr sz="1400"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endParaRPr lang="en-IN"/>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endParaRPr lang="en-IN"/>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ctr" rtl="0">
                        <a:lnSpc>
                          <a:spcPct val="115000"/>
                        </a:lnSpc>
                        <a:spcBef>
                          <a:spcPts val="0"/>
                        </a:spcBef>
                        <a:spcAft>
                          <a:spcPts val="0"/>
                        </a:spcAft>
                        <a:buNone/>
                      </a:pPr>
                      <a:r>
                        <a:rPr lang="en-US" sz="1300" b="0" i="0" u="none" strike="noStrike" cap="none">
                          <a:solidFill>
                            <a:srgbClr val="000000"/>
                          </a:solidFill>
                          <a:latin typeface="Calibri"/>
                          <a:ea typeface="Calibri"/>
                          <a:cs typeface="Calibri"/>
                          <a:sym typeface="Calibri"/>
                        </a:rPr>
                        <a:t> </a:t>
                      </a: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no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no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a:p>
                  </a:txBody>
                  <a:tcPr marL="7650" marR="7650" marT="7650" marB="0" anchor="b">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3947">
                <a:tc>
                  <a:txBody>
                    <a:bodyPr/>
                    <a:lstStyle/>
                    <a:p>
                      <a:pPr marL="0" marR="0" lvl="0" indent="0" algn="ctr" rtl="0">
                        <a:lnSpc>
                          <a:spcPct val="115000"/>
                        </a:lnSpc>
                        <a:spcBef>
                          <a:spcPts val="0"/>
                        </a:spcBef>
                        <a:spcAft>
                          <a:spcPts val="0"/>
                        </a:spcAft>
                        <a:buClr>
                          <a:srgbClr val="000000"/>
                        </a:buClr>
                        <a:buSzPts val="1400"/>
                        <a:buFont typeface="Calibri"/>
                        <a:buNone/>
                      </a:pPr>
                      <a:r>
                        <a:rPr lang="en-US" sz="1400" b="0" i="0" u="none" strike="noStrike" cap="none" dirty="0" smtClean="0">
                          <a:solidFill>
                            <a:srgbClr val="000000"/>
                          </a:solidFill>
                          <a:latin typeface="+mn-lt"/>
                          <a:ea typeface="Calibri"/>
                          <a:cs typeface="Calibri"/>
                          <a:sym typeface="Calibri"/>
                        </a:rPr>
                        <a:t>Documentati-on</a:t>
                      </a:r>
                      <a:endParaRPr lang="en-US" sz="1400" dirty="0"/>
                    </a:p>
                  </a:txBody>
                  <a:tcPr marL="7650" marR="7650" marT="7650" marB="0" anchor="b">
                    <a:lnL w="19050" cap="flat" cmpd="sng">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BF7"/>
                    </a:solidFill>
                  </a:tcPr>
                </a:tc>
                <a:tc>
                  <a:txBody>
                    <a:bodyPr/>
                    <a:lstStyle/>
                    <a:p>
                      <a:endParaRPr lang="en-IN"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endParaRPr lang="en-IN"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 </a:t>
                      </a: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tc>
                  <a:txBody>
                    <a:bodyPr/>
                    <a:lstStyle/>
                    <a:p>
                      <a:pPr marL="0" marR="0" lvl="0" indent="0" algn="ctr" rtl="0">
                        <a:lnSpc>
                          <a:spcPct val="115000"/>
                        </a:lnSpc>
                        <a:spcBef>
                          <a:spcPts val="0"/>
                        </a:spcBef>
                        <a:spcAft>
                          <a:spcPts val="0"/>
                        </a:spcAft>
                        <a:buNone/>
                      </a:pPr>
                      <a:endParaRPr dirty="0"/>
                    </a:p>
                  </a:txBody>
                  <a:tcPr marL="7650" marR="7650" marT="7650" marB="0" anchor="b">
                    <a:lnL w="19050" cap="flat" cmpd="sng" algn="ctr">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08549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References</a:t>
            </a:r>
            <a:endParaRPr lang="en-US" sz="3200" b="1" dirty="0">
              <a:solidFill>
                <a:srgbClr val="FF0000"/>
              </a:solidFill>
            </a:endParaRPr>
          </a:p>
        </p:txBody>
      </p:sp>
      <p:sp>
        <p:nvSpPr>
          <p:cNvPr id="5" name="Content Placeholder 4"/>
          <p:cNvSpPr>
            <a:spLocks noGrp="1"/>
          </p:cNvSpPr>
          <p:nvPr>
            <p:ph idx="1"/>
          </p:nvPr>
        </p:nvSpPr>
        <p:spPr>
          <a:xfrm>
            <a:off x="495300" y="908721"/>
            <a:ext cx="8915400" cy="5519788"/>
          </a:xfrm>
        </p:spPr>
        <p:txBody>
          <a:bodyPr/>
          <a:lstStyle/>
          <a:p>
            <a:pPr algn="just"/>
            <a:r>
              <a:rPr lang="en-US" dirty="0" err="1"/>
              <a:t>Attigeri</a:t>
            </a:r>
            <a:r>
              <a:rPr lang="en-US" dirty="0"/>
              <a:t>, S. (2018). Neural Network based Handwritten Character Recognition system. </a:t>
            </a:r>
            <a:r>
              <a:rPr lang="en-US" i="1" dirty="0"/>
              <a:t>International Journal of Engineering and Computer Science</a:t>
            </a:r>
            <a:r>
              <a:rPr lang="en-US" dirty="0"/>
              <a:t>, </a:t>
            </a:r>
            <a:r>
              <a:rPr lang="en-US" i="1" dirty="0"/>
              <a:t>7</a:t>
            </a:r>
            <a:r>
              <a:rPr lang="en-US" dirty="0"/>
              <a:t>(03), </a:t>
            </a:r>
            <a:r>
              <a:rPr lang="en-US" dirty="0" smtClean="0"/>
              <a:t>23761-23768.</a:t>
            </a:r>
          </a:p>
          <a:p>
            <a:pPr algn="just"/>
            <a:r>
              <a:rPr lang="en-US" dirty="0" err="1" smtClean="0"/>
              <a:t>LeCun</a:t>
            </a:r>
            <a:r>
              <a:rPr lang="en-US" dirty="0"/>
              <a:t>, Y., </a:t>
            </a:r>
            <a:r>
              <a:rPr lang="en-US" dirty="0" err="1"/>
              <a:t>Jackel</a:t>
            </a:r>
            <a:r>
              <a:rPr lang="en-US" dirty="0"/>
              <a:t>, L.D., </a:t>
            </a:r>
            <a:r>
              <a:rPr lang="en-US" dirty="0" err="1"/>
              <a:t>Bottou</a:t>
            </a:r>
            <a:r>
              <a:rPr lang="en-US" dirty="0"/>
              <a:t>, L., Cortes, C., </a:t>
            </a:r>
            <a:r>
              <a:rPr lang="en-US" dirty="0" err="1"/>
              <a:t>Denker</a:t>
            </a:r>
            <a:r>
              <a:rPr lang="en-US" dirty="0"/>
              <a:t>, J.S., Drucker, H., </a:t>
            </a:r>
            <a:r>
              <a:rPr lang="en-US" dirty="0" err="1"/>
              <a:t>Guyon</a:t>
            </a:r>
            <a:r>
              <a:rPr lang="en-US" dirty="0"/>
              <a:t>, I., Muller, U.A., </a:t>
            </a:r>
            <a:r>
              <a:rPr lang="en-US" dirty="0" err="1"/>
              <a:t>Sackinger</a:t>
            </a:r>
            <a:r>
              <a:rPr lang="en-US" dirty="0"/>
              <a:t>, E., Simard, P. and </a:t>
            </a:r>
            <a:r>
              <a:rPr lang="en-US" dirty="0" err="1"/>
              <a:t>Vapnik</a:t>
            </a:r>
            <a:r>
              <a:rPr lang="en-US" dirty="0"/>
              <a:t>, V., 1995. Learning algorithms for classification: A comparison on handwritten digit </a:t>
            </a:r>
            <a:r>
              <a:rPr lang="en-US" dirty="0" smtClean="0"/>
              <a:t>recognition</a:t>
            </a:r>
            <a:r>
              <a:rPr lang="en-US" dirty="0"/>
              <a:t>. </a:t>
            </a:r>
            <a:r>
              <a:rPr lang="en-US" i="1" dirty="0"/>
              <a:t>Neural networks: the statistical mechanics perspective</a:t>
            </a:r>
            <a:r>
              <a:rPr lang="en-US" dirty="0"/>
              <a:t>, </a:t>
            </a:r>
            <a:r>
              <a:rPr lang="en-US" i="1" dirty="0"/>
              <a:t>261</a:t>
            </a:r>
            <a:r>
              <a:rPr lang="en-US" dirty="0"/>
              <a:t>, p.276</a:t>
            </a:r>
            <a:r>
              <a:rPr lang="en-US" dirty="0" smtClean="0"/>
              <a:t>.</a:t>
            </a:r>
          </a:p>
        </p:txBody>
      </p:sp>
    </p:spTree>
    <p:extLst>
      <p:ext uri="{BB962C8B-B14F-4D97-AF65-F5344CB8AC3E}">
        <p14:creationId xmlns:p14="http://schemas.microsoft.com/office/powerpoint/2010/main" val="208973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References</a:t>
            </a:r>
            <a:endParaRPr lang="en-US" dirty="0">
              <a:solidFill>
                <a:srgbClr val="FF0000"/>
              </a:solidFill>
            </a:endParaRPr>
          </a:p>
        </p:txBody>
      </p:sp>
      <p:sp>
        <p:nvSpPr>
          <p:cNvPr id="3" name="Content Placeholder 2"/>
          <p:cNvSpPr>
            <a:spLocks noGrp="1"/>
          </p:cNvSpPr>
          <p:nvPr>
            <p:ph idx="1"/>
          </p:nvPr>
        </p:nvSpPr>
        <p:spPr>
          <a:xfrm>
            <a:off x="495300" y="1212278"/>
            <a:ext cx="8915400" cy="4525963"/>
          </a:xfrm>
        </p:spPr>
        <p:txBody>
          <a:bodyPr/>
          <a:lstStyle/>
          <a:p>
            <a:pPr algn="just"/>
            <a:r>
              <a:rPr lang="en-US" dirty="0" smtClean="0"/>
              <a:t>Simone </a:t>
            </a:r>
            <a:r>
              <a:rPr lang="en-US" dirty="0" err="1"/>
              <a:t>Marinai</a:t>
            </a:r>
            <a:r>
              <a:rPr lang="en-US" dirty="0"/>
              <a:t>, </a:t>
            </a:r>
            <a:r>
              <a:rPr lang="en-US" dirty="0" err="1"/>
              <a:t>Hiromichi</a:t>
            </a:r>
            <a:r>
              <a:rPr lang="en-US" dirty="0"/>
              <a:t> </a:t>
            </a:r>
            <a:r>
              <a:rPr lang="en-US" i="1" dirty="0" err="1"/>
              <a:t>Fujisawa.Machine</a:t>
            </a:r>
            <a:r>
              <a:rPr lang="en-US" i="1" dirty="0"/>
              <a:t> Learning in Document Analysis and Recognition</a:t>
            </a:r>
            <a:r>
              <a:rPr lang="en-US" dirty="0"/>
              <a:t>, 2008 Springer-</a:t>
            </a:r>
            <a:r>
              <a:rPr lang="en-US" dirty="0" err="1"/>
              <a:t>Verlag</a:t>
            </a:r>
            <a:r>
              <a:rPr lang="en-US" dirty="0"/>
              <a:t> Berlin Heidelberg.</a:t>
            </a:r>
          </a:p>
          <a:p>
            <a:pPr algn="just"/>
            <a:endParaRPr lang="en-US" dirty="0" smtClean="0"/>
          </a:p>
          <a:p>
            <a:pPr algn="just"/>
            <a:endParaRPr lang="en-US" dirty="0"/>
          </a:p>
        </p:txBody>
      </p:sp>
    </p:spTree>
    <p:extLst>
      <p:ext uri="{BB962C8B-B14F-4D97-AF65-F5344CB8AC3E}">
        <p14:creationId xmlns:p14="http://schemas.microsoft.com/office/powerpoint/2010/main" val="165922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smtClean="0">
                <a:solidFill>
                  <a:srgbClr val="FF0000"/>
                </a:solidFill>
              </a:rPr>
              <a:t>Team Experience</a:t>
            </a:r>
            <a:endParaRPr lang="en-US" altLang="en-US" sz="3200" b="1" dirty="0">
              <a:solidFill>
                <a:srgbClr val="FF0000"/>
              </a:solidFill>
            </a:endParaRPr>
          </a:p>
        </p:txBody>
      </p:sp>
      <p:sp>
        <p:nvSpPr>
          <p:cNvPr id="3" name="Content Placeholder 2"/>
          <p:cNvSpPr>
            <a:spLocks noGrp="1"/>
          </p:cNvSpPr>
          <p:nvPr>
            <p:ph idx="1"/>
          </p:nvPr>
        </p:nvSpPr>
        <p:spPr>
          <a:xfrm>
            <a:off x="495300" y="908721"/>
            <a:ext cx="8915400" cy="5217448"/>
          </a:xfrm>
        </p:spPr>
        <p:txBody>
          <a:bodyPr/>
          <a:lstStyle/>
          <a:p>
            <a:r>
              <a:rPr lang="en-US" sz="2800" dirty="0" smtClean="0"/>
              <a:t>We </a:t>
            </a:r>
            <a:r>
              <a:rPr lang="en-US" sz="2800" dirty="0"/>
              <a:t>have learnt and explored our experience on this group project which includes </a:t>
            </a:r>
            <a:r>
              <a:rPr lang="en-US" sz="2800" dirty="0" smtClean="0"/>
              <a:t>analyzing, researching, documenting and implementing.</a:t>
            </a:r>
          </a:p>
          <a:p>
            <a:r>
              <a:rPr lang="en-US" sz="2800" dirty="0" smtClean="0"/>
              <a:t>Sharing </a:t>
            </a:r>
            <a:r>
              <a:rPr lang="en-US" sz="2800" dirty="0"/>
              <a:t>and discussing different ideas and amount of knowledge amongst the </a:t>
            </a:r>
            <a:r>
              <a:rPr lang="en-US" sz="2800" dirty="0" smtClean="0"/>
              <a:t>group </a:t>
            </a:r>
            <a:r>
              <a:rPr lang="en-US" sz="2800" dirty="0"/>
              <a:t>gave us a brief insight on how to deal with problems and come up with an applicable </a:t>
            </a:r>
            <a:r>
              <a:rPr lang="en-US" sz="2800" dirty="0" smtClean="0"/>
              <a:t>solution.</a:t>
            </a:r>
          </a:p>
          <a:p>
            <a:r>
              <a:rPr lang="en-US" sz="2800" dirty="0" smtClean="0"/>
              <a:t>We experienced </a:t>
            </a:r>
            <a:r>
              <a:rPr lang="en-US" sz="2800" dirty="0"/>
              <a:t>how to confront difficulties in a team work and how to resolve any sort of argument or problem </a:t>
            </a:r>
            <a:r>
              <a:rPr lang="en-US" sz="2800" dirty="0" smtClean="0"/>
              <a:t>by coming </a:t>
            </a:r>
            <a:r>
              <a:rPr lang="en-US" sz="2800" dirty="0"/>
              <a:t>up with something which is agreeable by everyone. </a:t>
            </a:r>
            <a:endParaRPr lang="en-US" sz="2800" dirty="0" smtClean="0"/>
          </a:p>
        </p:txBody>
      </p:sp>
    </p:spTree>
    <p:extLst>
      <p:ext uri="{BB962C8B-B14F-4D97-AF65-F5344CB8AC3E}">
        <p14:creationId xmlns:p14="http://schemas.microsoft.com/office/powerpoint/2010/main" val="2068760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smtClean="0">
                <a:solidFill>
                  <a:srgbClr val="FF0000"/>
                </a:solidFill>
              </a:rPr>
              <a:t>Team Experience</a:t>
            </a:r>
            <a:endParaRPr lang="en-US" altLang="en-US" sz="3200" b="1" dirty="0">
              <a:solidFill>
                <a:srgbClr val="FF0000"/>
              </a:solidFill>
            </a:endParaRPr>
          </a:p>
        </p:txBody>
      </p:sp>
      <p:sp>
        <p:nvSpPr>
          <p:cNvPr id="3" name="Content Placeholder 2"/>
          <p:cNvSpPr>
            <a:spLocks noGrp="1"/>
          </p:cNvSpPr>
          <p:nvPr>
            <p:ph idx="1"/>
          </p:nvPr>
        </p:nvSpPr>
        <p:spPr>
          <a:xfrm>
            <a:off x="495300" y="908721"/>
            <a:ext cx="8915400" cy="5217448"/>
          </a:xfrm>
        </p:spPr>
        <p:txBody>
          <a:bodyPr/>
          <a:lstStyle/>
          <a:p>
            <a:r>
              <a:rPr lang="en-US" sz="2800" dirty="0" smtClean="0"/>
              <a:t>While working on project such as this, we exercised a great opportunity of developing and enhancing our technical skills effectively and efficiently.</a:t>
            </a:r>
          </a:p>
          <a:p>
            <a:r>
              <a:rPr lang="en-US" sz="2800" dirty="0" smtClean="0"/>
              <a:t>We have also acquired different set of skills from each other that is beneficial to each one of us in the long run.</a:t>
            </a:r>
          </a:p>
          <a:p>
            <a:r>
              <a:rPr lang="en-US" sz="2800" dirty="0" smtClean="0"/>
              <a:t>In conclusion, We’ve learnt a lot of things about ourselves while working with our group members in undertaking this project.</a:t>
            </a:r>
            <a:endParaRPr lang="en-US" sz="2800" dirty="0"/>
          </a:p>
        </p:txBody>
      </p:sp>
    </p:spTree>
    <p:extLst>
      <p:ext uri="{BB962C8B-B14F-4D97-AF65-F5344CB8AC3E}">
        <p14:creationId xmlns:p14="http://schemas.microsoft.com/office/powerpoint/2010/main" val="3181394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val="783102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sz="2800" b="1" dirty="0" smtClean="0">
                <a:solidFill>
                  <a:srgbClr val="FF0000"/>
                </a:solidFill>
              </a:rPr>
              <a:t>Title of the Project:</a:t>
            </a:r>
            <a:br>
              <a:rPr lang="en-GB" sz="2800" b="1" dirty="0" smtClean="0">
                <a:solidFill>
                  <a:srgbClr val="FF0000"/>
                </a:solidFill>
              </a:rPr>
            </a:br>
            <a:r>
              <a:rPr lang="en-GB" sz="2800" b="1" dirty="0" smtClean="0">
                <a:solidFill>
                  <a:schemeClr val="tx2"/>
                </a:solidFill>
              </a:rPr>
              <a:t>TOOL FOR CONVERTING HARD DOCUMENT INTO EDITABLE DIGITAL TEXT DOCUMENTS  </a:t>
            </a:r>
          </a:p>
          <a:p>
            <a:pPr>
              <a:buNone/>
            </a:pPr>
            <a:endParaRPr lang="en-GB" b="1" dirty="0" smtClean="0">
              <a:solidFill>
                <a:srgbClr val="FF0000"/>
              </a:solidFill>
            </a:endParaRPr>
          </a:p>
          <a:p>
            <a:r>
              <a:rPr lang="en-GB" sz="2800" b="1" dirty="0" smtClean="0">
                <a:solidFill>
                  <a:srgbClr val="FF0000"/>
                </a:solidFill>
              </a:rPr>
              <a:t>Supervisors</a:t>
            </a:r>
          </a:p>
          <a:p>
            <a:pPr lvl="1">
              <a:buNone/>
            </a:pPr>
            <a:r>
              <a:rPr lang="en-GB" sz="2400" b="1" dirty="0" smtClean="0">
                <a:solidFill>
                  <a:srgbClr val="FF0000"/>
                </a:solidFill>
              </a:rPr>
              <a:t>Supervisor : </a:t>
            </a:r>
            <a:r>
              <a:rPr lang="en-GB" sz="2400" b="1" dirty="0" smtClean="0">
                <a:solidFill>
                  <a:schemeClr val="tx2"/>
                </a:solidFill>
              </a:rPr>
              <a:t>Ms. </a:t>
            </a:r>
            <a:r>
              <a:rPr lang="en-GB" sz="2400" b="1" dirty="0" err="1" smtClean="0">
                <a:solidFill>
                  <a:schemeClr val="tx2"/>
                </a:solidFill>
              </a:rPr>
              <a:t>Pallavi</a:t>
            </a:r>
            <a:r>
              <a:rPr lang="en-GB" sz="2400" b="1" dirty="0" smtClean="0">
                <a:solidFill>
                  <a:schemeClr val="tx2"/>
                </a:solidFill>
              </a:rPr>
              <a:t> R Kumar</a:t>
            </a:r>
          </a:p>
          <a:p>
            <a:pPr lvl="1">
              <a:buNone/>
            </a:pPr>
            <a:endParaRPr lang="en-GB" b="1" dirty="0" smtClean="0">
              <a:solidFill>
                <a:srgbClr val="FF0000"/>
              </a:solidFill>
            </a:endParaRPr>
          </a:p>
          <a:p>
            <a:pPr lvl="1">
              <a:buNone/>
            </a:pPr>
            <a:endParaRPr lang="en-GB" b="1" dirty="0" smtClean="0">
              <a:solidFill>
                <a:srgbClr val="FF0000"/>
              </a:solidFill>
            </a:endParaRPr>
          </a:p>
          <a:p>
            <a:r>
              <a:rPr lang="en-GB" sz="2800" b="1" dirty="0" smtClean="0">
                <a:solidFill>
                  <a:srgbClr val="FF0000"/>
                </a:solidFill>
              </a:rPr>
              <a:t>Place of Work</a:t>
            </a:r>
            <a:br>
              <a:rPr lang="en-GB" sz="2800" b="1" dirty="0" smtClean="0">
                <a:solidFill>
                  <a:srgbClr val="FF0000"/>
                </a:solidFill>
              </a:rPr>
            </a:br>
            <a:r>
              <a:rPr lang="en-GB" sz="2800" b="1" dirty="0" smtClean="0">
                <a:solidFill>
                  <a:schemeClr val="tx2"/>
                </a:solidFill>
              </a:rPr>
              <a:t>RAMAIAH UNIVERSITY OF APPLIED SCIENCES</a:t>
            </a:r>
            <a:endParaRPr lang="en-GB" sz="2800" b="1" dirty="0">
              <a:solidFill>
                <a:schemeClr val="tx2"/>
              </a:solidFill>
            </a:endParaRPr>
          </a:p>
        </p:txBody>
      </p:sp>
    </p:spTree>
    <p:extLst>
      <p:ext uri="{BB962C8B-B14F-4D97-AF65-F5344CB8AC3E}">
        <p14:creationId xmlns:p14="http://schemas.microsoft.com/office/powerpoint/2010/main" val="621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278990" y="822722"/>
            <a:ext cx="7444095" cy="5290530"/>
          </a:xfrm>
        </p:spPr>
        <p:txBody>
          <a:bodyPr/>
          <a:lstStyle/>
          <a:p>
            <a:r>
              <a:rPr lang="en-US" altLang="en-US" sz="2000" dirty="0" smtClean="0"/>
              <a:t>Introduction</a:t>
            </a:r>
          </a:p>
          <a:p>
            <a:r>
              <a:rPr lang="en-US" altLang="en-US" sz="2000" dirty="0" smtClean="0"/>
              <a:t>Motivation(Project Concept and its relevance)</a:t>
            </a:r>
          </a:p>
          <a:p>
            <a:r>
              <a:rPr lang="en-US" altLang="en-US" sz="2000" dirty="0" smtClean="0"/>
              <a:t>Aims and Objectives</a:t>
            </a:r>
          </a:p>
          <a:p>
            <a:pPr lvl="1"/>
            <a:r>
              <a:rPr lang="en-US" altLang="en-US" sz="2000" dirty="0" smtClean="0"/>
              <a:t>Title, Aim, Objectives, Methods and Methodology</a:t>
            </a:r>
          </a:p>
          <a:p>
            <a:r>
              <a:rPr lang="en-US" altLang="en-US" sz="2000" dirty="0" smtClean="0"/>
              <a:t>Problem Solving</a:t>
            </a:r>
          </a:p>
          <a:p>
            <a:pPr lvl="1"/>
            <a:r>
              <a:rPr lang="en-US" altLang="en-US" sz="2000" dirty="0" smtClean="0"/>
              <a:t>Project Concept, Design, Implementation</a:t>
            </a:r>
          </a:p>
          <a:p>
            <a:r>
              <a:rPr lang="en-US" sz="2000" dirty="0" smtClean="0"/>
              <a:t>Project Costing</a:t>
            </a:r>
          </a:p>
          <a:p>
            <a:r>
              <a:rPr lang="en-US" sz="2000" dirty="0" smtClean="0"/>
              <a:t>Expected outcomes</a:t>
            </a:r>
          </a:p>
          <a:p>
            <a:r>
              <a:rPr lang="en-US" sz="2000" dirty="0" smtClean="0"/>
              <a:t>Workload Allocation</a:t>
            </a:r>
          </a:p>
          <a:p>
            <a:r>
              <a:rPr lang="en-US" sz="2000" dirty="0" smtClean="0"/>
              <a:t>Updated Gantt chart with separate coloring for completed work</a:t>
            </a:r>
            <a:endParaRPr lang="en-US" sz="2000" dirty="0"/>
          </a:p>
          <a:p>
            <a:r>
              <a:rPr lang="en-US" altLang="en-US" sz="2000" dirty="0"/>
              <a:t>References</a:t>
            </a:r>
          </a:p>
          <a:p>
            <a:r>
              <a:rPr lang="en-US" altLang="en-US" sz="2000" dirty="0" smtClean="0"/>
              <a:t>Demonstration (If applicable)</a:t>
            </a:r>
          </a:p>
          <a:p>
            <a:r>
              <a:rPr lang="en-US" altLang="en-US" sz="2000" dirty="0" smtClean="0"/>
              <a:t>Team Experience</a:t>
            </a:r>
            <a:endParaRPr lang="en-US" altLang="en-US" sz="2400" dirty="0" smtClean="0"/>
          </a:p>
          <a:p>
            <a:pPr marL="457200" indent="-457200"/>
            <a:endParaRPr lang="en-US" altLang="en-US" sz="2800" dirty="0" smtClean="0"/>
          </a:p>
        </p:txBody>
      </p:sp>
    </p:spTree>
    <p:extLst>
      <p:ext uri="{BB962C8B-B14F-4D97-AF65-F5344CB8AC3E}">
        <p14:creationId xmlns:p14="http://schemas.microsoft.com/office/powerpoint/2010/main" val="1940704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smtClean="0">
                <a:solidFill>
                  <a:srgbClr val="FF0000"/>
                </a:solidFill>
              </a:rPr>
              <a:t>Introduction</a:t>
            </a:r>
            <a:endParaRPr lang="en-US" sz="3200" b="1" dirty="0">
              <a:solidFill>
                <a:srgbClr val="FF0000"/>
              </a:solidFill>
            </a:endParaRPr>
          </a:p>
        </p:txBody>
      </p:sp>
      <p:sp>
        <p:nvSpPr>
          <p:cNvPr id="3" name="Content Placeholder 2"/>
          <p:cNvSpPr>
            <a:spLocks noGrp="1"/>
          </p:cNvSpPr>
          <p:nvPr>
            <p:ph idx="1"/>
          </p:nvPr>
        </p:nvSpPr>
        <p:spPr>
          <a:xfrm>
            <a:off x="577897" y="918412"/>
            <a:ext cx="8611129" cy="5773333"/>
          </a:xfrm>
        </p:spPr>
        <p:txBody>
          <a:bodyPr/>
          <a:lstStyle/>
          <a:p>
            <a:r>
              <a:rPr lang="en-US" sz="2800" dirty="0" smtClean="0"/>
              <a:t>Supervised machine learning to convert hard copy of document to digital text document using Image processing and Neural Network.</a:t>
            </a:r>
          </a:p>
          <a:p>
            <a:r>
              <a:rPr lang="en-US" sz="2800" dirty="0"/>
              <a:t>Artificial neural networks (ANN) are </a:t>
            </a:r>
            <a:r>
              <a:rPr lang="en-US" sz="2800" dirty="0" smtClean="0"/>
              <a:t/>
            </a:r>
            <a:br>
              <a:rPr lang="en-US" sz="2800" dirty="0" smtClean="0"/>
            </a:br>
            <a:r>
              <a:rPr lang="en-US" sz="2800" dirty="0" smtClean="0"/>
              <a:t>computing systems </a:t>
            </a:r>
            <a:r>
              <a:rPr lang="en-US" sz="2800" dirty="0"/>
              <a:t>vaguely inspired by </a:t>
            </a:r>
            <a:r>
              <a:rPr lang="en-US" sz="2800" dirty="0" smtClean="0"/>
              <a:t>the</a:t>
            </a:r>
            <a:br>
              <a:rPr lang="en-US" sz="2800" dirty="0" smtClean="0"/>
            </a:br>
            <a:r>
              <a:rPr lang="en-US" sz="2800" dirty="0" smtClean="0"/>
              <a:t>biological neural </a:t>
            </a:r>
            <a:r>
              <a:rPr lang="en-US" sz="2800" dirty="0"/>
              <a:t>networks that constitute </a:t>
            </a:r>
            <a:r>
              <a:rPr lang="en-US" sz="2800" dirty="0" smtClean="0"/>
              <a:t/>
            </a:r>
            <a:br>
              <a:rPr lang="en-US" sz="2800" dirty="0" smtClean="0"/>
            </a:br>
            <a:r>
              <a:rPr lang="en-US" sz="2800" dirty="0" smtClean="0"/>
              <a:t>animal brains. </a:t>
            </a:r>
          </a:p>
          <a:p>
            <a:r>
              <a:rPr lang="en-US" sz="2800" dirty="0"/>
              <a:t>Deep learning is part of a broader family </a:t>
            </a:r>
            <a:r>
              <a:rPr lang="en-US" sz="2800" dirty="0" smtClean="0"/>
              <a:t>of</a:t>
            </a:r>
            <a:br>
              <a:rPr lang="en-US" sz="2800" dirty="0" smtClean="0"/>
            </a:br>
            <a:r>
              <a:rPr lang="en-US" sz="2800" dirty="0" smtClean="0"/>
              <a:t>machine </a:t>
            </a:r>
            <a:r>
              <a:rPr lang="en-US" sz="2800" dirty="0"/>
              <a:t>learning methods based on learning data representations, as opposed to task-specific algorithms. </a:t>
            </a:r>
            <a:endParaRPr lang="en-US" sz="2800" dirty="0" smtClean="0"/>
          </a:p>
          <a:p>
            <a:r>
              <a:rPr lang="en-US" sz="2800" dirty="0"/>
              <a:t>Deep learning-based image recognition has become "superhuman", producing more accurate results than human contestants</a:t>
            </a:r>
            <a:r>
              <a:rPr lang="en-US" sz="2800" dirty="0" smtClean="0"/>
              <a:t>.</a:t>
            </a:r>
            <a:endParaRPr lang="en-US" sz="2800" dirty="0"/>
          </a:p>
        </p:txBody>
      </p:sp>
      <p:pic>
        <p:nvPicPr>
          <p:cNvPr id="1026" name="Picture 2" descr="https://upload.wikimedia.org/wikipedia/commons/thumb/4/46/Colored_neural_network.svg/800px-Colored_neural_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388" y="1591586"/>
            <a:ext cx="2439212" cy="293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2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Motivation (</a:t>
            </a:r>
            <a:r>
              <a:rPr lang="en-US" altLang="en-US" sz="3200" b="1" dirty="0">
                <a:solidFill>
                  <a:srgbClr val="FF0000"/>
                </a:solidFill>
              </a:rPr>
              <a:t>Project Concept and its relevance)</a:t>
            </a:r>
          </a:p>
        </p:txBody>
      </p:sp>
      <p:sp>
        <p:nvSpPr>
          <p:cNvPr id="3" name="Content Placeholder 2"/>
          <p:cNvSpPr>
            <a:spLocks noGrp="1"/>
          </p:cNvSpPr>
          <p:nvPr>
            <p:ph idx="1"/>
          </p:nvPr>
        </p:nvSpPr>
        <p:spPr>
          <a:xfrm>
            <a:off x="495300" y="980729"/>
            <a:ext cx="8915400" cy="5489344"/>
          </a:xfrm>
        </p:spPr>
        <p:txBody>
          <a:bodyPr/>
          <a:lstStyle/>
          <a:p>
            <a:pPr algn="just"/>
            <a:r>
              <a:rPr lang="en-US" sz="2800" dirty="0"/>
              <a:t>Earlier, in field of studies and documenting, if someone were presented with a large amount of handwritten text to edit, they would have to input it manually into the computer which is time consuming</a:t>
            </a:r>
            <a:r>
              <a:rPr lang="en-US" sz="2800" dirty="0" smtClean="0"/>
              <a:t>. </a:t>
            </a:r>
          </a:p>
          <a:p>
            <a:pPr algn="just"/>
            <a:r>
              <a:rPr lang="en-US" sz="2800" dirty="0" smtClean="0"/>
              <a:t>The huge </a:t>
            </a:r>
            <a:r>
              <a:rPr lang="en-US" sz="2800" dirty="0"/>
              <a:t>amount of data stored in </a:t>
            </a:r>
            <a:r>
              <a:rPr lang="en-US" sz="2800" dirty="0" smtClean="0"/>
              <a:t>form of papers </a:t>
            </a:r>
            <a:r>
              <a:rPr lang="en-US" sz="2800" dirty="0"/>
              <a:t>in the government offices, case details in courts and police stations </a:t>
            </a:r>
            <a:r>
              <a:rPr lang="en-US" sz="2800" dirty="0" smtClean="0"/>
              <a:t>etc. become hard to search through and interpret.</a:t>
            </a:r>
            <a:endParaRPr lang="en-US" sz="2800" dirty="0"/>
          </a:p>
          <a:p>
            <a:pPr algn="just"/>
            <a:r>
              <a:rPr lang="en-US" sz="2800" dirty="0"/>
              <a:t>These handwritten or printed documents stay in a large pile of pages at </a:t>
            </a:r>
            <a:r>
              <a:rPr lang="en-US" sz="2800" dirty="0" smtClean="0"/>
              <a:t>workplace and makes the work place messy and put a psychological tension on the person trying to get the data out of those piles.</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Motivation (</a:t>
            </a:r>
            <a:r>
              <a:rPr lang="en-US" altLang="en-US" sz="3200" b="1" dirty="0">
                <a:solidFill>
                  <a:srgbClr val="FF0000"/>
                </a:solidFill>
              </a:rPr>
              <a:t>Project Concept and its relevance)</a:t>
            </a:r>
          </a:p>
        </p:txBody>
      </p:sp>
      <p:sp>
        <p:nvSpPr>
          <p:cNvPr id="3" name="Content Placeholder 2"/>
          <p:cNvSpPr>
            <a:spLocks noGrp="1"/>
          </p:cNvSpPr>
          <p:nvPr>
            <p:ph idx="1"/>
          </p:nvPr>
        </p:nvSpPr>
        <p:spPr>
          <a:xfrm>
            <a:off x="495300" y="980729"/>
            <a:ext cx="8915400" cy="5145440"/>
          </a:xfrm>
        </p:spPr>
        <p:txBody>
          <a:bodyPr/>
          <a:lstStyle/>
          <a:p>
            <a:pPr algn="just"/>
            <a:r>
              <a:rPr lang="en-US" sz="2700" dirty="0"/>
              <a:t>Handwritten notes and important documents are prone to getting lost or destroyed, saving a digital copy is much more efficient and helpful</a:t>
            </a:r>
            <a:r>
              <a:rPr lang="en-US" sz="2700" dirty="0" smtClean="0"/>
              <a:t>.</a:t>
            </a:r>
          </a:p>
          <a:p>
            <a:pPr algn="just"/>
            <a:r>
              <a:rPr lang="en-US" sz="2700" dirty="0" smtClean="0"/>
              <a:t>This </a:t>
            </a:r>
            <a:r>
              <a:rPr lang="en-US" sz="2700" dirty="0"/>
              <a:t>project holds great significance since it aims to assist in easing the conversion from manual to digital text </a:t>
            </a:r>
            <a:r>
              <a:rPr lang="en-US" sz="2700" dirty="0" smtClean="0"/>
              <a:t>type.</a:t>
            </a:r>
          </a:p>
          <a:p>
            <a:pPr algn="just"/>
            <a:r>
              <a:rPr lang="en-US" sz="2700" dirty="0" smtClean="0"/>
              <a:t>With the help of our tool any amount of handwritten data or printed documented can be turned </a:t>
            </a:r>
            <a:r>
              <a:rPr lang="en-US" sz="2700" dirty="0"/>
              <a:t>into digital </a:t>
            </a:r>
            <a:r>
              <a:rPr lang="en-US" sz="2700" dirty="0" smtClean="0"/>
              <a:t>document.</a:t>
            </a:r>
          </a:p>
          <a:p>
            <a:pPr algn="just"/>
            <a:r>
              <a:rPr lang="en-US" sz="2700" dirty="0" smtClean="0"/>
              <a:t>Process </a:t>
            </a:r>
            <a:r>
              <a:rPr lang="en-US" sz="2700" dirty="0"/>
              <a:t>of </a:t>
            </a:r>
            <a:r>
              <a:rPr lang="en-US" sz="2700" dirty="0" smtClean="0"/>
              <a:t>editing and </a:t>
            </a:r>
            <a:r>
              <a:rPr lang="en-US" sz="2700" dirty="0"/>
              <a:t>searching </a:t>
            </a:r>
            <a:r>
              <a:rPr lang="en-US" sz="2700" dirty="0" smtClean="0"/>
              <a:t>in </a:t>
            </a:r>
            <a:r>
              <a:rPr lang="en-US" sz="2700" dirty="0"/>
              <a:t>the documents get easier. </a:t>
            </a:r>
          </a:p>
          <a:p>
            <a:pPr algn="just"/>
            <a:r>
              <a:rPr lang="en-US" sz="2700" dirty="0" smtClean="0"/>
              <a:t>Interpreting the data becomes very easy hence a data which need to very specific can also be obtained without any effort.</a:t>
            </a:r>
            <a:endParaRPr lang="en-US" sz="2700" dirty="0"/>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2739686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CONCEPT</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Concept of the project is to construct a model which will take </a:t>
            </a:r>
            <a:r>
              <a:rPr lang="en-US" dirty="0"/>
              <a:t>handwritten </a:t>
            </a:r>
            <a:r>
              <a:rPr lang="en-US" dirty="0" smtClean="0"/>
              <a:t>document(image) </a:t>
            </a:r>
            <a:r>
              <a:rPr lang="en-US" dirty="0"/>
              <a:t>as </a:t>
            </a:r>
            <a:r>
              <a:rPr lang="en-US" dirty="0" smtClean="0"/>
              <a:t>input dataset, preprocess </a:t>
            </a:r>
            <a:r>
              <a:rPr lang="en-US" dirty="0"/>
              <a:t>the </a:t>
            </a:r>
            <a:r>
              <a:rPr lang="en-US" dirty="0" smtClean="0"/>
              <a:t>image, </a:t>
            </a:r>
            <a:r>
              <a:rPr lang="en-US" dirty="0"/>
              <a:t>train the neural </a:t>
            </a:r>
            <a:r>
              <a:rPr lang="en-US" dirty="0" smtClean="0"/>
              <a:t>network model from the dataset </a:t>
            </a:r>
            <a:r>
              <a:rPr lang="en-US" dirty="0"/>
              <a:t>to recognize the </a:t>
            </a:r>
            <a:r>
              <a:rPr lang="en-US" dirty="0" smtClean="0"/>
              <a:t>characters </a:t>
            </a:r>
            <a:r>
              <a:rPr lang="en-US" dirty="0"/>
              <a:t>and </a:t>
            </a:r>
            <a:r>
              <a:rPr lang="en-US" dirty="0" smtClean="0"/>
              <a:t>then store the recognized characters into a text document.</a:t>
            </a:r>
            <a:endParaRPr lang="en-US" dirty="0"/>
          </a:p>
        </p:txBody>
      </p:sp>
    </p:spTree>
    <p:extLst>
      <p:ext uri="{BB962C8B-B14F-4D97-AF65-F5344CB8AC3E}">
        <p14:creationId xmlns:p14="http://schemas.microsoft.com/office/powerpoint/2010/main" val="76165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smtClean="0">
                <a:solidFill>
                  <a:srgbClr val="FF0000"/>
                </a:solidFill>
              </a:rPr>
              <a:t>Aim</a:t>
            </a:r>
            <a:endParaRPr lang="en-US" altLang="en-US" sz="3200" b="1" dirty="0">
              <a:solidFill>
                <a:srgbClr val="FF0000"/>
              </a:solidFill>
            </a:endParaRPr>
          </a:p>
        </p:txBody>
      </p:sp>
      <p:sp>
        <p:nvSpPr>
          <p:cNvPr id="3" name="Content Placeholder 2"/>
          <p:cNvSpPr>
            <a:spLocks noGrp="1"/>
          </p:cNvSpPr>
          <p:nvPr>
            <p:ph idx="1"/>
          </p:nvPr>
        </p:nvSpPr>
        <p:spPr>
          <a:xfrm>
            <a:off x="398318" y="1540381"/>
            <a:ext cx="8915400" cy="5001424"/>
          </a:xfrm>
        </p:spPr>
        <p:txBody>
          <a:bodyPr/>
          <a:lstStyle/>
          <a:p>
            <a:pPr marL="0" indent="0" algn="ctr">
              <a:buNone/>
            </a:pPr>
            <a:r>
              <a:rPr lang="en-US" sz="2800" dirty="0" smtClean="0"/>
              <a:t>AIM: To </a:t>
            </a:r>
            <a:r>
              <a:rPr lang="en-US" sz="2800" dirty="0"/>
              <a:t>develop </a:t>
            </a:r>
            <a:r>
              <a:rPr lang="en-US" sz="2800" dirty="0" smtClean="0"/>
              <a:t>a tool </a:t>
            </a:r>
            <a:r>
              <a:rPr lang="en-US" sz="2800" dirty="0"/>
              <a:t>for </a:t>
            </a:r>
            <a:r>
              <a:rPr lang="en-US" sz="2800" dirty="0" smtClean="0"/>
              <a:t>conversion of hard copy </a:t>
            </a:r>
            <a:r>
              <a:rPr lang="en-US" sz="2800" dirty="0"/>
              <a:t>of document to digital text </a:t>
            </a:r>
            <a:r>
              <a:rPr lang="en-US" sz="2800" dirty="0" smtClean="0"/>
              <a:t>document.</a:t>
            </a:r>
            <a:endParaRPr lang="en-US" sz="2800" dirty="0"/>
          </a:p>
          <a:p>
            <a:pPr marL="0" indent="0" algn="ct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1092</Words>
  <Application>Microsoft Office PowerPoint</Application>
  <PresentationFormat>A4 Paper (210x297 mm)</PresentationFormat>
  <Paragraphs>224</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MSRUAS</vt:lpstr>
      <vt:lpstr>Interim Project Presentation  Tool For Converting Hard Document Into Editable Digital Text Documents  Bachelor’s of Technology - Computer Science and Engineering</vt:lpstr>
      <vt:lpstr>PowerPoint Presentation</vt:lpstr>
      <vt:lpstr>PowerPoint Presentation</vt:lpstr>
      <vt:lpstr>Outline</vt:lpstr>
      <vt:lpstr>Introduction</vt:lpstr>
      <vt:lpstr>Motivation (Project Concept and its relevance)</vt:lpstr>
      <vt:lpstr>Motivation (Project Concept and its relevance)</vt:lpstr>
      <vt:lpstr>PROJECT CONCEPT</vt:lpstr>
      <vt:lpstr>Aim</vt:lpstr>
      <vt:lpstr>Objectives</vt:lpstr>
      <vt:lpstr>Methods and Methodologies</vt:lpstr>
      <vt:lpstr>Literature Review</vt:lpstr>
      <vt:lpstr>Method and Methodology Contd..</vt:lpstr>
      <vt:lpstr>Design - Flowchart</vt:lpstr>
      <vt:lpstr>Method and methodology contd..</vt:lpstr>
      <vt:lpstr>Method and methodology contd..</vt:lpstr>
      <vt:lpstr>Method and methodology contd..</vt:lpstr>
      <vt:lpstr>Expected Outcomes</vt:lpstr>
      <vt:lpstr>Project Costing</vt:lpstr>
      <vt:lpstr>Work Load Allocation</vt:lpstr>
      <vt:lpstr>Updated Gantt Chart</vt:lpstr>
      <vt:lpstr>References</vt:lpstr>
      <vt:lpstr>References</vt:lpstr>
      <vt:lpstr>Team Experience</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Presentation  Project Work &lt;Programme&gt;</dc:title>
  <cp:lastModifiedBy>Ashish Kumar</cp:lastModifiedBy>
  <cp:revision>64</cp:revision>
  <dcterms:modified xsi:type="dcterms:W3CDTF">2019-04-05T09:56:17Z</dcterms:modified>
</cp:coreProperties>
</file>