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6"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052065" cy="509114"/>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Ashish Jeffery J</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0" name="Picture 4">
            <a:extLst>
              <a:ext uri="{FF2B5EF4-FFF2-40B4-BE49-F238E27FC236}">
                <a16:creationId xmlns:a16="http://schemas.microsoft.com/office/drawing/2014/main" id="{A89FE926-ADBC-1637-0478-CB30E07C4C1D}"/>
              </a:ext>
            </a:extLst>
          </p:cNvPr>
          <p:cNvPicPr>
            <a:picLocks noChangeAspect="1"/>
          </p:cNvPicPr>
          <p:nvPr/>
        </p:nvPicPr>
        <p:blipFill rotWithShape="1">
          <a:blip r:embed="rId3"/>
          <a:srcRect l="50417" t="17767" r="2724" b="24289"/>
          <a:stretch/>
        </p:blipFill>
        <p:spPr>
          <a:xfrm>
            <a:off x="5202936" y="1507806"/>
            <a:ext cx="4873564" cy="3050929"/>
          </a:xfrm>
          <a:prstGeom prst="rect">
            <a:avLst/>
          </a:prstGeom>
        </p:spPr>
      </p:pic>
      <p:sp>
        <p:nvSpPr>
          <p:cNvPr id="12" name="TextBox 11">
            <a:extLst>
              <a:ext uri="{FF2B5EF4-FFF2-40B4-BE49-F238E27FC236}">
                <a16:creationId xmlns:a16="http://schemas.microsoft.com/office/drawing/2014/main" id="{C00D6BF0-E5CF-C0A5-54F8-8C231E3DC274}"/>
              </a:ext>
            </a:extLst>
          </p:cNvPr>
          <p:cNvSpPr txBox="1"/>
          <p:nvPr/>
        </p:nvSpPr>
        <p:spPr>
          <a:xfrm>
            <a:off x="381000" y="1600200"/>
            <a:ext cx="4800600" cy="3139321"/>
          </a:xfrm>
          <a:prstGeom prst="rect">
            <a:avLst/>
          </a:prstGeom>
          <a:noFill/>
        </p:spPr>
        <p:txBody>
          <a:bodyPr wrap="square">
            <a:spAutoFit/>
          </a:bodyPr>
          <a:lstStyle/>
          <a:p>
            <a:r>
              <a:rPr lang="en-US" dirty="0"/>
              <a:t>In summary, the face recognition attendance system using deep learning offers a reliable and efficient way to automate attendance tracking. By leveraging advanced algorithms, we achieve high accuracy and streamline the process for users. With its user-friendly interface and robust performance, the system significantly improves efficiency and security. Overall, it presents a straightforward and effective solution for modern attendance management needs.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6" name="TextBox 25">
            <a:extLst>
              <a:ext uri="{FF2B5EF4-FFF2-40B4-BE49-F238E27FC236}">
                <a16:creationId xmlns:a16="http://schemas.microsoft.com/office/drawing/2014/main" id="{94CDF70F-83B5-FFC3-E41C-590D6378A732}"/>
              </a:ext>
            </a:extLst>
          </p:cNvPr>
          <p:cNvSpPr txBox="1"/>
          <p:nvPr/>
        </p:nvSpPr>
        <p:spPr>
          <a:xfrm>
            <a:off x="906628" y="2732220"/>
            <a:ext cx="8756066" cy="584775"/>
          </a:xfrm>
          <a:prstGeom prst="rect">
            <a:avLst/>
          </a:prstGeom>
          <a:noFill/>
        </p:spPr>
        <p:txBody>
          <a:bodyPr wrap="square" rtlCol="0">
            <a:spAutoFit/>
          </a:bodyPr>
          <a:lstStyle/>
          <a:p>
            <a:r>
              <a:rPr lang="en-IN" sz="3200" dirty="0">
                <a:latin typeface="Arial Black" panose="020B0A04020102020204" pitchFamily="34" charset="0"/>
              </a:rPr>
              <a:t>Face Recognition Attendance System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05397A39-2870-1AEA-EBD6-75323C20A17C}"/>
              </a:ext>
            </a:extLst>
          </p:cNvPr>
          <p:cNvSpPr txBox="1"/>
          <p:nvPr/>
        </p:nvSpPr>
        <p:spPr>
          <a:xfrm>
            <a:off x="3276600" y="1828800"/>
            <a:ext cx="5905154" cy="2554545"/>
          </a:xfrm>
          <a:prstGeom prst="rect">
            <a:avLst/>
          </a:prstGeom>
          <a:noFill/>
        </p:spPr>
        <p:txBody>
          <a:bodyPr wrap="square" rtlCol="0">
            <a:spAutoFit/>
          </a:bodyPr>
          <a:lstStyle/>
          <a:p>
            <a:r>
              <a:rPr lang="en-IN" sz="2000" dirty="0"/>
              <a:t>PROBLEM STATEMENT</a:t>
            </a:r>
          </a:p>
          <a:p>
            <a:r>
              <a:rPr lang="en-IN" sz="2000" dirty="0"/>
              <a:t>PROJECT OVERVIEW</a:t>
            </a:r>
          </a:p>
          <a:p>
            <a:r>
              <a:rPr lang="en-US" sz="2000" dirty="0"/>
              <a:t>WHO</a:t>
            </a:r>
            <a:r>
              <a:rPr lang="en-US" sz="2000" spc="-245" dirty="0"/>
              <a:t> </a:t>
            </a:r>
            <a:r>
              <a:rPr lang="en-US" sz="2000" dirty="0"/>
              <a:t>ARE</a:t>
            </a:r>
            <a:r>
              <a:rPr lang="en-US" sz="2000" spc="-70" dirty="0"/>
              <a:t> </a:t>
            </a:r>
            <a:r>
              <a:rPr lang="en-US" sz="2000" dirty="0"/>
              <a:t>THE</a:t>
            </a:r>
            <a:r>
              <a:rPr lang="en-US" sz="2000" spc="-55" dirty="0"/>
              <a:t> </a:t>
            </a:r>
            <a:r>
              <a:rPr lang="en-US" sz="2000" dirty="0"/>
              <a:t>END</a:t>
            </a:r>
            <a:r>
              <a:rPr lang="en-US" sz="2000" spc="-70" dirty="0"/>
              <a:t> </a:t>
            </a:r>
            <a:r>
              <a:rPr lang="en-US" sz="2000" spc="-10" dirty="0"/>
              <a:t>USERS?</a:t>
            </a:r>
          </a:p>
          <a:p>
            <a:r>
              <a:rPr lang="en-US" sz="2000" dirty="0"/>
              <a:t>YOUR</a:t>
            </a:r>
            <a:r>
              <a:rPr lang="en-US" sz="2000" spc="-95" dirty="0"/>
              <a:t> </a:t>
            </a:r>
            <a:r>
              <a:rPr lang="en-US" sz="2000" spc="-10" dirty="0"/>
              <a:t>SOLUTION</a:t>
            </a:r>
            <a:r>
              <a:rPr lang="en-US" sz="2000" spc="-345" dirty="0"/>
              <a:t> </a:t>
            </a:r>
            <a:r>
              <a:rPr lang="en-US" sz="2000" dirty="0"/>
              <a:t>AND</a:t>
            </a:r>
            <a:r>
              <a:rPr lang="en-US" sz="2000" spc="-20" dirty="0"/>
              <a:t> </a:t>
            </a:r>
            <a:r>
              <a:rPr lang="en-US" sz="2000" dirty="0"/>
              <a:t>ITS </a:t>
            </a:r>
            <a:r>
              <a:rPr lang="en-US" sz="2000" spc="-20" dirty="0"/>
              <a:t>VALUE</a:t>
            </a:r>
            <a:r>
              <a:rPr lang="en-US" sz="2000" spc="-120" dirty="0"/>
              <a:t> </a:t>
            </a:r>
            <a:r>
              <a:rPr lang="en-US" sz="2000" spc="-10" dirty="0"/>
              <a:t>PROPOSITION</a:t>
            </a:r>
          </a:p>
          <a:p>
            <a:r>
              <a:rPr lang="en-US" sz="2000" dirty="0"/>
              <a:t>THE</a:t>
            </a:r>
            <a:r>
              <a:rPr lang="en-US" sz="2000" spc="20" dirty="0"/>
              <a:t> </a:t>
            </a:r>
            <a:r>
              <a:rPr lang="en-US" sz="2000" dirty="0"/>
              <a:t>WOW</a:t>
            </a:r>
            <a:r>
              <a:rPr lang="en-US" sz="2000" spc="90" dirty="0"/>
              <a:t> </a:t>
            </a:r>
            <a:r>
              <a:rPr lang="en-US" sz="2000" dirty="0"/>
              <a:t>IN YOUR </a:t>
            </a:r>
            <a:r>
              <a:rPr lang="en-US" sz="2000" spc="-10" dirty="0"/>
              <a:t>SOLUTION</a:t>
            </a:r>
          </a:p>
          <a:p>
            <a:r>
              <a:rPr lang="en-IN" sz="2000" spc="-10" dirty="0"/>
              <a:t>MODELLING</a:t>
            </a:r>
          </a:p>
          <a:p>
            <a:r>
              <a:rPr lang="en-IN" sz="2000" spc="-60" dirty="0"/>
              <a:t>RESULTS</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DE81811D-E602-CB22-5385-00E7BEB1CFA9}"/>
              </a:ext>
            </a:extLst>
          </p:cNvPr>
          <p:cNvSpPr txBox="1"/>
          <p:nvPr/>
        </p:nvSpPr>
        <p:spPr>
          <a:xfrm>
            <a:off x="1295399" y="1600199"/>
            <a:ext cx="6696075" cy="3170099"/>
          </a:xfrm>
          <a:prstGeom prst="rect">
            <a:avLst/>
          </a:prstGeom>
          <a:noFill/>
        </p:spPr>
        <p:txBody>
          <a:bodyPr wrap="square">
            <a:spAutoFit/>
          </a:bodyPr>
          <a:lstStyle/>
          <a:p>
            <a:r>
              <a:rPr lang="en-US" sz="2000" dirty="0"/>
              <a:t>Design and implement a robust and efficient face recognition system capable of accurately identifying individuals and recording their attendance in various settings such as classrooms, workplaces, or events. The system should be able to handle variations in lighting conditions, facial expressions, and occlusions while maintaining high accuracy and efficiency. Additionally, it should provide a user-friendly interface for administrators to manage attendance records and monitor system performance."</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09600" y="76200"/>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4DC8EA30-3309-CEEE-6582-FFC5971BC048}"/>
              </a:ext>
            </a:extLst>
          </p:cNvPr>
          <p:cNvSpPr txBox="1"/>
          <p:nvPr/>
        </p:nvSpPr>
        <p:spPr>
          <a:xfrm>
            <a:off x="576072" y="754380"/>
            <a:ext cx="8737601" cy="5355312"/>
          </a:xfrm>
          <a:prstGeom prst="rect">
            <a:avLst/>
          </a:prstGeom>
          <a:noFill/>
        </p:spPr>
        <p:txBody>
          <a:bodyPr wrap="square">
            <a:spAutoFit/>
          </a:bodyPr>
          <a:lstStyle/>
          <a:p>
            <a:pPr algn="l">
              <a:buFont typeface="+mj-lt"/>
              <a:buAutoNum type="arabicPeriod"/>
            </a:pPr>
            <a:r>
              <a:rPr lang="en-US" dirty="0"/>
              <a:t>Objective: Automate attendance recording through facial recognition for enhanced efficiency and accuracy.</a:t>
            </a:r>
          </a:p>
          <a:p>
            <a:pPr algn="l">
              <a:buFont typeface="+mj-lt"/>
              <a:buAutoNum type="arabicPeriod"/>
            </a:pPr>
            <a:r>
              <a:rPr lang="en-US" dirty="0"/>
              <a:t>Data Collection: Gather diverse datasets of labeled facial images for training.</a:t>
            </a:r>
          </a:p>
          <a:p>
            <a:pPr algn="l">
              <a:buFont typeface="+mj-lt"/>
              <a:buAutoNum type="arabicPeriod"/>
            </a:pPr>
            <a:r>
              <a:rPr lang="en-US" dirty="0"/>
              <a:t>Data Preprocessing: Standardize images through resizing, normalization, and augmentation.</a:t>
            </a:r>
          </a:p>
          <a:p>
            <a:pPr algn="l">
              <a:buFont typeface="+mj-lt"/>
              <a:buAutoNum type="arabicPeriod"/>
            </a:pPr>
            <a:r>
              <a:rPr lang="en-US" dirty="0"/>
              <a:t>Model Selection: Choose a suitable deep learning architecture like CNNs (e.g., VGG, </a:t>
            </a:r>
            <a:r>
              <a:rPr lang="en-US" dirty="0" err="1"/>
              <a:t>ResNet</a:t>
            </a:r>
            <a:r>
              <a:rPr lang="en-US" dirty="0"/>
              <a:t>, </a:t>
            </a:r>
            <a:r>
              <a:rPr lang="en-US" dirty="0" err="1"/>
              <a:t>FaceNet</a:t>
            </a:r>
            <a:r>
              <a:rPr lang="en-US" dirty="0"/>
              <a:t>).</a:t>
            </a:r>
          </a:p>
          <a:p>
            <a:pPr algn="l">
              <a:buFont typeface="+mj-lt"/>
              <a:buAutoNum type="arabicPeriod"/>
            </a:pPr>
            <a:r>
              <a:rPr lang="en-US" dirty="0"/>
              <a:t>Model Training: Train the selected model using preprocessed data, employing transfer learning if necessary.</a:t>
            </a:r>
          </a:p>
          <a:p>
            <a:pPr algn="l">
              <a:buFont typeface="+mj-lt"/>
              <a:buAutoNum type="arabicPeriod"/>
            </a:pPr>
            <a:r>
              <a:rPr lang="en-US" dirty="0"/>
              <a:t>Implementation: Develop the system to detect faces, recognize individuals, and record attendance.</a:t>
            </a:r>
          </a:p>
          <a:p>
            <a:pPr algn="l">
              <a:buFont typeface="+mj-lt"/>
              <a:buAutoNum type="arabicPeriod"/>
            </a:pPr>
            <a:r>
              <a:rPr lang="en-US" dirty="0"/>
              <a:t>User Interface: Create an intuitive interface for administrators to manage attendance records and monitor system performance.</a:t>
            </a:r>
          </a:p>
          <a:p>
            <a:pPr algn="l">
              <a:buFont typeface="+mj-lt"/>
              <a:buAutoNum type="arabicPeriod"/>
            </a:pPr>
            <a:r>
              <a:rPr lang="en-US" dirty="0"/>
              <a:t>Testing and Evaluation: Assess the system's accuracy, efficiency, and robustness across different scenarios.</a:t>
            </a:r>
          </a:p>
          <a:p>
            <a:pPr algn="l">
              <a:buFont typeface="+mj-lt"/>
              <a:buAutoNum type="arabicPeriod"/>
            </a:pPr>
            <a:r>
              <a:rPr lang="en-US" dirty="0"/>
              <a:t>Deployment: Deploy the system in classrooms, workplaces, or events for practical use.</a:t>
            </a:r>
          </a:p>
          <a:p>
            <a:pPr algn="l">
              <a:buFont typeface="+mj-lt"/>
              <a:buAutoNum type="arabicPeriod"/>
            </a:pPr>
            <a:r>
              <a:rPr lang="en-US" dirty="0"/>
              <a:t>Maintenance and Updates: Ensure regular maintenance and updates to optimize system performance and address any issues.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04800" y="304800"/>
            <a:ext cx="7467600" cy="6937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US" sz="4400" dirty="0"/>
              <a:t>WHO</a:t>
            </a:r>
            <a:r>
              <a:rPr lang="en-US" sz="4400" spc="-245" dirty="0"/>
              <a:t> </a:t>
            </a:r>
            <a:r>
              <a:rPr lang="en-US" sz="4400" dirty="0"/>
              <a:t>ARE</a:t>
            </a:r>
            <a:r>
              <a:rPr lang="en-US" sz="4400" spc="-70" dirty="0"/>
              <a:t> </a:t>
            </a:r>
            <a:r>
              <a:rPr lang="en-US" sz="4400" dirty="0"/>
              <a:t>THE</a:t>
            </a:r>
            <a:r>
              <a:rPr lang="en-US" sz="4400" spc="-55" dirty="0"/>
              <a:t> </a:t>
            </a:r>
            <a:r>
              <a:rPr lang="en-US" sz="4400" dirty="0"/>
              <a:t>END</a:t>
            </a:r>
            <a:r>
              <a:rPr lang="en-US" sz="4400" spc="-70" dirty="0"/>
              <a:t> </a:t>
            </a:r>
            <a:r>
              <a:rPr lang="en-US" sz="4400" spc="-10" dirty="0"/>
              <a:t>USERS?</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5" name="TextBox 14">
            <a:extLst>
              <a:ext uri="{FF2B5EF4-FFF2-40B4-BE49-F238E27FC236}">
                <a16:creationId xmlns:a16="http://schemas.microsoft.com/office/drawing/2014/main" id="{536B1FD5-C738-02C3-7769-C8EC5606899F}"/>
              </a:ext>
            </a:extLst>
          </p:cNvPr>
          <p:cNvSpPr txBox="1"/>
          <p:nvPr/>
        </p:nvSpPr>
        <p:spPr>
          <a:xfrm>
            <a:off x="1524000" y="1094661"/>
            <a:ext cx="6108192" cy="4801314"/>
          </a:xfrm>
          <a:prstGeom prst="rect">
            <a:avLst/>
          </a:prstGeom>
          <a:noFill/>
        </p:spPr>
        <p:txBody>
          <a:bodyPr wrap="square">
            <a:spAutoFit/>
          </a:bodyPr>
          <a:lstStyle/>
          <a:p>
            <a:r>
              <a:rPr lang="en-US" dirty="0"/>
              <a:t>Educational Institutions: Teachers, professors, and administrative staff who need to track student attendance in classrooms and lecture halls.</a:t>
            </a:r>
          </a:p>
          <a:p>
            <a:r>
              <a:rPr lang="en-US" dirty="0"/>
              <a:t>Corporate Offices: HR departments and managers who need to monitor employee attendance and punctuality.</a:t>
            </a:r>
          </a:p>
          <a:p>
            <a:r>
              <a:rPr lang="en-US" dirty="0"/>
              <a:t>Event Organizers: Staff responsible for managing attendance at conferences, seminars, workshops, and other events.</a:t>
            </a:r>
          </a:p>
          <a:p>
            <a:r>
              <a:rPr lang="en-US" dirty="0"/>
              <a:t>Security Personnel: Individuals tasked with monitoring access to restricted areas in facilities or buildings.</a:t>
            </a:r>
          </a:p>
          <a:p>
            <a:r>
              <a:rPr lang="en-US" dirty="0"/>
              <a:t>Government Agencies: Authorities who need to track attendance for official purposes, such as immigration checkpoints or government facilities.</a:t>
            </a:r>
          </a:p>
          <a:p>
            <a:r>
              <a:rPr lang="en-US" dirty="0"/>
              <a:t>Any Organization Requiring Attendance Tracking: Any organization or institution that needs to keep track of attendance for various reasons, such as compliance, payroll, or security.</a:t>
            </a:r>
            <a:endParaRPr lang="en-IN" dirty="0"/>
          </a:p>
        </p:txBody>
      </p:sp>
    </p:spTree>
    <p:extLst>
      <p:ext uri="{BB962C8B-B14F-4D97-AF65-F5344CB8AC3E}">
        <p14:creationId xmlns:p14="http://schemas.microsoft.com/office/powerpoint/2010/main" val="2958199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70BEDA4A-2497-8E6C-5B3B-DD672BD8BD95}"/>
              </a:ext>
            </a:extLst>
          </p:cNvPr>
          <p:cNvSpPr txBox="1"/>
          <p:nvPr/>
        </p:nvSpPr>
        <p:spPr>
          <a:xfrm>
            <a:off x="2244090" y="1507806"/>
            <a:ext cx="8499474" cy="3970318"/>
          </a:xfrm>
          <a:prstGeom prst="rect">
            <a:avLst/>
          </a:prstGeom>
          <a:noFill/>
        </p:spPr>
        <p:txBody>
          <a:bodyPr wrap="square">
            <a:spAutoFit/>
          </a:bodyPr>
          <a:lstStyle/>
          <a:p>
            <a:pPr algn="l"/>
            <a:r>
              <a:rPr lang="en-US" b="1" dirty="0"/>
              <a:t>Solution</a:t>
            </a:r>
            <a:r>
              <a:rPr lang="en-US" dirty="0"/>
              <a:t>: Our face recognition attendance system offers an automated and efficient way to track attendance using facial recognition technology.</a:t>
            </a:r>
          </a:p>
          <a:p>
            <a:pPr algn="l"/>
            <a:r>
              <a:rPr lang="en-US" b="1" dirty="0"/>
              <a:t>Value Proposition:</a:t>
            </a:r>
          </a:p>
          <a:p>
            <a:pPr algn="l">
              <a:buFont typeface="+mj-lt"/>
              <a:buAutoNum type="arabicPeriod"/>
            </a:pPr>
            <a:r>
              <a:rPr lang="en-US" dirty="0"/>
              <a:t>Accuracy: Provides highly accurate attendance tracking by recognizing individuals based on their unique facial features, minimizing errors associated with traditional methods.</a:t>
            </a:r>
          </a:p>
          <a:p>
            <a:pPr algn="l">
              <a:buFont typeface="+mj-lt"/>
              <a:buAutoNum type="arabicPeriod"/>
            </a:pPr>
            <a:r>
              <a:rPr lang="en-US" dirty="0"/>
              <a:t>Efficiency: Streamlines the attendance-taking process, saving time and resources for educators, administrators, and HR personnel.</a:t>
            </a:r>
          </a:p>
          <a:p>
            <a:pPr algn="l">
              <a:buFont typeface="+mj-lt"/>
              <a:buAutoNum type="arabicPeriod"/>
            </a:pPr>
            <a:r>
              <a:rPr lang="en-US" dirty="0"/>
              <a:t>Convenience: Eliminates the need for manual attendance sheets or cards, offering a hassle-free experience for both administrators and attendees.</a:t>
            </a:r>
          </a:p>
          <a:p>
            <a:pPr algn="l">
              <a:buFont typeface="+mj-lt"/>
              <a:buAutoNum type="arabicPeriod"/>
            </a:pPr>
            <a:r>
              <a:rPr lang="en-US" dirty="0"/>
              <a:t>Security: Enhances security by ensuring that only authorized individuals can gain access, reducing the risk of unauthorized entry or fraudulent attendance.</a:t>
            </a:r>
          </a:p>
          <a:p>
            <a:pPr algn="l">
              <a:buFont typeface="+mj-lt"/>
              <a:buAutoNum type="arabicPeriod"/>
            </a:pPr>
            <a:r>
              <a:rPr lang="en-US" dirty="0"/>
              <a:t>Insightful Analytics: Generates attendance reports and insights, enabling organizations to analyze attendance trends and make informed decisions.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F00065E6-DEA1-DE43-91E1-AB2814137CF6}"/>
              </a:ext>
            </a:extLst>
          </p:cNvPr>
          <p:cNvSpPr txBox="1"/>
          <p:nvPr/>
        </p:nvSpPr>
        <p:spPr>
          <a:xfrm>
            <a:off x="2134362" y="1466689"/>
            <a:ext cx="7618476" cy="4247317"/>
          </a:xfrm>
          <a:prstGeom prst="rect">
            <a:avLst/>
          </a:prstGeom>
          <a:noFill/>
        </p:spPr>
        <p:txBody>
          <a:bodyPr wrap="square">
            <a:spAutoFit/>
          </a:bodyPr>
          <a:lstStyle/>
          <a:p>
            <a:pPr algn="l">
              <a:buFont typeface="+mj-lt"/>
              <a:buAutoNum type="arabicPeriod"/>
            </a:pPr>
            <a:r>
              <a:rPr lang="en-US" dirty="0"/>
              <a:t>Instant Recognition: Attendees are identified within seconds upon entering the system's field of view, offering a seamless and quick check-in experience.</a:t>
            </a:r>
          </a:p>
          <a:p>
            <a:pPr algn="l">
              <a:buFont typeface="+mj-lt"/>
              <a:buAutoNum type="arabicPeriod"/>
            </a:pPr>
            <a:r>
              <a:rPr lang="en-US" dirty="0"/>
              <a:t>Hands-Free Operation: Requires no physical interaction from attendees, allowing for a contactless and hygienic attendance tracking solution, especially in hygiene-sensitive environments.</a:t>
            </a:r>
          </a:p>
          <a:p>
            <a:pPr algn="l">
              <a:buFont typeface="+mj-lt"/>
              <a:buAutoNum type="arabicPeriod"/>
            </a:pPr>
            <a:r>
              <a:rPr lang="en-US" dirty="0"/>
              <a:t>Adaptive Learning: The system continuously improves its accuracy over time through machine learning algorithms, ensuring reliable performance even in challenging conditions.</a:t>
            </a:r>
          </a:p>
          <a:p>
            <a:pPr algn="l">
              <a:buFont typeface="+mj-lt"/>
              <a:buAutoNum type="arabicPeriod"/>
            </a:pPr>
            <a:r>
              <a:rPr lang="en-US" dirty="0"/>
              <a:t>Real-Time Alerts: Administrators receive instant notifications in case of anomalies, such as unauthorized access attempts or discrepancies in attendance records, enabling prompt action.</a:t>
            </a:r>
          </a:p>
          <a:p>
            <a:pPr algn="l">
              <a:buFont typeface="+mj-lt"/>
              <a:buAutoNum type="arabicPeriod"/>
            </a:pPr>
            <a:r>
              <a:rPr lang="en-US" dirty="0"/>
              <a:t>Customizable Features: Flexible configuration options allow organizations to tailor the system to their specific needs, integrating additional functionalities like temperature screening or access control.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1" name="TextBox 10">
            <a:extLst>
              <a:ext uri="{FF2B5EF4-FFF2-40B4-BE49-F238E27FC236}">
                <a16:creationId xmlns:a16="http://schemas.microsoft.com/office/drawing/2014/main" id="{9AA7F708-7E9D-4A50-EE2E-4F4CB3EB24B0}"/>
              </a:ext>
            </a:extLst>
          </p:cNvPr>
          <p:cNvSpPr txBox="1"/>
          <p:nvPr/>
        </p:nvSpPr>
        <p:spPr>
          <a:xfrm>
            <a:off x="1334262" y="1038225"/>
            <a:ext cx="9523476" cy="5355312"/>
          </a:xfrm>
          <a:prstGeom prst="rect">
            <a:avLst/>
          </a:prstGeom>
          <a:noFill/>
        </p:spPr>
        <p:txBody>
          <a:bodyPr wrap="square">
            <a:spAutoFit/>
          </a:bodyPr>
          <a:lstStyle/>
          <a:p>
            <a:pPr algn="l">
              <a:buFont typeface="+mj-lt"/>
              <a:buAutoNum type="arabicPeriod"/>
            </a:pPr>
            <a:r>
              <a:rPr lang="en-US" dirty="0"/>
              <a:t>Data Collection: Gather a dataset of labeled facial images representing individuals whose attendance needs to be tracked.</a:t>
            </a:r>
          </a:p>
          <a:p>
            <a:pPr algn="l">
              <a:buFont typeface="+mj-lt"/>
              <a:buAutoNum type="arabicPeriod"/>
            </a:pPr>
            <a:r>
              <a:rPr lang="en-US" dirty="0"/>
              <a:t>Model Selection: Choose a pre-trained deep learning model suitable for face recognition tasks, such as VGG-Face, </a:t>
            </a:r>
            <a:r>
              <a:rPr lang="en-US" dirty="0" err="1"/>
              <a:t>FaceNet</a:t>
            </a:r>
            <a:r>
              <a:rPr lang="en-US" dirty="0"/>
              <a:t>, or </a:t>
            </a:r>
            <a:r>
              <a:rPr lang="en-US" dirty="0" err="1"/>
              <a:t>OpenFace</a:t>
            </a:r>
            <a:r>
              <a:rPr lang="en-US" dirty="0"/>
              <a:t>.</a:t>
            </a:r>
          </a:p>
          <a:p>
            <a:pPr algn="l">
              <a:buFont typeface="+mj-lt"/>
              <a:buAutoNum type="arabicPeriod"/>
            </a:pPr>
            <a:r>
              <a:rPr lang="en-US" dirty="0"/>
              <a:t>Model Adaptation:</a:t>
            </a:r>
          </a:p>
          <a:p>
            <a:pPr marL="742950" lvl="1" indent="-285750" algn="l">
              <a:buFont typeface="+mj-lt"/>
              <a:buAutoNum type="arabicPeriod"/>
            </a:pPr>
            <a:r>
              <a:rPr lang="en-US" dirty="0"/>
              <a:t>Remove the final classification layers of the pre-trained model.</a:t>
            </a:r>
          </a:p>
          <a:p>
            <a:pPr marL="742950" lvl="1" indent="-285750" algn="l">
              <a:buFont typeface="+mj-lt"/>
              <a:buAutoNum type="arabicPeriod"/>
            </a:pPr>
            <a:r>
              <a:rPr lang="en-US" dirty="0"/>
              <a:t>Add new layers for classification or feature extraction tailored to the attendance system's needs.</a:t>
            </a:r>
          </a:p>
          <a:p>
            <a:pPr algn="l">
              <a:buFont typeface="+mj-lt"/>
              <a:buAutoNum type="arabicPeriod"/>
            </a:pPr>
            <a:r>
              <a:rPr lang="en-US" dirty="0"/>
              <a:t>Training:</a:t>
            </a:r>
          </a:p>
          <a:p>
            <a:pPr marL="742950" lvl="1" indent="-285750" algn="l">
              <a:buFont typeface="+mj-lt"/>
              <a:buAutoNum type="arabicPeriod"/>
            </a:pPr>
            <a:r>
              <a:rPr lang="en-US" dirty="0"/>
              <a:t>Fine-tune the adapted model on your dataset to learn to recognize individuals' faces.</a:t>
            </a:r>
          </a:p>
          <a:p>
            <a:pPr marL="742950" lvl="1" indent="-285750" algn="l">
              <a:buFont typeface="+mj-lt"/>
              <a:buAutoNum type="arabicPeriod"/>
            </a:pPr>
            <a:r>
              <a:rPr lang="en-US" dirty="0"/>
              <a:t>Use techniques like transfer learning to leverage the pre-trained model's knowledge.</a:t>
            </a:r>
          </a:p>
          <a:p>
            <a:pPr algn="l">
              <a:buFont typeface="+mj-lt"/>
              <a:buAutoNum type="arabicPeriod"/>
            </a:pPr>
            <a:r>
              <a:rPr lang="en-US" dirty="0"/>
              <a:t>Validation and Testing:</a:t>
            </a:r>
          </a:p>
          <a:p>
            <a:pPr marL="742950" lvl="1" indent="-285750" algn="l">
              <a:buFont typeface="+mj-lt"/>
              <a:buAutoNum type="arabicPeriod"/>
            </a:pPr>
            <a:r>
              <a:rPr lang="en-US" dirty="0"/>
              <a:t>Evaluate the trained model's performance on a validation set to ensure it generalizes well.</a:t>
            </a:r>
          </a:p>
          <a:p>
            <a:pPr marL="742950" lvl="1" indent="-285750" algn="l">
              <a:buFont typeface="+mj-lt"/>
              <a:buAutoNum type="arabicPeriod"/>
            </a:pPr>
            <a:r>
              <a:rPr lang="en-US" dirty="0"/>
              <a:t>Test the model on unseen data to assess its accuracy and robustness.</a:t>
            </a:r>
          </a:p>
          <a:p>
            <a:pPr algn="l">
              <a:buFont typeface="+mj-lt"/>
              <a:buAutoNum type="arabicPeriod"/>
            </a:pPr>
            <a:r>
              <a:rPr lang="en-US" dirty="0"/>
              <a:t>Optimization:</a:t>
            </a:r>
          </a:p>
          <a:p>
            <a:pPr marL="742950" lvl="1" indent="-285750" algn="l">
              <a:buFont typeface="+mj-lt"/>
              <a:buAutoNum type="arabicPeriod"/>
            </a:pPr>
            <a:r>
              <a:rPr lang="en-US" dirty="0"/>
              <a:t>Tune hyperparameters like learning rate and batch size to optimize model performance.</a:t>
            </a:r>
          </a:p>
          <a:p>
            <a:pPr marL="742950" lvl="1" indent="-285750" algn="l">
              <a:buFont typeface="+mj-lt"/>
              <a:buAutoNum type="arabicPeriod"/>
            </a:pPr>
            <a:r>
              <a:rPr lang="en-US" dirty="0"/>
              <a:t>Consider regularization techniques to prevent overfitting.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TotalTime>
  <Words>943</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Magesh R</dc:creator>
  <cp:lastModifiedBy>Magesh R</cp:lastModifiedBy>
  <cp:revision>1</cp:revision>
  <dcterms:created xsi:type="dcterms:W3CDTF">2024-04-24T15:13:34Z</dcterms:created>
  <dcterms:modified xsi:type="dcterms:W3CDTF">2024-04-24T15:48:44Z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2024-04-24T00:00:00Z</vt:filetime>
  </property>
</Properties>
</file>