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4" r:id="rId1"/>
    <p:sldMasterId id="2147483789" r:id="rId2"/>
    <p:sldMasterId id="2147483776" r:id="rId3"/>
  </p:sldMasterIdLst>
  <p:notesMasterIdLst>
    <p:notesMasterId r:id="rId22"/>
  </p:notesMasterIdLst>
  <p:sldIdLst>
    <p:sldId id="257" r:id="rId4"/>
    <p:sldId id="604" r:id="rId5"/>
    <p:sldId id="621" r:id="rId6"/>
    <p:sldId id="622" r:id="rId7"/>
    <p:sldId id="623" r:id="rId8"/>
    <p:sldId id="624" r:id="rId9"/>
    <p:sldId id="625" r:id="rId10"/>
    <p:sldId id="630" r:id="rId11"/>
    <p:sldId id="631" r:id="rId12"/>
    <p:sldId id="632" r:id="rId13"/>
    <p:sldId id="633" r:id="rId14"/>
    <p:sldId id="634" r:id="rId15"/>
    <p:sldId id="635" r:id="rId16"/>
    <p:sldId id="626" r:id="rId17"/>
    <p:sldId id="629" r:id="rId18"/>
    <p:sldId id="627" r:id="rId19"/>
    <p:sldId id="628" r:id="rId20"/>
    <p:sldId id="62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70E703"/>
    <a:srgbClr val="FFCCFF"/>
    <a:srgbClr val="FF9900"/>
    <a:srgbClr val="00FFFF"/>
    <a:srgbClr val="FF66CC"/>
    <a:srgbClr val="FF3399"/>
    <a:srgbClr val="99FFCC"/>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87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2491EC-27D0-4B93-96FA-E0F2A167DF0B}" type="datetimeFigureOut">
              <a:rPr lang="en-US" smtClean="0"/>
              <a:pPr/>
              <a:t>12/19/2024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8BD4-37BA-49B3-A4B2-F8F69EECEA8C}" type="slidenum">
              <a:rPr lang="en-US" smtClean="0"/>
              <a:pPr/>
              <a:t>‹#›</a:t>
            </a:fld>
            <a:endParaRPr lang="en-US"/>
          </a:p>
        </p:txBody>
      </p:sp>
    </p:spTree>
    <p:extLst>
      <p:ext uri="{BB962C8B-B14F-4D97-AF65-F5344CB8AC3E}">
        <p14:creationId xmlns:p14="http://schemas.microsoft.com/office/powerpoint/2010/main" val="3928049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2A58BD4-37BA-49B3-A4B2-F8F69EECEA8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B9116ED-7432-49A2-B081-237514F71674}" type="datetime1">
              <a:rPr lang="en-US" smtClean="0"/>
              <a:pPr/>
              <a:t>12/19/2024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4884C-B604-49F4-8A11-D1E11F3C6EE2}" type="datetime1">
              <a:rPr lang="en-US" smtClean="0"/>
              <a:pPr/>
              <a:t>12/19/2024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4884C-B604-49F4-8A11-D1E11F3C6EE2}" type="datetime1">
              <a:rPr lang="en-US" smtClean="0"/>
              <a:pPr/>
              <a:t>12/19/2024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0" name="Picture 9"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1266490" y="0"/>
            <a:ext cx="11185692" cy="629322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FDF82D-4737-4F42-88F3-86C9A1FFE53C}" type="datetime1">
              <a:rPr lang="en-US" smtClean="0"/>
              <a:pPr/>
              <a:t>12/19/2024</a:t>
            </a:fld>
            <a:endParaRPr lang="en-US"/>
          </a:p>
        </p:txBody>
      </p:sp>
      <p:sp>
        <p:nvSpPr>
          <p:cNvPr id="6" name="Footer Placeholder 5"/>
          <p:cNvSpPr>
            <a:spLocks noGrp="1"/>
          </p:cNvSpPr>
          <p:nvPr>
            <p:ph type="ftr" sz="quarter" idx="11"/>
          </p:nvPr>
        </p:nvSpPr>
        <p:spPr/>
        <p:txBody>
          <a:bodyPr/>
          <a:lstStyle/>
          <a:p>
            <a:r>
              <a:rPr lang="en-US"/>
              <a:t>Project review -1 - ECE Department</a:t>
            </a:r>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679EBB-5B6B-4A81-B612-6C583FA8093B}" type="datetime1">
              <a:rPr lang="en-US" smtClean="0"/>
              <a:pPr/>
              <a:t>12/19/2024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pic>
        <p:nvPicPr>
          <p:cNvPr id="2050" name="Picture 2"/>
          <p:cNvPicPr>
            <a:picLocks noChangeAspect="1" noChangeArrowheads="1"/>
          </p:cNvPicPr>
          <p:nvPr userDrawn="1"/>
        </p:nvPicPr>
        <p:blipFill>
          <a:blip r:embed="rId2"/>
          <a:srcRect/>
          <a:stretch>
            <a:fillRect/>
          </a:stretch>
        </p:blipFill>
        <p:spPr bwMode="auto">
          <a:xfrm>
            <a:off x="0" y="0"/>
            <a:ext cx="12211050" cy="6877050"/>
          </a:xfrm>
          <a:prstGeom prst="rect">
            <a:avLst/>
          </a:prstGeom>
          <a:noFill/>
          <a:ln w="9525">
            <a:noFill/>
            <a:miter lim="800000"/>
            <a:headEnd/>
            <a:tailEnd/>
          </a:ln>
          <a:effectLst/>
        </p:spPr>
      </p:pic>
      <p:pic>
        <p:nvPicPr>
          <p:cNvPr id="8" name="Content Placeholder 10" descr="header.png"/>
          <p:cNvPicPr>
            <a:picLocks noChangeAspect="1"/>
          </p:cNvPicPr>
          <p:nvPr userDrawn="1"/>
        </p:nvPicPr>
        <p:blipFill>
          <a:blip r:embed="rId3"/>
          <a:stretch>
            <a:fillRect/>
          </a:stretch>
        </p:blipFill>
        <p:spPr>
          <a:xfrm>
            <a:off x="341300" y="0"/>
            <a:ext cx="11335657" cy="15554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CDEB4-AE6C-4A95-9C48-306A9FDD0D2B}"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9E3A58-AEAB-4A0A-B5E2-6869A5C5A414}"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4884C-B604-49F4-8A11-D1E11F3C6EE2}" type="datetime1">
              <a:rPr lang="en-US" smtClean="0"/>
              <a:pPr/>
              <a:t>12/19/2024</a:t>
            </a:fld>
            <a:endParaRPr lang="en-US"/>
          </a:p>
        </p:txBody>
      </p:sp>
      <p:sp>
        <p:nvSpPr>
          <p:cNvPr id="5" name="Footer Placeholder 4"/>
          <p:cNvSpPr>
            <a:spLocks noGrp="1"/>
          </p:cNvSpPr>
          <p:nvPr>
            <p:ph type="ftr" sz="quarter" idx="11"/>
          </p:nvPr>
        </p:nvSpPr>
        <p:spPr/>
        <p:txBody>
          <a:bodyPr/>
          <a:lstStyle/>
          <a:p>
            <a:r>
              <a:rPr lang="en-US"/>
              <a:t>Project review -1 - ECE Department</a:t>
            </a:r>
          </a:p>
        </p:txBody>
      </p:sp>
      <p:sp>
        <p:nvSpPr>
          <p:cNvPr id="6" name="Slide Number Placeholder 5"/>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155F06F-AED3-42C9-BA66-073EDD8E9716}" type="datetimeFigureOut">
              <a:rPr lang="en-US" smtClean="0"/>
              <a:pPr/>
              <a:t>12/19/2024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0D537C-99ED-4AF0-B6EB-591EFE16B94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C4884C-B604-49F4-8A11-D1E11F3C6EE2}" type="datetime1">
              <a:rPr lang="en-US" smtClean="0"/>
              <a:pPr/>
              <a:t>12/19/2024</a:t>
            </a:fld>
            <a:endParaRPr lang="en-US"/>
          </a:p>
        </p:txBody>
      </p:sp>
      <p:sp>
        <p:nvSpPr>
          <p:cNvPr id="6" name="Footer Placeholder 5"/>
          <p:cNvSpPr>
            <a:spLocks noGrp="1"/>
          </p:cNvSpPr>
          <p:nvPr>
            <p:ph type="ftr" sz="quarter" idx="11"/>
          </p:nvPr>
        </p:nvSpPr>
        <p:spPr/>
        <p:txBody>
          <a:bodyPr/>
          <a:lstStyle/>
          <a:p>
            <a:r>
              <a:rPr lang="en-US"/>
              <a:t>Project review -1 - ECE Department</a:t>
            </a:r>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C4884C-B604-49F4-8A11-D1E11F3C6EE2}" type="datetime1">
              <a:rPr lang="en-US" smtClean="0"/>
              <a:pPr/>
              <a:t>12/19/2024</a:t>
            </a:fld>
            <a:endParaRPr lang="en-US"/>
          </a:p>
        </p:txBody>
      </p:sp>
      <p:sp>
        <p:nvSpPr>
          <p:cNvPr id="8" name="Footer Placeholder 7"/>
          <p:cNvSpPr>
            <a:spLocks noGrp="1"/>
          </p:cNvSpPr>
          <p:nvPr>
            <p:ph type="ftr" sz="quarter" idx="11"/>
          </p:nvPr>
        </p:nvSpPr>
        <p:spPr/>
        <p:txBody>
          <a:bodyPr/>
          <a:lstStyle/>
          <a:p>
            <a:r>
              <a:rPr lang="en-US"/>
              <a:t>Project review -1 - ECE Department</a:t>
            </a:r>
          </a:p>
        </p:txBody>
      </p:sp>
      <p:sp>
        <p:nvSpPr>
          <p:cNvPr id="9" name="Slide Number Placeholder 8"/>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C4884C-B604-49F4-8A11-D1E11F3C6EE2}" type="datetime1">
              <a:rPr lang="en-US" smtClean="0"/>
              <a:pPr/>
              <a:t>12/19/2024</a:t>
            </a:fld>
            <a:endParaRPr lang="en-US"/>
          </a:p>
        </p:txBody>
      </p:sp>
      <p:sp>
        <p:nvSpPr>
          <p:cNvPr id="4" name="Footer Placeholder 3"/>
          <p:cNvSpPr>
            <a:spLocks noGrp="1"/>
          </p:cNvSpPr>
          <p:nvPr>
            <p:ph type="ftr" sz="quarter" idx="11"/>
          </p:nvPr>
        </p:nvSpPr>
        <p:spPr/>
        <p:txBody>
          <a:bodyPr/>
          <a:lstStyle/>
          <a:p>
            <a:r>
              <a:rPr lang="en-US"/>
              <a:t>Project review -1 -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A1AA5F-3BF7-4438-A0B4-73FD91CA2C29}" type="datetime1">
              <a:rPr lang="en-US" smtClean="0"/>
              <a:pPr/>
              <a:t>12/19/2024</a:t>
            </a:fld>
            <a:endParaRPr lang="en-US"/>
          </a:p>
        </p:txBody>
      </p:sp>
      <p:sp>
        <p:nvSpPr>
          <p:cNvPr id="3" name="Footer Placeholder 2"/>
          <p:cNvSpPr>
            <a:spLocks noGrp="1"/>
          </p:cNvSpPr>
          <p:nvPr>
            <p:ph type="ftr" sz="quarter" idx="11"/>
          </p:nvPr>
        </p:nvSpPr>
        <p:spPr/>
        <p:txBody>
          <a:bodyPr/>
          <a:lstStyle/>
          <a:p>
            <a:r>
              <a:rPr lang="en-US"/>
              <a:t>Project review -1 - ECE Department</a:t>
            </a:r>
          </a:p>
        </p:txBody>
      </p:sp>
      <p:sp>
        <p:nvSpPr>
          <p:cNvPr id="4" name="Slide Number Placeholder 3"/>
          <p:cNvSpPr>
            <a:spLocks noGrp="1"/>
          </p:cNvSpPr>
          <p:nvPr>
            <p:ph type="sldNum" sz="quarter" idx="12"/>
          </p:nvPr>
        </p:nvSpPr>
        <p:spPr/>
        <p:txBody>
          <a:bodyPr/>
          <a:lstStyle/>
          <a:p>
            <a:fld id="{AC9A6755-22B1-5345-8A1C-6EABA9823412}" type="slidenum">
              <a:rPr lang="en-US" smtClean="0"/>
              <a:pPr/>
              <a:t>‹#›</a:t>
            </a:fld>
            <a:endParaRPr lang="en-US"/>
          </a:p>
        </p:txBody>
      </p:sp>
      <p:pic>
        <p:nvPicPr>
          <p:cNvPr id="5" name="Picture 4" descr="A picture containing background pattern&#10;&#10;Description automatically generated">
            <a:extLst>
              <a:ext uri="{FF2B5EF4-FFF2-40B4-BE49-F238E27FC236}">
                <a16:creationId xmlns:a16="http://schemas.microsoft.com/office/drawing/2014/main" id="{832E41DD-B336-684E-A941-2AA1B158AD72}"/>
              </a:ext>
            </a:extLst>
          </p:cNvPr>
          <p:cNvPicPr>
            <a:picLocks noChangeAspect="1"/>
          </p:cNvPicPr>
          <p:nvPr userDrawn="1"/>
        </p:nvPicPr>
        <p:blipFill>
          <a:blip r:embed="rId2"/>
          <a:srcRect t="7597" r="3877"/>
          <a:stretch>
            <a:fillRect/>
          </a:stretch>
        </p:blipFill>
        <p:spPr>
          <a:xfrm>
            <a:off x="2466" y="1"/>
            <a:ext cx="12189535"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4884C-B604-49F4-8A11-D1E11F3C6EE2}" type="datetime1">
              <a:rPr lang="en-US" smtClean="0"/>
              <a:pPr/>
              <a:t>12/19/2024</a:t>
            </a:fld>
            <a:endParaRPr lang="en-US"/>
          </a:p>
        </p:txBody>
      </p:sp>
      <p:sp>
        <p:nvSpPr>
          <p:cNvPr id="6" name="Footer Placeholder 5"/>
          <p:cNvSpPr>
            <a:spLocks noGrp="1"/>
          </p:cNvSpPr>
          <p:nvPr>
            <p:ph type="ftr" sz="quarter" idx="11"/>
          </p:nvPr>
        </p:nvSpPr>
        <p:spPr/>
        <p:txBody>
          <a:bodyPr/>
          <a:lstStyle/>
          <a:p>
            <a:r>
              <a:rPr lang="en-US"/>
              <a:t>Project review -1 - ECE Department</a:t>
            </a:r>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C4884C-B604-49F4-8A11-D1E11F3C6EE2}" type="datetime1">
              <a:rPr lang="en-US" smtClean="0"/>
              <a:pPr/>
              <a:t>12/19/2024</a:t>
            </a:fld>
            <a:endParaRPr lang="en-US"/>
          </a:p>
        </p:txBody>
      </p:sp>
      <p:sp>
        <p:nvSpPr>
          <p:cNvPr id="6" name="Footer Placeholder 5"/>
          <p:cNvSpPr>
            <a:spLocks noGrp="1"/>
          </p:cNvSpPr>
          <p:nvPr>
            <p:ph type="ftr" sz="quarter" idx="11"/>
          </p:nvPr>
        </p:nvSpPr>
        <p:spPr/>
        <p:txBody>
          <a:bodyPr/>
          <a:lstStyle/>
          <a:p>
            <a:r>
              <a:rPr lang="en-US"/>
              <a:t>Project review -1 - ECE Department</a:t>
            </a:r>
          </a:p>
        </p:txBody>
      </p:sp>
      <p:sp>
        <p:nvSpPr>
          <p:cNvPr id="7" name="Slide Number Placeholder 6"/>
          <p:cNvSpPr>
            <a:spLocks noGrp="1"/>
          </p:cNvSpPr>
          <p:nvPr>
            <p:ph type="sldNum" sz="quarter" idx="12"/>
          </p:nvPr>
        </p:nvSpPr>
        <p:spPr/>
        <p:txBody>
          <a:bodyPr/>
          <a:lstStyle/>
          <a:p>
            <a:fld id="{AC9A6755-22B1-5345-8A1C-6EABA9823412}" type="slidenum">
              <a:rPr lang="en-US" smtClean="0"/>
              <a:pPr/>
              <a:t>‹#›</a:t>
            </a:fld>
            <a:endParaRPr 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C4884C-B604-49F4-8A11-D1E11F3C6EE2}" type="datetime1">
              <a:rPr lang="en-US" smtClean="0"/>
              <a:pPr/>
              <a:t>12/19/2024</a:t>
            </a:fld>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review -1 - ECE Department</a:t>
            </a:r>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A6755-22B1-5345-8A1C-6EABA98234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0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CDEB4-AE6C-4A95-9C48-306A9FDD0D2B}" type="datetimeFigureOut">
              <a:rPr lang="en-US" smtClean="0"/>
              <a:pPr/>
              <a:t>12/19/2024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E3A58-AEAB-4A0A-B5E2-6869A5C5A4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5F06F-AED3-42C9-BA66-073EDD8E9716}" type="datetimeFigureOut">
              <a:rPr lang="en-US" smtClean="0"/>
              <a:pPr/>
              <a:t>12/19/2024</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0D537C-99ED-4AF0-B6EB-591EFE16B9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a:t>V</a:t>
            </a:r>
          </a:p>
        </p:txBody>
      </p:sp>
      <p:pic>
        <p:nvPicPr>
          <p:cNvPr id="11" name="Content Placeholder 10" descr="header.png"/>
          <p:cNvPicPr>
            <a:picLocks noGrp="1" noChangeAspect="1"/>
          </p:cNvPicPr>
          <p:nvPr>
            <p:ph idx="1"/>
          </p:nvPr>
        </p:nvPicPr>
        <p:blipFill>
          <a:blip r:embed="rId3"/>
          <a:stretch>
            <a:fillRect/>
          </a:stretch>
        </p:blipFill>
        <p:spPr>
          <a:xfrm>
            <a:off x="345044" y="189352"/>
            <a:ext cx="11335657" cy="1954080"/>
          </a:xfrm>
        </p:spPr>
      </p:pic>
      <p:sp>
        <p:nvSpPr>
          <p:cNvPr id="3" name="Footer Placeholder 2"/>
          <p:cNvSpPr>
            <a:spLocks noGrp="1"/>
          </p:cNvSpPr>
          <p:nvPr>
            <p:ph type="ftr" sz="quarter" idx="11"/>
          </p:nvPr>
        </p:nvSpPr>
        <p:spPr/>
        <p:txBody>
          <a:bodyPr/>
          <a:lstStyle/>
          <a:p>
            <a:r>
              <a:rPr lang="en-US"/>
              <a:t> Project review - 2 - ECE Department</a:t>
            </a:r>
          </a:p>
        </p:txBody>
      </p:sp>
      <p:sp>
        <p:nvSpPr>
          <p:cNvPr id="2" name="Slide Number Placeholder 1"/>
          <p:cNvSpPr>
            <a:spLocks noGrp="1"/>
          </p:cNvSpPr>
          <p:nvPr>
            <p:ph type="sldNum" sz="quarter" idx="12"/>
          </p:nvPr>
        </p:nvSpPr>
        <p:spPr/>
        <p:txBody>
          <a:bodyPr/>
          <a:lstStyle/>
          <a:p>
            <a:fld id="{AC9A6755-22B1-5345-8A1C-6EABA9823412}" type="slidenum">
              <a:rPr lang="en-US" smtClean="0"/>
              <a:pPr/>
              <a:t>1</a:t>
            </a:fld>
            <a:endParaRPr lang="en-US"/>
          </a:p>
        </p:txBody>
      </p:sp>
      <p:sp>
        <p:nvSpPr>
          <p:cNvPr id="9" name="Google Shape;211;p1"/>
          <p:cNvSpPr txBox="1">
            <a:spLocks/>
          </p:cNvSpPr>
          <p:nvPr/>
        </p:nvSpPr>
        <p:spPr>
          <a:xfrm>
            <a:off x="6902238" y="3427299"/>
            <a:ext cx="5289762" cy="3430700"/>
          </a:xfrm>
          <a:prstGeom prst="rect">
            <a:avLst/>
          </a:prstGeom>
          <a:noFill/>
          <a:ln>
            <a:noFill/>
          </a:ln>
        </p:spPr>
        <p:txBody>
          <a:bodyPr spcFirstLastPara="1" wrap="square" lIns="0" tIns="0" rIns="0" bIns="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br>
              <a:rPr lang="en-US" dirty="0">
                <a:latin typeface="Franklin Gothic"/>
                <a:ea typeface="Franklin Gothic"/>
                <a:cs typeface="Franklin Gothic"/>
              </a:rPr>
            </a:br>
            <a:r>
              <a:rPr lang="en-US" sz="1600" b="1" u="sng" dirty="0">
                <a:latin typeface="Times New Roman"/>
                <a:ea typeface="Franklin Gothic"/>
                <a:cs typeface="Times New Roman"/>
                <a:sym typeface="Franklin Gothic"/>
              </a:rPr>
              <a:t>Batch No: A6</a:t>
            </a:r>
          </a:p>
          <a:p>
            <a:pPr marL="0" indent="0">
              <a:lnSpc>
                <a:spcPct val="150000"/>
              </a:lnSpc>
              <a:buNone/>
            </a:pPr>
            <a:r>
              <a:rPr lang="en-US" sz="2800" b="1" u="sng" dirty="0">
                <a:latin typeface="Times New Roman"/>
                <a:ea typeface="Franklin Gothic"/>
                <a:cs typeface="Times New Roman"/>
                <a:sym typeface="Franklin Gothic"/>
              </a:rPr>
              <a:t>Presented By</a:t>
            </a:r>
            <a:endParaRPr lang="en-US" sz="2800" b="1" u="sng" dirty="0">
              <a:latin typeface="Times New Roman"/>
              <a:ea typeface="Franklin Gothic"/>
              <a:cs typeface="Times New Roman"/>
            </a:endParaRPr>
          </a:p>
          <a:p>
            <a:pPr marL="0" indent="0">
              <a:lnSpc>
                <a:spcPct val="150000"/>
              </a:lnSpc>
              <a:buNone/>
            </a:pPr>
            <a:r>
              <a:rPr lang="en-US" sz="1800" dirty="0">
                <a:latin typeface="Times New Roman"/>
                <a:cs typeface="Times New Roman"/>
              </a:rPr>
              <a:t>Ashish Kumar - 21911A0406</a:t>
            </a:r>
            <a:endParaRPr lang="en-US" sz="1800" u="none" strike="noStrike" dirty="0">
              <a:latin typeface="Times New Roman"/>
              <a:cs typeface="Times New Roman"/>
            </a:endParaRPr>
          </a:p>
          <a:p>
            <a:pPr marL="0" indent="0">
              <a:lnSpc>
                <a:spcPct val="150000"/>
              </a:lnSpc>
              <a:buNone/>
            </a:pPr>
            <a:r>
              <a:rPr lang="en-US" sz="1800" dirty="0">
                <a:latin typeface="Times New Roman"/>
                <a:cs typeface="Times New Roman"/>
              </a:rPr>
              <a:t>Shaik Aslam - 21911A0458</a:t>
            </a:r>
          </a:p>
          <a:p>
            <a:pPr marL="0" indent="0">
              <a:lnSpc>
                <a:spcPct val="150000"/>
              </a:lnSpc>
              <a:buNone/>
            </a:pPr>
            <a:r>
              <a:rPr lang="en-US" sz="1800" err="1">
                <a:latin typeface="Times New Roman"/>
                <a:cs typeface="Times New Roman"/>
              </a:rPr>
              <a:t>M.Sai</a:t>
            </a:r>
            <a:r>
              <a:rPr lang="en-US" sz="1800" dirty="0">
                <a:latin typeface="Times New Roman"/>
                <a:cs typeface="Times New Roman"/>
              </a:rPr>
              <a:t> Kiran Reddy - 21911A0439</a:t>
            </a:r>
          </a:p>
          <a:p>
            <a:pPr marL="0" indent="0">
              <a:lnSpc>
                <a:spcPct val="150000"/>
              </a:lnSpc>
              <a:buNone/>
            </a:pPr>
            <a:r>
              <a:rPr lang="en-US" sz="1800" dirty="0">
                <a:latin typeface="Times New Roman"/>
                <a:cs typeface="Times New Roman"/>
              </a:rPr>
              <a:t>Edla Sruthi - 21911A0426</a:t>
            </a:r>
          </a:p>
          <a:p>
            <a:pPr marL="0" indent="0">
              <a:lnSpc>
                <a:spcPct val="150000"/>
              </a:lnSpc>
              <a:buNone/>
            </a:pPr>
            <a:endParaRPr lang="en-US" sz="1600">
              <a:latin typeface="Times New Roman" panose="02020603050405020304" pitchFamily="18" charset="0"/>
              <a:cs typeface="Times New Roman" panose="02020603050405020304" pitchFamily="18" charset="0"/>
            </a:endParaRPr>
          </a:p>
          <a:p>
            <a:pPr marL="0" indent="0">
              <a:lnSpc>
                <a:spcPct val="90000"/>
              </a:lnSpc>
              <a:spcBef>
                <a:spcPts val="0"/>
              </a:spcBef>
              <a:buClr>
                <a:schemeClr val="lt2"/>
              </a:buClr>
              <a:buSzPts val="1800"/>
              <a:buNone/>
            </a:pPr>
            <a:endParaRPr lang="en-US" sz="1200">
              <a:latin typeface="Times New Roman" panose="02020603050405020304" pitchFamily="18" charset="0"/>
              <a:ea typeface="Franklin Gothic"/>
              <a:cs typeface="Times New Roman" panose="02020603050405020304" pitchFamily="18" charset="0"/>
              <a:sym typeface="Franklin Gothic"/>
            </a:endParaRPr>
          </a:p>
          <a:p>
            <a:pPr marL="0" indent="0">
              <a:lnSpc>
                <a:spcPct val="90000"/>
              </a:lnSpc>
              <a:spcBef>
                <a:spcPts val="0"/>
              </a:spcBef>
              <a:buClr>
                <a:schemeClr val="lt2"/>
              </a:buClr>
              <a:buSzPts val="1800"/>
              <a:buNone/>
            </a:pPr>
            <a:endParaRPr lang="en-US" sz="1200">
              <a:latin typeface="Times New Roman" panose="02020603050405020304" pitchFamily="18" charset="0"/>
              <a:ea typeface="Franklin Gothic"/>
              <a:cs typeface="Times New Roman" panose="02020603050405020304" pitchFamily="18" charset="0"/>
              <a:sym typeface="Franklin Gothic"/>
            </a:endParaRPr>
          </a:p>
          <a:p>
            <a:pPr marL="0" indent="0">
              <a:buNone/>
            </a:pPr>
            <a:r>
              <a:rPr lang="en-US" sz="2000" b="1" dirty="0">
                <a:latin typeface="Times New Roman"/>
                <a:ea typeface="Franklin Gothic"/>
                <a:cs typeface="Times New Roman"/>
                <a:sym typeface="Franklin Gothic"/>
              </a:rPr>
              <a:t> </a:t>
            </a:r>
            <a:endParaRPr lang="en-US" sz="2400" b="1" dirty="0">
              <a:latin typeface="Times New Roman"/>
              <a:cs typeface="Times New Roman"/>
            </a:endParaRPr>
          </a:p>
          <a:p>
            <a:pPr marL="0" indent="0">
              <a:lnSpc>
                <a:spcPct val="90000"/>
              </a:lnSpc>
              <a:spcBef>
                <a:spcPts val="0"/>
              </a:spcBef>
              <a:buClr>
                <a:schemeClr val="lt2"/>
              </a:buClr>
              <a:buSzPts val="1800"/>
              <a:buFont typeface="Arial" pitchFamily="34" charset="0"/>
              <a:buNone/>
            </a:pPr>
            <a:endParaRPr lang="en-US"/>
          </a:p>
          <a:p>
            <a:pPr marL="0" indent="0">
              <a:lnSpc>
                <a:spcPct val="90000"/>
              </a:lnSpc>
              <a:spcBef>
                <a:spcPts val="1000"/>
              </a:spcBef>
              <a:buClr>
                <a:schemeClr val="lt2"/>
              </a:buClr>
              <a:buSzPts val="1800"/>
              <a:buFont typeface="Arial" pitchFamily="34" charset="0"/>
              <a:buNone/>
            </a:pPr>
            <a:endParaRPr lang="en-US">
              <a:latin typeface="Franklin Gothic"/>
              <a:ea typeface="Franklin Gothic"/>
              <a:cs typeface="Franklin Gothic"/>
              <a:sym typeface="Franklin Gothic"/>
            </a:endParaRPr>
          </a:p>
        </p:txBody>
      </p:sp>
      <p:sp>
        <p:nvSpPr>
          <p:cNvPr id="10" name="TextBox 9">
            <a:extLst>
              <a:ext uri="{FF2B5EF4-FFF2-40B4-BE49-F238E27FC236}">
                <a16:creationId xmlns:a16="http://schemas.microsoft.com/office/drawing/2014/main" id="{FDA95131-668C-F4DD-BB7E-B3E8531F2E9E}"/>
              </a:ext>
            </a:extLst>
          </p:cNvPr>
          <p:cNvSpPr txBox="1"/>
          <p:nvPr/>
        </p:nvSpPr>
        <p:spPr>
          <a:xfrm>
            <a:off x="345044" y="2859613"/>
            <a:ext cx="4505008" cy="3016210"/>
          </a:xfrm>
          <a:prstGeom prst="rect">
            <a:avLst/>
          </a:prstGeom>
          <a:noFill/>
        </p:spPr>
        <p:txBody>
          <a:bodyPr wrap="square" lIns="91440" tIns="45720" rIns="91440" bIns="45720" anchor="t">
            <a:spAutoFit/>
          </a:bodyPr>
          <a:lstStyle/>
          <a:p>
            <a:pPr marL="0" indent="0" algn="ctr">
              <a:buNone/>
            </a:pPr>
            <a:endParaRPr lang="en-US" sz="2000" b="1">
              <a:latin typeface="Times New Roman" panose="02020603050405020304" pitchFamily="18" charset="0"/>
              <a:ea typeface="Franklin Gothic"/>
              <a:cs typeface="Times New Roman" panose="02020603050405020304" pitchFamily="18" charset="0"/>
              <a:sym typeface="Franklin Gothic"/>
            </a:endParaRPr>
          </a:p>
          <a:p>
            <a:pPr algn="ctr"/>
            <a:r>
              <a:rPr lang="en-US" sz="2800" b="1" u="sng" dirty="0">
                <a:latin typeface="Times New Roman"/>
                <a:ea typeface="Franklin Gothic"/>
                <a:cs typeface="Times New Roman"/>
                <a:sym typeface="Franklin Gothic"/>
              </a:rPr>
              <a:t>Name of the Guide </a:t>
            </a:r>
            <a:endParaRPr lang="en-US" sz="2800" dirty="0">
              <a:latin typeface="Times New Roman"/>
              <a:ea typeface="Franklin Gothic"/>
              <a:cs typeface="Times New Roman"/>
            </a:endParaRPr>
          </a:p>
          <a:p>
            <a:pPr marL="0" indent="0" algn="ctr">
              <a:buNone/>
            </a:pPr>
            <a:r>
              <a:rPr lang="en-US" sz="2400" dirty="0">
                <a:latin typeface="Times New Roman"/>
                <a:cs typeface="Times New Roman"/>
                <a:sym typeface="Franklin Gothic"/>
              </a:rPr>
              <a:t>Guide name</a:t>
            </a:r>
            <a:r>
              <a:rPr lang="en-US" sz="2400" dirty="0">
                <a:latin typeface="Times New Roman"/>
                <a:cs typeface="Times New Roman"/>
              </a:rPr>
              <a:t>: Mr. G Bhaskar Phani Ram </a:t>
            </a:r>
            <a:r>
              <a:rPr lang="en-US" dirty="0">
                <a:latin typeface="Times New Roman"/>
                <a:cs typeface="Times New Roman"/>
              </a:rPr>
              <a:t> </a:t>
            </a:r>
          </a:p>
          <a:p>
            <a:pPr algn="ctr"/>
            <a:endParaRPr lang="en-US">
              <a:latin typeface="Times New Roman" panose="02020603050405020304" pitchFamily="18" charset="0"/>
              <a:cs typeface="Times New Roman" panose="02020603050405020304" pitchFamily="18" charset="0"/>
            </a:endParaRPr>
          </a:p>
          <a:p>
            <a:pPr algn="ctr"/>
            <a:r>
              <a:rPr lang="en-US" sz="2800" b="1" dirty="0">
                <a:latin typeface="Times New Roman"/>
                <a:cs typeface="Times New Roman"/>
              </a:rPr>
              <a:t>Designation</a:t>
            </a:r>
            <a:endParaRPr lang="en-US" sz="2800" dirty="0">
              <a:latin typeface="Times New Roman"/>
              <a:cs typeface="Times New Roman"/>
            </a:endParaRPr>
          </a:p>
          <a:p>
            <a:pPr algn="ctr"/>
            <a:r>
              <a:rPr lang="en-US" sz="2800" b="1" dirty="0">
                <a:latin typeface="Times New Roman"/>
                <a:cs typeface="Times New Roman"/>
              </a:rPr>
              <a:t>Assistant Professor</a:t>
            </a:r>
            <a:endParaRPr lang="en-US" sz="2800" dirty="0"/>
          </a:p>
          <a:p>
            <a:pPr algn="ctr"/>
            <a:endParaRPr lang="en-US" sz="2000" b="1">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526473" y="1976283"/>
            <a:ext cx="10972800" cy="1307244"/>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dirty="0">
                <a:ln>
                  <a:noFill/>
                </a:ln>
                <a:effectLst/>
                <a:uLnTx/>
                <a:uFillTx/>
                <a:latin typeface="Times New Roman"/>
                <a:ea typeface="+mj-ea"/>
                <a:cs typeface="Times New Roman"/>
              </a:rPr>
              <a:t>WIFI-Enabled smart  door lock system using </a:t>
            </a:r>
            <a:endParaRPr lang="en-US" sz="3200" b="1" i="0" u="none" strike="noStrike" kern="1200" cap="none" spc="0" normalizeH="0" baseline="0" dirty="0">
              <a:ln>
                <a:noFill/>
              </a:ln>
              <a:effectLst/>
              <a:uLnTx/>
              <a:uFillTx/>
              <a:latin typeface="Times New Roman"/>
              <a:ea typeface="+mj-ea"/>
              <a:cs typeface="Times New Roman"/>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dirty="0">
                <a:ln>
                  <a:noFill/>
                </a:ln>
                <a:effectLst/>
                <a:uLnTx/>
                <a:uFillTx/>
                <a:latin typeface="Times New Roman"/>
                <a:ea typeface="+mj-ea"/>
                <a:cs typeface="Times New Roman"/>
              </a:rPr>
              <a:t>ESP32-CAM f</a:t>
            </a:r>
            <a:r>
              <a:rPr lang="en-US" sz="3200" b="1" noProof="0" dirty="0">
                <a:latin typeface="Times New Roman"/>
                <a:ea typeface="+mj-ea"/>
                <a:cs typeface="Times New Roman"/>
              </a:rPr>
              <a:t>or real time access control </a:t>
            </a:r>
            <a:br>
              <a:rPr lang="en-US" sz="4000" b="0"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br>
            <a:endParaRPr kumimoji="0" lang="en-US" sz="4000" b="0" i="0" u="none" strike="noStrike" kern="1200" cap="none" spc="0" normalizeH="0" baseline="0" noProof="0">
              <a:ln>
                <a:noFill/>
              </a:ln>
              <a:solidFill>
                <a:schemeClr val="tx1"/>
              </a:solidFill>
              <a:effectLst/>
              <a:uLnTx/>
              <a:uFillTx/>
              <a:latin typeface="+mj-lt"/>
              <a:ea typeface="+mj-ea"/>
              <a:cs typeface="+mj-cs"/>
            </a:endParaRPr>
          </a:p>
        </p:txBody>
      </p:sp>
    </p:spTree>
    <p:extLst>
      <p:ext uri="{BB962C8B-B14F-4D97-AF65-F5344CB8AC3E}">
        <p14:creationId xmlns:p14="http://schemas.microsoft.com/office/powerpoint/2010/main" val="336454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F14A7-FF48-483C-8B85-D50C6DE3D93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2AA20C4-56B2-4BE8-BD4D-ED3925CBAA3A}"/>
              </a:ext>
            </a:extLst>
          </p:cNvPr>
          <p:cNvSpPr>
            <a:spLocks noGrp="1"/>
          </p:cNvSpPr>
          <p:nvPr>
            <p:ph idx="1"/>
          </p:nvPr>
        </p:nvSpPr>
        <p:spPr>
          <a:xfrm>
            <a:off x="609600" y="1600206"/>
            <a:ext cx="6458857" cy="4525963"/>
          </a:xfrm>
        </p:spPr>
        <p:txBody>
          <a:bodyPr>
            <a:normAutofit/>
          </a:bodyPr>
          <a:lstStyle/>
          <a:p>
            <a:pPr marL="0" indent="0" algn="just">
              <a:buNone/>
            </a:pPr>
            <a:r>
              <a:rPr lang="en-US" b="1" dirty="0"/>
              <a:t> </a:t>
            </a:r>
            <a:r>
              <a:rPr lang="en-US" sz="2400" b="1" dirty="0"/>
              <a:t>ESP32 CAM Programming Module:</a:t>
            </a:r>
          </a:p>
          <a:p>
            <a:pPr marL="0" indent="0" algn="just">
              <a:buNone/>
            </a:pPr>
            <a:r>
              <a:rPr lang="en-US" sz="1400" dirty="0"/>
              <a:t>The </a:t>
            </a:r>
            <a:r>
              <a:rPr lang="en-US" sz="1400" b="1" dirty="0"/>
              <a:t>ESP32-CAM Programming Module</a:t>
            </a:r>
            <a:r>
              <a:rPr lang="en-US" sz="1400" dirty="0"/>
              <a:t> is an interface specifically designed to make it easier to program the </a:t>
            </a:r>
            <a:r>
              <a:rPr lang="en-US" sz="1400" b="1" dirty="0"/>
              <a:t>ESP32-CAM</a:t>
            </a:r>
            <a:r>
              <a:rPr lang="en-US" sz="1400" dirty="0"/>
              <a:t> development board. It eliminates the need for a separate USB-to-Serial adapter and helps in seamless programming of the ESP32-CAM.</a:t>
            </a:r>
            <a:endParaRPr lang="en-US" sz="1400" b="1" dirty="0"/>
          </a:p>
          <a:p>
            <a:pPr marL="0" indent="0">
              <a:buNone/>
            </a:pPr>
            <a:r>
              <a:rPr lang="en-US" sz="1800" b="1" dirty="0"/>
              <a:t>Key Features of ESP32-CAM Programming Module:</a:t>
            </a:r>
          </a:p>
          <a:p>
            <a:r>
              <a:rPr lang="en-US" sz="1400" b="1" dirty="0"/>
              <a:t>Built-in USB-to-Serial Adapter</a:t>
            </a:r>
            <a:r>
              <a:rPr lang="en-US" sz="1400" dirty="0"/>
              <a:t>:</a:t>
            </a:r>
          </a:p>
          <a:p>
            <a:pPr lvl="1"/>
            <a:r>
              <a:rPr lang="en-US" sz="1400" dirty="0"/>
              <a:t>Integrates a </a:t>
            </a:r>
            <a:r>
              <a:rPr lang="en-US" sz="1400" b="1" dirty="0"/>
              <a:t>CP2102</a:t>
            </a:r>
            <a:r>
              <a:rPr lang="en-US" sz="1400" dirty="0"/>
              <a:t> or </a:t>
            </a:r>
            <a:r>
              <a:rPr lang="en-US" sz="1400" b="1" dirty="0"/>
              <a:t>CH340</a:t>
            </a:r>
            <a:r>
              <a:rPr lang="en-US" sz="1400" dirty="0"/>
              <a:t> USB-to-Serial converter for easy programming.</a:t>
            </a:r>
          </a:p>
          <a:p>
            <a:pPr lvl="1"/>
            <a:r>
              <a:rPr lang="en-US" sz="1400" dirty="0"/>
              <a:t>No need to wire up a separate FTDI adapter.</a:t>
            </a:r>
          </a:p>
          <a:p>
            <a:r>
              <a:rPr lang="en-US" sz="1400" b="1" dirty="0"/>
              <a:t>Plug-and-Play Functionality</a:t>
            </a:r>
            <a:r>
              <a:rPr lang="en-US" sz="1400" dirty="0"/>
              <a:t>:</a:t>
            </a:r>
          </a:p>
          <a:p>
            <a:pPr lvl="1"/>
            <a:r>
              <a:rPr lang="en-US" sz="1400" dirty="0"/>
              <a:t>Provides a micro-USB interface for powering and programming the ESP32-CAM.</a:t>
            </a:r>
          </a:p>
          <a:p>
            <a:r>
              <a:rPr lang="en-US" sz="1400" b="1" dirty="0"/>
              <a:t>Programming Mode Button</a:t>
            </a:r>
            <a:r>
              <a:rPr lang="en-US" sz="1400" dirty="0"/>
              <a:t>:</a:t>
            </a:r>
          </a:p>
          <a:p>
            <a:pPr lvl="1"/>
            <a:r>
              <a:rPr lang="en-US" sz="1400" dirty="0"/>
              <a:t>Automatically or manually sets </a:t>
            </a:r>
            <a:r>
              <a:rPr lang="en-US" sz="1400" b="1" dirty="0"/>
              <a:t>GPIO0</a:t>
            </a:r>
            <a:r>
              <a:rPr lang="en-US" sz="1400" dirty="0"/>
              <a:t> low to put the ESP32-CAM into bootloader mode.</a:t>
            </a:r>
          </a:p>
          <a:p>
            <a:pPr marL="457200" lvl="1" indent="0">
              <a:buNone/>
            </a:pPr>
            <a:endParaRPr lang="en-US" sz="1400" dirty="0"/>
          </a:p>
        </p:txBody>
      </p:sp>
      <p:sp>
        <p:nvSpPr>
          <p:cNvPr id="4" name="Footer Placeholder 3">
            <a:extLst>
              <a:ext uri="{FF2B5EF4-FFF2-40B4-BE49-F238E27FC236}">
                <a16:creationId xmlns:a16="http://schemas.microsoft.com/office/drawing/2014/main" id="{30B89AA6-925D-47A3-8F45-CF2EE1B69931}"/>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4BEAFAF1-580D-4F36-856F-DE9CCA6020E6}"/>
              </a:ext>
            </a:extLst>
          </p:cNvPr>
          <p:cNvSpPr>
            <a:spLocks noGrp="1"/>
          </p:cNvSpPr>
          <p:nvPr>
            <p:ph type="sldNum" sz="quarter" idx="12"/>
          </p:nvPr>
        </p:nvSpPr>
        <p:spPr/>
        <p:txBody>
          <a:bodyPr/>
          <a:lstStyle/>
          <a:p>
            <a:fld id="{AC9A6755-22B1-5345-8A1C-6EABA9823412}" type="slidenum">
              <a:rPr lang="en-US" smtClean="0"/>
              <a:pPr/>
              <a:t>10</a:t>
            </a:fld>
            <a:endParaRPr lang="en-US"/>
          </a:p>
        </p:txBody>
      </p:sp>
      <p:pic>
        <p:nvPicPr>
          <p:cNvPr id="18" name="Picture 17">
            <a:extLst>
              <a:ext uri="{FF2B5EF4-FFF2-40B4-BE49-F238E27FC236}">
                <a16:creationId xmlns:a16="http://schemas.microsoft.com/office/drawing/2014/main" id="{BA3BC85A-33D8-49AC-A2A1-392C43646CFF}"/>
              </a:ext>
            </a:extLst>
          </p:cNvPr>
          <p:cNvPicPr/>
          <p:nvPr/>
        </p:nvPicPr>
        <p:blipFill rotWithShape="1">
          <a:blip r:embed="rId2">
            <a:extLst>
              <a:ext uri="{28A0092B-C50C-407E-A947-70E740481C1C}">
                <a14:useLocalDpi xmlns:a14="http://schemas.microsoft.com/office/drawing/2010/main" val="0"/>
              </a:ext>
            </a:extLst>
          </a:blip>
          <a:srcRect l="7642" t="10023" r="7589" b="10086"/>
          <a:stretch/>
        </p:blipFill>
        <p:spPr bwMode="auto">
          <a:xfrm>
            <a:off x="8026400" y="2220687"/>
            <a:ext cx="3065780" cy="33673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324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8A0C-19D6-4A58-853F-E8C75B02DA44}"/>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660C046-58B0-4764-8092-58DEE5289183}"/>
              </a:ext>
            </a:extLst>
          </p:cNvPr>
          <p:cNvSpPr>
            <a:spLocks noGrp="1"/>
          </p:cNvSpPr>
          <p:nvPr>
            <p:ph idx="1"/>
          </p:nvPr>
        </p:nvSpPr>
        <p:spPr>
          <a:xfrm>
            <a:off x="609600" y="1600206"/>
            <a:ext cx="6618514" cy="4525963"/>
          </a:xfrm>
        </p:spPr>
        <p:txBody>
          <a:bodyPr>
            <a:normAutofit/>
          </a:bodyPr>
          <a:lstStyle/>
          <a:p>
            <a:pPr marL="0" indent="0">
              <a:buNone/>
            </a:pPr>
            <a:r>
              <a:rPr lang="en-US" sz="2600" b="1" dirty="0"/>
              <a:t>RELAY</a:t>
            </a:r>
            <a:r>
              <a:rPr lang="en-US" sz="2600" dirty="0"/>
              <a:t>:</a:t>
            </a:r>
            <a:endParaRPr lang="en-IN" sz="2600" dirty="0"/>
          </a:p>
          <a:p>
            <a:pPr marL="0" indent="0" algn="just">
              <a:buNone/>
            </a:pPr>
            <a:r>
              <a:rPr lang="en-US" sz="1600" dirty="0"/>
              <a:t>A </a:t>
            </a:r>
            <a:r>
              <a:rPr lang="en-US" sz="1600" b="1" dirty="0"/>
              <a:t>relay</a:t>
            </a:r>
            <a:r>
              <a:rPr lang="en-US" sz="1600" dirty="0"/>
              <a:t> is an electrical device used to control a circuit by opening or closing contacts in response to a signal, typically from a low-power source. It consists of an electromagnet, a movable armature, and a set of contacts. When current flows through the coil of the relay, it generates a magnetic field that moves the armature, either opening or closing the contacts to control the flow of current in a different circuit. </a:t>
            </a:r>
          </a:p>
          <a:p>
            <a:pPr marL="0" indent="0">
              <a:buNone/>
            </a:pPr>
            <a:r>
              <a:rPr lang="en-US" sz="1800" b="1" dirty="0"/>
              <a:t>Components of a Relay:</a:t>
            </a:r>
          </a:p>
          <a:p>
            <a:r>
              <a:rPr lang="en-US" sz="1600" b="1" dirty="0"/>
              <a:t>Electromagnet</a:t>
            </a:r>
            <a:r>
              <a:rPr lang="en-US" sz="1600" dirty="0"/>
              <a:t>: Generates a magnetic field when current flows through it.</a:t>
            </a:r>
          </a:p>
          <a:p>
            <a:r>
              <a:rPr lang="en-US" sz="1600" b="1" dirty="0"/>
              <a:t>Armature</a:t>
            </a:r>
            <a:r>
              <a:rPr lang="en-US" sz="1600" dirty="0"/>
              <a:t>: A movable component that opens or closes the switch.</a:t>
            </a:r>
          </a:p>
          <a:p>
            <a:r>
              <a:rPr lang="en-US" sz="1600" b="1" dirty="0"/>
              <a:t>Spring</a:t>
            </a:r>
            <a:r>
              <a:rPr lang="en-US" sz="1600" dirty="0"/>
              <a:t>: Holds the armature in place when the relay is inactive.</a:t>
            </a:r>
          </a:p>
          <a:p>
            <a:r>
              <a:rPr lang="en-US" sz="1600" b="1" dirty="0"/>
              <a:t>Contacts</a:t>
            </a:r>
            <a:r>
              <a:rPr lang="en-US" sz="1600" dirty="0"/>
              <a:t>: Electrical connections that open or close circuits.</a:t>
            </a:r>
          </a:p>
          <a:p>
            <a:r>
              <a:rPr lang="en-US" sz="1600" b="1" dirty="0"/>
              <a:t>Coil</a:t>
            </a:r>
            <a:r>
              <a:rPr lang="en-US" sz="1600" dirty="0"/>
              <a:t>: The winding that generates the magnetic field in the electromagnet.</a:t>
            </a:r>
          </a:p>
          <a:p>
            <a:pPr marL="0" indent="0" algn="just">
              <a:buNone/>
            </a:pPr>
            <a:endParaRPr lang="en-IN" sz="1400" dirty="0"/>
          </a:p>
        </p:txBody>
      </p:sp>
      <p:sp>
        <p:nvSpPr>
          <p:cNvPr id="4" name="Footer Placeholder 3">
            <a:extLst>
              <a:ext uri="{FF2B5EF4-FFF2-40B4-BE49-F238E27FC236}">
                <a16:creationId xmlns:a16="http://schemas.microsoft.com/office/drawing/2014/main" id="{C0F231D2-1587-4E8E-A46C-81ED02664526}"/>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3B8AEBB9-7188-4880-8F44-FF24C70015C7}"/>
              </a:ext>
            </a:extLst>
          </p:cNvPr>
          <p:cNvSpPr>
            <a:spLocks noGrp="1"/>
          </p:cNvSpPr>
          <p:nvPr>
            <p:ph type="sldNum" sz="quarter" idx="12"/>
          </p:nvPr>
        </p:nvSpPr>
        <p:spPr/>
        <p:txBody>
          <a:bodyPr/>
          <a:lstStyle/>
          <a:p>
            <a:fld id="{AC9A6755-22B1-5345-8A1C-6EABA9823412}" type="slidenum">
              <a:rPr lang="en-US" smtClean="0"/>
              <a:pPr/>
              <a:t>11</a:t>
            </a:fld>
            <a:endParaRPr lang="en-US"/>
          </a:p>
        </p:txBody>
      </p:sp>
      <p:pic>
        <p:nvPicPr>
          <p:cNvPr id="6" name="Picture 5">
            <a:extLst>
              <a:ext uri="{FF2B5EF4-FFF2-40B4-BE49-F238E27FC236}">
                <a16:creationId xmlns:a16="http://schemas.microsoft.com/office/drawing/2014/main" id="{72C4DC04-DF93-48C9-B272-B42749E0824F}"/>
              </a:ext>
            </a:extLst>
          </p:cNvPr>
          <p:cNvPicPr/>
          <p:nvPr/>
        </p:nvPicPr>
        <p:blipFill rotWithShape="1">
          <a:blip r:embed="rId2">
            <a:extLst>
              <a:ext uri="{28A0092B-C50C-407E-A947-70E740481C1C}">
                <a14:useLocalDpi xmlns:a14="http://schemas.microsoft.com/office/drawing/2010/main" val="0"/>
              </a:ext>
            </a:extLst>
          </a:blip>
          <a:srcRect t="8730" b="8753"/>
          <a:stretch/>
        </p:blipFill>
        <p:spPr bwMode="auto">
          <a:xfrm>
            <a:off x="8563430" y="2695394"/>
            <a:ext cx="2844800" cy="25007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5029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152C-0321-4255-8B04-E9AD509C60D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71A5F0A2-F975-431C-ABAF-BCCB092115A1}"/>
              </a:ext>
            </a:extLst>
          </p:cNvPr>
          <p:cNvSpPr>
            <a:spLocks noGrp="1"/>
          </p:cNvSpPr>
          <p:nvPr>
            <p:ph idx="1"/>
          </p:nvPr>
        </p:nvSpPr>
        <p:spPr>
          <a:xfrm>
            <a:off x="609600" y="1600206"/>
            <a:ext cx="6604000" cy="4525963"/>
          </a:xfrm>
        </p:spPr>
        <p:txBody>
          <a:bodyPr>
            <a:normAutofit fontScale="77500" lnSpcReduction="20000"/>
          </a:bodyPr>
          <a:lstStyle/>
          <a:p>
            <a:pPr marL="0" indent="0">
              <a:buNone/>
            </a:pPr>
            <a:r>
              <a:rPr lang="en-US" sz="1800" b="1" dirty="0"/>
              <a:t>SOLENOID LOCK:</a:t>
            </a:r>
          </a:p>
          <a:p>
            <a:pPr marL="0" indent="0">
              <a:buNone/>
            </a:pPr>
            <a:r>
              <a:rPr lang="en-US" sz="1800" dirty="0"/>
              <a:t>A </a:t>
            </a:r>
            <a:r>
              <a:rPr lang="en-US" sz="1800" b="1" dirty="0"/>
              <a:t>solenoid lock</a:t>
            </a:r>
            <a:r>
              <a:rPr lang="en-US" sz="1800" dirty="0"/>
              <a:t> is an electromechanical locking mechanism commonly used in access control systems. It operates by using a solenoid to control the locking and unlocking action.</a:t>
            </a:r>
          </a:p>
          <a:p>
            <a:pPr marL="0" indent="0">
              <a:buNone/>
            </a:pPr>
            <a:r>
              <a:rPr lang="en-US" sz="2300" dirty="0"/>
              <a:t>Key Features:</a:t>
            </a:r>
          </a:p>
          <a:p>
            <a:r>
              <a:rPr lang="en-US" sz="2200" dirty="0"/>
              <a:t>High Security:</a:t>
            </a:r>
          </a:p>
          <a:p>
            <a:pPr lvl="1"/>
            <a:r>
              <a:rPr lang="en-US" sz="2200" dirty="0"/>
              <a:t>Often used with access control systems like keycards, keypads, or biometric scanners.</a:t>
            </a:r>
          </a:p>
          <a:p>
            <a:r>
              <a:rPr lang="en-US" sz="2200" dirty="0"/>
              <a:t>Durability:</a:t>
            </a:r>
          </a:p>
          <a:p>
            <a:pPr lvl="1"/>
            <a:r>
              <a:rPr lang="en-US" sz="2200" dirty="0"/>
              <a:t>Designed for repeated use and various environmental conditions.</a:t>
            </a:r>
          </a:p>
          <a:p>
            <a:r>
              <a:rPr lang="en-US" sz="2200" dirty="0"/>
              <a:t>Energy Efficiency:</a:t>
            </a:r>
          </a:p>
          <a:p>
            <a:pPr lvl="1"/>
            <a:r>
              <a:rPr lang="en-US" sz="2200" dirty="0"/>
              <a:t>Only consumes power during operation, depending on the design.</a:t>
            </a:r>
          </a:p>
          <a:p>
            <a:r>
              <a:rPr lang="en-US" sz="2200" dirty="0"/>
              <a:t>Compact Size:</a:t>
            </a:r>
          </a:p>
          <a:p>
            <a:pPr lvl="1"/>
            <a:r>
              <a:rPr lang="en-US" sz="2200" dirty="0"/>
              <a:t>Suitable for doors, lockers, safes, or vending machines.</a:t>
            </a:r>
          </a:p>
          <a:p>
            <a:r>
              <a:rPr lang="en-US" sz="2200" dirty="0"/>
              <a:t>Easy Integration:</a:t>
            </a:r>
          </a:p>
          <a:p>
            <a:pPr lvl="1"/>
            <a:r>
              <a:rPr lang="en-US" sz="2200" dirty="0"/>
              <a:t>Compatible with microcontroller systems for automation.</a:t>
            </a:r>
          </a:p>
          <a:p>
            <a:pPr marL="0" indent="0">
              <a:buNone/>
            </a:pPr>
            <a:endParaRPr lang="en-IN" sz="1800" dirty="0"/>
          </a:p>
        </p:txBody>
      </p:sp>
      <p:sp>
        <p:nvSpPr>
          <p:cNvPr id="4" name="Footer Placeholder 3">
            <a:extLst>
              <a:ext uri="{FF2B5EF4-FFF2-40B4-BE49-F238E27FC236}">
                <a16:creationId xmlns:a16="http://schemas.microsoft.com/office/drawing/2014/main" id="{D93E0F7E-E538-4BB1-A0B6-5A07418D27B8}"/>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ECB6A772-1CA0-43B8-A8BE-52EABE14FD73}"/>
              </a:ext>
            </a:extLst>
          </p:cNvPr>
          <p:cNvSpPr>
            <a:spLocks noGrp="1"/>
          </p:cNvSpPr>
          <p:nvPr>
            <p:ph type="sldNum" sz="quarter" idx="12"/>
          </p:nvPr>
        </p:nvSpPr>
        <p:spPr/>
        <p:txBody>
          <a:bodyPr/>
          <a:lstStyle/>
          <a:p>
            <a:fld id="{AC9A6755-22B1-5345-8A1C-6EABA9823412}" type="slidenum">
              <a:rPr lang="en-US" smtClean="0"/>
              <a:pPr/>
              <a:t>12</a:t>
            </a:fld>
            <a:endParaRPr lang="en-US"/>
          </a:p>
        </p:txBody>
      </p:sp>
      <p:pic>
        <p:nvPicPr>
          <p:cNvPr id="6" name="Picture 5">
            <a:extLst>
              <a:ext uri="{FF2B5EF4-FFF2-40B4-BE49-F238E27FC236}">
                <a16:creationId xmlns:a16="http://schemas.microsoft.com/office/drawing/2014/main" id="{CA49ADE9-C5AF-4B7B-83ED-DBBD97731179}"/>
              </a:ext>
            </a:extLst>
          </p:cNvPr>
          <p:cNvPicPr/>
          <p:nvPr/>
        </p:nvPicPr>
        <p:blipFill rotWithShape="1">
          <a:blip r:embed="rId2" cstate="print">
            <a:extLst>
              <a:ext uri="{28A0092B-C50C-407E-A947-70E740481C1C}">
                <a14:useLocalDpi xmlns:a14="http://schemas.microsoft.com/office/drawing/2010/main" val="0"/>
              </a:ext>
            </a:extLst>
          </a:blip>
          <a:srcRect b="8207"/>
          <a:stretch/>
        </p:blipFill>
        <p:spPr bwMode="auto">
          <a:xfrm>
            <a:off x="7721600" y="2296069"/>
            <a:ext cx="3860800" cy="291456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52079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40C-5A5C-44EB-8B44-559C3240DE6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D5979949-3A08-4C67-9E5B-49F14EFCEDC4}"/>
              </a:ext>
            </a:extLst>
          </p:cNvPr>
          <p:cNvSpPr>
            <a:spLocks noGrp="1"/>
          </p:cNvSpPr>
          <p:nvPr>
            <p:ph idx="1"/>
          </p:nvPr>
        </p:nvSpPr>
        <p:spPr>
          <a:xfrm>
            <a:off x="609601" y="1600206"/>
            <a:ext cx="6618514" cy="4525963"/>
          </a:xfrm>
        </p:spPr>
        <p:txBody>
          <a:bodyPr>
            <a:normAutofit/>
          </a:bodyPr>
          <a:lstStyle/>
          <a:p>
            <a:pPr marL="0" indent="0">
              <a:buNone/>
            </a:pPr>
            <a:r>
              <a:rPr lang="en-US" sz="1800" b="1" dirty="0"/>
              <a:t>DC-DC Step-Down Converter:</a:t>
            </a:r>
          </a:p>
          <a:p>
            <a:pPr marL="0" indent="0" algn="just">
              <a:buNone/>
            </a:pPr>
            <a:r>
              <a:rPr lang="en-US" sz="1400" dirty="0"/>
              <a:t>A DC-DC Step-Down Converter, also known as a Buck Converter, is an electronic device that converts a higher DC voltage to a lower DC voltage efficiently. It is widely used in power supply systems to regulate and step down voltage for various components.</a:t>
            </a:r>
          </a:p>
          <a:p>
            <a:pPr marL="0" indent="0">
              <a:buNone/>
            </a:pPr>
            <a:r>
              <a:rPr lang="en-US" sz="1800" b="1" dirty="0"/>
              <a:t>Key Features</a:t>
            </a:r>
          </a:p>
          <a:p>
            <a:r>
              <a:rPr lang="en-US" sz="1400" b="1" dirty="0"/>
              <a:t>Voltage Reduction</a:t>
            </a:r>
            <a:r>
              <a:rPr lang="en-US" sz="1400" dirty="0"/>
              <a:t>: Converts high input voltage (e.g., 12V) to a lower output voltage (e.g., 5V or 3.3V).</a:t>
            </a:r>
          </a:p>
          <a:p>
            <a:r>
              <a:rPr lang="en-US" sz="1400" b="1" dirty="0"/>
              <a:t>High Efficiency</a:t>
            </a:r>
            <a:r>
              <a:rPr lang="en-US" sz="1400" dirty="0"/>
              <a:t>: Typically operates at efficiencies of 85% or higher, minimizing heat dissipation.</a:t>
            </a:r>
          </a:p>
          <a:p>
            <a:r>
              <a:rPr lang="en-US" sz="1400" b="1" dirty="0"/>
              <a:t>Compact Size</a:t>
            </a:r>
            <a:r>
              <a:rPr lang="en-US" sz="1400" dirty="0"/>
              <a:t>: Compact and lightweight compared to linear voltage regulators, making them ideal for portable applications.</a:t>
            </a:r>
          </a:p>
          <a:p>
            <a:r>
              <a:rPr lang="en-US" sz="1400" b="1" dirty="0"/>
              <a:t>Adjustable Output</a:t>
            </a:r>
            <a:r>
              <a:rPr lang="en-US" sz="1400" dirty="0"/>
              <a:t>: Some models allow the output voltage to be adjusted using potentiometers or external resistors.</a:t>
            </a:r>
          </a:p>
          <a:p>
            <a:r>
              <a:rPr lang="en-US" sz="1400" b="1" dirty="0"/>
              <a:t>Protection Features</a:t>
            </a:r>
            <a:r>
              <a:rPr lang="en-US" sz="1400" dirty="0"/>
              <a:t>: Many converters include overcurrent, overvoltage, and thermal protection.</a:t>
            </a:r>
          </a:p>
          <a:p>
            <a:pPr marL="0" indent="0" algn="just">
              <a:buNone/>
            </a:pPr>
            <a:endParaRPr lang="en-IN" sz="1400" dirty="0"/>
          </a:p>
        </p:txBody>
      </p:sp>
      <p:sp>
        <p:nvSpPr>
          <p:cNvPr id="4" name="Footer Placeholder 3">
            <a:extLst>
              <a:ext uri="{FF2B5EF4-FFF2-40B4-BE49-F238E27FC236}">
                <a16:creationId xmlns:a16="http://schemas.microsoft.com/office/drawing/2014/main" id="{35E1567C-4911-4EC5-8DE7-DCFF2F758BF8}"/>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9C657CCA-27E2-4BEC-9C01-97C45F01530D}"/>
              </a:ext>
            </a:extLst>
          </p:cNvPr>
          <p:cNvSpPr>
            <a:spLocks noGrp="1"/>
          </p:cNvSpPr>
          <p:nvPr>
            <p:ph type="sldNum" sz="quarter" idx="12"/>
          </p:nvPr>
        </p:nvSpPr>
        <p:spPr/>
        <p:txBody>
          <a:bodyPr/>
          <a:lstStyle/>
          <a:p>
            <a:fld id="{AC9A6755-22B1-5345-8A1C-6EABA9823412}" type="slidenum">
              <a:rPr lang="en-US" smtClean="0"/>
              <a:pPr/>
              <a:t>13</a:t>
            </a:fld>
            <a:endParaRPr lang="en-US"/>
          </a:p>
        </p:txBody>
      </p:sp>
      <p:pic>
        <p:nvPicPr>
          <p:cNvPr id="6" name="Picture 5">
            <a:extLst>
              <a:ext uri="{FF2B5EF4-FFF2-40B4-BE49-F238E27FC236}">
                <a16:creationId xmlns:a16="http://schemas.microsoft.com/office/drawing/2014/main" id="{B1C5F8F3-AE3D-4D03-B7F1-B95C75915173}"/>
              </a:ext>
            </a:extLst>
          </p:cNvPr>
          <p:cNvPicPr/>
          <p:nvPr/>
        </p:nvPicPr>
        <p:blipFill rotWithShape="1">
          <a:blip r:embed="rId2">
            <a:extLst>
              <a:ext uri="{28A0092B-C50C-407E-A947-70E740481C1C}">
                <a14:useLocalDpi xmlns:a14="http://schemas.microsoft.com/office/drawing/2010/main" val="0"/>
              </a:ext>
            </a:extLst>
          </a:blip>
          <a:srcRect l="4832" t="7246" r="4144" b="9019"/>
          <a:stretch/>
        </p:blipFill>
        <p:spPr bwMode="auto">
          <a:xfrm>
            <a:off x="7721600" y="2452914"/>
            <a:ext cx="3282497" cy="288834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5732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555" y="1161329"/>
            <a:ext cx="10972800" cy="746676"/>
          </a:xfrm>
        </p:spPr>
        <p:txBody>
          <a:bodyPr vert="horz" lIns="91440" tIns="45720" rIns="91440" bIns="45720" rtlCol="0" anchor="ctr">
            <a:noAutofit/>
          </a:bodyPr>
          <a:lstStyle/>
          <a:p>
            <a:br>
              <a:rPr lang="en-US" sz="3200">
                <a:latin typeface="Times New Roman" panose="02020603050405020304" pitchFamily="18" charset="0"/>
                <a:cs typeface="Times New Roman" panose="02020603050405020304" pitchFamily="18" charset="0"/>
              </a:rPr>
            </a:br>
            <a:r>
              <a:rPr lang="en-US" sz="3200">
                <a:latin typeface="Times New Roman"/>
                <a:cs typeface="Times New Roman"/>
              </a:rPr>
              <a:t>EXPECTED RESULTS/OUTCOMES</a:t>
            </a:r>
            <a:br>
              <a:rPr lang="en-US" sz="3200">
                <a:latin typeface="Times New Roman" panose="02020603050405020304" pitchFamily="18" charset="0"/>
                <a:cs typeface="Times New Roman" panose="02020603050405020304" pitchFamily="18" charset="0"/>
              </a:rPr>
            </a:br>
            <a:endParaRPr lang="en-US" sz="3200">
              <a:cs typeface="Calibri"/>
            </a:endParaRPr>
          </a:p>
        </p:txBody>
      </p:sp>
      <p:sp>
        <p:nvSpPr>
          <p:cNvPr id="3" name="Content Placeholder 2"/>
          <p:cNvSpPr>
            <a:spLocks noGrp="1"/>
          </p:cNvSpPr>
          <p:nvPr>
            <p:ph idx="1"/>
          </p:nvPr>
        </p:nvSpPr>
        <p:spPr>
          <a:xfrm>
            <a:off x="609600" y="1911927"/>
            <a:ext cx="10972800" cy="4572000"/>
          </a:xfrm>
        </p:spPr>
        <p:txBody>
          <a:bodyPr vert="horz" lIns="91440" tIns="45720" rIns="91440" bIns="45720" rtlCol="0" anchor="t">
            <a:normAutofit/>
          </a:bodyPr>
          <a:lstStyle/>
          <a:p>
            <a:r>
              <a:rPr lang="en-US" sz="2800">
                <a:ea typeface="+mn-lt"/>
                <a:cs typeface="+mn-lt"/>
              </a:rPr>
              <a:t>The smart door lock system will allow homeowners to receive real-time images of visitors via Telegram when the doorbell is pressed. Users can then remotely control the door lock by sending commands through the Telegram app, ensuring secure and convenient access management from anywhere. The system is designed to operate reliably, with the ESP32-CAM capturing and transmitting images and the relay module accurately locking or unlocking the door based on user commands.</a:t>
            </a:r>
            <a:endParaRPr lang="en-US" sz="2800">
              <a:cs typeface="Calibri"/>
            </a:endParaRPr>
          </a:p>
        </p:txBody>
      </p:sp>
      <p:sp>
        <p:nvSpPr>
          <p:cNvPr id="4" name="Footer Placeholder 3"/>
          <p:cNvSpPr>
            <a:spLocks noGrp="1"/>
          </p:cNvSpPr>
          <p:nvPr>
            <p:ph type="ftr" sz="quarter" idx="11"/>
          </p:nvPr>
        </p:nvSpPr>
        <p:spPr>
          <a:xfrm>
            <a:off x="7490691" y="6492875"/>
            <a:ext cx="3860800" cy="365125"/>
          </a:xfrm>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47910-8F5C-8B10-05E3-FDA2C31E204A}"/>
              </a:ext>
            </a:extLst>
          </p:cNvPr>
          <p:cNvSpPr>
            <a:spLocks noGrp="1"/>
          </p:cNvSpPr>
          <p:nvPr>
            <p:ph type="title"/>
          </p:nvPr>
        </p:nvSpPr>
        <p:spPr/>
        <p:txBody>
          <a:bodyPr/>
          <a:lstStyle/>
          <a:p>
            <a:endParaRPr lang="en-US" dirty="0"/>
          </a:p>
        </p:txBody>
      </p:sp>
      <p:pic>
        <p:nvPicPr>
          <p:cNvPr id="6" name="Content Placeholder 5" descr="A screenshot of a phone&#10;&#10;Description automatically generated">
            <a:extLst>
              <a:ext uri="{FF2B5EF4-FFF2-40B4-BE49-F238E27FC236}">
                <a16:creationId xmlns:a16="http://schemas.microsoft.com/office/drawing/2014/main" id="{5C333157-B7F9-A1B6-AD5D-9829E6E85CEB}"/>
              </a:ext>
            </a:extLst>
          </p:cNvPr>
          <p:cNvPicPr>
            <a:picLocks noGrp="1" noChangeAspect="1"/>
          </p:cNvPicPr>
          <p:nvPr>
            <p:ph idx="1"/>
          </p:nvPr>
        </p:nvPicPr>
        <p:blipFill>
          <a:blip r:embed="rId2"/>
          <a:srcRect l="-309" t="-832" r="309" b="46210"/>
          <a:stretch/>
        </p:blipFill>
        <p:spPr>
          <a:xfrm>
            <a:off x="780063" y="1433091"/>
            <a:ext cx="3634456" cy="5103319"/>
          </a:xfrm>
        </p:spPr>
      </p:pic>
      <p:sp>
        <p:nvSpPr>
          <p:cNvPr id="4" name="Footer Placeholder 3">
            <a:extLst>
              <a:ext uri="{FF2B5EF4-FFF2-40B4-BE49-F238E27FC236}">
                <a16:creationId xmlns:a16="http://schemas.microsoft.com/office/drawing/2014/main" id="{DCA8C3E5-961B-630D-D882-64CD26225137}"/>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8FCE161E-6DCC-5BFE-906F-7D3C49A53B4C}"/>
              </a:ext>
            </a:extLst>
          </p:cNvPr>
          <p:cNvSpPr>
            <a:spLocks noGrp="1"/>
          </p:cNvSpPr>
          <p:nvPr>
            <p:ph type="sldNum" sz="quarter" idx="12"/>
          </p:nvPr>
        </p:nvSpPr>
        <p:spPr/>
        <p:txBody>
          <a:bodyPr/>
          <a:lstStyle/>
          <a:p>
            <a:fld id="{AC9A6755-22B1-5345-8A1C-6EABA9823412}" type="slidenum">
              <a:rPr lang="en-US" smtClean="0"/>
              <a:pPr/>
              <a:t>15</a:t>
            </a:fld>
            <a:endParaRPr lang="en-US"/>
          </a:p>
        </p:txBody>
      </p:sp>
      <p:pic>
        <p:nvPicPr>
          <p:cNvPr id="7" name="Picture 6" descr="A screenshot of a phone&#10;&#10;Description automatically generated">
            <a:extLst>
              <a:ext uri="{FF2B5EF4-FFF2-40B4-BE49-F238E27FC236}">
                <a16:creationId xmlns:a16="http://schemas.microsoft.com/office/drawing/2014/main" id="{AC3D307E-92AF-C23A-DE48-E5A7049049AA}"/>
              </a:ext>
            </a:extLst>
          </p:cNvPr>
          <p:cNvPicPr>
            <a:picLocks noChangeAspect="1"/>
          </p:cNvPicPr>
          <p:nvPr/>
        </p:nvPicPr>
        <p:blipFill>
          <a:blip r:embed="rId3"/>
          <a:stretch>
            <a:fillRect/>
          </a:stretch>
        </p:blipFill>
        <p:spPr>
          <a:xfrm>
            <a:off x="6708547" y="1716657"/>
            <a:ext cx="3461924" cy="4819290"/>
          </a:xfrm>
          <a:prstGeom prst="rect">
            <a:avLst/>
          </a:prstGeom>
        </p:spPr>
      </p:pic>
    </p:spTree>
    <p:extLst>
      <p:ext uri="{BB962C8B-B14F-4D97-AF65-F5344CB8AC3E}">
        <p14:creationId xmlns:p14="http://schemas.microsoft.com/office/powerpoint/2010/main" val="1112619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362089"/>
            <a:ext cx="10958423" cy="846795"/>
          </a:xfrm>
        </p:spPr>
        <p:txBody>
          <a:bodyPr vert="horz" lIns="91440" tIns="45720" rIns="91440" bIns="45720" rtlCol="0" anchor="ctr">
            <a:noAutofit/>
          </a:bodyPr>
          <a:lstStyle/>
          <a:p>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CONCLUSION</a:t>
            </a:r>
            <a:br>
              <a:rPr lang="en-US" sz="3200" dirty="0">
                <a:latin typeface="Times New Roman" panose="02020603050405020304" pitchFamily="18" charset="0"/>
                <a:cs typeface="Times New Roman" panose="02020603050405020304" pitchFamily="18" charset="0"/>
              </a:rPr>
            </a:br>
            <a:endParaRPr lang="en-US" sz="3200">
              <a:ea typeface="Calibri"/>
              <a:cs typeface="Calibri"/>
            </a:endParaRPr>
          </a:p>
        </p:txBody>
      </p:sp>
      <p:sp>
        <p:nvSpPr>
          <p:cNvPr id="3" name="Content Placeholder 2"/>
          <p:cNvSpPr>
            <a:spLocks noGrp="1"/>
          </p:cNvSpPr>
          <p:nvPr>
            <p:ph idx="1"/>
          </p:nvPr>
        </p:nvSpPr>
        <p:spPr>
          <a:xfrm>
            <a:off x="609600" y="2206270"/>
            <a:ext cx="10958423" cy="4279226"/>
          </a:xfrm>
        </p:spPr>
        <p:txBody>
          <a:bodyPr vert="horz" lIns="91440" tIns="45720" rIns="91440" bIns="45720" rtlCol="0" anchor="t">
            <a:normAutofit/>
          </a:bodyPr>
          <a:lstStyle/>
          <a:p>
            <a:pPr>
              <a:buNone/>
            </a:pPr>
            <a:r>
              <a:rPr lang="en-US" sz="2400">
                <a:ea typeface="+mn-lt"/>
                <a:cs typeface="+mn-lt"/>
              </a:rPr>
              <a:t>"Hence, by using this advanced technology, we can ensure the safety of our house by sending and receiving messages and photos through the Telegram application. Additionally, we can open the door without touching the lock. This helps us save time."</a:t>
            </a:r>
            <a:endParaRPr lang="en-US" sz="2400">
              <a:cs typeface="Calibri"/>
            </a:endParaRPr>
          </a:p>
        </p:txBody>
      </p:sp>
      <p:sp>
        <p:nvSpPr>
          <p:cNvPr id="4" name="Footer Placeholder 3"/>
          <p:cNvSpPr>
            <a:spLocks noGrp="1"/>
          </p:cNvSpPr>
          <p:nvPr>
            <p:ph type="ftr" sz="quarter" idx="11"/>
          </p:nvPr>
        </p:nvSpPr>
        <p:spPr>
          <a:xfrm>
            <a:off x="7546109" y="6492875"/>
            <a:ext cx="3860800" cy="365125"/>
          </a:xfrm>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16</a:t>
            </a:fld>
            <a:endParaRPr lang="en-US"/>
          </a:p>
        </p:txBody>
      </p:sp>
      <p:pic>
        <p:nvPicPr>
          <p:cNvPr id="6" name="Picture 5">
            <a:extLst>
              <a:ext uri="{FF2B5EF4-FFF2-40B4-BE49-F238E27FC236}">
                <a16:creationId xmlns:a16="http://schemas.microsoft.com/office/drawing/2014/main" id="{5ACDAA64-6AD4-409C-8AA3-67F66A729D8B}"/>
              </a:ext>
            </a:extLst>
          </p:cNvPr>
          <p:cNvPicPr/>
          <p:nvPr/>
        </p:nvPicPr>
        <p:blipFill rotWithShape="1">
          <a:blip r:embed="rId2" cstate="print">
            <a:extLst>
              <a:ext uri="{28A0092B-C50C-407E-A947-70E740481C1C}">
                <a14:useLocalDpi xmlns:a14="http://schemas.microsoft.com/office/drawing/2010/main" val="0"/>
              </a:ext>
            </a:extLst>
          </a:blip>
          <a:srcRect l="10132" t="21502" r="15714" b="24760"/>
          <a:stretch/>
        </p:blipFill>
        <p:spPr bwMode="auto">
          <a:xfrm>
            <a:off x="2528889" y="3567239"/>
            <a:ext cx="2907894" cy="3060699"/>
          </a:xfrm>
          <a:prstGeom prst="rect">
            <a:avLst/>
          </a:prstGeom>
          <a:ln>
            <a:noFill/>
          </a:ln>
          <a:extLst>
            <a:ext uri="{53640926-AAD7-44D8-BBD7-CCE9431645EC}">
              <a14:shadowObscured xmlns:a14="http://schemas.microsoft.com/office/drawing/2010/main"/>
            </a:ext>
          </a:extLst>
        </p:spPr>
      </p:pic>
      <p:pic>
        <p:nvPicPr>
          <p:cNvPr id="7" name="Content Placeholder 5">
            <a:extLst>
              <a:ext uri="{FF2B5EF4-FFF2-40B4-BE49-F238E27FC236}">
                <a16:creationId xmlns:a16="http://schemas.microsoft.com/office/drawing/2014/main" id="{345B5C33-BD15-4B39-B2C7-1421BD714993}"/>
              </a:ext>
            </a:extLst>
          </p:cNvPr>
          <p:cNvPicPr>
            <a:picLocks/>
          </p:cNvPicPr>
          <p:nvPr/>
        </p:nvPicPr>
        <p:blipFill rotWithShape="1">
          <a:blip r:embed="rId3">
            <a:extLst>
              <a:ext uri="{28A0092B-C50C-407E-A947-70E740481C1C}">
                <a14:useLocalDpi xmlns:a14="http://schemas.microsoft.com/office/drawing/2010/main" val="0"/>
              </a:ext>
            </a:extLst>
          </a:blip>
          <a:srcRect l="5519" t="24550" r="2013" b="21894"/>
          <a:stretch/>
        </p:blipFill>
        <p:spPr bwMode="auto">
          <a:xfrm>
            <a:off x="6328236" y="3614738"/>
            <a:ext cx="3148273" cy="30132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6" y="1122218"/>
            <a:ext cx="10972800" cy="401782"/>
          </a:xfrm>
        </p:spPr>
        <p:txBody>
          <a:bodyPr>
            <a:normAutofit fontScale="90000"/>
          </a:bodyPr>
          <a:lstStyle/>
          <a:p>
            <a:br>
              <a:rPr lang="en-US" dirty="0">
                <a:latin typeface="Times New Roman" panose="02020603050405020304" pitchFamily="18" charset="0"/>
                <a:cs typeface="Times New Roman" panose="02020603050405020304" pitchFamily="18" charset="0"/>
              </a:rPr>
            </a:br>
            <a:r>
              <a:rPr lang="en-US" sz="3200" b="1" dirty="0">
                <a:latin typeface="Times New Roman"/>
                <a:cs typeface="Times New Roman"/>
              </a:rPr>
              <a:t>REFERENCES</a:t>
            </a:r>
            <a:br>
              <a:rPr lang="en-US" dirty="0">
                <a:latin typeface="Times New Roman" panose="02020603050405020304" pitchFamily="18" charset="0"/>
                <a:cs typeface="Times New Roman" panose="02020603050405020304" pitchFamily="18" charset="0"/>
              </a:rPr>
            </a:br>
            <a:endParaRPr lang="en-US"/>
          </a:p>
        </p:txBody>
      </p:sp>
      <p:sp>
        <p:nvSpPr>
          <p:cNvPr id="3" name="Content Placeholder 2"/>
          <p:cNvSpPr>
            <a:spLocks noGrp="1"/>
          </p:cNvSpPr>
          <p:nvPr>
            <p:ph idx="1"/>
          </p:nvPr>
        </p:nvSpPr>
        <p:spPr>
          <a:xfrm>
            <a:off x="609600" y="1690255"/>
            <a:ext cx="10972800" cy="4946071"/>
          </a:xfrm>
        </p:spPr>
        <p:txBody>
          <a:bodyPr vert="horz" lIns="91440" tIns="45720" rIns="91440" bIns="45720" rtlCol="0" anchor="t">
            <a:normAutofit/>
          </a:bodyPr>
          <a:lstStyle/>
          <a:p>
            <a:pPr marL="514350" indent="-514350">
              <a:buAutoNum type="arabicPeriod"/>
            </a:pPr>
            <a:r>
              <a:rPr lang="en-US" sz="2400" dirty="0">
                <a:ea typeface="+mn-lt"/>
                <a:cs typeface="+mn-lt"/>
              </a:rPr>
              <a:t>Mahesh Chandra, M. Sandeep, P. Pavan Kumar, "Door Lock System Using </a:t>
            </a:r>
            <a:r>
              <a:rPr lang="en-US" sz="2400" err="1">
                <a:ea typeface="+mn-lt"/>
                <a:cs typeface="+mn-lt"/>
              </a:rPr>
              <a:t>HumanFaces</a:t>
            </a:r>
            <a:r>
              <a:rPr lang="en-US" sz="2400" dirty="0">
                <a:ea typeface="+mn-lt"/>
                <a:cs typeface="+mn-lt"/>
              </a:rPr>
              <a:t> With ESP32- CAM, "Fourth International Conference on Smart Technologies in Computing, Electrical and Electronics (ICSTCEE), 10.1109/ICSTCEE60504.2023.10584952.</a:t>
            </a:r>
          </a:p>
          <a:p>
            <a:pPr marL="514350" indent="-514350">
              <a:buAutoNum type="arabicPeriod"/>
            </a:pPr>
            <a:r>
              <a:rPr lang="en-US" sz="2400" err="1">
                <a:ea typeface="+mn-lt"/>
                <a:cs typeface="+mn-lt"/>
              </a:rPr>
              <a:t>ndu</a:t>
            </a:r>
            <a:r>
              <a:rPr lang="en-US" sz="2400" dirty="0">
                <a:ea typeface="+mn-lt"/>
                <a:cs typeface="+mn-lt"/>
              </a:rPr>
              <a:t>, </a:t>
            </a:r>
            <a:r>
              <a:rPr lang="en-US" sz="2400" err="1">
                <a:ea typeface="+mn-lt"/>
                <a:cs typeface="+mn-lt"/>
              </a:rPr>
              <a:t>suraj</a:t>
            </a:r>
            <a:r>
              <a:rPr lang="en-US" sz="2400" dirty="0">
                <a:ea typeface="+mn-lt"/>
                <a:cs typeface="+mn-lt"/>
              </a:rPr>
              <a:t> </a:t>
            </a:r>
            <a:r>
              <a:rPr lang="en-US" sz="2400" err="1">
                <a:ea typeface="+mn-lt"/>
                <a:cs typeface="+mn-lt"/>
              </a:rPr>
              <a:t>kumar</a:t>
            </a:r>
            <a:r>
              <a:rPr lang="en-US" sz="2400" dirty="0">
                <a:ea typeface="+mn-lt"/>
                <a:cs typeface="+mn-lt"/>
              </a:rPr>
              <a:t> </a:t>
            </a:r>
            <a:r>
              <a:rPr lang="en-US" sz="2400" err="1">
                <a:ea typeface="+mn-lt"/>
                <a:cs typeface="+mn-lt"/>
              </a:rPr>
              <a:t>tayal</a:t>
            </a:r>
            <a:r>
              <a:rPr lang="en-US" sz="2400" dirty="0">
                <a:ea typeface="+mn-lt"/>
                <a:cs typeface="+mn-lt"/>
              </a:rPr>
              <a:t>, </a:t>
            </a:r>
            <a:r>
              <a:rPr lang="en-US" sz="2400" err="1">
                <a:ea typeface="+mn-lt"/>
                <a:cs typeface="+mn-lt"/>
              </a:rPr>
              <a:t>meenu</a:t>
            </a:r>
            <a:r>
              <a:rPr lang="en-US" sz="2400" dirty="0">
                <a:ea typeface="+mn-lt"/>
                <a:cs typeface="+mn-lt"/>
              </a:rPr>
              <a:t>, "IoT Operated Door Lock using ESP32 CAM Module ",2023 International Conference on Cognitive Robotics and Intelligent Systems (ICC-ROBINS).</a:t>
            </a:r>
          </a:p>
          <a:p>
            <a:pPr marL="514350" indent="-514350">
              <a:buAutoNum type="arabicPeriod"/>
            </a:pPr>
            <a:r>
              <a:rPr lang="en-US" sz="2400" dirty="0">
                <a:ea typeface="+mn-lt"/>
                <a:cs typeface="+mn-lt"/>
              </a:rPr>
              <a:t>K </a:t>
            </a:r>
            <a:r>
              <a:rPr lang="en-US" sz="2400" err="1">
                <a:ea typeface="+mn-lt"/>
                <a:cs typeface="+mn-lt"/>
              </a:rPr>
              <a:t>Sivachandar</a:t>
            </a:r>
            <a:r>
              <a:rPr lang="en-US" sz="2400" dirty="0">
                <a:ea typeface="+mn-lt"/>
                <a:cs typeface="+mn-lt"/>
              </a:rPr>
              <a:t>, N G Praveena, C Nithiya, "Low-cost Prototype for IoT-based Smart Monitoring through Telegram," 2023 5th International Conference on Smart Systems and Inventive Technology (ICSSIT), 10.1109/ICSSIT55814.2023.10061,155</a:t>
            </a:r>
          </a:p>
        </p:txBody>
      </p:sp>
      <p:sp>
        <p:nvSpPr>
          <p:cNvPr id="4" name="Footer Placeholder 3"/>
          <p:cNvSpPr>
            <a:spLocks noGrp="1"/>
          </p:cNvSpPr>
          <p:nvPr>
            <p:ph type="ftr" sz="quarter" idx="11"/>
          </p:nvPr>
        </p:nvSpPr>
        <p:spPr>
          <a:xfrm>
            <a:off x="7061200" y="6492875"/>
            <a:ext cx="3860800" cy="365125"/>
          </a:xfrm>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6000">
              <a:latin typeface="Agency FB" pitchFamily="34" charset="0"/>
            </a:endParaRPr>
          </a:p>
          <a:p>
            <a:pPr algn="ctr">
              <a:buNone/>
            </a:pPr>
            <a:r>
              <a:rPr lang="en-US" sz="8800">
                <a:solidFill>
                  <a:srgbClr val="C00000"/>
                </a:solidFill>
                <a:latin typeface="Bell MT" pitchFamily="18" charset="0"/>
              </a:rPr>
              <a:t>Thank you</a:t>
            </a:r>
          </a:p>
        </p:txBody>
      </p:sp>
      <p:sp>
        <p:nvSpPr>
          <p:cNvPr id="4" name="Footer Placeholder 3"/>
          <p:cNvSpPr>
            <a:spLocks noGrp="1"/>
          </p:cNvSpPr>
          <p:nvPr>
            <p:ph type="ftr" sz="quarter" idx="11"/>
          </p:nvPr>
        </p:nvSpPr>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2D8EFBA-D61D-3263-8DE6-ED0CF99D7C5B}"/>
              </a:ext>
            </a:extLst>
          </p:cNvPr>
          <p:cNvSpPr>
            <a:spLocks noGrp="1"/>
          </p:cNvSpPr>
          <p:nvPr>
            <p:ph idx="1"/>
          </p:nvPr>
        </p:nvSpPr>
        <p:spPr>
          <a:xfrm>
            <a:off x="609600" y="2299855"/>
            <a:ext cx="10972800" cy="4059381"/>
          </a:xfrm>
        </p:spPr>
        <p:txBody>
          <a:bodyPr>
            <a:noAutofit/>
          </a:bodyPr>
          <a:lstStyle/>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ABSTRACT</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INTRODUCTION</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LITERATURE SURVEY</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EXISTING METHODOLOGY</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PROPOSED METHODOLOGY( Including Block Diagram)</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EXPECTED RESULTS/OUTCOMES</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CONCLUSION</a:t>
            </a:r>
          </a:p>
          <a:p>
            <a:pPr>
              <a:lnSpc>
                <a:spcPct val="150000"/>
              </a:lnSpc>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REFERNCES</a:t>
            </a:r>
          </a:p>
        </p:txBody>
      </p:sp>
      <p:sp>
        <p:nvSpPr>
          <p:cNvPr id="3" name="Footer Placeholder 2"/>
          <p:cNvSpPr>
            <a:spLocks noGrp="1"/>
          </p:cNvSpPr>
          <p:nvPr>
            <p:ph type="ftr" sz="quarter" idx="11"/>
          </p:nvPr>
        </p:nvSpPr>
        <p:spPr/>
        <p:txBody>
          <a:bodyPr/>
          <a:lstStyle/>
          <a:p>
            <a:r>
              <a:rPr lang="en-US"/>
              <a:t>Project review - 2 - ECE Department</a:t>
            </a:r>
          </a:p>
        </p:txBody>
      </p:sp>
      <p:sp>
        <p:nvSpPr>
          <p:cNvPr id="2" name="Slide Number Placeholder 1"/>
          <p:cNvSpPr>
            <a:spLocks noGrp="1"/>
          </p:cNvSpPr>
          <p:nvPr>
            <p:ph type="sldNum" sz="quarter" idx="12"/>
          </p:nvPr>
        </p:nvSpPr>
        <p:spPr/>
        <p:txBody>
          <a:bodyPr/>
          <a:lstStyle/>
          <a:p>
            <a:fld id="{AC9A6755-22B1-5345-8A1C-6EABA9823412}" type="slidenum">
              <a:rPr lang="en-US" smtClean="0"/>
              <a:pPr/>
              <a:t>2</a:t>
            </a:fld>
            <a:endParaRPr lang="en-US"/>
          </a:p>
        </p:txBody>
      </p:sp>
      <p:sp>
        <p:nvSpPr>
          <p:cNvPr id="7" name="TextBox 6">
            <a:extLst>
              <a:ext uri="{FF2B5EF4-FFF2-40B4-BE49-F238E27FC236}">
                <a16:creationId xmlns:a16="http://schemas.microsoft.com/office/drawing/2014/main" id="{1602C500-DE10-E8DC-03FA-7C098550B91A}"/>
              </a:ext>
            </a:extLst>
          </p:cNvPr>
          <p:cNvSpPr txBox="1"/>
          <p:nvPr/>
        </p:nvSpPr>
        <p:spPr>
          <a:xfrm>
            <a:off x="609600" y="1776635"/>
            <a:ext cx="6784474" cy="523220"/>
          </a:xfrm>
          <a:prstGeom prst="rect">
            <a:avLst/>
          </a:prstGeom>
          <a:noFill/>
        </p:spPr>
        <p:txBody>
          <a:bodyPr wrap="square" rtlCol="0">
            <a:spAutoFit/>
          </a:bodyPr>
          <a:lstStyle/>
          <a:p>
            <a:r>
              <a:rPr lang="en-US" sz="2800" b="1" u="sng">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481175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308" y="1219200"/>
            <a:ext cx="10972800" cy="748145"/>
          </a:xfrm>
        </p:spPr>
        <p:txBody>
          <a:bodyPr>
            <a:normAutofit/>
          </a:bodyPr>
          <a:lstStyle/>
          <a:p>
            <a:r>
              <a:rPr lang="en-US" sz="3200" u="sng">
                <a:latin typeface="Times New Roman"/>
                <a:cs typeface="Times New Roman"/>
              </a:rPr>
              <a:t>ABSTRACT</a:t>
            </a:r>
          </a:p>
        </p:txBody>
      </p:sp>
      <p:sp>
        <p:nvSpPr>
          <p:cNvPr id="4" name="Footer Placeholder 3"/>
          <p:cNvSpPr>
            <a:spLocks noGrp="1"/>
          </p:cNvSpPr>
          <p:nvPr>
            <p:ph type="ftr" sz="quarter" idx="11"/>
          </p:nvPr>
        </p:nvSpPr>
        <p:spPr>
          <a:xfrm>
            <a:off x="8769927" y="6492875"/>
            <a:ext cx="2526146" cy="365125"/>
          </a:xfrm>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3</a:t>
            </a:fld>
            <a:endParaRPr lang="en-US"/>
          </a:p>
        </p:txBody>
      </p:sp>
      <p:sp>
        <p:nvSpPr>
          <p:cNvPr id="8" name="Content Placeholder 2"/>
          <p:cNvSpPr>
            <a:spLocks noGrp="1"/>
          </p:cNvSpPr>
          <p:nvPr>
            <p:ph idx="1"/>
          </p:nvPr>
        </p:nvSpPr>
        <p:spPr>
          <a:xfrm>
            <a:off x="609600" y="2022764"/>
            <a:ext cx="10972800" cy="4475018"/>
          </a:xfrm>
        </p:spPr>
        <p:txBody>
          <a:bodyPr vert="horz" lIns="91440" tIns="45720" rIns="91440" bIns="45720" rtlCol="0" anchor="t">
            <a:normAutofit/>
          </a:bodyPr>
          <a:lstStyle/>
          <a:p>
            <a:r>
              <a:rPr lang="en-US" sz="2400">
                <a:ea typeface="+mn-lt"/>
                <a:cs typeface="+mn-lt"/>
              </a:rPr>
              <a:t>This project creates a </a:t>
            </a:r>
            <a:r>
              <a:rPr lang="en-US" sz="2400" err="1">
                <a:ea typeface="+mn-lt"/>
                <a:cs typeface="+mn-lt"/>
              </a:rPr>
              <a:t>WiFi</a:t>
            </a:r>
            <a:r>
              <a:rPr lang="en-US" sz="2400">
                <a:ea typeface="+mn-lt"/>
                <a:cs typeface="+mn-lt"/>
              </a:rPr>
              <a:t>-enabled smart door lock system using the ESP32-CAM module integrated with the Telegram app. The ESP32-CAM captures a photo when the doorbell is pressed and sends it to the user via Telegram, allowing them to verify the visitor and control the door lock remotely. Users can lock or unlock the door directly through the app, ensuring secure and convenient access management. Key components include the ESP32-CAM, Relay and a 12V electronic lock. Programmed using the Arduino IDE, this system enhances home security by providing real-time monitoring and control, making it an effective IoT solution for modern smart homes.</a:t>
            </a:r>
            <a:endParaRPr lang="en-US" sz="240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909" y="1133620"/>
            <a:ext cx="10972800" cy="709034"/>
          </a:xfrm>
        </p:spPr>
        <p:txBody>
          <a:bodyPr vert="horz" lIns="91440" tIns="45720" rIns="91440" bIns="45720" rtlCol="0" anchor="ctr">
            <a:noAutofit/>
          </a:bodyPr>
          <a:lstStyle/>
          <a:p>
            <a:br>
              <a:rPr lang="en-US" sz="3200" u="sng">
                <a:latin typeface="Times New Roman" panose="02020603050405020304" pitchFamily="18" charset="0"/>
                <a:cs typeface="Times New Roman" panose="02020603050405020304" pitchFamily="18" charset="0"/>
              </a:rPr>
            </a:br>
            <a:br>
              <a:rPr lang="en-US" sz="3200" u="sng">
                <a:latin typeface="Times New Roman" panose="02020603050405020304" pitchFamily="18" charset="0"/>
                <a:cs typeface="Times New Roman" panose="02020603050405020304" pitchFamily="18" charset="0"/>
              </a:rPr>
            </a:br>
            <a:r>
              <a:rPr lang="en-US" sz="3200" u="sng">
                <a:latin typeface="Times New Roman"/>
                <a:cs typeface="Times New Roman"/>
              </a:rPr>
              <a:t>INTRODUCTION</a:t>
            </a:r>
            <a:br>
              <a:rPr lang="en-US" sz="3200" u="sng">
                <a:latin typeface="Times New Roman" panose="02020603050405020304" pitchFamily="18" charset="0"/>
                <a:cs typeface="Times New Roman" panose="02020603050405020304" pitchFamily="18" charset="0"/>
              </a:rPr>
            </a:br>
            <a:br>
              <a:rPr lang="en-US" sz="3200" u="sng">
                <a:latin typeface="Times New Roman" panose="02020603050405020304" pitchFamily="18" charset="0"/>
                <a:cs typeface="Times New Roman" panose="02020603050405020304" pitchFamily="18" charset="0"/>
              </a:rPr>
            </a:br>
            <a:endParaRPr lang="en-US" sz="3200" u="sng">
              <a:ea typeface="Calibri"/>
              <a:cs typeface="Calibri"/>
            </a:endParaRPr>
          </a:p>
        </p:txBody>
      </p:sp>
      <p:sp>
        <p:nvSpPr>
          <p:cNvPr id="3" name="Content Placeholder 2"/>
          <p:cNvSpPr>
            <a:spLocks noGrp="1"/>
          </p:cNvSpPr>
          <p:nvPr>
            <p:ph idx="1"/>
          </p:nvPr>
        </p:nvSpPr>
        <p:spPr>
          <a:xfrm>
            <a:off x="512618" y="1939636"/>
            <a:ext cx="10972800" cy="4641273"/>
          </a:xfrm>
        </p:spPr>
        <p:txBody>
          <a:bodyPr vert="horz" lIns="91440" tIns="45720" rIns="91440" bIns="45720" rtlCol="0" anchor="t">
            <a:normAutofit fontScale="85000" lnSpcReduction="20000"/>
          </a:bodyPr>
          <a:lstStyle/>
          <a:p>
            <a:r>
              <a:rPr lang="en-US" dirty="0">
                <a:ea typeface="+mn-lt"/>
                <a:cs typeface="+mn-lt"/>
              </a:rPr>
              <a:t>This project focuses on designing a WiFi-enabled smart door lock system that uses the ESP32-CAM module in combination with the Telegram app to provide real-time access control for smart homes. When a visitor presses the doorbell, the ESP32-CAM module captures an image and instantly sends it to the user's Telegram account. The user can then verify the visitor's identity and decide to lock or unlock the door remotely, directly from the app. This system is programmed using the Arduino IDE and incorporates key components like a relay, ESP32-CAM. The solution offers enhanced home security by allowing homeowners to monitor their door in real time, even when they are away. By leveraging </a:t>
            </a:r>
            <a:r>
              <a:rPr lang="en-US" dirty="0" err="1">
                <a:ea typeface="+mn-lt"/>
                <a:cs typeface="+mn-lt"/>
              </a:rPr>
              <a:t>loT</a:t>
            </a:r>
            <a:r>
              <a:rPr lang="en-US" dirty="0">
                <a:ea typeface="+mn-lt"/>
                <a:cs typeface="+mn-lt"/>
              </a:rPr>
              <a:t> technology, the smart door lock system not only ensures secure access but also provides a convenient, user-friendly way to manage home entry, making it an effective security measure for modern smart homes.</a:t>
            </a:r>
            <a:endParaRPr lang="en-US" dirty="0"/>
          </a:p>
        </p:txBody>
      </p:sp>
      <p:sp>
        <p:nvSpPr>
          <p:cNvPr id="4" name="Footer Placeholder 3"/>
          <p:cNvSpPr>
            <a:spLocks noGrp="1"/>
          </p:cNvSpPr>
          <p:nvPr>
            <p:ph type="ftr" sz="quarter" idx="11"/>
          </p:nvPr>
        </p:nvSpPr>
        <p:spPr>
          <a:xfrm>
            <a:off x="7892471" y="6492875"/>
            <a:ext cx="3860800" cy="365125"/>
          </a:xfrm>
        </p:spPr>
        <p:txBody>
          <a:bodyPr/>
          <a:lstStyle/>
          <a:p>
            <a:r>
              <a:rPr lang="en-US"/>
              <a:t>Project review -2 - ECE Department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1177636"/>
            <a:ext cx="10972800" cy="780330"/>
          </a:xfrm>
        </p:spPr>
        <p:txBody>
          <a:bodyPr>
            <a:normAutofit fontScale="90000"/>
          </a:bodyPr>
          <a:lstStyle/>
          <a:p>
            <a:br>
              <a:rPr lang="en-US">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LITERATURE SURVEY</a:t>
            </a:r>
            <a:br>
              <a:rPr lang="en-US">
                <a:latin typeface="Times New Roman" panose="02020603050405020304" pitchFamily="18" charset="0"/>
                <a:cs typeface="Times New Roman" panose="02020603050405020304" pitchFamily="18" charset="0"/>
              </a:rPr>
            </a:br>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56389744"/>
              </p:ext>
            </p:extLst>
          </p:nvPr>
        </p:nvGraphicFramePr>
        <p:xfrm>
          <a:off x="498474" y="1905000"/>
          <a:ext cx="11277881" cy="4884928"/>
        </p:xfrm>
        <a:graphic>
          <a:graphicData uri="http://schemas.openxmlformats.org/drawingml/2006/table">
            <a:tbl>
              <a:tblPr firstRow="1" bandRow="1">
                <a:tableStyleId>{5C22544A-7EE6-4342-B048-85BDC9FD1C3A}</a:tableStyleId>
              </a:tblPr>
              <a:tblGrid>
                <a:gridCol w="845417">
                  <a:extLst>
                    <a:ext uri="{9D8B030D-6E8A-4147-A177-3AD203B41FA5}">
                      <a16:colId xmlns:a16="http://schemas.microsoft.com/office/drawing/2014/main" val="20000"/>
                    </a:ext>
                  </a:extLst>
                </a:gridCol>
                <a:gridCol w="1867646">
                  <a:extLst>
                    <a:ext uri="{9D8B030D-6E8A-4147-A177-3AD203B41FA5}">
                      <a16:colId xmlns:a16="http://schemas.microsoft.com/office/drawing/2014/main" val="20001"/>
                    </a:ext>
                  </a:extLst>
                </a:gridCol>
                <a:gridCol w="1105647">
                  <a:extLst>
                    <a:ext uri="{9D8B030D-6E8A-4147-A177-3AD203B41FA5}">
                      <a16:colId xmlns:a16="http://schemas.microsoft.com/office/drawing/2014/main" val="20002"/>
                    </a:ext>
                  </a:extLst>
                </a:gridCol>
                <a:gridCol w="1389529">
                  <a:extLst>
                    <a:ext uri="{9D8B030D-6E8A-4147-A177-3AD203B41FA5}">
                      <a16:colId xmlns:a16="http://schemas.microsoft.com/office/drawing/2014/main" val="20003"/>
                    </a:ext>
                  </a:extLst>
                </a:gridCol>
                <a:gridCol w="1210235">
                  <a:extLst>
                    <a:ext uri="{9D8B030D-6E8A-4147-A177-3AD203B41FA5}">
                      <a16:colId xmlns:a16="http://schemas.microsoft.com/office/drawing/2014/main" val="20004"/>
                    </a:ext>
                  </a:extLst>
                </a:gridCol>
                <a:gridCol w="1329764">
                  <a:extLst>
                    <a:ext uri="{9D8B030D-6E8A-4147-A177-3AD203B41FA5}">
                      <a16:colId xmlns:a16="http://schemas.microsoft.com/office/drawing/2014/main" val="20005"/>
                    </a:ext>
                  </a:extLst>
                </a:gridCol>
                <a:gridCol w="3529643">
                  <a:extLst>
                    <a:ext uri="{9D8B030D-6E8A-4147-A177-3AD203B41FA5}">
                      <a16:colId xmlns:a16="http://schemas.microsoft.com/office/drawing/2014/main" val="20006"/>
                    </a:ext>
                  </a:extLst>
                </a:gridCol>
              </a:tblGrid>
              <a:tr h="367145">
                <a:tc>
                  <a:txBody>
                    <a:bodyPr/>
                    <a:lstStyle/>
                    <a:p>
                      <a:pPr algn="ctr" fontAlgn="b"/>
                      <a:r>
                        <a:rPr lang="en-US" sz="1600" b="1" i="0" u="none" strike="noStrike">
                          <a:solidFill>
                            <a:srgbClr val="000000"/>
                          </a:solidFill>
                          <a:latin typeface="Times New Roman"/>
                          <a:cs typeface="Times New Roman"/>
                        </a:rPr>
                        <a:t>S.  No.</a:t>
                      </a:r>
                    </a:p>
                  </a:txBody>
                  <a:tcPr marL="8128" marR="8128" marT="8128" marB="0" anchor="ctr"/>
                </a:tc>
                <a:tc>
                  <a:txBody>
                    <a:bodyPr/>
                    <a:lstStyle/>
                    <a:p>
                      <a:pPr algn="ctr" fontAlgn="b"/>
                      <a:r>
                        <a:rPr lang="en-US" sz="1600" b="1" i="0" u="none" strike="noStrike">
                          <a:solidFill>
                            <a:srgbClr val="000000"/>
                          </a:solidFill>
                          <a:latin typeface="Times New Roman"/>
                          <a:cs typeface="Times New Roman"/>
                        </a:rPr>
                        <a:t>Title</a:t>
                      </a:r>
                    </a:p>
                  </a:txBody>
                  <a:tcPr marL="8128" marR="8128" marT="8128" marB="0" anchor="ctr"/>
                </a:tc>
                <a:tc>
                  <a:txBody>
                    <a:bodyPr/>
                    <a:lstStyle/>
                    <a:p>
                      <a:pPr algn="ctr" fontAlgn="b"/>
                      <a:r>
                        <a:rPr lang="en-US" sz="1600" b="1" i="0" u="none" strike="noStrike">
                          <a:solidFill>
                            <a:srgbClr val="000000"/>
                          </a:solidFill>
                          <a:latin typeface="Times New Roman"/>
                          <a:cs typeface="Times New Roman"/>
                        </a:rPr>
                        <a:t>Journal Name</a:t>
                      </a:r>
                    </a:p>
                  </a:txBody>
                  <a:tcPr marL="8128" marR="8128" marT="8128" marB="0" anchor="ctr"/>
                </a:tc>
                <a:tc>
                  <a:txBody>
                    <a:bodyPr/>
                    <a:lstStyle/>
                    <a:p>
                      <a:pPr algn="ctr" fontAlgn="b"/>
                      <a:r>
                        <a:rPr lang="en-US" sz="1600" b="1" i="0" u="none" strike="noStrike">
                          <a:solidFill>
                            <a:srgbClr val="000000"/>
                          </a:solidFill>
                          <a:latin typeface="Times New Roman"/>
                          <a:cs typeface="Times New Roman"/>
                        </a:rPr>
                        <a:t>Authors</a:t>
                      </a:r>
                    </a:p>
                  </a:txBody>
                  <a:tcPr marL="8128" marR="8128" marT="8128" marB="0" anchor="ctr"/>
                </a:tc>
                <a:tc>
                  <a:txBody>
                    <a:bodyPr/>
                    <a:lstStyle/>
                    <a:p>
                      <a:pPr algn="ctr" fontAlgn="b"/>
                      <a:r>
                        <a:rPr lang="en-US" sz="1600" b="1" i="0" u="none" strike="noStrike">
                          <a:solidFill>
                            <a:srgbClr val="000000"/>
                          </a:solidFill>
                          <a:latin typeface="Times New Roman"/>
                          <a:cs typeface="Times New Roman"/>
                        </a:rPr>
                        <a:t>Year of</a:t>
                      </a:r>
                      <a:r>
                        <a:rPr lang="en-US" sz="1600" b="1" i="0" u="none" strike="noStrike" baseline="0">
                          <a:solidFill>
                            <a:srgbClr val="000000"/>
                          </a:solidFill>
                          <a:latin typeface="Times New Roman"/>
                          <a:cs typeface="Times New Roman"/>
                        </a:rPr>
                        <a:t> publication</a:t>
                      </a:r>
                      <a:endParaRPr lang="en-US" sz="1600" b="1" i="0" u="none" strike="noStrike">
                        <a:solidFill>
                          <a:srgbClr val="000000"/>
                        </a:solidFill>
                        <a:latin typeface="Times New Roman"/>
                        <a:cs typeface="Times New Roman"/>
                      </a:endParaRPr>
                    </a:p>
                  </a:txBody>
                  <a:tcPr marL="8128" marR="8128" marT="8128" marB="0" anchor="ctr"/>
                </a:tc>
                <a:tc>
                  <a:txBody>
                    <a:bodyPr/>
                    <a:lstStyle/>
                    <a:p>
                      <a:pPr algn="ctr" fontAlgn="b"/>
                      <a:r>
                        <a:rPr lang="en-US" sz="1600" b="1" i="0" u="none" strike="noStrike">
                          <a:solidFill>
                            <a:srgbClr val="000000"/>
                          </a:solidFill>
                          <a:latin typeface="Times New Roman"/>
                          <a:cs typeface="Times New Roman"/>
                        </a:rPr>
                        <a:t>Technology</a:t>
                      </a:r>
                    </a:p>
                  </a:txBody>
                  <a:tcPr marL="8128" marR="8128" marT="8128" marB="0" anchor="ctr"/>
                </a:tc>
                <a:tc>
                  <a:txBody>
                    <a:bodyPr/>
                    <a:lstStyle/>
                    <a:p>
                      <a:pPr algn="ctr" fontAlgn="b"/>
                      <a:r>
                        <a:rPr lang="en-US" sz="1600" b="1" i="0" u="none" strike="noStrike">
                          <a:solidFill>
                            <a:srgbClr val="000000"/>
                          </a:solidFill>
                          <a:latin typeface="Times New Roman"/>
                          <a:cs typeface="Times New Roman"/>
                        </a:rPr>
                        <a:t>Key Findings</a:t>
                      </a:r>
                    </a:p>
                  </a:txBody>
                  <a:tcPr marL="8128" marR="8128" marT="8128" marB="0" anchor="ctr"/>
                </a:tc>
                <a:extLst>
                  <a:ext uri="{0D108BD9-81ED-4DB2-BD59-A6C34878D82A}">
                    <a16:rowId xmlns:a16="http://schemas.microsoft.com/office/drawing/2014/main" val="10000"/>
                  </a:ext>
                </a:extLst>
              </a:tr>
              <a:tr h="1103168">
                <a:tc>
                  <a:txBody>
                    <a:bodyPr/>
                    <a:lstStyle/>
                    <a:p>
                      <a:pPr algn="ctr"/>
                      <a:r>
                        <a:rPr lang="en-US"/>
                        <a:t>1</a:t>
                      </a:r>
                    </a:p>
                  </a:txBody>
                  <a:tcPr anchor="ctr"/>
                </a:tc>
                <a:tc>
                  <a:txBody>
                    <a:bodyPr/>
                    <a:lstStyle/>
                    <a:p>
                      <a:r>
                        <a:rPr lang="en-US"/>
                        <a:t>Door Lock System using </a:t>
                      </a:r>
                      <a:r>
                        <a:rPr lang="en-US" err="1"/>
                        <a:t>HumanFaces</a:t>
                      </a:r>
                      <a:r>
                        <a:rPr lang="en-US"/>
                        <a:t> </a:t>
                      </a:r>
                      <a:r>
                        <a:rPr lang="en-US" err="1"/>
                        <a:t>wih</a:t>
                      </a:r>
                      <a:r>
                        <a:rPr lang="en-US"/>
                        <a:t> ESP32-CAM</a:t>
                      </a:r>
                    </a:p>
                  </a:txBody>
                  <a:tcPr/>
                </a:tc>
                <a:tc>
                  <a:txBody>
                    <a:bodyPr/>
                    <a:lstStyle/>
                    <a:p>
                      <a:r>
                        <a:rPr lang="en-US"/>
                        <a:t>IEEE</a:t>
                      </a:r>
                    </a:p>
                  </a:txBody>
                  <a:tcPr/>
                </a:tc>
                <a:tc>
                  <a:txBody>
                    <a:bodyPr/>
                    <a:lstStyle/>
                    <a:p>
                      <a:r>
                        <a:rPr lang="en-US"/>
                        <a:t>Mahesh </a:t>
                      </a:r>
                      <a:r>
                        <a:rPr lang="en-US" err="1"/>
                        <a:t>chandra,P.pavan</a:t>
                      </a:r>
                      <a:r>
                        <a:rPr lang="en-US"/>
                        <a:t> Kumar </a:t>
                      </a:r>
                      <a:r>
                        <a:rPr lang="en-US" err="1"/>
                        <a:t>Reddy,M.sandeep</a:t>
                      </a:r>
                    </a:p>
                  </a:txBody>
                  <a:tcPr/>
                </a:tc>
                <a:tc>
                  <a:txBody>
                    <a:bodyPr/>
                    <a:lstStyle/>
                    <a:p>
                      <a:r>
                        <a:rPr lang="en-US"/>
                        <a:t>08-09 December 2023</a:t>
                      </a:r>
                    </a:p>
                  </a:txBody>
                  <a:tcPr/>
                </a:tc>
                <a:tc>
                  <a:txBody>
                    <a:bodyPr/>
                    <a:lstStyle/>
                    <a:p>
                      <a:r>
                        <a:rPr lang="en-US"/>
                        <a:t>ESP32-CAM module</a:t>
                      </a:r>
                    </a:p>
                  </a:txBody>
                  <a:tcPr/>
                </a:tc>
                <a:tc>
                  <a:txBody>
                    <a:bodyPr/>
                    <a:lstStyle/>
                    <a:p>
                      <a:pPr lvl="0">
                        <a:buNone/>
                      </a:pPr>
                      <a:r>
                        <a:rPr lang="en-US" sz="1800" b="0" i="0" u="none" strike="noStrike" noProof="0">
                          <a:latin typeface="Calibri"/>
                        </a:rPr>
                        <a:t>The system integrates facial recognition with PIN access and </a:t>
                      </a:r>
                      <a:r>
                        <a:rPr lang="en-US" sz="1800" b="0" i="0" u="none" strike="noStrike" noProof="0" err="1">
                          <a:latin typeface="Calibri"/>
                        </a:rPr>
                        <a:t>loT</a:t>
                      </a:r>
                      <a:r>
                        <a:rPr lang="en-US" sz="1800" b="0" i="0" u="none" strike="noStrike" noProof="0">
                          <a:latin typeface="Calibri"/>
                        </a:rPr>
                        <a:t> for secure, remote-controlled door operation using the ESP32-CAM.</a:t>
                      </a:r>
                      <a:endParaRPr lang="en-US"/>
                    </a:p>
                  </a:txBody>
                  <a:tcPr/>
                </a:tc>
                <a:extLst>
                  <a:ext uri="{0D108BD9-81ED-4DB2-BD59-A6C34878D82A}">
                    <a16:rowId xmlns:a16="http://schemas.microsoft.com/office/drawing/2014/main" val="10001"/>
                  </a:ext>
                </a:extLst>
              </a:tr>
              <a:tr h="1103168">
                <a:tc>
                  <a:txBody>
                    <a:bodyPr/>
                    <a:lstStyle/>
                    <a:p>
                      <a:pPr algn="ctr"/>
                      <a:r>
                        <a:rPr lang="en-US"/>
                        <a:t>2</a:t>
                      </a:r>
                    </a:p>
                  </a:txBody>
                  <a:tcPr anchor="ctr"/>
                </a:tc>
                <a:tc>
                  <a:txBody>
                    <a:bodyPr/>
                    <a:lstStyle/>
                    <a:p>
                      <a:r>
                        <a:rPr lang="en-US"/>
                        <a:t>IoT Operated Door Lock Using ESP32-CAM Module</a:t>
                      </a:r>
                    </a:p>
                  </a:txBody>
                  <a:tcPr/>
                </a:tc>
                <a:tc>
                  <a:txBody>
                    <a:bodyPr/>
                    <a:lstStyle/>
                    <a:p>
                      <a:r>
                        <a:rPr lang="en-US"/>
                        <a:t>IJISRT</a:t>
                      </a:r>
                    </a:p>
                  </a:txBody>
                  <a:tcPr/>
                </a:tc>
                <a:tc>
                  <a:txBody>
                    <a:bodyPr/>
                    <a:lstStyle/>
                    <a:p>
                      <a:r>
                        <a:rPr lang="en-US" err="1"/>
                        <a:t>Indu,suraj</a:t>
                      </a:r>
                      <a:r>
                        <a:rPr lang="en-US"/>
                        <a:t> </a:t>
                      </a:r>
                      <a:r>
                        <a:rPr lang="en-US" err="1"/>
                        <a:t>kumar</a:t>
                      </a:r>
                      <a:r>
                        <a:rPr lang="en-US"/>
                        <a:t> </a:t>
                      </a:r>
                      <a:r>
                        <a:rPr lang="en-US" err="1"/>
                        <a:t>Tayal,meenu,sakshi</a:t>
                      </a:r>
                    </a:p>
                  </a:txBody>
                  <a:tcPr/>
                </a:tc>
                <a:tc>
                  <a:txBody>
                    <a:bodyPr/>
                    <a:lstStyle/>
                    <a:p>
                      <a:r>
                        <a:rPr lang="en-US"/>
                        <a:t>8,August 2023</a:t>
                      </a:r>
                    </a:p>
                  </a:txBody>
                  <a:tcPr/>
                </a:tc>
                <a:tc>
                  <a:txBody>
                    <a:bodyPr/>
                    <a:lstStyle/>
                    <a:p>
                      <a:r>
                        <a:rPr lang="en-US"/>
                        <a:t>IoT and ESP32-CAM</a:t>
                      </a:r>
                    </a:p>
                  </a:txBody>
                  <a:tcPr/>
                </a:tc>
                <a:tc>
                  <a:txBody>
                    <a:bodyPr/>
                    <a:lstStyle/>
                    <a:p>
                      <a:pPr lvl="0">
                        <a:buNone/>
                      </a:pPr>
                      <a:r>
                        <a:rPr lang="en-US" sz="1800" b="0" i="0" u="none" strike="noStrike" noProof="0">
                          <a:latin typeface="Calibri"/>
                        </a:rPr>
                        <a:t>The system effectively combines IoT, facial recognition, and motion detection to provide enhanced home security with real-time alerts and user identification.</a:t>
                      </a:r>
                      <a:endParaRPr lang="en-US"/>
                    </a:p>
                  </a:txBody>
                  <a:tcPr/>
                </a:tc>
                <a:extLst>
                  <a:ext uri="{0D108BD9-81ED-4DB2-BD59-A6C34878D82A}">
                    <a16:rowId xmlns:a16="http://schemas.microsoft.com/office/drawing/2014/main" val="10002"/>
                  </a:ext>
                </a:extLst>
              </a:tr>
              <a:tr h="1103168">
                <a:tc>
                  <a:txBody>
                    <a:bodyPr/>
                    <a:lstStyle/>
                    <a:p>
                      <a:pPr algn="ctr"/>
                      <a:r>
                        <a:rPr lang="en-US"/>
                        <a:t>3</a:t>
                      </a:r>
                    </a:p>
                  </a:txBody>
                  <a:tcPr anchor="ctr"/>
                </a:tc>
                <a:tc>
                  <a:txBody>
                    <a:bodyPr/>
                    <a:lstStyle/>
                    <a:p>
                      <a:r>
                        <a:rPr lang="en-US"/>
                        <a:t>Low-cost Prototype for IoT –Based Smart Monitoring through Telegram</a:t>
                      </a:r>
                    </a:p>
                  </a:txBody>
                  <a:tcPr/>
                </a:tc>
                <a:tc>
                  <a:txBody>
                    <a:bodyPr/>
                    <a:lstStyle/>
                    <a:p>
                      <a:r>
                        <a:rPr lang="en-US"/>
                        <a:t>IEEE</a:t>
                      </a:r>
                    </a:p>
                  </a:txBody>
                  <a:tcPr/>
                </a:tc>
                <a:tc>
                  <a:txBody>
                    <a:bodyPr/>
                    <a:lstStyle/>
                    <a:p>
                      <a:r>
                        <a:rPr lang="en-US"/>
                        <a:t>K </a:t>
                      </a:r>
                      <a:r>
                        <a:rPr lang="en-US" err="1"/>
                        <a:t>sivachandar,N</a:t>
                      </a:r>
                      <a:r>
                        <a:rPr lang="en-US"/>
                        <a:t> G </a:t>
                      </a:r>
                      <a:r>
                        <a:rPr lang="en-US" err="1"/>
                        <a:t>Praveena,C</a:t>
                      </a:r>
                      <a:r>
                        <a:rPr lang="en-US"/>
                        <a:t> </a:t>
                      </a:r>
                      <a:r>
                        <a:rPr lang="en-US" err="1"/>
                        <a:t>nithiya</a:t>
                      </a:r>
                    </a:p>
                  </a:txBody>
                  <a:tcPr/>
                </a:tc>
                <a:tc>
                  <a:txBody>
                    <a:bodyPr/>
                    <a:lstStyle/>
                    <a:p>
                      <a:r>
                        <a:rPr lang="en-US"/>
                        <a:t>23-25 January 2023</a:t>
                      </a:r>
                    </a:p>
                  </a:txBody>
                  <a:tcPr/>
                </a:tc>
                <a:tc>
                  <a:txBody>
                    <a:bodyPr/>
                    <a:lstStyle/>
                    <a:p>
                      <a:r>
                        <a:rPr lang="en-US"/>
                        <a:t>ESP32,PIR </a:t>
                      </a:r>
                      <a:r>
                        <a:rPr lang="en-US" err="1"/>
                        <a:t>sensor,WI-FI,camera</a:t>
                      </a:r>
                      <a:r>
                        <a:rPr lang="en-US"/>
                        <a:t> module</a:t>
                      </a:r>
                    </a:p>
                  </a:txBody>
                  <a:tcPr/>
                </a:tc>
                <a:tc>
                  <a:txBody>
                    <a:bodyPr/>
                    <a:lstStyle/>
                    <a:p>
                      <a:pPr lvl="0">
                        <a:buNone/>
                      </a:pPr>
                      <a:r>
                        <a:rPr lang="en-US" sz="1800" b="0" i="0" u="none" strike="noStrike" noProof="0">
                          <a:latin typeface="Calibri"/>
                        </a:rPr>
                        <a:t>The system provides a low-cost, real-time image capture </a:t>
                      </a:r>
                      <a:r>
                        <a:rPr lang="en-US" sz="1800" b="0" i="0" u="none" strike="noStrike" noProof="0" err="1">
                          <a:latin typeface="Calibri"/>
                        </a:rPr>
                        <a:t>mera</a:t>
                      </a:r>
                      <a:r>
                        <a:rPr lang="en-US" sz="1800" b="0" i="0" u="none" strike="noStrike" noProof="0">
                          <a:latin typeface="Calibri"/>
                        </a:rPr>
                        <a:t> module solution using ESP32, PIR sensors, and Wi-Fi for enhanced surveillance</a:t>
                      </a:r>
                      <a:endParaRPr lang="en-US"/>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1"/>
          </p:nvPr>
        </p:nvSpPr>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30601"/>
            <a:ext cx="10958423" cy="741972"/>
          </a:xfrm>
        </p:spPr>
        <p:txBody>
          <a:bodyPr vert="horz" lIns="91440" tIns="45720" rIns="91440" bIns="45720" rtlCol="0" anchor="ctr">
            <a:noAutofit/>
          </a:bodyPr>
          <a:lstStyle/>
          <a:p>
            <a:br>
              <a:rPr lang="en-US" sz="3200">
                <a:latin typeface="Times New Roman" panose="02020603050405020304" pitchFamily="18" charset="0"/>
                <a:cs typeface="Times New Roman" panose="02020603050405020304" pitchFamily="18" charset="0"/>
              </a:rPr>
            </a:br>
            <a:r>
              <a:rPr lang="en-US" sz="3200">
                <a:latin typeface="Times New Roman"/>
                <a:cs typeface="Times New Roman"/>
              </a:rPr>
              <a:t>EXISTING METHODOLOGY</a:t>
            </a:r>
            <a:br>
              <a:rPr lang="en-US" sz="3200">
                <a:latin typeface="Times New Roman" panose="02020603050405020304" pitchFamily="18" charset="0"/>
                <a:cs typeface="Times New Roman" panose="02020603050405020304" pitchFamily="18" charset="0"/>
              </a:rPr>
            </a:br>
            <a:endParaRPr lang="en-US" sz="3200">
              <a:cs typeface="Calibri"/>
            </a:endParaRPr>
          </a:p>
        </p:txBody>
      </p:sp>
      <p:sp>
        <p:nvSpPr>
          <p:cNvPr id="3" name="Content Placeholder 2"/>
          <p:cNvSpPr>
            <a:spLocks noGrp="1"/>
          </p:cNvSpPr>
          <p:nvPr>
            <p:ph idx="1"/>
          </p:nvPr>
        </p:nvSpPr>
        <p:spPr>
          <a:xfrm>
            <a:off x="609600" y="1971527"/>
            <a:ext cx="10958423" cy="4154642"/>
          </a:xfrm>
        </p:spPr>
        <p:txBody>
          <a:bodyPr vert="horz" lIns="91440" tIns="45720" rIns="91440" bIns="45720" rtlCol="0" anchor="t">
            <a:normAutofit/>
          </a:bodyPr>
          <a:lstStyle/>
          <a:p>
            <a:r>
              <a:rPr lang="en-US" sz="2400" dirty="0">
                <a:ea typeface="+mn-lt"/>
                <a:cs typeface="+mn-lt"/>
              </a:rPr>
              <a:t>The ESP32-CAM is used to control a door lock and take photos and send  them to the user via Telegram.</a:t>
            </a:r>
          </a:p>
          <a:p>
            <a:r>
              <a:rPr lang="en-US" sz="2400" dirty="0">
                <a:ea typeface="+mn-lt"/>
                <a:cs typeface="+mn-lt"/>
              </a:rPr>
              <a:t>The door can be locked or unlocked remotely from anywhere using commands in the Telegram app.</a:t>
            </a:r>
          </a:p>
          <a:p>
            <a:r>
              <a:rPr lang="en-US" sz="2400" dirty="0">
                <a:ea typeface="+mn-lt"/>
                <a:cs typeface="+mn-lt"/>
              </a:rPr>
              <a:t>The ESP32-CAM is programmed using Arduino IDE and integrates with the Telegram app by configuring a bot.</a:t>
            </a:r>
          </a:p>
          <a:p>
            <a:r>
              <a:rPr lang="en-US" sz="2400" dirty="0">
                <a:ea typeface="+mn-lt"/>
                <a:cs typeface="+mn-lt"/>
              </a:rPr>
              <a:t>A complex circuit powers the system, using a 12V power supply and components like a </a:t>
            </a:r>
            <a:r>
              <a:rPr lang="en-US" sz="2400" dirty="0" err="1">
                <a:ea typeface="+mn-lt"/>
                <a:cs typeface="+mn-lt"/>
              </a:rPr>
              <a:t>transistor,</a:t>
            </a:r>
            <a:r>
              <a:rPr lang="en-US" sz="2400" dirty="0" err="1">
                <a:solidFill>
                  <a:srgbClr val="000000"/>
                </a:solidFill>
                <a:ea typeface="+mn-lt"/>
                <a:cs typeface="+mn-lt"/>
              </a:rPr>
              <a:t>Capacitor,different</a:t>
            </a:r>
            <a:r>
              <a:rPr lang="en-US" sz="2400" dirty="0">
                <a:solidFill>
                  <a:srgbClr val="000000"/>
                </a:solidFill>
                <a:ea typeface="+mn-lt"/>
                <a:cs typeface="+mn-lt"/>
              </a:rPr>
              <a:t> resistors and</a:t>
            </a:r>
            <a:r>
              <a:rPr lang="en-US" sz="2400" dirty="0">
                <a:ea typeface="+mn-lt"/>
                <a:cs typeface="+mn-lt"/>
              </a:rPr>
              <a:t> voltage regulator to control the lock.</a:t>
            </a:r>
          </a:p>
        </p:txBody>
      </p:sp>
      <p:sp>
        <p:nvSpPr>
          <p:cNvPr id="4" name="Footer Placeholder 3"/>
          <p:cNvSpPr>
            <a:spLocks noGrp="1"/>
          </p:cNvSpPr>
          <p:nvPr>
            <p:ph type="ftr" sz="quarter" idx="11"/>
          </p:nvPr>
        </p:nvSpPr>
        <p:spPr/>
        <p:txBody>
          <a:bodyPr/>
          <a:lstStyle/>
          <a:p>
            <a:r>
              <a:rPr lang="en-US"/>
              <a:t>Project review -2-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182" y="1244456"/>
            <a:ext cx="10972800" cy="653617"/>
          </a:xfrm>
        </p:spPr>
        <p:txBody>
          <a:bodyPr>
            <a:normAutofit fontScale="90000"/>
          </a:bodyPr>
          <a:lstStyle/>
          <a:p>
            <a:br>
              <a:rPr lang="en-US" sz="3600" dirty="0">
                <a:latin typeface="Times New Roman" panose="02020603050405020304" pitchFamily="18" charset="0"/>
                <a:cs typeface="Times New Roman" panose="02020603050405020304" pitchFamily="18" charset="0"/>
              </a:rPr>
            </a:br>
            <a:r>
              <a:rPr lang="en-US" sz="3200" dirty="0">
                <a:latin typeface="Times New Roman"/>
                <a:cs typeface="Times New Roman"/>
              </a:rPr>
              <a:t>PROPOSED METHODOLOGY</a:t>
            </a:r>
            <a:br>
              <a:rPr lang="en-US" dirty="0">
                <a:latin typeface="Times New Roman" panose="02020603050405020304" pitchFamily="18" charset="0"/>
                <a:cs typeface="Times New Roman" panose="02020603050405020304" pitchFamily="18" charset="0"/>
              </a:rPr>
            </a:br>
            <a:endParaRPr lang="en-US" dirty="0"/>
          </a:p>
        </p:txBody>
      </p:sp>
      <p:sp>
        <p:nvSpPr>
          <p:cNvPr id="4" name="Footer Placeholder 3"/>
          <p:cNvSpPr>
            <a:spLocks noGrp="1"/>
          </p:cNvSpPr>
          <p:nvPr>
            <p:ph type="ftr" sz="quarter" idx="11"/>
          </p:nvPr>
        </p:nvSpPr>
        <p:spPr>
          <a:xfrm>
            <a:off x="6340764" y="6492875"/>
            <a:ext cx="3860800" cy="365125"/>
          </a:xfrm>
        </p:spPr>
        <p:txBody>
          <a:bodyPr/>
          <a:lstStyle/>
          <a:p>
            <a:r>
              <a:rPr lang="en-US"/>
              <a:t>Project review -2 - ECE Department</a:t>
            </a:r>
          </a:p>
        </p:txBody>
      </p:sp>
      <p:sp>
        <p:nvSpPr>
          <p:cNvPr id="5" name="Slide Number Placeholder 4"/>
          <p:cNvSpPr>
            <a:spLocks noGrp="1"/>
          </p:cNvSpPr>
          <p:nvPr>
            <p:ph type="sldNum" sz="quarter" idx="12"/>
          </p:nvPr>
        </p:nvSpPr>
        <p:spPr/>
        <p:txBody>
          <a:bodyPr/>
          <a:lstStyle/>
          <a:p>
            <a:fld id="{AC9A6755-22B1-5345-8A1C-6EABA9823412}" type="slidenum">
              <a:rPr lang="en-US" smtClean="0"/>
              <a:pPr/>
              <a:t>7</a:t>
            </a:fld>
            <a:endParaRPr lang="en-US"/>
          </a:p>
        </p:txBody>
      </p:sp>
      <p:sp>
        <p:nvSpPr>
          <p:cNvPr id="10" name="Content Placeholder 9">
            <a:extLst>
              <a:ext uri="{FF2B5EF4-FFF2-40B4-BE49-F238E27FC236}">
                <a16:creationId xmlns:a16="http://schemas.microsoft.com/office/drawing/2014/main" id="{43E7214A-27B1-9E70-A0A4-83F988B08852}"/>
              </a:ext>
            </a:extLst>
          </p:cNvPr>
          <p:cNvSpPr>
            <a:spLocks noGrp="1"/>
          </p:cNvSpPr>
          <p:nvPr>
            <p:ph idx="1"/>
          </p:nvPr>
        </p:nvSpPr>
        <p:spPr>
          <a:xfrm>
            <a:off x="552091" y="1887753"/>
            <a:ext cx="11015932" cy="4238416"/>
          </a:xfrm>
        </p:spPr>
        <p:txBody>
          <a:bodyPr vert="horz" lIns="91440" tIns="45720" rIns="91440" bIns="45720" rtlCol="0" anchor="t">
            <a:normAutofit/>
          </a:bodyPr>
          <a:lstStyle/>
          <a:p>
            <a:r>
              <a:rPr lang="en-US" sz="2000" dirty="0">
                <a:ea typeface="+mn-lt"/>
                <a:cs typeface="+mn-lt"/>
              </a:rPr>
              <a:t>The methodology enhances control of a </a:t>
            </a:r>
            <a:r>
              <a:rPr lang="en-US" sz="2000" err="1">
                <a:ea typeface="+mn-lt"/>
                <a:cs typeface="+mn-lt"/>
              </a:rPr>
              <a:t>WiFi</a:t>
            </a:r>
            <a:r>
              <a:rPr lang="en-US" sz="2000" dirty="0">
                <a:ea typeface="+mn-lt"/>
                <a:cs typeface="+mn-lt"/>
              </a:rPr>
              <a:t>-enabled smart door lock system using a relay module.</a:t>
            </a:r>
          </a:p>
          <a:p>
            <a:r>
              <a:rPr lang="en-US" sz="2000" dirty="0">
                <a:ea typeface="+mn-lt"/>
                <a:cs typeface="+mn-lt"/>
              </a:rPr>
              <a:t>- The ESP32-CAM captures images  and sent to the user via Telegram and  Users can remotely lock or unlock the door through an app.</a:t>
            </a:r>
          </a:p>
          <a:p>
            <a:r>
              <a:rPr lang="en-US" sz="2000" dirty="0">
                <a:ea typeface="+mn-lt"/>
                <a:cs typeface="+mn-lt"/>
              </a:rPr>
              <a:t>The relay module, controlled by the ESP32-CAM, manages the electronic lock's power.</a:t>
            </a:r>
          </a:p>
          <a:p>
            <a:r>
              <a:rPr lang="en-US" sz="2000" dirty="0">
                <a:ea typeface="+mn-lt"/>
                <a:cs typeface="+mn-lt"/>
              </a:rPr>
              <a:t>This setup ensures reliable operation and handles higher currents.</a:t>
            </a:r>
          </a:p>
          <a:p>
            <a:r>
              <a:rPr lang="en-US" sz="2000" dirty="0">
                <a:ea typeface="+mn-lt"/>
                <a:cs typeface="+mn-lt"/>
              </a:rPr>
              <a:t>It improves durability and security for modern smart homes.</a:t>
            </a:r>
          </a:p>
          <a:p>
            <a:endParaRPr lang="en-US">
              <a:cs typeface="Calibri"/>
            </a:endParaRPr>
          </a:p>
        </p:txBody>
      </p:sp>
      <p:pic>
        <p:nvPicPr>
          <p:cNvPr id="3" name="Picture 2" descr="A diagram of a lock system&#10;&#10;Description automatically generated">
            <a:extLst>
              <a:ext uri="{FF2B5EF4-FFF2-40B4-BE49-F238E27FC236}">
                <a16:creationId xmlns:a16="http://schemas.microsoft.com/office/drawing/2014/main" id="{B58E3FC3-7E01-7678-7A4A-BC95C0B90267}"/>
              </a:ext>
            </a:extLst>
          </p:cNvPr>
          <p:cNvPicPr>
            <a:picLocks noChangeAspect="1"/>
          </p:cNvPicPr>
          <p:nvPr/>
        </p:nvPicPr>
        <p:blipFill>
          <a:blip r:embed="rId2"/>
          <a:srcRect l="13217" t="49711" r="12084" b="-2241"/>
          <a:stretch/>
        </p:blipFill>
        <p:spPr>
          <a:xfrm>
            <a:off x="3867509" y="4012721"/>
            <a:ext cx="4939235" cy="23402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3BE7A-FBB8-4FE1-8E4F-E452257113CC}"/>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3AAFD97B-FCD0-40F0-A79D-F129B440164D}"/>
              </a:ext>
            </a:extLst>
          </p:cNvPr>
          <p:cNvSpPr>
            <a:spLocks noGrp="1"/>
          </p:cNvSpPr>
          <p:nvPr>
            <p:ph idx="1"/>
          </p:nvPr>
        </p:nvSpPr>
        <p:spPr/>
        <p:txBody>
          <a:bodyPr/>
          <a:lstStyle/>
          <a:p>
            <a:pPr marL="0" indent="0">
              <a:buNone/>
            </a:pPr>
            <a:r>
              <a:rPr lang="en-US" dirty="0"/>
              <a:t>                                        </a:t>
            </a:r>
            <a:r>
              <a:rPr lang="en-US" sz="2600" u="sng" dirty="0"/>
              <a:t>BLOCK DIAGRAM</a:t>
            </a:r>
          </a:p>
          <a:p>
            <a:endParaRPr lang="en-US" sz="2600" u="sng" dirty="0"/>
          </a:p>
          <a:p>
            <a:pPr marL="0" indent="0" algn="just">
              <a:buNone/>
            </a:pPr>
            <a:endParaRPr lang="en-IN" dirty="0"/>
          </a:p>
        </p:txBody>
      </p:sp>
      <p:sp>
        <p:nvSpPr>
          <p:cNvPr id="4" name="Footer Placeholder 3">
            <a:extLst>
              <a:ext uri="{FF2B5EF4-FFF2-40B4-BE49-F238E27FC236}">
                <a16:creationId xmlns:a16="http://schemas.microsoft.com/office/drawing/2014/main" id="{2574AE40-6864-44E6-B454-B1A6AE058F6B}"/>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285CCBB4-E1B8-415D-9CE5-F75A0148E5E3}"/>
              </a:ext>
            </a:extLst>
          </p:cNvPr>
          <p:cNvSpPr>
            <a:spLocks noGrp="1"/>
          </p:cNvSpPr>
          <p:nvPr>
            <p:ph type="sldNum" sz="quarter" idx="12"/>
          </p:nvPr>
        </p:nvSpPr>
        <p:spPr/>
        <p:txBody>
          <a:bodyPr/>
          <a:lstStyle/>
          <a:p>
            <a:fld id="{AC9A6755-22B1-5345-8A1C-6EABA9823412}" type="slidenum">
              <a:rPr lang="en-US" smtClean="0"/>
              <a:pPr/>
              <a:t>8</a:t>
            </a:fld>
            <a:endParaRPr lang="en-US"/>
          </a:p>
        </p:txBody>
      </p:sp>
      <p:sp>
        <p:nvSpPr>
          <p:cNvPr id="28" name="Rectangle: Rounded Corners 27">
            <a:extLst>
              <a:ext uri="{FF2B5EF4-FFF2-40B4-BE49-F238E27FC236}">
                <a16:creationId xmlns:a16="http://schemas.microsoft.com/office/drawing/2014/main" id="{A25E8A02-5682-4856-A8AA-E558D20B01F0}"/>
              </a:ext>
            </a:extLst>
          </p:cNvPr>
          <p:cNvSpPr/>
          <p:nvPr/>
        </p:nvSpPr>
        <p:spPr>
          <a:xfrm>
            <a:off x="0" y="3383281"/>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85892BEE-52F9-44F9-9B28-83437E9AEAAC}"/>
              </a:ext>
            </a:extLst>
          </p:cNvPr>
          <p:cNvSpPr/>
          <p:nvPr/>
        </p:nvSpPr>
        <p:spPr>
          <a:xfrm flipV="1">
            <a:off x="4546600" y="3429001"/>
            <a:ext cx="1943100" cy="12065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31" name="Picture 30">
            <a:extLst>
              <a:ext uri="{FF2B5EF4-FFF2-40B4-BE49-F238E27FC236}">
                <a16:creationId xmlns:a16="http://schemas.microsoft.com/office/drawing/2014/main" id="{BADFBE69-5875-4911-B6E7-A7618EE37F46}"/>
              </a:ext>
            </a:extLst>
          </p:cNvPr>
          <p:cNvPicPr>
            <a:picLocks noChangeAspect="1"/>
          </p:cNvPicPr>
          <p:nvPr/>
        </p:nvPicPr>
        <p:blipFill rotWithShape="1">
          <a:blip r:embed="rId2"/>
          <a:srcRect l="5325" t="42279" r="8203" b="16424"/>
          <a:stretch/>
        </p:blipFill>
        <p:spPr>
          <a:xfrm>
            <a:off x="2768600" y="2044700"/>
            <a:ext cx="5689600" cy="4676785"/>
          </a:xfrm>
          <a:prstGeom prst="rect">
            <a:avLst/>
          </a:prstGeom>
        </p:spPr>
      </p:pic>
    </p:spTree>
    <p:extLst>
      <p:ext uri="{BB962C8B-B14F-4D97-AF65-F5344CB8AC3E}">
        <p14:creationId xmlns:p14="http://schemas.microsoft.com/office/powerpoint/2010/main" val="686367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50F80-80A4-453A-BFAA-8875248F99F9}"/>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66C5CCC-0264-4CC2-9193-139E93BAC40B}"/>
              </a:ext>
            </a:extLst>
          </p:cNvPr>
          <p:cNvSpPr>
            <a:spLocks noGrp="1"/>
          </p:cNvSpPr>
          <p:nvPr>
            <p:ph idx="1"/>
          </p:nvPr>
        </p:nvSpPr>
        <p:spPr>
          <a:xfrm>
            <a:off x="609599" y="1687292"/>
            <a:ext cx="7765143" cy="4525963"/>
          </a:xfrm>
        </p:spPr>
        <p:txBody>
          <a:bodyPr>
            <a:normAutofit/>
          </a:bodyPr>
          <a:lstStyle/>
          <a:p>
            <a:pPr marL="0" indent="0">
              <a:buNone/>
            </a:pPr>
            <a:r>
              <a:rPr lang="en-US" sz="2200" dirty="0"/>
              <a:t>   ESP32-CAM:</a:t>
            </a:r>
          </a:p>
          <a:p>
            <a:pPr marL="0" indent="0" algn="just">
              <a:buNone/>
            </a:pPr>
            <a:r>
              <a:rPr lang="en-US" sz="1600" dirty="0"/>
              <a:t>     The </a:t>
            </a:r>
            <a:r>
              <a:rPr lang="en-US" sz="1600" b="1" dirty="0"/>
              <a:t>ESP32-CAM</a:t>
            </a:r>
            <a:r>
              <a:rPr lang="en-US" sz="1600" dirty="0"/>
              <a:t> is a low-cost development board based on the ESP32 microcontroller, equipped with a built-in camera module. It is widely used for applications such as surveillance systems, IoT projects, face recognition, and streaming video. Here's a quick overview of its key features, specifications, and applications:</a:t>
            </a:r>
          </a:p>
          <a:p>
            <a:pPr marL="0" indent="0">
              <a:buNone/>
            </a:pPr>
            <a:r>
              <a:rPr lang="en-US" sz="2200" dirty="0"/>
              <a:t>    </a:t>
            </a:r>
            <a:r>
              <a:rPr lang="en-US" sz="2400" b="1" dirty="0"/>
              <a:t>Key Features:</a:t>
            </a:r>
          </a:p>
          <a:p>
            <a:r>
              <a:rPr lang="en-US" sz="1600" b="1" dirty="0"/>
              <a:t>Microcontroller</a:t>
            </a:r>
            <a:r>
              <a:rPr lang="en-US" sz="1600" dirty="0"/>
              <a:t>: ESP32 dual-core processor with built-in Wi-Fi and Bluetooth.</a:t>
            </a:r>
          </a:p>
          <a:p>
            <a:r>
              <a:rPr lang="en-US" sz="1600" b="1" dirty="0"/>
              <a:t>Camera</a:t>
            </a:r>
            <a:r>
              <a:rPr lang="en-US" sz="1600" dirty="0"/>
              <a:t>: Typically includes the OV2640 camera module (2MP) but can support others with compatible pinouts.</a:t>
            </a:r>
          </a:p>
          <a:p>
            <a:r>
              <a:rPr lang="en-US" sz="1600" b="1" dirty="0"/>
              <a:t>Storage</a:t>
            </a:r>
            <a:r>
              <a:rPr lang="en-US" sz="1600" dirty="0"/>
              <a:t>: Supports microSD cards for data storage (up to 4GB or more).</a:t>
            </a:r>
          </a:p>
          <a:p>
            <a:r>
              <a:rPr lang="en-US" sz="1600" b="1" dirty="0"/>
              <a:t>GPIO Pins</a:t>
            </a:r>
            <a:r>
              <a:rPr lang="en-US" sz="1600" dirty="0"/>
              <a:t>: Offers multiple GPIO pins for connecting peripherals, though limited due to the camera module's use.</a:t>
            </a:r>
          </a:p>
          <a:p>
            <a:r>
              <a:rPr lang="en-US" sz="1600" b="1" dirty="0"/>
              <a:t>Programming</a:t>
            </a:r>
            <a:r>
              <a:rPr lang="en-US" sz="1600" dirty="0"/>
              <a:t>: Compatible with Arduino IDE, ESP-IDF, and other platforms.</a:t>
            </a:r>
          </a:p>
          <a:p>
            <a:r>
              <a:rPr lang="en-US" sz="1600" b="1" dirty="0"/>
              <a:t>Compact Size</a:t>
            </a:r>
            <a:r>
              <a:rPr lang="en-US" sz="1600" dirty="0"/>
              <a:t>: Extremely small and versatile form factor.</a:t>
            </a:r>
          </a:p>
          <a:p>
            <a:pPr marL="0" indent="0">
              <a:buNone/>
            </a:pPr>
            <a:endParaRPr lang="en-IN" sz="2200" dirty="0"/>
          </a:p>
        </p:txBody>
      </p:sp>
      <p:sp>
        <p:nvSpPr>
          <p:cNvPr id="4" name="Footer Placeholder 3">
            <a:extLst>
              <a:ext uri="{FF2B5EF4-FFF2-40B4-BE49-F238E27FC236}">
                <a16:creationId xmlns:a16="http://schemas.microsoft.com/office/drawing/2014/main" id="{0D25DA84-C9F2-4BCB-A82F-0F0F0FAFE67C}"/>
              </a:ext>
            </a:extLst>
          </p:cNvPr>
          <p:cNvSpPr>
            <a:spLocks noGrp="1"/>
          </p:cNvSpPr>
          <p:nvPr>
            <p:ph type="ftr" sz="quarter" idx="11"/>
          </p:nvPr>
        </p:nvSpPr>
        <p:spPr/>
        <p:txBody>
          <a:bodyPr/>
          <a:lstStyle/>
          <a:p>
            <a:r>
              <a:rPr lang="en-US"/>
              <a:t>Project review -1 - ECE Department</a:t>
            </a:r>
          </a:p>
        </p:txBody>
      </p:sp>
      <p:sp>
        <p:nvSpPr>
          <p:cNvPr id="5" name="Slide Number Placeholder 4">
            <a:extLst>
              <a:ext uri="{FF2B5EF4-FFF2-40B4-BE49-F238E27FC236}">
                <a16:creationId xmlns:a16="http://schemas.microsoft.com/office/drawing/2014/main" id="{16827950-49CA-4C17-85D0-B82D4BB13AB2}"/>
              </a:ext>
            </a:extLst>
          </p:cNvPr>
          <p:cNvSpPr>
            <a:spLocks noGrp="1"/>
          </p:cNvSpPr>
          <p:nvPr>
            <p:ph type="sldNum" sz="quarter" idx="12"/>
          </p:nvPr>
        </p:nvSpPr>
        <p:spPr/>
        <p:txBody>
          <a:bodyPr/>
          <a:lstStyle/>
          <a:p>
            <a:fld id="{AC9A6755-22B1-5345-8A1C-6EABA9823412}" type="slidenum">
              <a:rPr lang="en-US" smtClean="0"/>
              <a:pPr/>
              <a:t>9</a:t>
            </a:fld>
            <a:endParaRPr lang="en-US"/>
          </a:p>
        </p:txBody>
      </p:sp>
      <p:pic>
        <p:nvPicPr>
          <p:cNvPr id="9" name="Picture 8">
            <a:extLst>
              <a:ext uri="{FF2B5EF4-FFF2-40B4-BE49-F238E27FC236}">
                <a16:creationId xmlns:a16="http://schemas.microsoft.com/office/drawing/2014/main" id="{A170A7A5-151A-4F6D-973F-63DFB1B94306}"/>
              </a:ext>
            </a:extLst>
          </p:cNvPr>
          <p:cNvPicPr/>
          <p:nvPr/>
        </p:nvPicPr>
        <p:blipFill rotWithShape="1">
          <a:blip r:embed="rId2">
            <a:extLst>
              <a:ext uri="{28A0092B-C50C-407E-A947-70E740481C1C}">
                <a14:useLocalDpi xmlns:a14="http://schemas.microsoft.com/office/drawing/2010/main" val="0"/>
              </a:ext>
            </a:extLst>
          </a:blip>
          <a:srcRect l="10017" t="18815" r="9991" b="19727"/>
          <a:stretch/>
        </p:blipFill>
        <p:spPr bwMode="auto">
          <a:xfrm>
            <a:off x="8549459" y="2238828"/>
            <a:ext cx="2872740" cy="284117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18521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1754</Words>
  <Application>Microsoft Office PowerPoint</Application>
  <PresentationFormat>Widescreen</PresentationFormat>
  <Paragraphs>173</Paragraphs>
  <Slides>18</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Agency FB</vt:lpstr>
      <vt:lpstr>Arial</vt:lpstr>
      <vt:lpstr>Bell MT</vt:lpstr>
      <vt:lpstr>Calibri</vt:lpstr>
      <vt:lpstr>Franklin Gothic</vt:lpstr>
      <vt:lpstr>Times New Roman</vt:lpstr>
      <vt:lpstr>Wingdings</vt:lpstr>
      <vt:lpstr>Office Theme</vt:lpstr>
      <vt:lpstr>1_Custom Design</vt:lpstr>
      <vt:lpstr>Custom Design</vt:lpstr>
      <vt:lpstr>V</vt:lpstr>
      <vt:lpstr>PowerPoint Presentation</vt:lpstr>
      <vt:lpstr>ABSTRACT</vt:lpstr>
      <vt:lpstr>  INTRODUCTION  </vt:lpstr>
      <vt:lpstr> LITERATURE SURVEY </vt:lpstr>
      <vt:lpstr> EXISTING METHODOLOGY </vt:lpstr>
      <vt:lpstr> PROPOSED METHODOLOGY </vt:lpstr>
      <vt:lpstr>   </vt:lpstr>
      <vt:lpstr>  </vt:lpstr>
      <vt:lpstr>  </vt:lpstr>
      <vt:lpstr>  </vt:lpstr>
      <vt:lpstr>    </vt:lpstr>
      <vt:lpstr> </vt:lpstr>
      <vt:lpstr> EXPECTED RESULTS/OUTCOMES </vt:lpstr>
      <vt:lpstr>PowerPoint Presentation</vt:lpstr>
      <vt:lpstr> CONCLUSION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AGRICULTURE</dc:title>
  <dc:creator>RAHULCH</dc:creator>
  <cp:lastModifiedBy>Admin</cp:lastModifiedBy>
  <cp:revision>55</cp:revision>
  <dcterms:created xsi:type="dcterms:W3CDTF">2021-12-13T06:27:59Z</dcterms:created>
  <dcterms:modified xsi:type="dcterms:W3CDTF">2024-12-19T11:20:15Z</dcterms:modified>
</cp:coreProperties>
</file>