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95" r:id="rId5"/>
    <p:sldId id="296" r:id="rId6"/>
    <p:sldId id="297" r:id="rId7"/>
    <p:sldId id="294" r:id="rId8"/>
    <p:sldId id="298" r:id="rId9"/>
    <p:sldId id="299" r:id="rId10"/>
  </p:sldIdLst>
  <p:sldSz cx="9144000" cy="6858000" type="screen4x3"/>
  <p:notesSz cx="6858000" cy="9144000"/>
  <p:embeddedFontLst>
    <p:embeddedFont>
      <p:font typeface="Calibri" panose="020F0502020204030204"/>
      <p:regular r:id="rId14"/>
      <p:bold r:id="rId15"/>
      <p:italic r:id="rId16"/>
      <p:boldItalic r:id="rId17"/>
    </p:embeddedFont>
    <p:embeddedFont>
      <p:font typeface="Consolas" panose="020B0609020204030204" charset="0"/>
      <p:regular r:id="rId18"/>
      <p:bold r:id="rId19"/>
      <p:italic r:id="rId20"/>
      <p:boldItalic r:id="rId21"/>
    </p:embeddedFont>
    <p:embeddedFont>
      <p:font typeface="Candara" panose="020E0502030303020204"/>
      <p:regular r:id="rId22"/>
      <p:bold r:id="rId23"/>
      <p:italic r:id="rId24"/>
      <p:boldItalic r:id="rId25"/>
    </p:embeddedFont>
    <p:embeddedFont>
      <p:font typeface="Calibri Light" panose="020F0302020204030204" charset="0"/>
      <p:regular r:id="rId26"/>
      <p:italic r:id="rId27"/>
    </p:embeddedFont>
    <p:embeddedFont>
      <p:font typeface="Calibri"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2"/>
    <p:restoredTop sz="96608"/>
  </p:normalViewPr>
  <p:slideViewPr>
    <p:cSldViewPr snapToGrid="0" showGuides="1">
      <p:cViewPr varScale="1">
        <p:scale>
          <a:sx n="82" d="100"/>
          <a:sy n="82" d="100"/>
        </p:scale>
        <p:origin x="1517"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18.fntdata"/><Relationship Id="rId30" Type="http://schemas.openxmlformats.org/officeDocument/2006/relationships/font" Target="fonts/font17.fntdata"/><Relationship Id="rId3" Type="http://schemas.openxmlformats.org/officeDocument/2006/relationships/slide" Target="slides/slide1.xml"/><Relationship Id="rId29" Type="http://schemas.openxmlformats.org/officeDocument/2006/relationships/font" Target="fonts/font16.fntdata"/><Relationship Id="rId28" Type="http://schemas.openxmlformats.org/officeDocument/2006/relationships/font" Target="fonts/font15.fntdata"/><Relationship Id="rId27" Type="http://schemas.openxmlformats.org/officeDocument/2006/relationships/font" Target="fonts/font14.fntdata"/><Relationship Id="rId26" Type="http://schemas.openxmlformats.org/officeDocument/2006/relationships/font" Target="fonts/font13.fntdata"/><Relationship Id="rId25" Type="http://schemas.openxmlformats.org/officeDocument/2006/relationships/font" Target="fonts/font12.fntdata"/><Relationship Id="rId24" Type="http://schemas.openxmlformats.org/officeDocument/2006/relationships/font" Target="fonts/font11.fntdata"/><Relationship Id="rId23" Type="http://schemas.openxmlformats.org/officeDocument/2006/relationships/font" Target="fonts/font10.fntdata"/><Relationship Id="rId22" Type="http://schemas.openxmlformats.org/officeDocument/2006/relationships/font" Target="fonts/font9.fntdata"/><Relationship Id="rId21" Type="http://schemas.openxmlformats.org/officeDocument/2006/relationships/font" Target="fonts/font8.fntdata"/><Relationship Id="rId20" Type="http://schemas.openxmlformats.org/officeDocument/2006/relationships/font" Target="fonts/font7.fntdata"/><Relationship Id="rId2" Type="http://schemas.openxmlformats.org/officeDocument/2006/relationships/theme" Target="theme/theme1.xml"/><Relationship Id="rId19" Type="http://schemas.openxmlformats.org/officeDocument/2006/relationships/font" Target="fonts/font6.fntdata"/><Relationship Id="rId18" Type="http://schemas.openxmlformats.org/officeDocument/2006/relationships/font" Target="fonts/font5.fntdata"/><Relationship Id="rId17" Type="http://schemas.openxmlformats.org/officeDocument/2006/relationships/font" Target="fonts/font4.fntdata"/><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8" name="Google Shape;28;p8"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30" name="Google Shape;30;p8" descr="logo.jpg"/>
          <p:cNvPicPr preferRelativeResize="0"/>
          <p:nvPr/>
        </p:nvPicPr>
        <p:blipFill rotWithShape="1">
          <a:blip r:embed="rId3"/>
          <a:srcRect/>
          <a:stretch>
            <a:fill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lang="en-US"/>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t>22CS016</a:t>
            </a:r>
            <a:endParaRPr lang="en-US"/>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 name="Google Shape;17;p7"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1" name="Google Shape;21;p7"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23" name="Google Shape;23;p7" descr="logo.jpg"/>
          <p:cNvPicPr preferRelativeResize="0"/>
          <p:nvPr/>
        </p:nvPicPr>
        <p:blipFill rotWithShape="1">
          <a:blip r:embed="rId3"/>
          <a:srcRect/>
          <a:stretch>
            <a:fill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lang="en-US"/>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8" name="Google Shape;48;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onsolas" panose="020B0609020204030204" charset="0"/>
              <a:ea typeface="Candara" panose="020E0502030303020204"/>
              <a:cs typeface="Consolas" panose="020B0609020204030204" charset="0"/>
              <a:sym typeface="Candara" panose="020E0502030303020204"/>
            </a:endParaRPr>
          </a:p>
          <a:p>
            <a:pPr marL="0" marR="0" lvl="0" indent="0" algn="ctr" rtl="0">
              <a:spcBef>
                <a:spcPts val="0"/>
              </a:spcBef>
              <a:spcAft>
                <a:spcPts val="0"/>
              </a:spcAft>
              <a:buNone/>
            </a:pPr>
            <a:r>
              <a:rPr lang="en-US" sz="5400" b="1" i="0" u="none" strike="noStrike" cap="none" dirty="0">
                <a:solidFill>
                  <a:srgbClr val="FF0000"/>
                </a:solidFill>
                <a:latin typeface="Consolas" panose="020B0609020204030204" charset="0"/>
                <a:ea typeface="Candara" panose="020E0502030303020204"/>
                <a:cs typeface="Consolas" panose="020B0609020204030204" charset="0"/>
                <a:sym typeface="Candara" panose="020E0502030303020204"/>
              </a:rPr>
              <a:t>Flashcard Quiz</a:t>
            </a:r>
            <a:endParaRPr sz="4800" b="1" i="0" u="none" strike="noStrike" cap="none" dirty="0">
              <a:solidFill>
                <a:srgbClr val="FF0000"/>
              </a:solidFill>
              <a:latin typeface="Consolas" panose="020B0609020204030204" charset="0"/>
              <a:ea typeface="Candara" panose="020E0502030303020204"/>
              <a:cs typeface="Consolas" panose="020B0609020204030204" charset="0"/>
              <a:sym typeface="Candara" panose="020E0502030303020204"/>
            </a:endParaRPr>
          </a:p>
          <a:p>
            <a:pPr marL="0" marR="0" lvl="0" indent="0" algn="ctr" rtl="0">
              <a:spcBef>
                <a:spcPts val="0"/>
              </a:spcBef>
              <a:spcAft>
                <a:spcPts val="0"/>
              </a:spcAft>
              <a:buNone/>
            </a:pPr>
            <a:endParaRPr sz="3200" b="1" i="0" u="none" strike="noStrike" cap="none" dirty="0">
              <a:solidFill>
                <a:srgbClr val="FF0000"/>
              </a:solidFill>
              <a:latin typeface="Consolas" panose="020B0609020204030204" charset="0"/>
              <a:ea typeface="Candara" panose="020E0502030303020204"/>
              <a:cs typeface="Consolas" panose="020B0609020204030204" charset="0"/>
              <a:sym typeface="Candara" panose="020E0502030303020204"/>
            </a:endParaRPr>
          </a:p>
          <a:p>
            <a:pPr marL="0" marR="0" lvl="0" indent="0" algn="ctr" rtl="0">
              <a:spcBef>
                <a:spcPts val="0"/>
              </a:spcBef>
              <a:spcAft>
                <a:spcPts val="0"/>
              </a:spcAft>
              <a:buNone/>
            </a:pPr>
            <a:endParaRPr lang="en-IN" sz="3200" dirty="0">
              <a:latin typeface="Consolas" panose="020B0609020204030204" charset="0"/>
              <a:cs typeface="Consolas" panose="020B0609020204030204" charset="0"/>
            </a:endParaRPr>
          </a:p>
          <a:p>
            <a:pPr marL="0" marR="0" lvl="0" indent="0" algn="ctr" rtl="0">
              <a:spcBef>
                <a:spcPts val="0"/>
              </a:spcBef>
              <a:spcAft>
                <a:spcPts val="0"/>
              </a:spcAft>
              <a:buNone/>
            </a:pPr>
            <a:r>
              <a:rPr lang="en-IN" sz="3200" b="1" dirty="0">
                <a:solidFill>
                  <a:schemeClr val="tx1"/>
                </a:solidFill>
                <a:latin typeface="Consolas" panose="020B0609020204030204" charset="0"/>
                <a:ea typeface="Candara" panose="020E0502030303020204"/>
                <a:cs typeface="Consolas" panose="020B0609020204030204" charset="0"/>
                <a:sym typeface="Candara" panose="020E0502030303020204"/>
              </a:rPr>
              <a:t>Name</a:t>
            </a:r>
            <a:r>
              <a:rPr lang="en-US" altLang="en-IN" sz="3200" b="1" dirty="0">
                <a:solidFill>
                  <a:schemeClr val="tx1"/>
                </a:solidFill>
                <a:latin typeface="Consolas" panose="020B0609020204030204" charset="0"/>
                <a:ea typeface="Candara" panose="020E0502030303020204"/>
                <a:cs typeface="Consolas" panose="020B0609020204030204" charset="0"/>
                <a:sym typeface="Candara" panose="020E0502030303020204"/>
              </a:rPr>
              <a:t> - Ashish Karakoti</a:t>
            </a:r>
            <a:endParaRPr lang="en-IN" sz="3200" b="1" dirty="0">
              <a:solidFill>
                <a:schemeClr val="tx1"/>
              </a:solidFill>
              <a:latin typeface="Consolas" panose="020B0609020204030204" charset="0"/>
              <a:ea typeface="Candara" panose="020E0502030303020204"/>
              <a:cs typeface="Consolas" panose="020B0609020204030204" charset="0"/>
              <a:sym typeface="Candara" panose="020E0502030303020204"/>
            </a:endParaRPr>
          </a:p>
          <a:p>
            <a:pPr marL="0" marR="0" lvl="0" indent="0" algn="ctr" rtl="0">
              <a:spcBef>
                <a:spcPts val="0"/>
              </a:spcBef>
              <a:spcAft>
                <a:spcPts val="0"/>
              </a:spcAft>
              <a:buNone/>
            </a:pPr>
            <a:r>
              <a:rPr lang="en-IN" sz="3200" b="1" i="0" u="none" strike="noStrike" cap="none" dirty="0">
                <a:solidFill>
                  <a:schemeClr val="tx1"/>
                </a:solidFill>
                <a:latin typeface="Consolas" panose="020B0609020204030204" charset="0"/>
                <a:ea typeface="Candara" panose="020E0502030303020204"/>
                <a:cs typeface="Consolas" panose="020B0609020204030204" charset="0"/>
                <a:sym typeface="Candara" panose="020E0502030303020204"/>
              </a:rPr>
              <a:t>Roll No.</a:t>
            </a:r>
            <a:r>
              <a:rPr lang="en-IN" sz="3200" b="1" dirty="0">
                <a:solidFill>
                  <a:schemeClr val="tx1"/>
                </a:solidFill>
                <a:latin typeface="Consolas" panose="020B0609020204030204" charset="0"/>
                <a:ea typeface="Candara" panose="020E0502030303020204"/>
                <a:cs typeface="Consolas" panose="020B0609020204030204" charset="0"/>
                <a:sym typeface="Candara" panose="020E0502030303020204"/>
              </a:rPr>
              <a:t> -2210990</a:t>
            </a:r>
            <a:r>
              <a:rPr lang="en-US" altLang="en-IN" sz="3200" b="1" dirty="0">
                <a:solidFill>
                  <a:schemeClr val="tx1"/>
                </a:solidFill>
                <a:latin typeface="Consolas" panose="020B0609020204030204" charset="0"/>
                <a:ea typeface="Candara" panose="020E0502030303020204"/>
                <a:cs typeface="Consolas" panose="020B0609020204030204" charset="0"/>
                <a:sym typeface="Candara" panose="020E0502030303020204"/>
              </a:rPr>
              <a:t>186</a:t>
            </a:r>
            <a:endParaRPr b="1" i="0" u="none" strike="noStrike" cap="none" dirty="0">
              <a:solidFill>
                <a:srgbClr val="FF0000"/>
              </a:solidFill>
              <a:latin typeface="Consolas" panose="020B0609020204030204" charset="0"/>
              <a:ea typeface="Candara" panose="020E0502030303020204"/>
              <a:cs typeface="Consolas" panose="020B0609020204030204" charset="0"/>
              <a:sym typeface="Candara" panose="020E0502030303020204"/>
            </a:endParaRPr>
          </a:p>
          <a:p>
            <a:pPr marL="0" marR="0" lvl="0" indent="0" algn="ctr" rtl="0">
              <a:spcBef>
                <a:spcPts val="0"/>
              </a:spcBef>
              <a:spcAft>
                <a:spcPts val="0"/>
              </a:spcAft>
              <a:buNone/>
            </a:pPr>
            <a:endParaRPr sz="4000" b="1" i="0" u="none" strike="noStrike" cap="none" dirty="0">
              <a:solidFill>
                <a:schemeClr val="dk1"/>
              </a:solidFill>
              <a:latin typeface="Consolas" panose="020B0609020204030204" charset="0"/>
              <a:ea typeface="Candara" panose="020E0502030303020204"/>
              <a:cs typeface="Consolas" panose="020B0609020204030204" charset="0"/>
              <a:sym typeface="Candara" panose="020E0502030303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IN" dirty="0"/>
          </a:p>
        </p:txBody>
      </p:sp>
      <p:sp>
        <p:nvSpPr>
          <p:cNvPr id="3" name="Text Placeholder 2"/>
          <p:cNvSpPr>
            <a:spLocks noGrp="1"/>
          </p:cNvSpPr>
          <p:nvPr>
            <p:ph type="body" idx="1"/>
          </p:nvPr>
        </p:nvSpPr>
        <p:spPr>
          <a:xfrm>
            <a:off x="457200" y="2328545"/>
            <a:ext cx="8229600" cy="2536825"/>
          </a:xfrm>
        </p:spPr>
        <p:txBody>
          <a:bodyPr/>
          <a:lstStyle/>
          <a:p>
            <a:pPr marL="114300" indent="0">
              <a:buNone/>
            </a:pPr>
            <a:r>
              <a:rPr lang="en-IN" sz="2600" dirty="0">
                <a:latin typeface="Calibri Light" panose="020F0302020204030204" charset="0"/>
                <a:cs typeface="Calibri Light" panose="020F0302020204030204" charset="0"/>
              </a:rPr>
              <a:t>Welcome to my presentation on the Flashcard Quiz Python project! In this solo project, I've developed an interactive quiz application that engages users in learning through randomized questions and answers. Leveraging Python's versatility and the random module, I've created a dynamic experience that's both fun and educational.</a:t>
            </a:r>
            <a:endParaRPr lang="en-IN" sz="2600" dirty="0">
              <a:latin typeface="Calibri Light" panose="020F0302020204030204" charset="0"/>
              <a:cs typeface="Calibri Light" panose="020F0302020204030204" charset="0"/>
            </a:endParaRPr>
          </a:p>
        </p:txBody>
      </p:sp>
      <p:sp>
        <p:nvSpPr>
          <p:cNvPr id="4" name="Date Placeholder 3"/>
          <p:cNvSpPr>
            <a:spLocks noGrp="1"/>
          </p:cNvSpPr>
          <p:nvPr>
            <p:ph type="dt" idx="10"/>
          </p:nvPr>
        </p:nvSpPr>
        <p:spPr/>
        <p:txBody>
          <a:bodyPr/>
          <a:lstStyle/>
          <a:p>
            <a:r>
              <a:rPr lang="en-US" dirty="0"/>
              <a:t>22CS016</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endParaRPr lang="en-IN" dirty="0"/>
          </a:p>
        </p:txBody>
      </p:sp>
      <p:sp>
        <p:nvSpPr>
          <p:cNvPr id="3" name="Text Placeholder 2"/>
          <p:cNvSpPr>
            <a:spLocks noGrp="1"/>
          </p:cNvSpPr>
          <p:nvPr>
            <p:ph type="body" idx="1"/>
          </p:nvPr>
        </p:nvSpPr>
        <p:spPr>
          <a:xfrm>
            <a:off x="457200" y="2204720"/>
            <a:ext cx="8229600" cy="2448560"/>
          </a:xfrm>
        </p:spPr>
        <p:txBody>
          <a:bodyPr/>
          <a:lstStyle/>
          <a:p>
            <a:pPr marL="114300" indent="0" algn="l">
              <a:lnSpc>
                <a:spcPct val="100000"/>
              </a:lnSpc>
              <a:buNone/>
            </a:pPr>
            <a:r>
              <a:rPr lang="en-IN" sz="2600" dirty="0">
                <a:latin typeface="Calibri Light" panose="020F0302020204030204" charset="0"/>
                <a:cs typeface="Calibri Light" panose="020F0302020204030204" charset="0"/>
              </a:rPr>
              <a:t>Develop a Python-based Flashcard Quiz application to provide a hands-on learning experience for beginners. The project aims to reinforce knowledge through randomized questions, immediate feedback, and user-friendly design, fostering an interactive learning environment while promoting creativity and customization.</a:t>
            </a:r>
            <a:endParaRPr lang="en-IN" sz="2600" dirty="0">
              <a:latin typeface="Calibri Light" panose="020F0302020204030204" charset="0"/>
              <a:cs typeface="Calibri Light" panose="020F0302020204030204" charset="0"/>
            </a:endParaRPr>
          </a:p>
        </p:txBody>
      </p:sp>
      <p:sp>
        <p:nvSpPr>
          <p:cNvPr id="4" name="Date Placeholder 3"/>
          <p:cNvSpPr>
            <a:spLocks noGrp="1"/>
          </p:cNvSpPr>
          <p:nvPr>
            <p:ph type="dt" idx="10"/>
          </p:nvPr>
        </p:nvSpPr>
        <p:spPr/>
        <p:txBody>
          <a:bodyPr/>
          <a:lstStyle/>
          <a:p>
            <a:r>
              <a:rPr lang="en-US"/>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 and Working</a:t>
            </a:r>
            <a:endParaRPr lang="en-IN" dirty="0"/>
          </a:p>
        </p:txBody>
      </p:sp>
      <p:sp>
        <p:nvSpPr>
          <p:cNvPr id="3" name="Text Placeholder 2"/>
          <p:cNvSpPr>
            <a:spLocks noGrp="1"/>
          </p:cNvSpPr>
          <p:nvPr>
            <p:ph type="body" idx="1"/>
          </p:nvPr>
        </p:nvSpPr>
        <p:spPr>
          <a:xfrm>
            <a:off x="438150" y="1122680"/>
            <a:ext cx="8229600" cy="5045075"/>
          </a:xfrm>
        </p:spPr>
        <p:txBody>
          <a:bodyPr/>
          <a:lstStyle/>
          <a:p>
            <a:pPr>
              <a:lnSpc>
                <a:spcPct val="70000"/>
              </a:lnSpc>
            </a:pPr>
            <a:r>
              <a:rPr lang="en-IN" sz="1800" b="1" dirty="0">
                <a:latin typeface="Calibri Light" panose="020F0302020204030204" charset="0"/>
                <a:cs typeface="Calibri Light" panose="020F0302020204030204" charset="0"/>
              </a:rPr>
              <a:t>Tools</a:t>
            </a:r>
            <a:r>
              <a:rPr lang="en-US" altLang="en-IN" sz="1800" b="1" dirty="0">
                <a:latin typeface="Calibri Light" panose="020F0302020204030204" charset="0"/>
                <a:cs typeface="Calibri Light" panose="020F0302020204030204" charset="0"/>
              </a:rPr>
              <a:t> :</a:t>
            </a:r>
            <a:r>
              <a:rPr lang="en-US" altLang="en-IN" sz="1800" dirty="0">
                <a:latin typeface="Calibri Light" panose="020F0302020204030204" charset="0"/>
                <a:cs typeface="Calibri Light" panose="020F0302020204030204" charset="0"/>
              </a:rPr>
              <a:t> </a:t>
            </a:r>
            <a:r>
              <a:rPr sz="1800">
                <a:latin typeface="Calibri Light" panose="020F0302020204030204" charset="0"/>
                <a:cs typeface="Calibri Light" panose="020F0302020204030204" charset="0"/>
              </a:rPr>
              <a:t>The Flashcard Quiz project is developed using Python, utilizing its core functionalities along with the random module for randomized question selection.</a:t>
            </a:r>
            <a:endParaRPr sz="1800">
              <a:latin typeface="Calibri Light" panose="020F0302020204030204" charset="0"/>
              <a:cs typeface="Calibri Light" panose="020F0302020204030204" charset="0"/>
            </a:endParaRPr>
          </a:p>
          <a:p>
            <a:pPr>
              <a:lnSpc>
                <a:spcPct val="70000"/>
              </a:lnSpc>
            </a:pPr>
            <a:endParaRPr lang="en-IN" sz="1800" dirty="0">
              <a:latin typeface="Calibri Light" panose="020F0302020204030204" charset="0"/>
              <a:cs typeface="Calibri Light" panose="020F0302020204030204" charset="0"/>
            </a:endParaRPr>
          </a:p>
          <a:p>
            <a:pPr>
              <a:lnSpc>
                <a:spcPct val="70000"/>
              </a:lnSpc>
            </a:pPr>
            <a:r>
              <a:rPr lang="en-US" sz="1800" b="1" i="0" dirty="0">
                <a:effectLst/>
                <a:latin typeface="Calibri Light" panose="020F0302020204030204" charset="0"/>
                <a:ea typeface="Calibri" panose="020F0502020204030204" pitchFamily="34" charset="0"/>
                <a:cs typeface="Calibri Light" panose="020F0302020204030204" charset="0"/>
              </a:rPr>
              <a:t>Working :</a:t>
            </a:r>
            <a:endParaRPr lang="en-US" sz="1800" b="0" i="0" dirty="0">
              <a:effectLst/>
              <a:latin typeface="Calibri Light" panose="020F0302020204030204" charset="0"/>
              <a:ea typeface="Calibri" panose="020F0502020204030204" pitchFamily="34" charset="0"/>
              <a:cs typeface="Calibri Light" panose="020F0302020204030204" charset="0"/>
            </a:endParaRPr>
          </a:p>
          <a:p>
            <a:pPr>
              <a:lnSpc>
                <a:spcPct val="70000"/>
              </a:lnSpc>
            </a:pPr>
            <a:r>
              <a:rPr lang="en-US" sz="1800" b="1" i="0" dirty="0">
                <a:effectLst/>
                <a:latin typeface="Calibri Light" panose="020F0302020204030204" charset="0"/>
                <a:ea typeface="Calibri" panose="020F0502020204030204" pitchFamily="34" charset="0"/>
                <a:cs typeface="Calibri Light" panose="020F0302020204030204" charset="0"/>
              </a:rPr>
              <a:t>Input :</a:t>
            </a:r>
            <a:r>
              <a:rPr lang="en-US" sz="1800" i="0" dirty="0">
                <a:effectLst/>
                <a:latin typeface="Calibri Light" panose="020F0302020204030204" charset="0"/>
                <a:ea typeface="Calibri" panose="020F0502020204030204" pitchFamily="34" charset="0"/>
                <a:cs typeface="Calibri Light" panose="020F0302020204030204" charset="0"/>
              </a:rPr>
              <a:t> The Flashcard Quiz requires a predefined set of flashcards, each consisting of a question and its corresponding answer.</a:t>
            </a:r>
            <a:endParaRPr lang="en-US" sz="1800" i="0" dirty="0">
              <a:effectLst/>
              <a:latin typeface="Calibri Light" panose="020F0302020204030204" charset="0"/>
              <a:ea typeface="Calibri" panose="020F0502020204030204" pitchFamily="34" charset="0"/>
              <a:cs typeface="Calibri Light" panose="020F0302020204030204" charset="0"/>
            </a:endParaRPr>
          </a:p>
          <a:p>
            <a:pPr>
              <a:lnSpc>
                <a:spcPct val="70000"/>
              </a:lnSpc>
            </a:pPr>
            <a:endParaRPr lang="en-US" sz="1800" i="0" dirty="0">
              <a:effectLst/>
              <a:latin typeface="Calibri Light" panose="020F0302020204030204" charset="0"/>
              <a:ea typeface="Calibri" panose="020F0502020204030204" pitchFamily="34" charset="0"/>
              <a:cs typeface="Calibri Light" panose="020F0302020204030204" charset="0"/>
            </a:endParaRPr>
          </a:p>
          <a:p>
            <a:pPr>
              <a:lnSpc>
                <a:spcPct val="70000"/>
              </a:lnSpc>
            </a:pPr>
            <a:r>
              <a:rPr lang="en-US" sz="1800" b="1" i="0" dirty="0">
                <a:effectLst/>
                <a:latin typeface="Calibri Light" panose="020F0302020204030204" charset="0"/>
                <a:ea typeface="Calibri" panose="020F0502020204030204" pitchFamily="34" charset="0"/>
                <a:cs typeface="Calibri Light" panose="020F0302020204030204" charset="0"/>
              </a:rPr>
              <a:t>Question Selection :</a:t>
            </a:r>
            <a:r>
              <a:rPr lang="en-US" sz="1800" i="0" dirty="0">
                <a:effectLst/>
                <a:latin typeface="Calibri Light" panose="020F0302020204030204" charset="0"/>
                <a:ea typeface="Calibri" panose="020F0502020204030204" pitchFamily="34" charset="0"/>
                <a:cs typeface="Calibri Light" panose="020F0302020204030204" charset="0"/>
              </a:rPr>
              <a:t> Utilizing the random module, the program selects a random question from the predefined set of flashcards to present to the user.</a:t>
            </a:r>
            <a:endParaRPr lang="en-US" sz="1800" i="0" dirty="0">
              <a:effectLst/>
              <a:latin typeface="Calibri Light" panose="020F0302020204030204" charset="0"/>
              <a:ea typeface="Calibri" panose="020F0502020204030204" pitchFamily="34" charset="0"/>
              <a:cs typeface="Calibri Light" panose="020F0302020204030204" charset="0"/>
            </a:endParaRPr>
          </a:p>
          <a:p>
            <a:pPr>
              <a:lnSpc>
                <a:spcPct val="70000"/>
              </a:lnSpc>
            </a:pPr>
            <a:endParaRPr lang="en-US" sz="1800" i="0" dirty="0">
              <a:effectLst/>
              <a:latin typeface="Calibri Light" panose="020F0302020204030204" charset="0"/>
              <a:ea typeface="Calibri" panose="020F0502020204030204" pitchFamily="34" charset="0"/>
              <a:cs typeface="Calibri Light" panose="020F0302020204030204" charset="0"/>
            </a:endParaRPr>
          </a:p>
          <a:p>
            <a:pPr>
              <a:lnSpc>
                <a:spcPct val="70000"/>
              </a:lnSpc>
            </a:pPr>
            <a:r>
              <a:rPr lang="en-US" sz="1800" b="1" i="0" dirty="0">
                <a:effectLst/>
                <a:latin typeface="Calibri Light" panose="020F0302020204030204" charset="0"/>
                <a:ea typeface="Calibri" panose="020F0502020204030204" pitchFamily="34" charset="0"/>
                <a:cs typeface="Calibri Light" panose="020F0302020204030204" charset="0"/>
              </a:rPr>
              <a:t>User Interaction :</a:t>
            </a:r>
            <a:r>
              <a:rPr lang="en-US" sz="1800" i="0" dirty="0">
                <a:effectLst/>
                <a:latin typeface="Calibri Light" panose="020F0302020204030204" charset="0"/>
                <a:ea typeface="Calibri" panose="020F0502020204030204" pitchFamily="34" charset="0"/>
                <a:cs typeface="Calibri Light" panose="020F0302020204030204" charset="0"/>
              </a:rPr>
              <a:t> The selected question is displayed to the user, who provides their answer.</a:t>
            </a:r>
            <a:endParaRPr lang="en-US" sz="1800" i="0" dirty="0">
              <a:effectLst/>
              <a:latin typeface="Calibri Light" panose="020F0302020204030204" charset="0"/>
              <a:ea typeface="Calibri" panose="020F0502020204030204" pitchFamily="34" charset="0"/>
              <a:cs typeface="Calibri Light" panose="020F0302020204030204" charset="0"/>
            </a:endParaRPr>
          </a:p>
          <a:p>
            <a:pPr>
              <a:lnSpc>
                <a:spcPct val="70000"/>
              </a:lnSpc>
            </a:pPr>
            <a:r>
              <a:rPr lang="en-US" sz="1800" i="0" dirty="0">
                <a:effectLst/>
                <a:latin typeface="Calibri Light" panose="020F0302020204030204" charset="0"/>
                <a:ea typeface="Calibri" panose="020F0502020204030204" pitchFamily="34" charset="0"/>
                <a:cs typeface="Calibri Light" panose="020F0302020204030204" charset="0"/>
              </a:rPr>
              <a:t>Feedback : Upon receiving the user's answer, the program checks it against the correct answer associated with the question.</a:t>
            </a:r>
            <a:endParaRPr lang="en-US" sz="1800" i="0" dirty="0">
              <a:effectLst/>
              <a:latin typeface="Calibri Light" panose="020F0302020204030204" charset="0"/>
              <a:ea typeface="Calibri" panose="020F0502020204030204" pitchFamily="34" charset="0"/>
              <a:cs typeface="Calibri Light" panose="020F0302020204030204" charset="0"/>
            </a:endParaRPr>
          </a:p>
          <a:p>
            <a:pPr>
              <a:lnSpc>
                <a:spcPct val="70000"/>
              </a:lnSpc>
            </a:pPr>
            <a:r>
              <a:rPr lang="en-US" sz="1800" i="0" dirty="0">
                <a:effectLst/>
                <a:latin typeface="Calibri Light" panose="020F0302020204030204" charset="0"/>
                <a:ea typeface="Calibri" panose="020F0502020204030204" pitchFamily="34" charset="0"/>
                <a:cs typeface="Calibri Light" panose="020F0302020204030204" charset="0"/>
              </a:rPr>
              <a:t>Immediate feedback is provided to the user, indicating whether their response was correct or incorrect.</a:t>
            </a:r>
            <a:endParaRPr lang="en-US" sz="1800" i="0" dirty="0">
              <a:effectLst/>
              <a:latin typeface="Calibri Light" panose="020F0302020204030204" charset="0"/>
              <a:ea typeface="Calibri" panose="020F0502020204030204" pitchFamily="34" charset="0"/>
              <a:cs typeface="Calibri Light" panose="020F0302020204030204" charset="0"/>
            </a:endParaRPr>
          </a:p>
          <a:p>
            <a:pPr>
              <a:lnSpc>
                <a:spcPct val="70000"/>
              </a:lnSpc>
            </a:pPr>
            <a:endParaRPr lang="en-US" sz="1800" i="0" dirty="0">
              <a:effectLst/>
              <a:latin typeface="Calibri Light" panose="020F0302020204030204" charset="0"/>
              <a:ea typeface="Calibri" panose="020F0502020204030204" pitchFamily="34" charset="0"/>
              <a:cs typeface="Calibri Light" panose="020F0302020204030204" charset="0"/>
            </a:endParaRPr>
          </a:p>
          <a:p>
            <a:pPr>
              <a:lnSpc>
                <a:spcPct val="70000"/>
              </a:lnSpc>
            </a:pPr>
            <a:r>
              <a:rPr lang="en-US" sz="1800" b="1" i="0" dirty="0">
                <a:effectLst/>
                <a:latin typeface="Calibri Light" panose="020F0302020204030204" charset="0"/>
                <a:ea typeface="Calibri" panose="020F0502020204030204" pitchFamily="34" charset="0"/>
                <a:cs typeface="Calibri Light" panose="020F0302020204030204" charset="0"/>
              </a:rPr>
              <a:t>Repeat Process :</a:t>
            </a:r>
            <a:r>
              <a:rPr lang="en-US" sz="1800" i="0" dirty="0">
                <a:effectLst/>
                <a:latin typeface="Calibri Light" panose="020F0302020204030204" charset="0"/>
                <a:ea typeface="Calibri" panose="020F0502020204030204" pitchFamily="34" charset="0"/>
                <a:cs typeface="Calibri Light" panose="020F0302020204030204" charset="0"/>
              </a:rPr>
              <a:t> The process repeats, presenting a new random question to the user after each interaction.</a:t>
            </a:r>
            <a:endParaRPr lang="en-US" sz="1800" i="0" dirty="0">
              <a:effectLst/>
              <a:latin typeface="Calibri Light" panose="020F0302020204030204" charset="0"/>
              <a:ea typeface="Calibri" panose="020F0502020204030204" pitchFamily="34" charset="0"/>
              <a:cs typeface="Calibri Light" panose="020F0302020204030204" charset="0"/>
            </a:endParaRPr>
          </a:p>
          <a:p>
            <a:pPr>
              <a:lnSpc>
                <a:spcPct val="70000"/>
              </a:lnSpc>
            </a:pPr>
            <a:endParaRPr lang="en-US" sz="1800" i="0" dirty="0">
              <a:effectLst/>
              <a:latin typeface="Calibri Light" panose="020F0302020204030204" charset="0"/>
              <a:ea typeface="Calibri" panose="020F0502020204030204" pitchFamily="34" charset="0"/>
              <a:cs typeface="Calibri Light" panose="020F0302020204030204" charset="0"/>
            </a:endParaRPr>
          </a:p>
          <a:p>
            <a:pPr>
              <a:lnSpc>
                <a:spcPct val="70000"/>
              </a:lnSpc>
            </a:pPr>
            <a:r>
              <a:rPr lang="en-US" sz="1800" b="1" i="0" dirty="0">
                <a:effectLst/>
                <a:latin typeface="Calibri Light" panose="020F0302020204030204" charset="0"/>
                <a:ea typeface="Calibri" panose="020F0502020204030204" pitchFamily="34" charset="0"/>
                <a:cs typeface="Calibri Light" panose="020F0302020204030204" charset="0"/>
              </a:rPr>
              <a:t>Exit Option :</a:t>
            </a:r>
            <a:r>
              <a:rPr lang="en-US" sz="1800" i="0" dirty="0">
                <a:effectLst/>
                <a:latin typeface="Calibri Light" panose="020F0302020204030204" charset="0"/>
                <a:ea typeface="Calibri" panose="020F0502020204030204" pitchFamily="34" charset="0"/>
                <a:cs typeface="Calibri Light" panose="020F0302020204030204" charset="0"/>
              </a:rPr>
              <a:t> The user has the option to quit the quiz at any time, providing flexibility and convenience.</a:t>
            </a:r>
            <a:endParaRPr lang="en-US" sz="1800" i="0" dirty="0">
              <a:effectLst/>
              <a:latin typeface="Calibri Light" panose="020F0302020204030204" charset="0"/>
              <a:ea typeface="Calibri" panose="020F0502020204030204" pitchFamily="34" charset="0"/>
              <a:cs typeface="Calibri Light" panose="020F0302020204030204" charset="0"/>
            </a:endParaRPr>
          </a:p>
        </p:txBody>
      </p:sp>
      <p:sp>
        <p:nvSpPr>
          <p:cNvPr id="4" name="Date Placeholder 3"/>
          <p:cNvSpPr>
            <a:spLocks noGrp="1"/>
          </p:cNvSpPr>
          <p:nvPr>
            <p:ph type="dt" idx="10"/>
          </p:nvPr>
        </p:nvSpPr>
        <p:spPr/>
        <p:txBody>
          <a:bodyPr/>
          <a:lstStyle/>
          <a:p>
            <a:r>
              <a:rPr lang="en-US"/>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a:t>
            </a:r>
            <a:endParaRPr lang="en-US" dirty="0"/>
          </a:p>
        </p:txBody>
      </p:sp>
      <p:sp>
        <p:nvSpPr>
          <p:cNvPr id="3" name="Text Placeholder 2"/>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p:txBody>
      </p:sp>
      <p:sp>
        <p:nvSpPr>
          <p:cNvPr id="4" name="Date Placeholder 3"/>
          <p:cNvSpPr>
            <a:spLocks noGrp="1"/>
          </p:cNvSpPr>
          <p:nvPr>
            <p:ph type="dt" idx="10"/>
          </p:nvPr>
        </p:nvSpPr>
        <p:spPr/>
        <p:txBody>
          <a:bodyPr/>
          <a:lstStyle/>
          <a:p>
            <a:r>
              <a:rPr lang="en-US"/>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6" name="Picture 5"/>
          <p:cNvPicPr>
            <a:picLocks noChangeAspect="1"/>
          </p:cNvPicPr>
          <p:nvPr/>
        </p:nvPicPr>
        <p:blipFill>
          <a:blip r:embed="rId1"/>
          <a:stretch>
            <a:fillRect/>
          </a:stretch>
        </p:blipFill>
        <p:spPr>
          <a:xfrm>
            <a:off x="728345" y="998855"/>
            <a:ext cx="7687310" cy="55359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a:t>
            </a:r>
            <a:endParaRPr lang="en-IN" dirty="0"/>
          </a:p>
        </p:txBody>
      </p:sp>
      <p:sp>
        <p:nvSpPr>
          <p:cNvPr id="4" name="Date Placeholder 3"/>
          <p:cNvSpPr>
            <a:spLocks noGrp="1"/>
          </p:cNvSpPr>
          <p:nvPr>
            <p:ph type="dt" idx="10"/>
          </p:nvPr>
        </p:nvSpPr>
        <p:spPr/>
        <p:txBody>
          <a:bodyPr/>
          <a:lstStyle/>
          <a:p>
            <a:r>
              <a:rPr lang="en-US"/>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6" name="Picture 5"/>
          <p:cNvPicPr>
            <a:picLocks noChangeAspect="1"/>
          </p:cNvPicPr>
          <p:nvPr/>
        </p:nvPicPr>
        <p:blipFill>
          <a:blip r:embed="rId1"/>
          <a:stretch>
            <a:fillRect/>
          </a:stretch>
        </p:blipFill>
        <p:spPr>
          <a:xfrm>
            <a:off x="933450" y="1264285"/>
            <a:ext cx="7277100" cy="49745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3" name="Text Placeholder 2"/>
          <p:cNvSpPr>
            <a:spLocks noGrp="1"/>
          </p:cNvSpPr>
          <p:nvPr>
            <p:ph type="body" idx="1"/>
          </p:nvPr>
        </p:nvSpPr>
        <p:spPr>
          <a:xfrm>
            <a:off x="457200" y="1602105"/>
            <a:ext cx="8229600" cy="3219450"/>
          </a:xfrm>
        </p:spPr>
        <p:txBody>
          <a:bodyPr/>
          <a:lstStyle/>
          <a:p>
            <a:pPr marL="114300" indent="0">
              <a:buNone/>
            </a:pPr>
            <a:r>
              <a:rPr sz="2800" dirty="0">
                <a:latin typeface="Calibri Light" panose="020F0302020204030204" charset="0"/>
                <a:cs typeface="Calibri Light" panose="020F0302020204030204" charset="0"/>
              </a:rPr>
              <a:t>The Flashcard Quiz project provides an engaging and interactive way for beginners to learn Python programming. By combining randomized questions, immediate feedback, and user-friendly design, it offers an effective learning experience. This project fosters active participation and knowledge retention, making it a valuable tool for both learners and educators.</a:t>
            </a:r>
            <a:endParaRPr sz="2800" dirty="0">
              <a:latin typeface="Calibri Light" panose="020F0302020204030204" charset="0"/>
              <a:cs typeface="Calibri Light" panose="020F0302020204030204" charset="0"/>
            </a:endParaRPr>
          </a:p>
        </p:txBody>
      </p:sp>
      <p:sp>
        <p:nvSpPr>
          <p:cNvPr id="4" name="Date Placeholder 3"/>
          <p:cNvSpPr>
            <a:spLocks noGrp="1"/>
          </p:cNvSpPr>
          <p:nvPr>
            <p:ph type="dt" idx="10"/>
          </p:nvPr>
        </p:nvSpPr>
        <p:spPr/>
        <p:txBody>
          <a:bodyPr/>
          <a:lstStyle/>
          <a:p>
            <a:r>
              <a:rPr lang="en-US"/>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2159</Words>
  <Application>WPS Presentation</Application>
  <PresentationFormat>On-screen Show (4:3)</PresentationFormat>
  <Paragraphs>71</Paragraphs>
  <Slides>7</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SimSun</vt:lpstr>
      <vt:lpstr>Wingdings</vt:lpstr>
      <vt:lpstr>Arial</vt:lpstr>
      <vt:lpstr>Calibri</vt:lpstr>
      <vt:lpstr>Consolas</vt:lpstr>
      <vt:lpstr>Candara</vt:lpstr>
      <vt:lpstr>Calibri Light</vt:lpstr>
      <vt:lpstr>Calibri</vt:lpstr>
      <vt:lpstr>Microsoft YaHei</vt:lpstr>
      <vt:lpstr>Arial Unicode MS</vt:lpstr>
      <vt:lpstr>Office Theme</vt:lpstr>
      <vt:lpstr>PowerPoint 演示文稿</vt:lpstr>
      <vt:lpstr>Introduction</vt:lpstr>
      <vt:lpstr>Objective</vt:lpstr>
      <vt:lpstr>Tools and Working</vt:lpstr>
      <vt:lpstr>Code Snippet</vt:lpstr>
      <vt:lpstr>Output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ashis</cp:lastModifiedBy>
  <cp:revision>69</cp:revision>
  <dcterms:created xsi:type="dcterms:W3CDTF">2010-04-09T07:36:00Z</dcterms:created>
  <dcterms:modified xsi:type="dcterms:W3CDTF">2024-03-19T08:45:03Z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B36615A2FA014F0490DB8F1AA782D04E_12</vt:lpwstr>
  </property>
  <property fmtid="{D5CDD505-2E9C-101B-9397-08002B2CF9AE}" pid="3" name="KSOProductBuildVer">
    <vt:lpwstr>1033-12.2.0.13489</vt:lpwstr>
  </property>
</Properties>
</file>