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55" r:id="rId2"/>
    <p:sldId id="258" r:id="rId3"/>
    <p:sldId id="412" r:id="rId4"/>
    <p:sldId id="409" r:id="rId5"/>
    <p:sldId id="410" r:id="rId6"/>
    <p:sldId id="411" r:id="rId7"/>
    <p:sldId id="413" r:id="rId8"/>
    <p:sldId id="414" r:id="rId9"/>
    <p:sldId id="415" r:id="rId10"/>
    <p:sldId id="416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9" r:id="rId21"/>
    <p:sldId id="427" r:id="rId22"/>
    <p:sldId id="428" r:id="rId23"/>
    <p:sldId id="408" r:id="rId24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88787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54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5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B3E7-4A3A-4E56-A4D4-F340CBEAE39A}" type="datetimeFigureOut">
              <a:rPr lang="en-GB" smtClean="0"/>
              <a:pPr/>
              <a:t>03/02/2022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58"/>
            <a:ext cx="3038145" cy="465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98BA-139B-4DC9-AB8C-0229CE52E4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6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9D99E9-197B-400F-96BE-B7581A490113}" type="datetimeFigureOut">
              <a:rPr lang="zh-TW" altLang="en-US" smtClean="0"/>
              <a:pPr/>
              <a:t>2022/2/3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3A152A-3943-4FBD-B145-8B16DFE94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2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0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15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3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45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06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6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30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6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6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70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59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00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7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9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8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1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9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28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7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7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60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777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2490" r="12569" b="41600"/>
          <a:stretch/>
        </p:blipFill>
        <p:spPr>
          <a:xfrm>
            <a:off x="25649" y="0"/>
            <a:ext cx="9098069" cy="2455253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74069" y="2492896"/>
            <a:ext cx="9123718" cy="15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3200" dirty="0" smtClean="0">
                <a:solidFill>
                  <a:schemeClr val="accent1">
                    <a:lumMod val="50000"/>
                  </a:schemeClr>
                </a:solidFill>
                <a:ea typeface="+mn-ea"/>
              </a:rPr>
              <a:t>Malaria Detection using CNN and Transfer Learning</a:t>
            </a:r>
            <a:endParaRPr kumimoji="0" lang="en-US" sz="18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464" y="3963541"/>
            <a:ext cx="8352928" cy="1769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	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108998404</a:t>
            </a:r>
          </a:p>
          <a:p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</a:t>
            </a:r>
            <a:r>
              <a:rPr lang="zh-TW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Prof.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-Ting Lai</a:t>
            </a:r>
          </a:p>
          <a:p>
            <a:r>
              <a:rPr lang="zh-TW" altLang="en-US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450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25" t="9641" r="9598" b="6688"/>
          <a:stretch/>
        </p:blipFill>
        <p:spPr>
          <a:xfrm>
            <a:off x="323528" y="1412776"/>
            <a:ext cx="8424936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4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279" t="9642" r="8492" b="7672"/>
          <a:stretch/>
        </p:blipFill>
        <p:spPr>
          <a:xfrm>
            <a:off x="323528" y="1340768"/>
            <a:ext cx="8448939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3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25" t="9642" r="9598" b="5704"/>
          <a:stretch/>
        </p:blipFill>
        <p:spPr>
          <a:xfrm>
            <a:off x="395536" y="1340768"/>
            <a:ext cx="8326972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7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79" t="9641" r="9598" b="35234"/>
          <a:stretch/>
        </p:blipFill>
        <p:spPr>
          <a:xfrm>
            <a:off x="179512" y="1628800"/>
            <a:ext cx="8640960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Up Arrow 5"/>
          <p:cNvSpPr/>
          <p:nvPr/>
        </p:nvSpPr>
        <p:spPr>
          <a:xfrm>
            <a:off x="5220072" y="3356992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>
            <a:off x="7740352" y="3356992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55694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ResNet50 Results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260" t="12594" r="60514" b="53938"/>
          <a:stretch/>
        </p:blipFill>
        <p:spPr>
          <a:xfrm>
            <a:off x="611560" y="2060848"/>
            <a:ext cx="3672408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260" t="45078" r="60514" b="21454"/>
          <a:stretch/>
        </p:blipFill>
        <p:spPr>
          <a:xfrm>
            <a:off x="4788024" y="2060848"/>
            <a:ext cx="3672408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13002" y="486916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176" y="486916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34092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VGG19 </a:t>
            </a:r>
            <a:r>
              <a:rPr lang="en-IN" altLang="zh-TW" sz="32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25" t="13579" r="9598" b="63147"/>
          <a:stretch/>
        </p:blipFill>
        <p:spPr>
          <a:xfrm>
            <a:off x="179512" y="1700808"/>
            <a:ext cx="8853126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814" t="16532" r="61068" b="50984"/>
          <a:stretch/>
        </p:blipFill>
        <p:spPr>
          <a:xfrm>
            <a:off x="827584" y="3573016"/>
            <a:ext cx="3528392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814" t="49886" r="61068" b="17516"/>
          <a:stretch/>
        </p:blipFill>
        <p:spPr>
          <a:xfrm>
            <a:off x="4716016" y="3573016"/>
            <a:ext cx="3528392" cy="238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913002" y="320368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20368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364088" y="3068960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7884368" y="3068960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CNN Model Results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706" t="9642" r="17348" b="5704"/>
          <a:stretch/>
        </p:blipFill>
        <p:spPr>
          <a:xfrm>
            <a:off x="869591" y="1412776"/>
            <a:ext cx="7272808" cy="481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CNN </a:t>
            </a:r>
            <a:r>
              <a:rPr lang="en-IN" altLang="zh-TW" sz="3200" dirty="0">
                <a:solidFill>
                  <a:schemeClr val="accent1">
                    <a:lumMod val="50000"/>
                  </a:schemeClr>
                </a:solidFill>
              </a:rPr>
              <a:t>Model Results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260" t="8657" r="12920" b="64765"/>
          <a:stretch/>
        </p:blipFill>
        <p:spPr>
          <a:xfrm>
            <a:off x="251520" y="1484784"/>
            <a:ext cx="8568952" cy="1688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259" t="19485" r="61069" b="48031"/>
          <a:stretch/>
        </p:blipFill>
        <p:spPr>
          <a:xfrm>
            <a:off x="881294" y="3773151"/>
            <a:ext cx="3600400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259" t="52839" r="61069" b="14562"/>
          <a:stretch/>
        </p:blipFill>
        <p:spPr>
          <a:xfrm>
            <a:off x="4716016" y="3780656"/>
            <a:ext cx="3600400" cy="238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913002" y="3356992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56176" y="335699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220072" y="3140968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7740352" y="3140968"/>
            <a:ext cx="144016" cy="21602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726" t="9642" r="10706" b="5704"/>
          <a:stretch/>
        </p:blipFill>
        <p:spPr>
          <a:xfrm>
            <a:off x="581559" y="1412776"/>
            <a:ext cx="7848872" cy="447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7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Execution: VGG19 Model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79" t="10625" r="10153" b="6688"/>
          <a:stretch/>
        </p:blipFill>
        <p:spPr>
          <a:xfrm>
            <a:off x="464867" y="1412776"/>
            <a:ext cx="8283597" cy="46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4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07504" y="53752"/>
            <a:ext cx="90010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</a:rPr>
              <a:t>Outline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395536" y="1412776"/>
            <a:ext cx="8229600" cy="468052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Experimental Requirements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Execution and Results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79" t="14564" r="9046" b="17515"/>
          <a:stretch/>
        </p:blipFill>
        <p:spPr>
          <a:xfrm>
            <a:off x="251520" y="1555517"/>
            <a:ext cx="8625002" cy="388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6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2400" dirty="0">
                <a:solidFill>
                  <a:schemeClr val="accent1">
                    <a:lumMod val="50000"/>
                  </a:schemeClr>
                </a:solidFill>
              </a:rPr>
              <a:t>Model </a:t>
            </a:r>
            <a:r>
              <a:rPr lang="en-IN" altLang="zh-TW" sz="2400" dirty="0" smtClean="0">
                <a:solidFill>
                  <a:schemeClr val="accent1">
                    <a:lumMod val="50000"/>
                  </a:schemeClr>
                </a:solidFill>
              </a:rPr>
              <a:t>Deployment: Application Using Flask and </a:t>
            </a:r>
            <a:r>
              <a:rPr lang="en-IN" altLang="zh-TW" sz="2400" dirty="0" err="1" smtClean="0">
                <a:solidFill>
                  <a:schemeClr val="accent1">
                    <a:lumMod val="50000"/>
                  </a:schemeClr>
                </a:solidFill>
              </a:rPr>
              <a:t>Spyder</a:t>
            </a:r>
            <a:r>
              <a:rPr lang="en-IN" altLang="zh-TW" sz="2400" dirty="0" smtClean="0">
                <a:solidFill>
                  <a:schemeClr val="accent1">
                    <a:lumMod val="50000"/>
                  </a:schemeClr>
                </a:solidFill>
              </a:rPr>
              <a:t> IDE</a:t>
            </a:r>
            <a:endParaRPr lang="zh-TW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55" y="2650550"/>
            <a:ext cx="4320480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66693" y="1268760"/>
            <a:ext cx="838177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Classifier</a:t>
            </a:r>
            <a:endParaRPr lang="en-IN" b="1" i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chose to pick a image from local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Predict to see whether the image is “</a:t>
            </a:r>
            <a:r>
              <a:rPr lang="en-IN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Parasitic”</a:t>
            </a:r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“</a:t>
            </a:r>
            <a:r>
              <a:rPr lang="en-IN" i="1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Uninfected”</a:t>
            </a:r>
            <a:r>
              <a:rPr lang="en-IN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916986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Conclusions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20664" y="1412776"/>
            <a:ext cx="8671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CNN model from scratch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gives better accuracy than other models for identification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malaria images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parasitic or unidentified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that the proposed model demonstrates much higher accuracy then other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approx. 98% with validation accuracy about approx. 85% 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VGG19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achieved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99.44% with validation accuracy about 89.55% using CNN model made from scratch.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made 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at: https://github.com/Ashishkumar-hub/Deep-Learning-Projects/tree/main/Malaria%20Detection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itHub Logos and Usage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5" y="5061247"/>
            <a:ext cx="527993" cy="527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639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59832" y="3174067"/>
            <a:ext cx="4068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4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Thank You!</a:t>
            </a:r>
            <a:endParaRPr kumimoji="0" lang="en-US" sz="4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Contributions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zh-TW" altLang="en-US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64" y="1412776"/>
            <a:ext cx="86718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tried to make a CNN model from scratch and models using Transfer learning for identification of malaria images weather they are parasitic or uninfected.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poor results were obtained using ResNet50 I achieved an accuracy of approx. 98% with validation accuracy about approx. 85% using VGG19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accuracy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99.44%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validation accuracy about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89.55%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made from scratch.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a sample application using Flask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zh-TW" altLang="en-US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107504" y="1412776"/>
            <a:ext cx="8689292" cy="4392488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 is a mosquito-borne infectious disease that affects humans and other animals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Malaria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symptoms that typically include fever, tiredness, vomiting, and headaches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cases, it can cause yellow skin, seizures, coma, or death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begin ten to fifteen days after being bitten by an infected mosquito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properly treated, people may have recurrences of the disease months later.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1026" name="Picture 2" descr="Malari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7" y="4797152"/>
            <a:ext cx="2712628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340922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</a:rPr>
              <a:t>Causes and Symptoms of Malaria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2050" name="Picture 2" descr="Malaria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118787" cy="4365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524" y="223658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 is caused by Plasmodium parasites.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parasites are spread to people through the bites of infected female Anopheles mosquitoes, called "malaria vectors."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5 parasite species that cause malaria in humans, and 2 of these species – P. falciparum and P.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pose the greatest threat.</a:t>
            </a:r>
          </a:p>
        </p:txBody>
      </p:sp>
    </p:spTree>
    <p:extLst>
      <p:ext uri="{BB962C8B-B14F-4D97-AF65-F5344CB8AC3E}">
        <p14:creationId xmlns:p14="http://schemas.microsoft.com/office/powerpoint/2010/main" val="102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Diagnosis of </a:t>
            </a: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Malaria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64" y="1412776"/>
            <a:ext cx="867181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Microscopic </a:t>
            </a:r>
            <a:r>
              <a:rPr lang="en-IN" sz="2400" b="1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 parasites can be identified by examining under the microscope a drop of the patient’s blood, spread out as a “blood smear” on a microscope slide.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examination, the specimen is stained to give the parasites a distinctive appearance.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remains the gold standard for laboratory confirmation of malaria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depends on the quality of the reagents, of the microscope, and on the experience of the laboratorian.</a:t>
            </a:r>
          </a:p>
        </p:txBody>
      </p:sp>
      <p:pic>
        <p:nvPicPr>
          <p:cNvPr id="3074" name="Picture 2" descr="mala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25144"/>
            <a:ext cx="2528342" cy="178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844978" cy="11430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</a:rPr>
              <a:t>Datasets and Experimental Requirements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20664" y="1412776"/>
            <a:ext cx="867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“Malaria Cell Images Dataset”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 was used for this study consisting of images of 139×148 pixels.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560" t="19485" r="4066" b="39172"/>
          <a:stretch/>
        </p:blipFill>
        <p:spPr>
          <a:xfrm>
            <a:off x="220664" y="3140968"/>
            <a:ext cx="4464496" cy="15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68600"/>
              </p:ext>
            </p:extLst>
          </p:nvPr>
        </p:nvGraphicFramePr>
        <p:xfrm>
          <a:off x="4860032" y="2420888"/>
          <a:ext cx="3888432" cy="38469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411912756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788388603"/>
                    </a:ext>
                  </a:extLst>
                </a:gridCol>
              </a:tblGrid>
              <a:tr h="226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Specifications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1629510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manufacturer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Dell Inc.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0346545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Inspiron 3542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9023789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x64-based 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9959285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Intel(R) Core(TM) i5-4210U CPU @ 1.70GHz 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1450423"/>
                  </a:ext>
                </a:extLst>
              </a:tr>
              <a:tr h="45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physical memory (RAM)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 GB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3334894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memory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512MB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32535466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PS/2 Keyboard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5842323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Intel(R) HD Graphics Family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1263209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Pointing device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Dell touchpad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14439415"/>
                  </a:ext>
                </a:extLst>
              </a:tr>
              <a:tr h="22629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Specifications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49374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manufacturer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corporation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8468463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windows 10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68688155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Colaboratory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43054571"/>
                  </a:ext>
                </a:extLst>
              </a:tr>
              <a:tr h="22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Chrome/Microsoft edge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688703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80707" y="2051884"/>
            <a:ext cx="10470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Laptop Spec.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8844978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</a:rPr>
              <a:t>Sample Dataset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123728" y="5602698"/>
            <a:ext cx="1413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1281683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55" y="1700808"/>
            <a:ext cx="1296144" cy="1202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3097535"/>
            <a:ext cx="1281682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55" y="3081246"/>
            <a:ext cx="1329212" cy="1197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5" y="1700808"/>
            <a:ext cx="1323975" cy="1202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0807"/>
            <a:ext cx="1256556" cy="1242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5" y="3072418"/>
            <a:ext cx="1323975" cy="1206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097535"/>
            <a:ext cx="1256556" cy="11811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1366" y="5602698"/>
            <a:ext cx="2298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Uninfected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17518"/>
            <a:ext cx="1281683" cy="1152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55" y="4417518"/>
            <a:ext cx="1329212" cy="1123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25" y="4448176"/>
            <a:ext cx="1313699" cy="10932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472019"/>
            <a:ext cx="1256556" cy="10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7502" y="0"/>
            <a:ext cx="7024812" cy="1143000"/>
          </a:xfrm>
        </p:spPr>
        <p:txBody>
          <a:bodyPr/>
          <a:lstStyle/>
          <a:p>
            <a:pPr eaLnBrk="1" hangingPunct="1"/>
            <a:r>
              <a:rPr lang="en-IN" altLang="zh-TW" sz="3200" dirty="0" smtClean="0">
                <a:solidFill>
                  <a:schemeClr val="accent1">
                    <a:lumMod val="50000"/>
                  </a:schemeClr>
                </a:solidFill>
              </a:rPr>
              <a:t>Notebook Execution</a:t>
            </a:r>
            <a:endParaRPr lang="zh-TW" alt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279" t="15654" r="9598" b="7672"/>
          <a:stretch/>
        </p:blipFill>
        <p:spPr>
          <a:xfrm>
            <a:off x="323528" y="1412776"/>
            <a:ext cx="8568952" cy="4391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53350</TotalTime>
  <Words>650</Words>
  <Application>Microsoft Office PowerPoint</Application>
  <PresentationFormat>On-screen Show (4:3)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微軟正黑體</vt:lpstr>
      <vt:lpstr>微軟正黑體</vt:lpstr>
      <vt:lpstr>SimSun</vt:lpstr>
      <vt:lpstr>Arial</vt:lpstr>
      <vt:lpstr>Calibri</vt:lpstr>
      <vt:lpstr>新細明體</vt:lpstr>
      <vt:lpstr>Times New Roman</vt:lpstr>
      <vt:lpstr>Wingdings</vt:lpstr>
      <vt:lpstr>NTUTPP1</vt:lpstr>
      <vt:lpstr>`</vt:lpstr>
      <vt:lpstr>Outline</vt:lpstr>
      <vt:lpstr>Contributions </vt:lpstr>
      <vt:lpstr>Introduction</vt:lpstr>
      <vt:lpstr>Causes and Symptoms of Malaria</vt:lpstr>
      <vt:lpstr>Diagnosis of Malaria </vt:lpstr>
      <vt:lpstr>Datasets and Experimental Requirements</vt:lpstr>
      <vt:lpstr>Sample Dataset</vt:lpstr>
      <vt:lpstr>Notebook Execution</vt:lpstr>
      <vt:lpstr>Notebook Execution</vt:lpstr>
      <vt:lpstr>Notebook Execution</vt:lpstr>
      <vt:lpstr>Notebook Execution</vt:lpstr>
      <vt:lpstr>Notebook Execution</vt:lpstr>
      <vt:lpstr>ResNet50 Results</vt:lpstr>
      <vt:lpstr>VGG19 Results</vt:lpstr>
      <vt:lpstr>CNN Model Results</vt:lpstr>
      <vt:lpstr>CNN Model Results</vt:lpstr>
      <vt:lpstr>Notebook Execution</vt:lpstr>
      <vt:lpstr>Notebook Execution: VGG19 Model</vt:lpstr>
      <vt:lpstr>Notebook Execution</vt:lpstr>
      <vt:lpstr>Model Deployment: Application Using Flask and Spyder IDE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Lance Huang</dc:creator>
  <cp:lastModifiedBy>ashish</cp:lastModifiedBy>
  <cp:revision>830</cp:revision>
  <cp:lastPrinted>2019-12-29T14:33:06Z</cp:lastPrinted>
  <dcterms:modified xsi:type="dcterms:W3CDTF">2022-02-03T08:16:04Z</dcterms:modified>
</cp:coreProperties>
</file>