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55" r:id="rId2"/>
    <p:sldId id="258" r:id="rId3"/>
    <p:sldId id="362" r:id="rId4"/>
    <p:sldId id="364" r:id="rId5"/>
    <p:sldId id="366" r:id="rId6"/>
    <p:sldId id="365" r:id="rId7"/>
    <p:sldId id="368" r:id="rId8"/>
    <p:sldId id="373" r:id="rId9"/>
    <p:sldId id="374" r:id="rId10"/>
    <p:sldId id="375" r:id="rId11"/>
    <p:sldId id="376" r:id="rId12"/>
    <p:sldId id="377" r:id="rId13"/>
    <p:sldId id="378" r:id="rId14"/>
    <p:sldId id="359" r:id="rId15"/>
    <p:sldId id="292" r:id="rId16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420" userDrawn="1">
          <p15:clr>
            <a:srgbClr val="A4A3A4"/>
          </p15:clr>
        </p15:guide>
        <p15:guide id="3" orient="horz" pos="2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88787" autoAdjust="0"/>
  </p:normalViewPr>
  <p:slideViewPr>
    <p:cSldViewPr>
      <p:cViewPr varScale="1">
        <p:scale>
          <a:sx n="65" d="100"/>
          <a:sy n="65" d="100"/>
        </p:scale>
        <p:origin x="1356" y="72"/>
      </p:cViewPr>
      <p:guideLst>
        <p:guide orient="horz" pos="2160"/>
        <p:guide pos="5420"/>
        <p:guide orient="horz" pos="22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955" cy="4973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45" y="0"/>
            <a:ext cx="2945955" cy="4973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AB3E7-4A3A-4E56-A4D4-F340CBEAE39A}" type="datetimeFigureOut">
              <a:rPr lang="en-GB" smtClean="0"/>
              <a:pPr/>
              <a:t>04/05/2020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29"/>
            <a:ext cx="2945955" cy="4973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45" y="9430829"/>
            <a:ext cx="2945955" cy="4973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E98BA-139B-4DC9-AB8C-0229CE52E45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916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79D99E9-197B-400F-96BE-B7581A490113}" type="datetimeFigureOut">
              <a:rPr lang="zh-TW" altLang="en-US" smtClean="0"/>
              <a:pPr/>
              <a:t>2020/5/4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13A152A-3943-4FBD-B145-8B16DFE947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48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434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21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48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968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520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209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68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6" descr="圖片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3"/>
            <a:ext cx="91440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3929066"/>
            <a:ext cx="7772400" cy="1470025"/>
          </a:xfrm>
        </p:spPr>
        <p:txBody>
          <a:bodyPr/>
          <a:lstStyle>
            <a:lvl1pPr>
              <a:defRPr b="1"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7290" y="5500702"/>
            <a:ext cx="6400800" cy="6646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8" descr="taipei tech key rev.02212013 _頁面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0603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0"/>
            <a:ext cx="7072362" cy="1143000"/>
          </a:xfrm>
        </p:spPr>
        <p:txBody>
          <a:bodyPr/>
          <a:lstStyle>
            <a:lvl1pPr algn="l">
              <a:defRPr sz="4000" b="1"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10400" y="777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4934BA-D916-407F-A7DC-F7360150681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4934BA-D916-407F-A7DC-F7360150681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`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/>
          <a:srcRect l="12490" r="12569" b="41600"/>
          <a:stretch/>
        </p:blipFill>
        <p:spPr>
          <a:xfrm>
            <a:off x="0" y="0"/>
            <a:ext cx="9144000" cy="2467649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 bwMode="auto">
          <a:xfrm>
            <a:off x="0" y="2276872"/>
            <a:ext cx="912371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IN" sz="3600" dirty="0" smtClean="0">
                <a:solidFill>
                  <a:srgbClr val="FF0000"/>
                </a:solidFill>
              </a:rPr>
              <a:t>EDF-Based </a:t>
            </a:r>
            <a:r>
              <a:rPr lang="en-IN" sz="3600" dirty="0">
                <a:solidFill>
                  <a:srgbClr val="FF0000"/>
                </a:solidFill>
              </a:rPr>
              <a:t>Edge-Filter Interrogation</a:t>
            </a:r>
          </a:p>
          <a:p>
            <a:pPr algn="ctr"/>
            <a:r>
              <a:rPr lang="en-IN" sz="3600" dirty="0">
                <a:solidFill>
                  <a:srgbClr val="FF0000"/>
                </a:solidFill>
              </a:rPr>
              <a:t>Scheme for FBG Sensors</a:t>
            </a:r>
            <a:endParaRPr kumimoji="0" lang="en-US" sz="1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574271"/>
            <a:ext cx="9123718" cy="19595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 algn="just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U. Tiwari, K.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Thyagarajan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R.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Shenoy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C. Jain, "EDF-Based Edge-Filter Interrogation Scheme for FBG Sensors," in IEEE Sensors Journal, vol. 13, no. 4, pp. 1315-1319, April 2013.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Presenter: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Ashish Kumar</a:t>
            </a:r>
            <a:endParaRPr lang="zh-TW" altLang="en-US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IN" altLang="zh-TW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ID: 108998404</a:t>
            </a:r>
          </a:p>
          <a:p>
            <a:r>
              <a:rPr lang="en-IN" altLang="zh-TW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Instructor: </a:t>
            </a:r>
            <a:r>
              <a:rPr lang="en-IN" altLang="zh-TW" dirty="0" err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Prof.</a:t>
            </a:r>
            <a:r>
              <a:rPr lang="en-IN" altLang="zh-TW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Peng-</a:t>
            </a:r>
            <a:r>
              <a:rPr lang="en-IN" altLang="zh-TW" dirty="0" err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chun</a:t>
            </a:r>
            <a:r>
              <a:rPr lang="en-IN" altLang="zh-TW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Peng</a:t>
            </a:r>
            <a:endParaRPr lang="zh-TW" altLang="en-US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187624" y="45089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529206"/>
            <a:ext cx="9123718" cy="19595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 algn="just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U. Tiwari, K.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Thyagarajan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R.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Shenoy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C. Jain, "EDF-Based Edge-Filter Interrogation Scheme for FBG Sensors," in IEEE Sensors Journal, vol. 13, no. 4, pp. 1315-1319, April 2013.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Presenter: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Ashish Kumar</a:t>
            </a:r>
            <a:endParaRPr lang="zh-TW" altLang="en-US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IN" altLang="zh-TW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ID: 108998404</a:t>
            </a:r>
          </a:p>
          <a:p>
            <a:r>
              <a:rPr lang="en-IN" altLang="zh-TW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Instructor: </a:t>
            </a:r>
            <a:r>
              <a:rPr lang="en-IN" altLang="zh-TW" dirty="0" err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Prof.</a:t>
            </a:r>
            <a:r>
              <a:rPr lang="en-IN" altLang="zh-TW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Peng-</a:t>
            </a:r>
            <a:r>
              <a:rPr lang="en-IN" altLang="zh-TW" dirty="0" err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chun</a:t>
            </a:r>
            <a:r>
              <a:rPr lang="en-IN" altLang="zh-TW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Peng</a:t>
            </a:r>
            <a:endParaRPr lang="zh-TW" altLang="en-US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20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10</a:t>
            </a:fld>
            <a:endParaRPr lang="zh-TW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2367" t="21454" r="45190" b="16531"/>
          <a:stretch/>
        </p:blipFill>
        <p:spPr>
          <a:xfrm>
            <a:off x="1826698" y="1340768"/>
            <a:ext cx="5697630" cy="4680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776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11</a:t>
            </a:fld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367" t="17517" r="44465" b="9641"/>
          <a:stretch/>
        </p:blipFill>
        <p:spPr>
          <a:xfrm>
            <a:off x="251520" y="1268760"/>
            <a:ext cx="5616624" cy="5328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6"/>
          <p:cNvSpPr txBox="1">
            <a:spLocks/>
          </p:cNvSpPr>
          <p:nvPr/>
        </p:nvSpPr>
        <p:spPr bwMode="auto">
          <a:xfrm>
            <a:off x="5868144" y="1268760"/>
            <a:ext cx="338437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r>
              <a:rPr lang="en-IN" sz="1800" b="0" u="sng" dirty="0" smtClean="0"/>
              <a:t>Conventional measurement</a:t>
            </a:r>
            <a:r>
              <a:rPr lang="en-IN" sz="1800" b="0" dirty="0" smtClean="0"/>
              <a:t> </a:t>
            </a:r>
            <a:r>
              <a:rPr lang="en-IN" sz="1800" b="0" dirty="0"/>
              <a:t>one would have to measure the changes in the peak reflected </a:t>
            </a:r>
            <a:r>
              <a:rPr lang="en-IN" sz="1800" b="0" dirty="0" smtClean="0"/>
              <a:t>wavelength.</a:t>
            </a:r>
            <a:endParaRPr lang="en-IN" sz="1800" b="0" dirty="0"/>
          </a:p>
          <a:p>
            <a:r>
              <a:rPr lang="en-IN" sz="1800" b="0" dirty="0"/>
              <a:t> </a:t>
            </a:r>
          </a:p>
          <a:p>
            <a:r>
              <a:rPr lang="en-IN" sz="1800" b="0" u="sng" dirty="0" smtClean="0"/>
              <a:t>Proposed </a:t>
            </a:r>
            <a:r>
              <a:rPr lang="en-IN" sz="1800" b="0" u="sng" dirty="0"/>
              <a:t>edge detection </a:t>
            </a:r>
            <a:r>
              <a:rPr lang="en-IN" sz="1800" b="0" u="sng" dirty="0" smtClean="0"/>
              <a:t>filter</a:t>
            </a:r>
            <a:r>
              <a:rPr lang="en-IN" sz="1800" b="0" dirty="0" smtClean="0"/>
              <a:t> </a:t>
            </a:r>
          </a:p>
          <a:p>
            <a:r>
              <a:rPr lang="en-IN" sz="1800" b="0" dirty="0" smtClean="0"/>
              <a:t>the </a:t>
            </a:r>
            <a:r>
              <a:rPr lang="en-IN" sz="1800" b="0" dirty="0"/>
              <a:t>changes in the peak reflected wavelengths from the FBGs result in a corresponding change in the total transmitted power after passing through the </a:t>
            </a:r>
            <a:r>
              <a:rPr lang="en-IN" sz="1800" b="0"/>
              <a:t>edge </a:t>
            </a:r>
            <a:r>
              <a:rPr lang="en-IN" sz="1800" b="0" smtClean="0"/>
              <a:t>filter.</a:t>
            </a:r>
            <a:endParaRPr lang="en-IN" sz="1800" b="0" dirty="0"/>
          </a:p>
        </p:txBody>
      </p:sp>
    </p:spTree>
    <p:extLst>
      <p:ext uri="{BB962C8B-B14F-4D97-AF65-F5344CB8AC3E}">
        <p14:creationId xmlns:p14="http://schemas.microsoft.com/office/powerpoint/2010/main" val="65898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12</a:t>
            </a:fld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076" t="25391" r="27310" b="10626"/>
          <a:stretch/>
        </p:blipFill>
        <p:spPr>
          <a:xfrm>
            <a:off x="395536" y="1396878"/>
            <a:ext cx="5904656" cy="4984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6"/>
          <p:cNvSpPr txBox="1">
            <a:spLocks/>
          </p:cNvSpPr>
          <p:nvPr/>
        </p:nvSpPr>
        <p:spPr bwMode="auto">
          <a:xfrm>
            <a:off x="4572000" y="3140968"/>
            <a:ext cx="280831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r>
              <a:rPr lang="en-IN" sz="1200" b="0" dirty="0"/>
              <a:t>slope of the variation ≈</a:t>
            </a:r>
            <a:r>
              <a:rPr lang="en-IN" sz="1200" b="0" dirty="0" smtClean="0"/>
              <a:t>1</a:t>
            </a:r>
          </a:p>
          <a:p>
            <a:endParaRPr lang="en-IN" sz="1200" b="0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6516216" y="3293368"/>
            <a:ext cx="280831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endParaRPr lang="en-IN" sz="1200" b="0" dirty="0"/>
          </a:p>
          <a:p>
            <a:r>
              <a:rPr lang="en-IN" sz="1800" b="0" dirty="0" smtClean="0"/>
              <a:t>It </a:t>
            </a:r>
            <a:r>
              <a:rPr lang="en-IN" sz="1800" b="0" dirty="0"/>
              <a:t>is </a:t>
            </a:r>
            <a:r>
              <a:rPr lang="en-IN" sz="1800" b="0" dirty="0" smtClean="0"/>
              <a:t>possible to </a:t>
            </a:r>
            <a:r>
              <a:rPr lang="en-IN" sz="1800" b="0" dirty="0"/>
              <a:t>measure strain by using the EDF edge detection filter.</a:t>
            </a:r>
          </a:p>
        </p:txBody>
      </p:sp>
    </p:spTree>
    <p:extLst>
      <p:ext uri="{BB962C8B-B14F-4D97-AF65-F5344CB8AC3E}">
        <p14:creationId xmlns:p14="http://schemas.microsoft.com/office/powerpoint/2010/main" val="79691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244" y="1152128"/>
            <a:ext cx="2775252" cy="4509120"/>
          </a:xfrm>
        </p:spPr>
        <p:txBody>
          <a:bodyPr/>
          <a:lstStyle/>
          <a:p>
            <a:r>
              <a:rPr lang="en-IN" sz="1800" b="0" dirty="0" smtClean="0"/>
              <a:t>Strain </a:t>
            </a:r>
            <a:r>
              <a:rPr lang="en-IN" sz="1800" b="0" dirty="0"/>
              <a:t>and temperature </a:t>
            </a:r>
            <a:r>
              <a:rPr lang="en-IN" sz="1800" b="0" dirty="0" smtClean="0"/>
              <a:t>resolution using </a:t>
            </a:r>
            <a:r>
              <a:rPr lang="en-IN" sz="1800" b="0" dirty="0"/>
              <a:t>the above scheme is estimated to be 20 </a:t>
            </a:r>
            <a:r>
              <a:rPr lang="en-IN" sz="1800" b="0" i="1" dirty="0" err="1"/>
              <a:t>με</a:t>
            </a:r>
            <a:r>
              <a:rPr lang="en-IN" sz="1800" b="0" i="1" dirty="0"/>
              <a:t> </a:t>
            </a:r>
            <a:r>
              <a:rPr lang="en-IN" sz="1800" b="0" dirty="0"/>
              <a:t>and 2.0 °</a:t>
            </a:r>
            <a:r>
              <a:rPr lang="en-IN" sz="1800" b="0" dirty="0" smtClean="0"/>
              <a:t>C corresponding </a:t>
            </a:r>
            <a:r>
              <a:rPr lang="en-IN" sz="1800" b="0" dirty="0"/>
              <a:t>to minimum change in measurable power </a:t>
            </a:r>
            <a:r>
              <a:rPr lang="en-IN" sz="1800" b="0" dirty="0" smtClean="0"/>
              <a:t>from the filter.</a:t>
            </a:r>
            <a:endParaRPr lang="en-IN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523" t="21454" r="27310" b="9641"/>
          <a:stretch/>
        </p:blipFill>
        <p:spPr>
          <a:xfrm>
            <a:off x="251520" y="1268760"/>
            <a:ext cx="5937574" cy="5328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17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58" y="29029"/>
            <a:ext cx="9144857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CONCLUSION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14</a:t>
            </a:fld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340769"/>
            <a:ext cx="91440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proposed and demonstrated a novel FBG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interrogation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 based on EDF edge-detection filter.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better slope efficiency over a wider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 range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FBG interrogation is possible by this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using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 division multiplexing technique and at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range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 proper choice of the doped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provides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and cost-effective solution for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FBG interrogation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higher range of strain and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measurement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zh-TW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96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520" y="1538536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endParaRPr kumimoji="0" lang="en-US" altLang="zh-TW" sz="24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87724" y="2921168"/>
            <a:ext cx="52925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912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12006" y="53752"/>
            <a:ext cx="9096498" cy="1143000"/>
          </a:xfrm>
        </p:spPr>
        <p:txBody>
          <a:bodyPr/>
          <a:lstStyle/>
          <a:p>
            <a:pPr algn="ctr" eaLnBrk="1" hangingPunct="1"/>
            <a:r>
              <a:rPr lang="en-US" altLang="zh-TW" dirty="0" smtClean="0">
                <a:solidFill>
                  <a:srgbClr val="00B050"/>
                </a:solidFill>
              </a:rPr>
              <a:t>OUTLINE</a:t>
            </a:r>
            <a:endParaRPr lang="zh-TW" altLang="en-US" dirty="0" smtClean="0">
              <a:solidFill>
                <a:srgbClr val="00B050"/>
              </a:solidFill>
            </a:endParaRPr>
          </a:p>
        </p:txBody>
      </p:sp>
      <p:sp>
        <p:nvSpPr>
          <p:cNvPr id="5123" name="內容版面配置區 2"/>
          <p:cNvSpPr>
            <a:spLocks noGrp="1"/>
          </p:cNvSpPr>
          <p:nvPr>
            <p:ph idx="4294967295"/>
          </p:nvPr>
        </p:nvSpPr>
        <p:spPr>
          <a:xfrm>
            <a:off x="428625" y="980728"/>
            <a:ext cx="8229600" cy="4680520"/>
          </a:xfrm>
        </p:spPr>
        <p:txBody>
          <a:bodyPr/>
          <a:lstStyle/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and Results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1143000"/>
          </a:xfrm>
        </p:spPr>
        <p:txBody>
          <a:bodyPr/>
          <a:lstStyle/>
          <a:p>
            <a:pPr algn="ctr"/>
            <a:r>
              <a:rPr lang="en-IN" b="0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PROPOSED WORK</a:t>
            </a:r>
            <a:endParaRPr lang="en-IN" b="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395536" y="1484784"/>
            <a:ext cx="82296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FBG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employing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interrogation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 based on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EDF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 detection filter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enhanced detection bandwidth and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intrinsic temperature insensitivity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proposed and experimentally demonstrated.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6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1143000"/>
          </a:xfrm>
        </p:spPr>
        <p:txBody>
          <a:bodyPr/>
          <a:lstStyle/>
          <a:p>
            <a:pPr algn="ctr"/>
            <a:r>
              <a:rPr lang="en-IN" b="0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INTRODUCTION</a:t>
            </a:r>
            <a:endParaRPr lang="en-IN" b="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107504" y="1268760"/>
            <a:ext cx="892899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size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wavelength coding and being immune to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electromagnetic interference.</a:t>
            </a: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interrogator for sensing with multiple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FBG sensors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 over a relatively large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 range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without the need for any temperature compensation.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19872" y="1340768"/>
            <a:ext cx="2088232" cy="20882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FBG</a:t>
            </a:r>
            <a:r>
              <a:rPr lang="en-IN" sz="24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Pressure and Strain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8" y="0"/>
            <a:ext cx="8892988" cy="1143000"/>
          </a:xfrm>
        </p:spPr>
        <p:txBody>
          <a:bodyPr/>
          <a:lstStyle/>
          <a:p>
            <a:pPr algn="ctr"/>
            <a:r>
              <a:rPr lang="en-IN" b="0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PRINCIPLE</a:t>
            </a:r>
            <a:endParaRPr lang="en-IN" b="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251520" y="1412776"/>
            <a:ext cx="822960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0706" t="42125" r="52767" b="11610"/>
          <a:stretch/>
        </p:blipFill>
        <p:spPr>
          <a:xfrm>
            <a:off x="1429693" y="1484783"/>
            <a:ext cx="6526683" cy="4647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57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1143000"/>
          </a:xfrm>
        </p:spPr>
        <p:txBody>
          <a:bodyPr/>
          <a:lstStyle/>
          <a:p>
            <a:pPr algn="ctr"/>
            <a:r>
              <a:rPr lang="en-IN" b="0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EXPERIMENT AND RESULTS</a:t>
            </a:r>
            <a:endParaRPr lang="en-IN" b="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367" t="24406" r="44465" b="40157"/>
          <a:stretch/>
        </p:blipFill>
        <p:spPr>
          <a:xfrm>
            <a:off x="323528" y="1340768"/>
            <a:ext cx="8424936" cy="388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251520" y="5373216"/>
            <a:ext cx="822960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ASE: amplified spontaneous emission source (1mV average power)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5300464" y="2276872"/>
            <a:ext cx="344800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50:50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	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&amp; calibration purpose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79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35496" y="1412776"/>
            <a:ext cx="5295503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165" t="27360" r="28969" b="23422"/>
          <a:stretch/>
        </p:blipFill>
        <p:spPr>
          <a:xfrm>
            <a:off x="1479975" y="1340768"/>
            <a:ext cx="6260377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753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0076" t="30312" r="27310" b="8658"/>
          <a:stretch/>
        </p:blipFill>
        <p:spPr>
          <a:xfrm>
            <a:off x="179512" y="1310843"/>
            <a:ext cx="5760640" cy="4638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6012160" y="2636912"/>
            <a:ext cx="302433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of temperature dependence of </a:t>
            </a: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has a slope of 1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dB/nm over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wavelength range of 1545 nm to 1555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nm.</a:t>
            </a:r>
          </a:p>
        </p:txBody>
      </p:sp>
    </p:spTree>
    <p:extLst>
      <p:ext uri="{BB962C8B-B14F-4D97-AF65-F5344CB8AC3E}">
        <p14:creationId xmlns:p14="http://schemas.microsoft.com/office/powerpoint/2010/main" val="20154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9</a:t>
            </a:fld>
            <a:endParaRPr lang="zh-TW" alt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87896" y="332656"/>
            <a:ext cx="5896272" cy="92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endParaRPr kumimoji="0" lang="en-IN" sz="2200" b="0" dirty="0">
              <a:solidFill>
                <a:srgbClr val="00B050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372200" y="1152128"/>
            <a:ext cx="2736304" cy="4437112"/>
          </a:xfrm>
        </p:spPr>
        <p:txBody>
          <a:bodyPr/>
          <a:lstStyle/>
          <a:p>
            <a:r>
              <a:rPr lang="en-IN" sz="2000" b="0" dirty="0" smtClean="0"/>
              <a:t>Slope efficiency </a:t>
            </a:r>
            <a:r>
              <a:rPr lang="en-IN" sz="2000" b="0" dirty="0"/>
              <a:t>of the EDF edge detection filter can be further</a:t>
            </a:r>
            <a:br>
              <a:rPr lang="en-IN" sz="2000" b="0" dirty="0"/>
            </a:br>
            <a:r>
              <a:rPr lang="en-IN" sz="2000" b="0" dirty="0"/>
              <a:t>enhanced by increasing the length of the </a:t>
            </a:r>
            <a:r>
              <a:rPr lang="en-IN" sz="2000" b="0" dirty="0" smtClean="0"/>
              <a:t>EDF </a:t>
            </a:r>
            <a:r>
              <a:rPr lang="en-IN" sz="2000" b="0" dirty="0"/>
              <a:t>at the cost</a:t>
            </a:r>
            <a:br>
              <a:rPr lang="en-IN" sz="2000" b="0" dirty="0"/>
            </a:br>
            <a:r>
              <a:rPr lang="en-IN" sz="2000" b="0" dirty="0"/>
              <a:t>of overall transmitted </a:t>
            </a:r>
            <a:r>
              <a:rPr lang="en-IN" sz="2000" b="0" dirty="0" smtClean="0"/>
              <a:t>power.</a:t>
            </a:r>
            <a:endParaRPr lang="en-IN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1737" t="25391" r="28969" b="20469"/>
          <a:stretch/>
        </p:blipFill>
        <p:spPr>
          <a:xfrm>
            <a:off x="179512" y="1263689"/>
            <a:ext cx="6048672" cy="4685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5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UTPP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NTUTPP1</Template>
  <TotalTime>17416</TotalTime>
  <Words>459</Words>
  <Application>Microsoft Office PowerPoint</Application>
  <PresentationFormat>On-screen Show (4:3)</PresentationFormat>
  <Paragraphs>104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Microsoft JhengHei</vt:lpstr>
      <vt:lpstr>Microsoft JhengHei</vt:lpstr>
      <vt:lpstr>Arial</vt:lpstr>
      <vt:lpstr>Calibri</vt:lpstr>
      <vt:lpstr>新細明體</vt:lpstr>
      <vt:lpstr>Times New Roman</vt:lpstr>
      <vt:lpstr>NTUTPP1</vt:lpstr>
      <vt:lpstr>`</vt:lpstr>
      <vt:lpstr>OUTLINE</vt:lpstr>
      <vt:lpstr>PROPOSED WORK</vt:lpstr>
      <vt:lpstr>INTRODUCTION</vt:lpstr>
      <vt:lpstr>PRINCIPLE</vt:lpstr>
      <vt:lpstr>EXPERIMENT AND RESULTS</vt:lpstr>
      <vt:lpstr>PowerPoint Presentation</vt:lpstr>
      <vt:lpstr>PowerPoint Presentation</vt:lpstr>
      <vt:lpstr>Slope efficiency of the EDF edge detection filter can be further enhanced by increasing the length of the EDF at the cost of overall transmitted power.</vt:lpstr>
      <vt:lpstr>PowerPoint Presentation</vt:lpstr>
      <vt:lpstr>PowerPoint Presentation</vt:lpstr>
      <vt:lpstr>PowerPoint Presentation</vt:lpstr>
      <vt:lpstr>Strain and temperature resolution using the above scheme is estimated to be 20 με and 2.0 °C corresponding to minimum change in measurable power from the filter.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Lance Huang</dc:creator>
  <cp:lastModifiedBy>dell</cp:lastModifiedBy>
  <cp:revision>574</cp:revision>
  <cp:lastPrinted>2014-05-01T04:37:06Z</cp:lastPrinted>
  <dcterms:modified xsi:type="dcterms:W3CDTF">2020-05-04T06:37:17Z</dcterms:modified>
</cp:coreProperties>
</file>