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355" r:id="rId2"/>
    <p:sldId id="258" r:id="rId3"/>
    <p:sldId id="362" r:id="rId4"/>
    <p:sldId id="364" r:id="rId5"/>
    <p:sldId id="366" r:id="rId6"/>
    <p:sldId id="383" r:id="rId7"/>
    <p:sldId id="384" r:id="rId8"/>
    <p:sldId id="365" r:id="rId9"/>
    <p:sldId id="385" r:id="rId10"/>
    <p:sldId id="368" r:id="rId11"/>
    <p:sldId id="382" r:id="rId12"/>
    <p:sldId id="373" r:id="rId13"/>
    <p:sldId id="374" r:id="rId14"/>
    <p:sldId id="375" r:id="rId15"/>
    <p:sldId id="376" r:id="rId16"/>
    <p:sldId id="377" r:id="rId17"/>
    <p:sldId id="378" r:id="rId18"/>
    <p:sldId id="381" r:id="rId19"/>
    <p:sldId id="380" r:id="rId20"/>
    <p:sldId id="379" r:id="rId21"/>
    <p:sldId id="359" r:id="rId22"/>
    <p:sldId id="292" r:id="rId23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420" userDrawn="1">
          <p15:clr>
            <a:srgbClr val="A4A3A4"/>
          </p15:clr>
        </p15:guide>
        <p15:guide id="3" orient="horz" pos="2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88787" autoAdjust="0"/>
  </p:normalViewPr>
  <p:slideViewPr>
    <p:cSldViewPr>
      <p:cViewPr varScale="1">
        <p:scale>
          <a:sx n="65" d="100"/>
          <a:sy n="65" d="100"/>
        </p:scale>
        <p:origin x="1356" y="72"/>
      </p:cViewPr>
      <p:guideLst>
        <p:guide orient="horz" pos="2160"/>
        <p:guide pos="5420"/>
        <p:guide orient="horz" pos="22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21D67D-9FE6-4167-84D6-22A43E7CF1BC}" type="doc">
      <dgm:prSet loTypeId="urn:microsoft.com/office/officeart/2009/3/layout/DescendingProcess" loCatId="process" qsTypeId="urn:microsoft.com/office/officeart/2005/8/quickstyle/simple4" qsCatId="simple" csTypeId="urn:microsoft.com/office/officeart/2005/8/colors/accent1_4" csCatId="accent1" phldr="1"/>
      <dgm:spPr/>
    </dgm:pt>
    <dgm:pt modelId="{FA5DFDC9-C730-4C3B-9852-6618488C1DDA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Impact signal (Broadband signal)</a:t>
          </a:r>
        </a:p>
      </dgm:t>
    </dgm:pt>
    <dgm:pt modelId="{B1F89F49-DB9F-4597-A113-8709FB9D0FCD}" type="parTrans" cxnId="{FD5DF047-5E4D-40DE-BA00-377E8CFF6510}">
      <dgm:prSet/>
      <dgm:spPr/>
      <dgm:t>
        <a:bodyPr/>
        <a:lstStyle/>
        <a:p>
          <a:endParaRPr lang="en-US"/>
        </a:p>
      </dgm:t>
    </dgm:pt>
    <dgm:pt modelId="{F41127EF-CA75-4047-8DF7-B67A4B5B171C}" type="sibTrans" cxnId="{FD5DF047-5E4D-40DE-BA00-377E8CFF6510}">
      <dgm:prSet/>
      <dgm:spPr/>
      <dgm:t>
        <a:bodyPr/>
        <a:lstStyle/>
        <a:p>
          <a:endParaRPr lang="en-US"/>
        </a:p>
      </dgm:t>
    </dgm:pt>
    <dgm:pt modelId="{95F70334-3EE7-42BC-9C42-29F17C598BBD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Frequency band signal (Different energies)</a:t>
          </a:r>
        </a:p>
      </dgm:t>
    </dgm:pt>
    <dgm:pt modelId="{6DB2011E-9DF9-45E0-9C20-C16AEFBF3B00}" type="parTrans" cxnId="{62252F8A-A745-4D18-9D4D-92506EED63B8}">
      <dgm:prSet/>
      <dgm:spPr/>
      <dgm:t>
        <a:bodyPr/>
        <a:lstStyle/>
        <a:p>
          <a:endParaRPr lang="en-US"/>
        </a:p>
      </dgm:t>
    </dgm:pt>
    <dgm:pt modelId="{3B0F3902-2E1D-45AF-8ED4-4CC0D6B5C328}" type="sibTrans" cxnId="{62252F8A-A745-4D18-9D4D-92506EED63B8}">
      <dgm:prSet/>
      <dgm:spPr/>
      <dgm:t>
        <a:bodyPr/>
        <a:lstStyle/>
        <a:p>
          <a:endParaRPr lang="en-US"/>
        </a:p>
      </dgm:t>
    </dgm:pt>
    <dgm:pt modelId="{460B41B2-6DDB-4029-A33B-5391C67C8EE1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Distance 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increase </a:t>
          </a:r>
        </a:p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Energy 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attenuation different </a:t>
          </a:r>
        </a:p>
      </dgm:t>
    </dgm:pt>
    <dgm:pt modelId="{B9F109E1-6DB9-4299-B667-0B49822B7ED3}" type="parTrans" cxnId="{6D9F16B2-B16D-4026-B0BD-65DB182C7685}">
      <dgm:prSet/>
      <dgm:spPr/>
      <dgm:t>
        <a:bodyPr/>
        <a:lstStyle/>
        <a:p>
          <a:endParaRPr lang="en-US"/>
        </a:p>
      </dgm:t>
    </dgm:pt>
    <dgm:pt modelId="{83BFF9B7-C886-4E46-AA6E-0A5A326D6494}" type="sibTrans" cxnId="{6D9F16B2-B16D-4026-B0BD-65DB182C7685}">
      <dgm:prSet/>
      <dgm:spPr/>
      <dgm:t>
        <a:bodyPr/>
        <a:lstStyle/>
        <a:p>
          <a:endParaRPr lang="en-US"/>
        </a:p>
      </dgm:t>
    </dgm:pt>
    <dgm:pt modelId="{5CC6C166-6BA1-49D3-BC9B-E301148E5741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Distance b/w impact source and 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sensors</a:t>
          </a:r>
        </a:p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confirmed 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by </a:t>
          </a:r>
        </a:p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energy 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change of frequency band signal (LOCALIZATION)</a:t>
          </a:r>
        </a:p>
      </dgm:t>
    </dgm:pt>
    <dgm:pt modelId="{B206A50F-D09A-42CF-806F-EBABB5608D3E}" type="parTrans" cxnId="{35287E97-2FDB-4819-9877-EADCDBB00CA0}">
      <dgm:prSet/>
      <dgm:spPr/>
      <dgm:t>
        <a:bodyPr/>
        <a:lstStyle/>
        <a:p>
          <a:endParaRPr lang="en-US"/>
        </a:p>
      </dgm:t>
    </dgm:pt>
    <dgm:pt modelId="{7B706E12-2553-48A2-AAE5-13BDE7630DBC}" type="sibTrans" cxnId="{35287E97-2FDB-4819-9877-EADCDBB00CA0}">
      <dgm:prSet/>
      <dgm:spPr/>
      <dgm:t>
        <a:bodyPr/>
        <a:lstStyle/>
        <a:p>
          <a:endParaRPr lang="en-US"/>
        </a:p>
      </dgm:t>
    </dgm:pt>
    <dgm:pt modelId="{332E7DF6-385C-493F-9F9C-25304C48CFB7}">
      <dgm:prSet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WAVELET PACKET DECOMPOSITION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(Extract different band signal &amp; calculate energies)</a:t>
          </a:r>
        </a:p>
      </dgm:t>
    </dgm:pt>
    <dgm:pt modelId="{28A163F6-0E7E-4006-B6C2-0EA72EBE3ADF}" type="parTrans" cxnId="{198FB3A3-74AA-457E-B74C-0A97F150BBFB}">
      <dgm:prSet/>
      <dgm:spPr/>
      <dgm:t>
        <a:bodyPr/>
        <a:lstStyle/>
        <a:p>
          <a:endParaRPr lang="en-US"/>
        </a:p>
      </dgm:t>
    </dgm:pt>
    <dgm:pt modelId="{BA1DF0D5-F050-44DC-831A-C93D8E31E1DD}" type="sibTrans" cxnId="{198FB3A3-74AA-457E-B74C-0A97F150BBFB}">
      <dgm:prSet/>
      <dgm:spPr/>
      <dgm:t>
        <a:bodyPr/>
        <a:lstStyle/>
        <a:p>
          <a:endParaRPr lang="en-US"/>
        </a:p>
      </dgm:t>
    </dgm:pt>
    <dgm:pt modelId="{60F1C740-C130-4DED-9726-649D53184C54}" type="pres">
      <dgm:prSet presAssocID="{E621D67D-9FE6-4167-84D6-22A43E7CF1BC}" presName="Name0" presStyleCnt="0">
        <dgm:presLayoutVars>
          <dgm:chMax val="7"/>
          <dgm:chPref val="5"/>
        </dgm:presLayoutVars>
      </dgm:prSet>
      <dgm:spPr/>
    </dgm:pt>
    <dgm:pt modelId="{290A9CE5-B5B4-470B-B21A-C1F304F14362}" type="pres">
      <dgm:prSet presAssocID="{E621D67D-9FE6-4167-84D6-22A43E7CF1BC}" presName="arrowNode" presStyleLbl="node1" presStyleIdx="0" presStyleCnt="1" custLinFactNeighborY="-490"/>
      <dgm:spPr/>
    </dgm:pt>
    <dgm:pt modelId="{E803C916-218D-411F-96EE-35578EFA09D7}" type="pres">
      <dgm:prSet presAssocID="{FA5DFDC9-C730-4C3B-9852-6618488C1DDA}" presName="txNode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64D4A-F000-4AC6-BC70-88F41E028BC3}" type="pres">
      <dgm:prSet presAssocID="{95F70334-3EE7-42BC-9C42-29F17C598BBD}" presName="txNode2" presStyleLbl="revTx" presStyleIdx="1" presStyleCnt="5" custLinFactNeighborX="-2519" custLinFactNeighborY="-6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4A957F-5062-40C0-BD8E-6E1B2BE6E433}" type="pres">
      <dgm:prSet presAssocID="{3B0F3902-2E1D-45AF-8ED4-4CC0D6B5C328}" presName="dotNode2" presStyleCnt="0"/>
      <dgm:spPr/>
    </dgm:pt>
    <dgm:pt modelId="{A7C32107-1BBE-4A4D-809C-399476DFD950}" type="pres">
      <dgm:prSet presAssocID="{3B0F3902-2E1D-45AF-8ED4-4CC0D6B5C328}" presName="dotRepeatNode" presStyleLbl="fgShp" presStyleIdx="0" presStyleCnt="3"/>
      <dgm:spPr/>
      <dgm:t>
        <a:bodyPr/>
        <a:lstStyle/>
        <a:p>
          <a:endParaRPr lang="en-US"/>
        </a:p>
      </dgm:t>
    </dgm:pt>
    <dgm:pt modelId="{B30D33D3-5E55-484E-99AB-0CEE9FF8DA12}" type="pres">
      <dgm:prSet presAssocID="{460B41B2-6DDB-4029-A33B-5391C67C8EE1}" presName="txNode3" presStyleLbl="revTx" presStyleIdx="2" presStyleCnt="5" custLinFactNeighborX="-1082" custLinFactNeighborY="93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4723B3-C306-4FBB-B1D2-E4CE70BF33C4}" type="pres">
      <dgm:prSet presAssocID="{83BFF9B7-C886-4E46-AA6E-0A5A326D6494}" presName="dotNode3" presStyleCnt="0"/>
      <dgm:spPr/>
    </dgm:pt>
    <dgm:pt modelId="{13993BEA-96BB-4164-ACBC-7559FEE5EF91}" type="pres">
      <dgm:prSet presAssocID="{83BFF9B7-C886-4E46-AA6E-0A5A326D6494}" presName="dotRepeatNode" presStyleLbl="fgShp" presStyleIdx="1" presStyleCnt="3"/>
      <dgm:spPr/>
      <dgm:t>
        <a:bodyPr/>
        <a:lstStyle/>
        <a:p>
          <a:endParaRPr lang="en-US"/>
        </a:p>
      </dgm:t>
    </dgm:pt>
    <dgm:pt modelId="{32DD0DD7-5A29-44A7-ADE9-C1070FA656CC}" type="pres">
      <dgm:prSet presAssocID="{5CC6C166-6BA1-49D3-BC9B-E301148E5741}" presName="txNode4" presStyleLbl="revTx" presStyleIdx="3" presStyleCnt="5" custLinFactNeighborX="9695" custLinFactNeighborY="-148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A16B3E-49DF-4D2E-BFF9-B7C67AD61BA0}" type="pres">
      <dgm:prSet presAssocID="{7B706E12-2553-48A2-AAE5-13BDE7630DBC}" presName="dotNode4" presStyleCnt="0"/>
      <dgm:spPr/>
    </dgm:pt>
    <dgm:pt modelId="{77D5C039-99D6-485B-8D4F-77FB9265D3EB}" type="pres">
      <dgm:prSet presAssocID="{7B706E12-2553-48A2-AAE5-13BDE7630DBC}" presName="dotRepeatNode" presStyleLbl="fgShp" presStyleIdx="2" presStyleCnt="3"/>
      <dgm:spPr/>
      <dgm:t>
        <a:bodyPr/>
        <a:lstStyle/>
        <a:p>
          <a:endParaRPr lang="en-US"/>
        </a:p>
      </dgm:t>
    </dgm:pt>
    <dgm:pt modelId="{47BB2526-6530-41F1-A420-94906018D667}" type="pres">
      <dgm:prSet presAssocID="{332E7DF6-385C-493F-9F9C-25304C48CFB7}" presName="txNode5" presStyleLbl="revTx" presStyleIdx="4" presStyleCnt="5" custLinFactNeighborX="-1699" custLinFactNeighborY="77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C7839F-A67C-4244-B3E8-D0EC3FDADB7F}" type="presOf" srcId="{E621D67D-9FE6-4167-84D6-22A43E7CF1BC}" destId="{60F1C740-C130-4DED-9726-649D53184C54}" srcOrd="0" destOrd="0" presId="urn:microsoft.com/office/officeart/2009/3/layout/DescendingProcess"/>
    <dgm:cxn modelId="{FFB249BB-CFE2-4296-8E91-B3D26079718F}" type="presOf" srcId="{460B41B2-6DDB-4029-A33B-5391C67C8EE1}" destId="{B30D33D3-5E55-484E-99AB-0CEE9FF8DA12}" srcOrd="0" destOrd="0" presId="urn:microsoft.com/office/officeart/2009/3/layout/DescendingProcess"/>
    <dgm:cxn modelId="{FD5DF047-5E4D-40DE-BA00-377E8CFF6510}" srcId="{E621D67D-9FE6-4167-84D6-22A43E7CF1BC}" destId="{FA5DFDC9-C730-4C3B-9852-6618488C1DDA}" srcOrd="0" destOrd="0" parTransId="{B1F89F49-DB9F-4597-A113-8709FB9D0FCD}" sibTransId="{F41127EF-CA75-4047-8DF7-B67A4B5B171C}"/>
    <dgm:cxn modelId="{198FB3A3-74AA-457E-B74C-0A97F150BBFB}" srcId="{E621D67D-9FE6-4167-84D6-22A43E7CF1BC}" destId="{332E7DF6-385C-493F-9F9C-25304C48CFB7}" srcOrd="4" destOrd="0" parTransId="{28A163F6-0E7E-4006-B6C2-0EA72EBE3ADF}" sibTransId="{BA1DF0D5-F050-44DC-831A-C93D8E31E1DD}"/>
    <dgm:cxn modelId="{30EFDB02-EB2C-4AFD-8433-17F2F00B0512}" type="presOf" srcId="{332E7DF6-385C-493F-9F9C-25304C48CFB7}" destId="{47BB2526-6530-41F1-A420-94906018D667}" srcOrd="0" destOrd="0" presId="urn:microsoft.com/office/officeart/2009/3/layout/DescendingProcess"/>
    <dgm:cxn modelId="{3C90B944-4601-4602-A676-9F3ED4A8E3E5}" type="presOf" srcId="{95F70334-3EE7-42BC-9C42-29F17C598BBD}" destId="{84864D4A-F000-4AC6-BC70-88F41E028BC3}" srcOrd="0" destOrd="0" presId="urn:microsoft.com/office/officeart/2009/3/layout/DescendingProcess"/>
    <dgm:cxn modelId="{62252F8A-A745-4D18-9D4D-92506EED63B8}" srcId="{E621D67D-9FE6-4167-84D6-22A43E7CF1BC}" destId="{95F70334-3EE7-42BC-9C42-29F17C598BBD}" srcOrd="1" destOrd="0" parTransId="{6DB2011E-9DF9-45E0-9C20-C16AEFBF3B00}" sibTransId="{3B0F3902-2E1D-45AF-8ED4-4CC0D6B5C328}"/>
    <dgm:cxn modelId="{4A9F9CC6-B26E-4EE2-8B30-B0072422CAAF}" type="presOf" srcId="{7B706E12-2553-48A2-AAE5-13BDE7630DBC}" destId="{77D5C039-99D6-485B-8D4F-77FB9265D3EB}" srcOrd="0" destOrd="0" presId="urn:microsoft.com/office/officeart/2009/3/layout/DescendingProcess"/>
    <dgm:cxn modelId="{986DD265-01F0-4CC5-B284-DE8BAC91BA82}" type="presOf" srcId="{5CC6C166-6BA1-49D3-BC9B-E301148E5741}" destId="{32DD0DD7-5A29-44A7-ADE9-C1070FA656CC}" srcOrd="0" destOrd="0" presId="urn:microsoft.com/office/officeart/2009/3/layout/DescendingProcess"/>
    <dgm:cxn modelId="{35287E97-2FDB-4819-9877-EADCDBB00CA0}" srcId="{E621D67D-9FE6-4167-84D6-22A43E7CF1BC}" destId="{5CC6C166-6BA1-49D3-BC9B-E301148E5741}" srcOrd="3" destOrd="0" parTransId="{B206A50F-D09A-42CF-806F-EBABB5608D3E}" sibTransId="{7B706E12-2553-48A2-AAE5-13BDE7630DBC}"/>
    <dgm:cxn modelId="{DB36A529-9E7C-4AA6-9337-62029DB31B14}" type="presOf" srcId="{83BFF9B7-C886-4E46-AA6E-0A5A326D6494}" destId="{13993BEA-96BB-4164-ACBC-7559FEE5EF91}" srcOrd="0" destOrd="0" presId="urn:microsoft.com/office/officeart/2009/3/layout/DescendingProcess"/>
    <dgm:cxn modelId="{6D9F16B2-B16D-4026-B0BD-65DB182C7685}" srcId="{E621D67D-9FE6-4167-84D6-22A43E7CF1BC}" destId="{460B41B2-6DDB-4029-A33B-5391C67C8EE1}" srcOrd="2" destOrd="0" parTransId="{B9F109E1-6DB9-4299-B667-0B49822B7ED3}" sibTransId="{83BFF9B7-C886-4E46-AA6E-0A5A326D6494}"/>
    <dgm:cxn modelId="{EE331665-D00E-4B7B-BA29-A0A6E982580D}" type="presOf" srcId="{3B0F3902-2E1D-45AF-8ED4-4CC0D6B5C328}" destId="{A7C32107-1BBE-4A4D-809C-399476DFD950}" srcOrd="0" destOrd="0" presId="urn:microsoft.com/office/officeart/2009/3/layout/DescendingProcess"/>
    <dgm:cxn modelId="{198BF178-DF71-4BCF-BB7E-0C345A1A8F4F}" type="presOf" srcId="{FA5DFDC9-C730-4C3B-9852-6618488C1DDA}" destId="{E803C916-218D-411F-96EE-35578EFA09D7}" srcOrd="0" destOrd="0" presId="urn:microsoft.com/office/officeart/2009/3/layout/DescendingProcess"/>
    <dgm:cxn modelId="{3E18D3E9-C8A0-40AC-BB94-B2C49F9AFAA8}" type="presParOf" srcId="{60F1C740-C130-4DED-9726-649D53184C54}" destId="{290A9CE5-B5B4-470B-B21A-C1F304F14362}" srcOrd="0" destOrd="0" presId="urn:microsoft.com/office/officeart/2009/3/layout/DescendingProcess"/>
    <dgm:cxn modelId="{1455904E-9C3A-4991-BFEA-6E5BF2882380}" type="presParOf" srcId="{60F1C740-C130-4DED-9726-649D53184C54}" destId="{E803C916-218D-411F-96EE-35578EFA09D7}" srcOrd="1" destOrd="0" presId="urn:microsoft.com/office/officeart/2009/3/layout/DescendingProcess"/>
    <dgm:cxn modelId="{AE03B626-ECBE-455F-8485-980E837EC031}" type="presParOf" srcId="{60F1C740-C130-4DED-9726-649D53184C54}" destId="{84864D4A-F000-4AC6-BC70-88F41E028BC3}" srcOrd="2" destOrd="0" presId="urn:microsoft.com/office/officeart/2009/3/layout/DescendingProcess"/>
    <dgm:cxn modelId="{3E716EEB-18EB-4D04-B1CA-5FBFE464A1BA}" type="presParOf" srcId="{60F1C740-C130-4DED-9726-649D53184C54}" destId="{5C4A957F-5062-40C0-BD8E-6E1B2BE6E433}" srcOrd="3" destOrd="0" presId="urn:microsoft.com/office/officeart/2009/3/layout/DescendingProcess"/>
    <dgm:cxn modelId="{B7CDDB04-D9C1-40C3-A7C5-8D4E3BD82A58}" type="presParOf" srcId="{5C4A957F-5062-40C0-BD8E-6E1B2BE6E433}" destId="{A7C32107-1BBE-4A4D-809C-399476DFD950}" srcOrd="0" destOrd="0" presId="urn:microsoft.com/office/officeart/2009/3/layout/DescendingProcess"/>
    <dgm:cxn modelId="{671A080B-E8EB-4716-9CB5-17B3C3650921}" type="presParOf" srcId="{60F1C740-C130-4DED-9726-649D53184C54}" destId="{B30D33D3-5E55-484E-99AB-0CEE9FF8DA12}" srcOrd="4" destOrd="0" presId="urn:microsoft.com/office/officeart/2009/3/layout/DescendingProcess"/>
    <dgm:cxn modelId="{A9C53C7F-6018-434B-BADA-137D9058BC4F}" type="presParOf" srcId="{60F1C740-C130-4DED-9726-649D53184C54}" destId="{144723B3-C306-4FBB-B1D2-E4CE70BF33C4}" srcOrd="5" destOrd="0" presId="urn:microsoft.com/office/officeart/2009/3/layout/DescendingProcess"/>
    <dgm:cxn modelId="{D28032C9-96A4-4CB1-B6D0-0491C3A98D7F}" type="presParOf" srcId="{144723B3-C306-4FBB-B1D2-E4CE70BF33C4}" destId="{13993BEA-96BB-4164-ACBC-7559FEE5EF91}" srcOrd="0" destOrd="0" presId="urn:microsoft.com/office/officeart/2009/3/layout/DescendingProcess"/>
    <dgm:cxn modelId="{AC470CA3-7EC0-4935-9B40-2676FFB7DF22}" type="presParOf" srcId="{60F1C740-C130-4DED-9726-649D53184C54}" destId="{32DD0DD7-5A29-44A7-ADE9-C1070FA656CC}" srcOrd="6" destOrd="0" presId="urn:microsoft.com/office/officeart/2009/3/layout/DescendingProcess"/>
    <dgm:cxn modelId="{5A77A813-61FB-4A85-8B33-5412DCCAB4CF}" type="presParOf" srcId="{60F1C740-C130-4DED-9726-649D53184C54}" destId="{BAA16B3E-49DF-4D2E-BFF9-B7C67AD61BA0}" srcOrd="7" destOrd="0" presId="urn:microsoft.com/office/officeart/2009/3/layout/DescendingProcess"/>
    <dgm:cxn modelId="{B601587C-FE01-4E1A-BC7E-296893C708B1}" type="presParOf" srcId="{BAA16B3E-49DF-4D2E-BFF9-B7C67AD61BA0}" destId="{77D5C039-99D6-485B-8D4F-77FB9265D3EB}" srcOrd="0" destOrd="0" presId="urn:microsoft.com/office/officeart/2009/3/layout/DescendingProcess"/>
    <dgm:cxn modelId="{0310C00E-4D8F-454E-B3A4-B0A6EF1440C5}" type="presParOf" srcId="{60F1C740-C130-4DED-9726-649D53184C54}" destId="{47BB2526-6530-41F1-A420-94906018D667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A9CE5-B5B4-470B-B21A-C1F304F14362}">
      <dsp:nvSpPr>
        <dsp:cNvPr id="0" name=""/>
        <dsp:cNvSpPr/>
      </dsp:nvSpPr>
      <dsp:spPr>
        <a:xfrm rot="4396374">
          <a:off x="1697309" y="1155202"/>
          <a:ext cx="5011448" cy="3494860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C32107-1BBE-4A4D-809C-399476DFD950}">
      <dsp:nvSpPr>
        <dsp:cNvPr id="0" name=""/>
        <dsp:cNvSpPr/>
      </dsp:nvSpPr>
      <dsp:spPr>
        <a:xfrm>
          <a:off x="3574614" y="1611541"/>
          <a:ext cx="126554" cy="126554"/>
        </a:xfrm>
        <a:prstGeom prst="ellipse">
          <a:avLst/>
        </a:prstGeom>
        <a:gradFill rotWithShape="0">
          <a:gsLst>
            <a:gs pos="0">
              <a:schemeClr val="accent1">
                <a:tint val="55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55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55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3993BEA-96BB-4164-ACBC-7559FEE5EF91}">
      <dsp:nvSpPr>
        <dsp:cNvPr id="0" name=""/>
        <dsp:cNvSpPr/>
      </dsp:nvSpPr>
      <dsp:spPr>
        <a:xfrm>
          <a:off x="4441165" y="2310495"/>
          <a:ext cx="126554" cy="126554"/>
        </a:xfrm>
        <a:prstGeom prst="ellipse">
          <a:avLst/>
        </a:prstGeom>
        <a:gradFill rotWithShape="0">
          <a:gsLst>
            <a:gs pos="0">
              <a:schemeClr val="accent1">
                <a:tint val="55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55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55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7D5C039-99D6-485B-8D4F-77FB9265D3EB}">
      <dsp:nvSpPr>
        <dsp:cNvPr id="0" name=""/>
        <dsp:cNvSpPr/>
      </dsp:nvSpPr>
      <dsp:spPr>
        <a:xfrm>
          <a:off x="5090600" y="3127876"/>
          <a:ext cx="126554" cy="126554"/>
        </a:xfrm>
        <a:prstGeom prst="ellipse">
          <a:avLst/>
        </a:prstGeom>
        <a:gradFill rotWithShape="0">
          <a:gsLst>
            <a:gs pos="0">
              <a:schemeClr val="accent1">
                <a:tint val="55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55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55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803C916-218D-411F-96EE-35578EFA09D7}">
      <dsp:nvSpPr>
        <dsp:cNvPr id="0" name=""/>
        <dsp:cNvSpPr/>
      </dsp:nvSpPr>
      <dsp:spPr>
        <a:xfrm>
          <a:off x="1361356" y="0"/>
          <a:ext cx="2362742" cy="928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Impact signal (Broadband signal)</a:t>
          </a:r>
        </a:p>
      </dsp:txBody>
      <dsp:txXfrm>
        <a:off x="1361356" y="0"/>
        <a:ext cx="2362742" cy="928842"/>
      </dsp:txXfrm>
    </dsp:sp>
    <dsp:sp modelId="{84864D4A-F000-4AC6-BC70-88F41E028BC3}">
      <dsp:nvSpPr>
        <dsp:cNvPr id="0" name=""/>
        <dsp:cNvSpPr/>
      </dsp:nvSpPr>
      <dsp:spPr>
        <a:xfrm>
          <a:off x="4211957" y="1204016"/>
          <a:ext cx="3448327" cy="928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Frequency band signal (Different energies)</a:t>
          </a:r>
        </a:p>
      </dsp:txBody>
      <dsp:txXfrm>
        <a:off x="4211957" y="1204016"/>
        <a:ext cx="3448327" cy="928842"/>
      </dsp:txXfrm>
    </dsp:sp>
    <dsp:sp modelId="{B30D33D3-5E55-484E-99AB-0CEE9FF8DA12}">
      <dsp:nvSpPr>
        <dsp:cNvPr id="0" name=""/>
        <dsp:cNvSpPr/>
      </dsp:nvSpPr>
      <dsp:spPr>
        <a:xfrm>
          <a:off x="1331646" y="1996105"/>
          <a:ext cx="2745890" cy="928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Distance 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increase </a:t>
          </a:r>
        </a:p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Energy 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attenuation different </a:t>
          </a:r>
        </a:p>
      </dsp:txBody>
      <dsp:txXfrm>
        <a:off x="1331646" y="1996105"/>
        <a:ext cx="2745890" cy="928842"/>
      </dsp:txXfrm>
    </dsp:sp>
    <dsp:sp modelId="{32DD0DD7-5A29-44A7-ADE9-C1070FA656CC}">
      <dsp:nvSpPr>
        <dsp:cNvPr id="0" name=""/>
        <dsp:cNvSpPr/>
      </dsp:nvSpPr>
      <dsp:spPr>
        <a:xfrm>
          <a:off x="5844140" y="2589245"/>
          <a:ext cx="2107311" cy="928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Distance b/w impact source and 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sensors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confirmed 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by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energy 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change of frequency band signal (LOCALIZATION)</a:t>
          </a:r>
        </a:p>
      </dsp:txBody>
      <dsp:txXfrm>
        <a:off x="5844140" y="2589245"/>
        <a:ext cx="2107311" cy="928842"/>
      </dsp:txXfrm>
    </dsp:sp>
    <dsp:sp modelId="{47BB2526-6530-41F1-A420-94906018D667}">
      <dsp:nvSpPr>
        <dsp:cNvPr id="0" name=""/>
        <dsp:cNvSpPr/>
      </dsp:nvSpPr>
      <dsp:spPr>
        <a:xfrm>
          <a:off x="4500005" y="4876422"/>
          <a:ext cx="3192895" cy="928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WAVELET PACKET DECOMPOSITION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(Extract different band signal &amp; calculate energies)</a:t>
          </a:r>
        </a:p>
      </dsp:txBody>
      <dsp:txXfrm>
        <a:off x="4500005" y="4876422"/>
        <a:ext cx="3192895" cy="928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955" cy="4973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45" y="0"/>
            <a:ext cx="2945955" cy="4973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AB3E7-4A3A-4E56-A4D4-F340CBEAE39A}" type="datetimeFigureOut">
              <a:rPr lang="en-GB" smtClean="0"/>
              <a:pPr/>
              <a:t>31/05/2020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29"/>
            <a:ext cx="2945955" cy="4973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45" y="9430829"/>
            <a:ext cx="2945955" cy="4973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E98BA-139B-4DC9-AB8C-0229CE52E45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916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79D99E9-197B-400F-96BE-B7581A490113}" type="datetimeFigureOut">
              <a:rPr lang="zh-TW" altLang="en-US" smtClean="0"/>
              <a:pPr/>
              <a:t>2020/5/31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13A152A-3943-4FBD-B145-8B16DFE947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48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434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21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48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968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520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209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A152A-3943-4FBD-B145-8B16DFE947EA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68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6" descr="圖片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3"/>
            <a:ext cx="91440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3929066"/>
            <a:ext cx="7772400" cy="1470025"/>
          </a:xfrm>
        </p:spPr>
        <p:txBody>
          <a:bodyPr/>
          <a:lstStyle>
            <a:lvl1pPr>
              <a:defRPr b="1"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7290" y="5500702"/>
            <a:ext cx="6400800" cy="6646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8" descr="taipei tech key rev.02212013 _頁面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0603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0"/>
            <a:ext cx="7072362" cy="1143000"/>
          </a:xfrm>
        </p:spPr>
        <p:txBody>
          <a:bodyPr/>
          <a:lstStyle>
            <a:lvl1pPr algn="l">
              <a:defRPr sz="4000" b="1"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10400" y="777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4934BA-D916-407F-A7DC-F7360150681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4934BA-D916-407F-A7DC-F7360150681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`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/>
          <a:srcRect l="12490" r="12569" b="41600"/>
          <a:stretch/>
        </p:blipFill>
        <p:spPr>
          <a:xfrm>
            <a:off x="0" y="0"/>
            <a:ext cx="9144000" cy="2467649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 bwMode="auto">
          <a:xfrm>
            <a:off x="0" y="2420888"/>
            <a:ext cx="912371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IN" sz="3600" dirty="0">
                <a:solidFill>
                  <a:srgbClr val="FF0000"/>
                </a:solidFill>
              </a:rPr>
              <a:t>Impact Localization of CFRP Structure Based on FBG Sensor Network</a:t>
            </a:r>
            <a:endParaRPr kumimoji="0" lang="en-US" sz="1000" dirty="0">
              <a:solidFill>
                <a:srgbClr val="FF0000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187624" y="45089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773165"/>
            <a:ext cx="9123718" cy="17440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pPr algn="ctr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Y. Z.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Zhao,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Wang, and D.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Hau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,“Impact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of CFRP Structure Based on FBG Sensor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Network,”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Photonic Sens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10, 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pp.88–96, March 2020.</a:t>
            </a:r>
            <a:endParaRPr lang="en-US" sz="20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Presenter: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Ashish Kumar</a:t>
            </a:r>
            <a:endParaRPr lang="zh-TW" altLang="en-US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IN" altLang="zh-TW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ID: 108998404</a:t>
            </a:r>
          </a:p>
          <a:p>
            <a:r>
              <a:rPr lang="en-IN" altLang="zh-TW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Instructor: </a:t>
            </a:r>
            <a:r>
              <a:rPr lang="en-IN" altLang="zh-TW" dirty="0" err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Prof.</a:t>
            </a:r>
            <a:r>
              <a:rPr lang="en-IN" altLang="zh-TW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Peng-</a:t>
            </a:r>
            <a:r>
              <a:rPr lang="en-IN" altLang="zh-TW" dirty="0" err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chun</a:t>
            </a:r>
            <a:r>
              <a:rPr lang="en-IN" altLang="zh-TW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Peng</a:t>
            </a:r>
            <a:endParaRPr lang="zh-TW" altLang="en-US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20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10</a:t>
            </a:fld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35496" y="1412776"/>
            <a:ext cx="5295503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2844" t="34250" r="28416" b="15547"/>
          <a:stretch/>
        </p:blipFill>
        <p:spPr>
          <a:xfrm>
            <a:off x="179512" y="1340768"/>
            <a:ext cx="6336704" cy="4616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1143000"/>
          </a:xfrm>
        </p:spPr>
        <p:txBody>
          <a:bodyPr/>
          <a:lstStyle/>
          <a:p>
            <a:pPr algn="ctr"/>
            <a:r>
              <a:rPr lang="en-IN" b="0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EXPERIMENT</a:t>
            </a:r>
            <a:endParaRPr lang="en-IN" b="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6660232" y="1196752"/>
            <a:ext cx="237626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Grating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the FBG is 10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</a:p>
          <a:p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Narrow-band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 is set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1565.280 nm</a:t>
            </a:r>
          </a:p>
          <a:p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is 10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of the data acquisition system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5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MHz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3068960"/>
            <a:ext cx="151216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Santec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TSL-510</a:t>
            </a:r>
          </a:p>
          <a:p>
            <a:pPr algn="ctr"/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0032" y="3861048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Reflectance 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wavelengths of four FBG sensors are 1565.255 nm, 1565.250 nm, 1565.255 nm and 1565.260 nm.</a:t>
            </a:r>
          </a:p>
        </p:txBody>
      </p:sp>
    </p:spTree>
    <p:extLst>
      <p:ext uri="{BB962C8B-B14F-4D97-AF65-F5344CB8AC3E}">
        <p14:creationId xmlns:p14="http://schemas.microsoft.com/office/powerpoint/2010/main" val="424753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11</a:t>
            </a:fld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2214" t="36219" r="18454" b="13579"/>
          <a:stretch/>
        </p:blipFill>
        <p:spPr>
          <a:xfrm>
            <a:off x="755576" y="1376771"/>
            <a:ext cx="5400600" cy="5196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6516216" y="1916832"/>
            <a:ext cx="237626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500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 × 500 mm × 2 mm CFRP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plate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Epoxy glue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is simulated by </a:t>
            </a:r>
            <a:r>
              <a:rPr lang="en-IN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steel ball </a:t>
            </a:r>
            <a:r>
              <a:rPr lang="en-IN" sz="20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energy is 0.2 J.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73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rgbClr val="00B050"/>
                </a:solidFill>
              </a:rPr>
              <a:t>IMPACT LOCALIZATION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12</a:t>
            </a:fld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6109320" y="2636912"/>
            <a:ext cx="302433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794" t="22438" r="58855" b="47173"/>
          <a:stretch/>
        </p:blipFill>
        <p:spPr>
          <a:xfrm>
            <a:off x="117629" y="2125301"/>
            <a:ext cx="4526379" cy="3175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6794" t="54563" r="58855" b="9496"/>
          <a:stretch/>
        </p:blipFill>
        <p:spPr>
          <a:xfrm>
            <a:off x="4716016" y="2123664"/>
            <a:ext cx="4104456" cy="3226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6794" t="90396" r="72386" b="5917"/>
          <a:stretch/>
        </p:blipFill>
        <p:spPr>
          <a:xfrm>
            <a:off x="3707904" y="5517232"/>
            <a:ext cx="2255676" cy="432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539552" y="1484783"/>
            <a:ext cx="7848872" cy="436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 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between impact source and FBG 3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Amplitude ↓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49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87896" y="332656"/>
            <a:ext cx="5896272" cy="92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endParaRPr kumimoji="0" lang="en-IN" sz="2200" b="0" dirty="0">
              <a:solidFill>
                <a:srgbClr val="00B050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372200" y="1152128"/>
            <a:ext cx="2736304" cy="4437112"/>
          </a:xfrm>
        </p:spPr>
        <p:txBody>
          <a:bodyPr/>
          <a:lstStyle/>
          <a:p>
            <a:r>
              <a:rPr lang="en-IN" sz="2000" b="0" dirty="0" smtClean="0"/>
              <a:t>Frequency range 1Khz - 50Khz</a:t>
            </a:r>
            <a:br>
              <a:rPr lang="en-IN" sz="2000" b="0" dirty="0" smtClean="0"/>
            </a:br>
            <a:r>
              <a:rPr lang="en-IN" sz="2000" b="0" dirty="0"/>
              <a:t/>
            </a:r>
            <a:br>
              <a:rPr lang="en-IN" sz="2000" b="0" dirty="0"/>
            </a:br>
            <a:r>
              <a:rPr lang="en-IN" sz="2000" b="0" dirty="0" smtClean="0"/>
              <a:t>NOISE - no accurate relationship</a:t>
            </a:r>
            <a:endParaRPr lang="en-IN" sz="20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340" t="23422" r="24542" b="30313"/>
          <a:stretch/>
        </p:blipFill>
        <p:spPr>
          <a:xfrm>
            <a:off x="1619672" y="1340768"/>
            <a:ext cx="4526632" cy="4341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50698" t="81384" r="24542" b="15548"/>
          <a:stretch/>
        </p:blipFill>
        <p:spPr>
          <a:xfrm>
            <a:off x="1619672" y="5805264"/>
            <a:ext cx="4536504" cy="316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5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14</a:t>
            </a:fld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222" t="26375" r="37271" b="12594"/>
          <a:stretch/>
        </p:blipFill>
        <p:spPr>
          <a:xfrm>
            <a:off x="683568" y="1268760"/>
            <a:ext cx="5688632" cy="4702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367" t="86307" r="72755" b="9641"/>
          <a:stretch/>
        </p:blipFill>
        <p:spPr>
          <a:xfrm>
            <a:off x="2110423" y="6021288"/>
            <a:ext cx="2533585" cy="387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6"/>
          <p:cNvSpPr txBox="1">
            <a:spLocks/>
          </p:cNvSpPr>
          <p:nvPr/>
        </p:nvSpPr>
        <p:spPr bwMode="auto">
          <a:xfrm>
            <a:off x="6516216" y="1512168"/>
            <a:ext cx="2736304" cy="44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r>
              <a:rPr kumimoji="0" lang="en-IN" sz="2000" b="0" dirty="0" smtClean="0"/>
              <a:t>Wavelet packet function sym4</a:t>
            </a:r>
          </a:p>
          <a:p>
            <a:endParaRPr kumimoji="0" lang="en-IN" sz="2000" b="0" dirty="0" smtClean="0"/>
          </a:p>
          <a:p>
            <a:endParaRPr kumimoji="0" lang="en-IN" sz="2000" b="0" dirty="0" smtClean="0"/>
          </a:p>
          <a:p>
            <a:r>
              <a:rPr kumimoji="0" lang="en-IN" sz="2000" b="0" dirty="0" smtClean="0"/>
              <a:t>Layer number 6 </a:t>
            </a:r>
          </a:p>
          <a:p>
            <a:endParaRPr kumimoji="0" lang="en-IN" sz="2000" b="0" dirty="0" smtClean="0"/>
          </a:p>
          <a:p>
            <a:endParaRPr kumimoji="0" lang="en-IN" sz="2000" b="0" dirty="0"/>
          </a:p>
          <a:p>
            <a:r>
              <a:rPr kumimoji="0" lang="en-IN" sz="2000" b="0" dirty="0" smtClean="0"/>
              <a:t>64 different frequency band signals</a:t>
            </a:r>
          </a:p>
          <a:p>
            <a:endParaRPr kumimoji="0" lang="en-IN" sz="2000" b="0" dirty="0"/>
          </a:p>
          <a:p>
            <a:r>
              <a:rPr kumimoji="0" lang="en-IN" sz="2000" b="0" dirty="0" smtClean="0"/>
              <a:t>Amplitude S1, S2, S3, S4 more then 0.05V</a:t>
            </a:r>
            <a:endParaRPr kumimoji="0" lang="en-IN" sz="2000" b="0" dirty="0"/>
          </a:p>
        </p:txBody>
      </p:sp>
    </p:spTree>
    <p:extLst>
      <p:ext uri="{BB962C8B-B14F-4D97-AF65-F5344CB8AC3E}">
        <p14:creationId xmlns:p14="http://schemas.microsoft.com/office/powerpoint/2010/main" val="337776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15</a:t>
            </a:fld>
            <a:endParaRPr lang="zh-TW" altLang="en-US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5868144" y="1268760"/>
            <a:ext cx="338437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endParaRPr lang="en-IN" sz="18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5496" t="22609" r="51298" b="12422"/>
          <a:stretch/>
        </p:blipFill>
        <p:spPr>
          <a:xfrm>
            <a:off x="2123728" y="1340768"/>
            <a:ext cx="4608512" cy="5069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6"/>
          <p:cNvSpPr txBox="1">
            <a:spLocks/>
          </p:cNvSpPr>
          <p:nvPr/>
        </p:nvSpPr>
        <p:spPr bwMode="auto">
          <a:xfrm>
            <a:off x="7092280" y="1512168"/>
            <a:ext cx="2016224" cy="44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r>
              <a:rPr kumimoji="0" lang="en-IN" sz="2400" dirty="0" smtClean="0">
                <a:solidFill>
                  <a:srgbClr val="002060"/>
                </a:solidFill>
              </a:rPr>
              <a:t>Five order polynomial fitting</a:t>
            </a:r>
            <a:endParaRPr kumimoji="0" lang="en-I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98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Verifying ELM Model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16</a:t>
            </a:fld>
            <a:endParaRPr lang="zh-TW" altLang="en-US" dirty="0"/>
          </a:p>
        </p:txBody>
      </p:sp>
      <p:sp>
        <p:nvSpPr>
          <p:cNvPr id="5" name="Title 6"/>
          <p:cNvSpPr txBox="1">
            <a:spLocks/>
          </p:cNvSpPr>
          <p:nvPr/>
        </p:nvSpPr>
        <p:spPr bwMode="auto">
          <a:xfrm>
            <a:off x="4572000" y="3140968"/>
            <a:ext cx="280831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endParaRPr lang="en-IN" sz="1200" b="0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6516216" y="3293368"/>
            <a:ext cx="280831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endParaRPr lang="en-IN" sz="1800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0668" t="31297" r="50553" b="7672"/>
          <a:stretch/>
        </p:blipFill>
        <p:spPr>
          <a:xfrm>
            <a:off x="2267744" y="1340768"/>
            <a:ext cx="4287960" cy="5112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6"/>
          <p:cNvSpPr txBox="1">
            <a:spLocks/>
          </p:cNvSpPr>
          <p:nvPr/>
        </p:nvSpPr>
        <p:spPr bwMode="auto">
          <a:xfrm>
            <a:off x="6732240" y="1124744"/>
            <a:ext cx="2339752" cy="450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r>
              <a:rPr kumimoji="0" lang="en-IN" sz="2400" b="0" dirty="0" smtClean="0"/>
              <a:t>(190mm,250mm)</a:t>
            </a:r>
            <a:endParaRPr kumimoji="0" lang="en-IN" sz="2400" b="0" dirty="0"/>
          </a:p>
        </p:txBody>
      </p:sp>
    </p:spTree>
    <p:extLst>
      <p:ext uri="{BB962C8B-B14F-4D97-AF65-F5344CB8AC3E}">
        <p14:creationId xmlns:p14="http://schemas.microsoft.com/office/powerpoint/2010/main" val="79691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244" y="1152128"/>
            <a:ext cx="2775252" cy="4509120"/>
          </a:xfrm>
        </p:spPr>
        <p:txBody>
          <a:bodyPr/>
          <a:lstStyle/>
          <a:p>
            <a:endParaRPr lang="en-IN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17</a:t>
            </a:fld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844" t="36219" r="34503" b="7672"/>
          <a:stretch/>
        </p:blipFill>
        <p:spPr>
          <a:xfrm>
            <a:off x="2051720" y="1340768"/>
            <a:ext cx="4752528" cy="4591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17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18</a:t>
            </a:fld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046" t="29329" r="59408" b="13579"/>
          <a:stretch/>
        </p:blipFill>
        <p:spPr>
          <a:xfrm>
            <a:off x="1979712" y="1340768"/>
            <a:ext cx="4824536" cy="4909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55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19</a:t>
            </a:fld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6680" t="27157" r="20668" b="13781"/>
          <a:stretch/>
        </p:blipFill>
        <p:spPr>
          <a:xfrm>
            <a:off x="2411760" y="1340768"/>
            <a:ext cx="4680520" cy="4759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191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12006" y="53752"/>
            <a:ext cx="9096498" cy="1143000"/>
          </a:xfrm>
        </p:spPr>
        <p:txBody>
          <a:bodyPr/>
          <a:lstStyle/>
          <a:p>
            <a:pPr algn="ctr" eaLnBrk="1" hangingPunct="1"/>
            <a:r>
              <a:rPr lang="en-US" altLang="zh-TW" dirty="0" smtClean="0">
                <a:solidFill>
                  <a:srgbClr val="00B050"/>
                </a:solidFill>
              </a:rPr>
              <a:t>OUTLINE</a:t>
            </a:r>
            <a:endParaRPr lang="zh-TW" altLang="en-US" dirty="0" smtClean="0">
              <a:solidFill>
                <a:srgbClr val="00B050"/>
              </a:solidFill>
            </a:endParaRPr>
          </a:p>
        </p:txBody>
      </p:sp>
      <p:sp>
        <p:nvSpPr>
          <p:cNvPr id="5123" name="內容版面配置區 2"/>
          <p:cNvSpPr>
            <a:spLocks noGrp="1"/>
          </p:cNvSpPr>
          <p:nvPr>
            <p:ph idx="4294967295"/>
          </p:nvPr>
        </p:nvSpPr>
        <p:spPr>
          <a:xfrm>
            <a:off x="323529" y="1484784"/>
            <a:ext cx="8280920" cy="4032448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Processing and Localization Algorithm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and Results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20</a:t>
            </a:fld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473" t="24406" r="15134" b="7673"/>
          <a:stretch/>
        </p:blipFill>
        <p:spPr>
          <a:xfrm>
            <a:off x="179512" y="1322347"/>
            <a:ext cx="8784976" cy="4698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7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58" y="29029"/>
            <a:ext cx="9144857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CONCLUSION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21</a:t>
            </a:fld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44015" y="1340769"/>
            <a:ext cx="899998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and average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error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are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30.4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mm,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6.7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 and 14.2mm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respectively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time is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(better than 1.6 s and 3.2 s).</a:t>
            </a: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ELM has better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training time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 with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adjusted parameter.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system 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proposed provide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means and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for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impact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CFRP structure.</a:t>
            </a: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96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520" y="1538536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endParaRPr kumimoji="0" lang="en-US" altLang="zh-TW" sz="24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87724" y="2921168"/>
            <a:ext cx="52925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912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1143000"/>
          </a:xfrm>
        </p:spPr>
        <p:txBody>
          <a:bodyPr/>
          <a:lstStyle/>
          <a:p>
            <a:pPr algn="ctr"/>
            <a:r>
              <a:rPr lang="en-IN" b="0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PROPOSED WORK</a:t>
            </a:r>
            <a:endParaRPr lang="en-IN" b="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395536" y="1484784"/>
            <a:ext cx="82296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system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bragg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grating (FBG) sensor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proposed for impact detection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localization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6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1143000"/>
          </a:xfrm>
        </p:spPr>
        <p:txBody>
          <a:bodyPr/>
          <a:lstStyle/>
          <a:p>
            <a:pPr algn="ctr"/>
            <a:r>
              <a:rPr lang="en-IN" b="0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INTRODUCTION</a:t>
            </a:r>
            <a:endParaRPr lang="en-IN" b="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107504" y="1268760"/>
            <a:ext cx="892899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kumimoji="0"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971600" y="1340768"/>
            <a:ext cx="2880320" cy="295232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Carbon </a:t>
            </a:r>
            <a:r>
              <a:rPr lang="en-IN" sz="2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 Reinforced Polymer (CFRP)</a:t>
            </a:r>
          </a:p>
          <a:p>
            <a:pPr algn="ctr"/>
            <a:r>
              <a:rPr lang="en-IN" sz="14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Strength,</a:t>
            </a:r>
          </a:p>
          <a:p>
            <a:pPr algn="ctr"/>
            <a:r>
              <a:rPr lang="en-IN" sz="14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 ratio &amp;</a:t>
            </a:r>
          </a:p>
          <a:p>
            <a:pPr algn="ctr"/>
            <a:r>
              <a:rPr lang="en-IN" sz="14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resistance to corrosion</a:t>
            </a:r>
          </a:p>
        </p:txBody>
      </p:sp>
      <p:pic>
        <p:nvPicPr>
          <p:cNvPr id="1026" name="Picture 2" descr="https://www.researchgate.net/profile/Bernd_Zwingmann/publication/283308870/figure/fig2/AS:391618529120259@1470380541199/Typical-structure-of-Carbon-Fiber-Reinforced-Polymer-CFRP_W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0" y="4398567"/>
            <a:ext cx="3777679" cy="1475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5004048" y="1340768"/>
            <a:ext cx="2880320" cy="29523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 Bragg Grating (FBG) Sensors</a:t>
            </a:r>
            <a:endParaRPr lang="en-IN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4" descr="FBG Sensor Chain (Fiber Bragg Grating) - Standard Configuration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389040"/>
            <a:ext cx="3312368" cy="1485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1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8" y="0"/>
            <a:ext cx="8892988" cy="1143000"/>
          </a:xfrm>
        </p:spPr>
        <p:txBody>
          <a:bodyPr/>
          <a:lstStyle/>
          <a:p>
            <a:pPr algn="ctr"/>
            <a:endParaRPr lang="en-IN" b="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251520" y="1628800"/>
            <a:ext cx="822960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FBG sensors 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high-speed demodulation 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acquire impact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signals 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CFRP plate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wavelet </a:t>
            </a: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 decomposition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 different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band impact signals.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of the signal - calculated as the characteristic sample.</a:t>
            </a: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high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- an </a:t>
            </a:r>
            <a:r>
              <a:rPr lang="en-I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extreme learning machine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ELM - only one parameter).</a:t>
            </a:r>
          </a:p>
        </p:txBody>
      </p:sp>
    </p:spTree>
    <p:extLst>
      <p:ext uri="{BB962C8B-B14F-4D97-AF65-F5344CB8AC3E}">
        <p14:creationId xmlns:p14="http://schemas.microsoft.com/office/powerpoint/2010/main" val="11657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1143000"/>
          </a:xfrm>
        </p:spPr>
        <p:txBody>
          <a:bodyPr/>
          <a:lstStyle/>
          <a:p>
            <a:pPr algn="ctr"/>
            <a:r>
              <a:rPr lang="en-IN" sz="2800" dirty="0" smtClean="0">
                <a:solidFill>
                  <a:srgbClr val="00B050"/>
                </a:solidFill>
              </a:rPr>
              <a:t>SIGNAL PROCESSING AND LOCALIZATION ALGORITHM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91899113"/>
              </p:ext>
            </p:extLst>
          </p:nvPr>
        </p:nvGraphicFramePr>
        <p:xfrm>
          <a:off x="-1" y="936103"/>
          <a:ext cx="9108505" cy="5805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179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561" t="24406" r="42806" b="10625"/>
          <a:stretch/>
        </p:blipFill>
        <p:spPr>
          <a:xfrm>
            <a:off x="107504" y="1340768"/>
            <a:ext cx="4599784" cy="446449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8455" t="31297" r="49446" b="20469"/>
          <a:stretch/>
        </p:blipFill>
        <p:spPr>
          <a:xfrm>
            <a:off x="4860032" y="1988840"/>
            <a:ext cx="4176464" cy="35283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133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1143000"/>
          </a:xfrm>
        </p:spPr>
        <p:txBody>
          <a:bodyPr/>
          <a:lstStyle/>
          <a:p>
            <a:pPr algn="ctr"/>
            <a:endParaRPr lang="en-IN" b="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251520" y="5373216"/>
            <a:ext cx="822960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5300464" y="2276872"/>
            <a:ext cx="344800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9561" t="27359" r="43359" b="19485"/>
          <a:stretch/>
        </p:blipFill>
        <p:spPr>
          <a:xfrm>
            <a:off x="1619673" y="1484783"/>
            <a:ext cx="5256583" cy="4236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279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C4934BA-D916-407F-A7DC-F7360150681C}" type="slidenum">
              <a:rPr lang="zh-TW" altLang="en-US" smtClean="0"/>
              <a:pPr>
                <a:defRPr/>
              </a:pPr>
              <a:t>9</a:t>
            </a:fld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473" t="19485" r="51107" b="14563"/>
          <a:stretch/>
        </p:blipFill>
        <p:spPr>
          <a:xfrm>
            <a:off x="179512" y="1268760"/>
            <a:ext cx="4608512" cy="51845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581" t="20469" r="51107" b="17516"/>
          <a:stretch/>
        </p:blipFill>
        <p:spPr>
          <a:xfrm>
            <a:off x="4855460" y="1556792"/>
            <a:ext cx="4181036" cy="424847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858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UTPP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NTUTPP1</Template>
  <TotalTime>17649</TotalTime>
  <Words>458</Words>
  <Application>Microsoft Office PowerPoint</Application>
  <PresentationFormat>On-screen Show (4:3)</PresentationFormat>
  <Paragraphs>116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Microsoft JhengHei</vt:lpstr>
      <vt:lpstr>Microsoft JhengHei</vt:lpstr>
      <vt:lpstr>Arial</vt:lpstr>
      <vt:lpstr>Calibri</vt:lpstr>
      <vt:lpstr>新細明體</vt:lpstr>
      <vt:lpstr>Times New Roman</vt:lpstr>
      <vt:lpstr>NTUTPP1</vt:lpstr>
      <vt:lpstr>`</vt:lpstr>
      <vt:lpstr>OUTLINE</vt:lpstr>
      <vt:lpstr>PROPOSED WORK</vt:lpstr>
      <vt:lpstr>INTRODUCTION</vt:lpstr>
      <vt:lpstr>PowerPoint Presentation</vt:lpstr>
      <vt:lpstr>SIGNAL PROCESSING AND LOCALIZATION ALGORITHM </vt:lpstr>
      <vt:lpstr>PowerPoint Presentation</vt:lpstr>
      <vt:lpstr>PowerPoint Presentation</vt:lpstr>
      <vt:lpstr>PowerPoint Presentation</vt:lpstr>
      <vt:lpstr>EXPERIMENT</vt:lpstr>
      <vt:lpstr>PowerPoint Presentation</vt:lpstr>
      <vt:lpstr>IMPACT LOCALIZATION</vt:lpstr>
      <vt:lpstr>Frequency range 1Khz - 50Khz  NOISE - no accurate relationship</vt:lpstr>
      <vt:lpstr>PowerPoint Presentation</vt:lpstr>
      <vt:lpstr>PowerPoint Presentation</vt:lpstr>
      <vt:lpstr>Verifying ELM Model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Lance Huang</dc:creator>
  <cp:lastModifiedBy>dell</cp:lastModifiedBy>
  <cp:revision>610</cp:revision>
  <cp:lastPrinted>2014-05-01T04:37:06Z</cp:lastPrinted>
  <dcterms:modified xsi:type="dcterms:W3CDTF">2020-05-31T05:17:45Z</dcterms:modified>
</cp:coreProperties>
</file>