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355" r:id="rId2"/>
    <p:sldId id="258" r:id="rId3"/>
    <p:sldId id="362" r:id="rId4"/>
    <p:sldId id="364" r:id="rId5"/>
    <p:sldId id="369" r:id="rId6"/>
    <p:sldId id="366" r:id="rId7"/>
    <p:sldId id="370" r:id="rId8"/>
    <p:sldId id="371" r:id="rId9"/>
    <p:sldId id="372" r:id="rId10"/>
    <p:sldId id="365" r:id="rId11"/>
    <p:sldId id="368" r:id="rId12"/>
    <p:sldId id="373" r:id="rId13"/>
    <p:sldId id="374" r:id="rId14"/>
    <p:sldId id="375" r:id="rId15"/>
    <p:sldId id="359" r:id="rId16"/>
    <p:sldId id="292" r:id="rId17"/>
  </p:sldIdLst>
  <p:sldSz cx="9144000" cy="6858000" type="screen4x3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420" userDrawn="1">
          <p15:clr>
            <a:srgbClr val="A4A3A4"/>
          </p15:clr>
        </p15:guide>
        <p15:guide id="3" orient="horz" pos="2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88787" autoAdjust="0"/>
  </p:normalViewPr>
  <p:slideViewPr>
    <p:cSldViewPr>
      <p:cViewPr varScale="1">
        <p:scale>
          <a:sx n="65" d="100"/>
          <a:sy n="65" d="100"/>
        </p:scale>
        <p:origin x="1356" y="72"/>
      </p:cViewPr>
      <p:guideLst>
        <p:guide orient="horz" pos="2160"/>
        <p:guide pos="5420"/>
        <p:guide orient="horz" pos="22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955" cy="4973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45" y="0"/>
            <a:ext cx="2945955" cy="4973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AB3E7-4A3A-4E56-A4D4-F340CBEAE39A}" type="datetimeFigureOut">
              <a:rPr lang="en-GB" smtClean="0"/>
              <a:pPr/>
              <a:t>21/04/2020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829"/>
            <a:ext cx="2945955" cy="4973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45" y="9430829"/>
            <a:ext cx="2945955" cy="4973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E98BA-139B-4DC9-AB8C-0229CE52E45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916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79D99E9-197B-400F-96BE-B7581A490113}" type="datetimeFigureOut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13A152A-3943-4FBD-B145-8B16DFE947E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48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434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216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484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968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520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688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6" descr="圖片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3"/>
            <a:ext cx="91440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14348" y="3929066"/>
            <a:ext cx="7772400" cy="1470025"/>
          </a:xfrm>
        </p:spPr>
        <p:txBody>
          <a:bodyPr/>
          <a:lstStyle>
            <a:lvl1pPr>
              <a:defRPr b="1"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7290" y="5500702"/>
            <a:ext cx="6400800" cy="6646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8" descr="taipei tech key rev.02212013 _頁面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0603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0"/>
            <a:ext cx="7072362" cy="1143000"/>
          </a:xfrm>
        </p:spPr>
        <p:txBody>
          <a:bodyPr/>
          <a:lstStyle>
            <a:lvl1pPr algn="l">
              <a:defRPr sz="4000" b="1"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10400" y="777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4934BA-D916-407F-A7DC-F7360150681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4934BA-D916-407F-A7DC-F7360150681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`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1</a:t>
            </a:fld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/>
          <a:srcRect l="12490" r="12569" b="41600"/>
          <a:stretch/>
        </p:blipFill>
        <p:spPr>
          <a:xfrm>
            <a:off x="0" y="0"/>
            <a:ext cx="9144000" cy="2467649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 bwMode="auto">
          <a:xfrm>
            <a:off x="0" y="2276872"/>
            <a:ext cx="912371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IN" sz="3200" dirty="0">
                <a:solidFill>
                  <a:srgbClr val="FF0000"/>
                </a:solidFill>
              </a:rPr>
              <a:t>An Economical </a:t>
            </a:r>
            <a:r>
              <a:rPr lang="en-IN" sz="3200" dirty="0" err="1">
                <a:solidFill>
                  <a:srgbClr val="FF0000"/>
                </a:solidFill>
              </a:rPr>
              <a:t>Fiber</a:t>
            </a:r>
            <a:r>
              <a:rPr lang="en-IN" sz="3200" dirty="0">
                <a:solidFill>
                  <a:srgbClr val="FF0000"/>
                </a:solidFill>
              </a:rPr>
              <a:t> Bragg Grating </a:t>
            </a:r>
            <a:r>
              <a:rPr lang="en-IN" sz="3200" dirty="0" smtClean="0">
                <a:solidFill>
                  <a:srgbClr val="FF0000"/>
                </a:solidFill>
              </a:rPr>
              <a:t>Interrogator for </a:t>
            </a:r>
            <a:r>
              <a:rPr lang="en-IN" sz="3200" dirty="0">
                <a:solidFill>
                  <a:srgbClr val="FF0000"/>
                </a:solidFill>
              </a:rPr>
              <a:t>Medium-Scale Sensing Application</a:t>
            </a:r>
            <a:endParaRPr kumimoji="0" lang="en-US" sz="1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574271"/>
            <a:ext cx="9123718" cy="19595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>
            <a:spAutoFit/>
          </a:bodyPr>
          <a:lstStyle/>
          <a:p>
            <a:pPr algn="just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Wei, C. Cheng, L. Deng and T. Liu,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“An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Economical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Bragg Grating Interrogator for Medium-Scale Sensing Application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Photonics Technology Letters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28, no. 12,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pp.1306-1308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15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June,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2016. 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1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Presenter: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Ashish Kumar</a:t>
            </a:r>
            <a:endParaRPr lang="zh-TW" altLang="en-US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IN" altLang="zh-TW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ID: 108998404</a:t>
            </a:r>
          </a:p>
          <a:p>
            <a:r>
              <a:rPr lang="en-IN" altLang="zh-TW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Instructor: </a:t>
            </a:r>
            <a:r>
              <a:rPr lang="en-IN" altLang="zh-TW" dirty="0" err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Prof.</a:t>
            </a:r>
            <a:r>
              <a:rPr lang="en-IN" altLang="zh-TW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Peng-</a:t>
            </a:r>
            <a:r>
              <a:rPr lang="en-IN" altLang="zh-TW" dirty="0" err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chun</a:t>
            </a:r>
            <a:r>
              <a:rPr lang="en-IN" altLang="zh-TW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Peng</a:t>
            </a:r>
            <a:endParaRPr lang="zh-TW" altLang="en-US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187624" y="45089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20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0"/>
            <a:ext cx="8928992" cy="1143000"/>
          </a:xfrm>
        </p:spPr>
        <p:txBody>
          <a:bodyPr/>
          <a:lstStyle/>
          <a:p>
            <a:pPr algn="ctr"/>
            <a:r>
              <a:rPr lang="en-IN" b="0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EXPERIMENT AND RESULTS</a:t>
            </a:r>
            <a:endParaRPr lang="en-IN" b="0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10</a:t>
            </a:fld>
            <a:endParaRPr lang="zh-TW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7347" t="24406" r="26756" b="34250"/>
          <a:stretch/>
        </p:blipFill>
        <p:spPr>
          <a:xfrm>
            <a:off x="335529" y="1628800"/>
            <a:ext cx="8484943" cy="3528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335529" y="5241974"/>
            <a:ext cx="8484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2. The spectrum of the band-pass filter, (a) 1560-1561 nm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 (b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1561-1562 nm range.</a:t>
            </a:r>
          </a:p>
        </p:txBody>
      </p:sp>
    </p:spTree>
    <p:extLst>
      <p:ext uri="{BB962C8B-B14F-4D97-AF65-F5344CB8AC3E}">
        <p14:creationId xmlns:p14="http://schemas.microsoft.com/office/powerpoint/2010/main" val="93279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11</a:t>
            </a:fld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35496" y="1412776"/>
            <a:ext cx="5295503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649" t="27360" r="35057" b="19485"/>
          <a:stretch/>
        </p:blipFill>
        <p:spPr>
          <a:xfrm>
            <a:off x="1835696" y="1412776"/>
            <a:ext cx="5112568" cy="3888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907704" y="5445224"/>
            <a:ext cx="56703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3. Output spectrum of 2-nm bandwidth SFS.</a:t>
            </a:r>
          </a:p>
        </p:txBody>
      </p:sp>
    </p:spTree>
    <p:extLst>
      <p:ext uri="{BB962C8B-B14F-4D97-AF65-F5344CB8AC3E}">
        <p14:creationId xmlns:p14="http://schemas.microsoft.com/office/powerpoint/2010/main" val="424753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12</a:t>
            </a:fld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347" t="27360" r="25649" b="28344"/>
          <a:stretch/>
        </p:blipFill>
        <p:spPr>
          <a:xfrm>
            <a:off x="323528" y="1340768"/>
            <a:ext cx="8570552" cy="3744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899592" y="5230941"/>
            <a:ext cx="77586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4. Output spectrum of edge filter using, (a) SLED as the optical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(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the 2-nm bandwidth SFS as the optical source.</a:t>
            </a:r>
          </a:p>
        </p:txBody>
      </p:sp>
    </p:spTree>
    <p:extLst>
      <p:ext uri="{BB962C8B-B14F-4D97-AF65-F5344CB8AC3E}">
        <p14:creationId xmlns:p14="http://schemas.microsoft.com/office/powerpoint/2010/main" val="201549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104" y="1412776"/>
            <a:ext cx="3563888" cy="3789040"/>
          </a:xfrm>
        </p:spPr>
        <p:txBody>
          <a:bodyPr/>
          <a:lstStyle/>
          <a:p>
            <a:r>
              <a:rPr lang="en-IN" sz="2200" dirty="0">
                <a:solidFill>
                  <a:srgbClr val="FF0000"/>
                </a:solidFill>
              </a:rPr>
              <a:t>Thermal Stability </a:t>
            </a:r>
            <a:r>
              <a:rPr lang="en-IN" sz="2200" dirty="0" smtClean="0">
                <a:solidFill>
                  <a:srgbClr val="FF0000"/>
                </a:solidFill>
              </a:rPr>
              <a:t>Test</a:t>
            </a:r>
            <a:r>
              <a:rPr lang="en-IN" sz="2200" b="0" dirty="0" smtClean="0">
                <a:solidFill>
                  <a:srgbClr val="FF0000"/>
                </a:solidFill>
              </a:rPr>
              <a:t/>
            </a:r>
            <a:br>
              <a:rPr lang="en-IN" sz="2200" b="0" dirty="0" smtClean="0">
                <a:solidFill>
                  <a:srgbClr val="FF0000"/>
                </a:solidFill>
              </a:rPr>
            </a:br>
            <a:r>
              <a:rPr lang="en-IN" sz="2200" b="0" dirty="0" smtClean="0"/>
              <a:t/>
            </a:r>
            <a:br>
              <a:rPr lang="en-IN" sz="2200" b="0" dirty="0" smtClean="0"/>
            </a:br>
            <a:r>
              <a:rPr lang="en-IN" sz="2200" b="0" dirty="0" smtClean="0"/>
              <a:t>Largest error was </a:t>
            </a:r>
            <a:r>
              <a:rPr lang="en-IN" sz="2200" dirty="0" smtClean="0"/>
              <a:t>0.065</a:t>
            </a:r>
            <a:r>
              <a:rPr lang="en-IN" sz="2200" b="0" dirty="0" smtClean="0"/>
              <a:t> at </a:t>
            </a:r>
            <a:r>
              <a:rPr lang="en-IN" sz="2200" dirty="0" smtClean="0"/>
              <a:t>1561.495</a:t>
            </a:r>
            <a:r>
              <a:rPr lang="en-IN" sz="2200" b="0" dirty="0" smtClean="0"/>
              <a:t> nm which corresponds to </a:t>
            </a:r>
            <a:r>
              <a:rPr lang="en-IN" sz="2200" dirty="0" smtClean="0"/>
              <a:t>20 </a:t>
            </a:r>
            <a:r>
              <a:rPr lang="en-IN" sz="2200" b="0" dirty="0" smtClean="0"/>
              <a:t>pm.</a:t>
            </a:r>
            <a:r>
              <a:rPr lang="en-IN" sz="2200" b="0" dirty="0"/>
              <a:t/>
            </a:r>
            <a:br>
              <a:rPr lang="en-IN" sz="2200" b="0" dirty="0"/>
            </a:br>
            <a:r>
              <a:rPr lang="en-IN" sz="2200" b="0" dirty="0" smtClean="0"/>
              <a:t/>
            </a:r>
            <a:br>
              <a:rPr lang="en-IN" sz="2200" b="0" dirty="0" smtClean="0"/>
            </a:br>
            <a:r>
              <a:rPr lang="en-IN" sz="2200" b="0" dirty="0" smtClean="0"/>
              <a:t>Issue of temperature can be handled by proper shielding of filter.</a:t>
            </a:r>
            <a:endParaRPr lang="en-IN" sz="2200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13</a:t>
            </a:fld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561" t="29328" r="41698" b="18500"/>
          <a:stretch/>
        </p:blipFill>
        <p:spPr>
          <a:xfrm>
            <a:off x="179512" y="1393231"/>
            <a:ext cx="5256584" cy="39799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23528" y="5405154"/>
            <a:ext cx="52149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5. Temperature stability of the interrogator.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87896" y="332656"/>
            <a:ext cx="5896272" cy="927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endParaRPr kumimoji="0" lang="en-IN" sz="2200" b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5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14</a:t>
            </a:fld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561" t="29329" r="41698" b="17516"/>
          <a:stretch/>
        </p:blipFill>
        <p:spPr>
          <a:xfrm>
            <a:off x="323528" y="1351055"/>
            <a:ext cx="5400600" cy="4166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07504" y="5549170"/>
            <a:ext cx="685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6. The relationship between the interrogator and the sensor.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5868144" y="1412776"/>
            <a:ext cx="3563888" cy="378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r>
              <a:rPr kumimoji="0" lang="en-IN" sz="2200" dirty="0" smtClean="0">
                <a:solidFill>
                  <a:srgbClr val="FF0000"/>
                </a:solidFill>
              </a:rPr>
              <a:t>Accuracy Test </a:t>
            </a:r>
          </a:p>
          <a:p>
            <a:endParaRPr kumimoji="0" lang="en-IN" sz="2000" b="0" dirty="0" smtClean="0"/>
          </a:p>
          <a:p>
            <a:r>
              <a:rPr kumimoji="0" lang="en-IN" sz="2000" b="0" dirty="0" smtClean="0"/>
              <a:t>Altering temperature gain, largest error of </a:t>
            </a:r>
            <a:r>
              <a:rPr lang="en-IN" sz="2000" dirty="0"/>
              <a:t>0.8 </a:t>
            </a:r>
            <a:r>
              <a:rPr lang="en-IN" sz="2000" baseline="30000" dirty="0" err="1" smtClean="0"/>
              <a:t>o</a:t>
            </a:r>
            <a:r>
              <a:rPr lang="en-IN" sz="2000" dirty="0" err="1" smtClean="0"/>
              <a:t>C</a:t>
            </a:r>
            <a:r>
              <a:rPr lang="en-IN" sz="2000" dirty="0" smtClean="0"/>
              <a:t> </a:t>
            </a:r>
            <a:r>
              <a:rPr lang="en-IN" sz="2000" b="0" dirty="0" smtClean="0"/>
              <a:t>was experimentally proved, corresponding to resolution of 8pm over the full range.</a:t>
            </a:r>
          </a:p>
          <a:p>
            <a:endParaRPr kumimoji="0" lang="en-IN" sz="2000" b="0" dirty="0"/>
          </a:p>
          <a:p>
            <a:r>
              <a:rPr kumimoji="0" lang="en-IN" sz="2000" b="0" dirty="0" smtClean="0"/>
              <a:t>Good enough accuracy of interrogator for most of application in electric power industry.</a:t>
            </a:r>
            <a:endParaRPr kumimoji="0" lang="en-IN" sz="2000" b="0" dirty="0"/>
          </a:p>
        </p:txBody>
      </p:sp>
    </p:spTree>
    <p:extLst>
      <p:ext uri="{BB962C8B-B14F-4D97-AF65-F5344CB8AC3E}">
        <p14:creationId xmlns:p14="http://schemas.microsoft.com/office/powerpoint/2010/main" val="337776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58" y="29029"/>
            <a:ext cx="9144857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CONCLUSION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15</a:t>
            </a:fld>
            <a:endParaRPr lang="zh-TW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340769"/>
            <a:ext cx="91440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Authors proposed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experimentally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an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economical FBG interrogating scheme for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medium scale sensing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 of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interrogator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against the variances of the SFS output,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and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surrounding temperature was carefully considered and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temperature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 of 0.8 °C was experimentally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proved over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 °C range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interrogator is designed using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economical optical devices and is proved to be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effective for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medium-scale sensing application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zh-TW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zh-TW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zh-TW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zh-TW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zh-TW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zh-TW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96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1520" y="1538536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endParaRPr kumimoji="0" lang="en-US" altLang="zh-TW" sz="24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87724" y="2921168"/>
            <a:ext cx="52925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You!!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912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>
          <a:xfrm>
            <a:off x="12006" y="53752"/>
            <a:ext cx="9096498" cy="1143000"/>
          </a:xfrm>
        </p:spPr>
        <p:txBody>
          <a:bodyPr/>
          <a:lstStyle/>
          <a:p>
            <a:pPr algn="ctr" eaLnBrk="1" hangingPunct="1"/>
            <a:r>
              <a:rPr lang="en-US" altLang="zh-TW" dirty="0" smtClean="0">
                <a:solidFill>
                  <a:srgbClr val="00B050"/>
                </a:solidFill>
              </a:rPr>
              <a:t>OUTLINE</a:t>
            </a:r>
            <a:endParaRPr lang="zh-TW" altLang="en-US" dirty="0" smtClean="0">
              <a:solidFill>
                <a:srgbClr val="00B050"/>
              </a:solidFill>
            </a:endParaRPr>
          </a:p>
        </p:txBody>
      </p:sp>
      <p:sp>
        <p:nvSpPr>
          <p:cNvPr id="5123" name="內容版面配置區 2"/>
          <p:cNvSpPr>
            <a:spLocks noGrp="1"/>
          </p:cNvSpPr>
          <p:nvPr>
            <p:ph idx="4294967295"/>
          </p:nvPr>
        </p:nvSpPr>
        <p:spPr>
          <a:xfrm>
            <a:off x="428625" y="980728"/>
            <a:ext cx="8229600" cy="4680520"/>
          </a:xfrm>
        </p:spPr>
        <p:txBody>
          <a:bodyPr/>
          <a:lstStyle/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and Results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0"/>
            <a:ext cx="8856984" cy="1143000"/>
          </a:xfrm>
        </p:spPr>
        <p:txBody>
          <a:bodyPr/>
          <a:lstStyle/>
          <a:p>
            <a:pPr algn="ctr"/>
            <a:r>
              <a:rPr lang="en-IN" b="0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PROPOSED WORK</a:t>
            </a:r>
            <a:endParaRPr lang="en-IN" b="0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3</a:t>
            </a:fld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395536" y="1484784"/>
            <a:ext cx="822960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Authors propose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experimentally demonstrate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economical </a:t>
            </a:r>
            <a:r>
              <a:rPr lang="en-I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Bragg grating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(FBG) </a:t>
            </a: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interrogating scheme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medium-scale sensing application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kumimoji="0"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0"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63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0"/>
            <a:ext cx="8928992" cy="1143000"/>
          </a:xfrm>
        </p:spPr>
        <p:txBody>
          <a:bodyPr/>
          <a:lstStyle/>
          <a:p>
            <a:pPr algn="ctr"/>
            <a:r>
              <a:rPr lang="en-IN" b="0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INTRODUCTION</a:t>
            </a:r>
            <a:endParaRPr lang="en-IN" b="0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107504" y="1268760"/>
            <a:ext cx="8928992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size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wavelength coding and being immune to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electromagnetic interference.</a:t>
            </a: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FBG sensor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suffered from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 cost of the sensing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in competition with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sensing schemes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kumimoji="0"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27584" y="1340768"/>
            <a:ext cx="2088232" cy="208823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FBG</a:t>
            </a:r>
            <a:r>
              <a:rPr lang="en-IN" sz="24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Pressure and Strain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940152" y="1340768"/>
            <a:ext cx="2088232" cy="208823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kumimoji="0"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Passive Schemes</a:t>
            </a:r>
            <a:r>
              <a:rPr kumimoji="0"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commercial applications.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1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5</a:t>
            </a:fld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107504" y="1268760"/>
            <a:ext cx="8928992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Active Scheme - utilize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optical source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accompanied by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tunable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 to sweep the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FBGs.</a:t>
            </a: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Passive scheme -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passive filter, such as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wavelength </a:t>
            </a: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(WDM</a:t>
            </a: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Mach-Zehnder </a:t>
            </a: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interferometer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Arrayed Waveguide Grating (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AWG) to measure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wavelength shift of FBGs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kumimoji="0"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interrogating schemes are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I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economical enough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most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medium-scale sensing applications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power industry.</a:t>
            </a:r>
            <a:endParaRPr kumimoji="0"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76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8" y="0"/>
            <a:ext cx="8892988" cy="1143000"/>
          </a:xfrm>
        </p:spPr>
        <p:txBody>
          <a:bodyPr/>
          <a:lstStyle/>
          <a:p>
            <a:pPr algn="ctr"/>
            <a:r>
              <a:rPr lang="en-IN" b="0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PRINCIPLE</a:t>
            </a:r>
            <a:endParaRPr lang="en-IN" b="0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6</a:t>
            </a:fld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251520" y="1412776"/>
            <a:ext cx="822960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179512" y="3933056"/>
            <a:ext cx="3168352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1. Basic configuration of the sensing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 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system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2-nm bandwidth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SFS</a:t>
            </a:r>
            <a:endParaRPr kumimoji="0"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30630" t="17516" r="27862" b="51968"/>
          <a:stretch/>
        </p:blipFill>
        <p:spPr>
          <a:xfrm>
            <a:off x="107503" y="1124744"/>
            <a:ext cx="6342653" cy="26216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30630" t="48901" r="27862" b="9640"/>
          <a:stretch/>
        </p:blipFill>
        <p:spPr>
          <a:xfrm>
            <a:off x="3707904" y="3789521"/>
            <a:ext cx="5364088" cy="3012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851920" y="4005064"/>
            <a:ext cx="1440160" cy="252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m (EDF-GP980)</a:t>
            </a:r>
          </a:p>
          <a:p>
            <a:pPr algn="ctr"/>
            <a:r>
              <a:rPr lang="en-I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SFS Generated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 bwMode="auto">
          <a:xfrm>
            <a:off x="6516216" y="1781200"/>
            <a:ext cx="2727920" cy="1486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SFS : </a:t>
            </a:r>
            <a:r>
              <a:rPr kumimoji="0"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Superfluorescent</a:t>
            </a:r>
            <a:r>
              <a:rPr kumimoji="0"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fiber source</a:t>
            </a:r>
          </a:p>
          <a:p>
            <a:pPr marL="0" indent="0">
              <a:buNone/>
            </a:pPr>
            <a:r>
              <a:rPr kumimoji="0"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 : Isolator</a:t>
            </a:r>
          </a:p>
          <a:p>
            <a:pPr marL="0" indent="0">
              <a:buNone/>
            </a:pPr>
            <a:r>
              <a:rPr kumimoji="0"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EDF : Erbium doped fiber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50156" y="3902473"/>
            <a:ext cx="2586340" cy="246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O/P filtered </a:t>
            </a:r>
          </a:p>
          <a:p>
            <a:pPr algn="ctr"/>
            <a:r>
              <a:rPr lang="en-I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2nm bandwidth (1560-1561 and 1561-1562 nm)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52320" y="5013176"/>
            <a:ext cx="86409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Amplified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04248" y="6165304"/>
            <a:ext cx="100811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360mv </a:t>
            </a:r>
          </a:p>
          <a:p>
            <a:pPr algn="ctr"/>
            <a:r>
              <a:rPr lang="en-IN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Lightwave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75656" y="1268760"/>
            <a:ext cx="1296144" cy="4315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O/P: f1 f2</a:t>
            </a:r>
          </a:p>
          <a:p>
            <a:pPr algn="ctr"/>
            <a:r>
              <a:rPr lang="en-I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1550/1570 WDM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08304" y="5301208"/>
            <a:ext cx="129614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980/1550 WDMs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55776" y="2636912"/>
            <a:ext cx="68855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IN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03848" y="1196752"/>
            <a:ext cx="2520280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Optical power in reference channel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71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7</a:t>
            </a:fld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107504" y="1268760"/>
            <a:ext cx="8928992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 wave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input of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PD2 is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expressed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as: </a:t>
            </a:r>
          </a:p>
          <a:p>
            <a:endParaRPr kumimoji="0"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0"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0"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883" t="44094" r="27309" b="50000"/>
          <a:stretch/>
        </p:blipFill>
        <p:spPr>
          <a:xfrm>
            <a:off x="1043608" y="2348880"/>
            <a:ext cx="6480720" cy="432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2626" t="58081" r="28054" b="35926"/>
          <a:stretch/>
        </p:blipFill>
        <p:spPr>
          <a:xfrm>
            <a:off x="1035224" y="3212976"/>
            <a:ext cx="6489104" cy="4320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5536" y="3998674"/>
            <a:ext cx="799288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constant related to the optical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 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optical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at the SFS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</a:p>
          <a:p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optical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induced loss </a:t>
            </a:r>
          </a:p>
          <a:p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are the loss of two channel of the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optical switch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74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8</a:t>
            </a:fld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107504" y="1268760"/>
            <a:ext cx="8928992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interrogator is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expressed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as: </a:t>
            </a:r>
          </a:p>
          <a:p>
            <a:endParaRPr kumimoji="0"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0"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0"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Optical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in reference channel received by the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photodetector (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PD1) can be written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as: </a:t>
            </a:r>
            <a:endParaRPr kumimoji="0"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25095" t="33266" r="27863" b="46063"/>
          <a:stretch/>
        </p:blipFill>
        <p:spPr>
          <a:xfrm>
            <a:off x="1331640" y="1772816"/>
            <a:ext cx="5829219" cy="13681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26202" t="56891" r="27862" b="35235"/>
          <a:stretch/>
        </p:blipFill>
        <p:spPr>
          <a:xfrm>
            <a:off x="1475656" y="4005064"/>
            <a:ext cx="5976664" cy="5760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26202" t="71542" r="27862" b="21453"/>
          <a:stretch/>
        </p:blipFill>
        <p:spPr>
          <a:xfrm>
            <a:off x="1475656" y="4797152"/>
            <a:ext cx="5976664" cy="51244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19872" y="5517232"/>
            <a:ext cx="53081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Where, A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constant related to the optical circuit</a:t>
            </a:r>
          </a:p>
        </p:txBody>
      </p:sp>
    </p:spTree>
    <p:extLst>
      <p:ext uri="{BB962C8B-B14F-4D97-AF65-F5344CB8AC3E}">
        <p14:creationId xmlns:p14="http://schemas.microsoft.com/office/powerpoint/2010/main" val="217130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9</a:t>
            </a:fld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107504" y="1268760"/>
            <a:ext cx="8928992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result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can be represented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as: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(6), it is clear that the optical switch induced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has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 compensated, and the output of the interrogator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related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central wavelength of FBG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only. </a:t>
            </a:r>
          </a:p>
          <a:p>
            <a:endParaRPr kumimoji="0"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0"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0"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560" t="46063" r="34505" b="39172"/>
          <a:stretch/>
        </p:blipFill>
        <p:spPr>
          <a:xfrm>
            <a:off x="1547664" y="1844824"/>
            <a:ext cx="5976664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0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TUTPP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NTUTPP1</Template>
  <TotalTime>16099</TotalTime>
  <Words>647</Words>
  <Application>Microsoft Office PowerPoint</Application>
  <PresentationFormat>On-screen Show (4:3)</PresentationFormat>
  <Paragraphs>136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Microsoft JhengHei</vt:lpstr>
      <vt:lpstr>Microsoft JhengHei</vt:lpstr>
      <vt:lpstr>Arial</vt:lpstr>
      <vt:lpstr>Calibri</vt:lpstr>
      <vt:lpstr>新細明體</vt:lpstr>
      <vt:lpstr>Times New Roman</vt:lpstr>
      <vt:lpstr>NTUTPP1</vt:lpstr>
      <vt:lpstr>`</vt:lpstr>
      <vt:lpstr>OUTLINE</vt:lpstr>
      <vt:lpstr>PROPOSED WORK</vt:lpstr>
      <vt:lpstr>INTRODUCTION</vt:lpstr>
      <vt:lpstr>PowerPoint Presentation</vt:lpstr>
      <vt:lpstr>PRINCIPLE</vt:lpstr>
      <vt:lpstr>PowerPoint Presentation</vt:lpstr>
      <vt:lpstr>PowerPoint Presentation</vt:lpstr>
      <vt:lpstr>PowerPoint Presentation</vt:lpstr>
      <vt:lpstr>EXPERIMENT AND RESULTS</vt:lpstr>
      <vt:lpstr>PowerPoint Presentation</vt:lpstr>
      <vt:lpstr>PowerPoint Presentation</vt:lpstr>
      <vt:lpstr>Thermal Stability Test  Largest error was 0.065 at 1561.495 nm which corresponds to 20 pm.  Issue of temperature can be handled by proper shielding of filter.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Lance Huang</dc:creator>
  <cp:lastModifiedBy>dell</cp:lastModifiedBy>
  <cp:revision>561</cp:revision>
  <cp:lastPrinted>2014-05-01T04:37:06Z</cp:lastPrinted>
  <dcterms:modified xsi:type="dcterms:W3CDTF">2020-04-21T14:27:26Z</dcterms:modified>
</cp:coreProperties>
</file>