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5" r:id="rId2"/>
    <p:sldId id="256" r:id="rId3"/>
    <p:sldId id="257" r:id="rId4"/>
    <p:sldId id="300" r:id="rId5"/>
    <p:sldId id="258" r:id="rId6"/>
    <p:sldId id="277" r:id="rId7"/>
    <p:sldId id="259" r:id="rId8"/>
    <p:sldId id="262" r:id="rId9"/>
    <p:sldId id="263" r:id="rId10"/>
    <p:sldId id="264" r:id="rId11"/>
    <p:sldId id="265" r:id="rId12"/>
    <p:sldId id="302" r:id="rId13"/>
    <p:sldId id="303" r:id="rId14"/>
    <p:sldId id="304" r:id="rId15"/>
    <p:sldId id="266" r:id="rId16"/>
    <p:sldId id="267" r:id="rId17"/>
    <p:sldId id="268" r:id="rId18"/>
    <p:sldId id="278" r:id="rId19"/>
    <p:sldId id="281" r:id="rId20"/>
    <p:sldId id="280" r:id="rId21"/>
    <p:sldId id="279" r:id="rId22"/>
    <p:sldId id="286" r:id="rId23"/>
    <p:sldId id="285" r:id="rId24"/>
    <p:sldId id="284" r:id="rId25"/>
    <p:sldId id="283" r:id="rId26"/>
    <p:sldId id="282" r:id="rId27"/>
    <p:sldId id="291" r:id="rId28"/>
    <p:sldId id="290" r:id="rId29"/>
    <p:sldId id="289" r:id="rId30"/>
    <p:sldId id="288" r:id="rId31"/>
    <p:sldId id="287" r:id="rId32"/>
    <p:sldId id="294" r:id="rId33"/>
    <p:sldId id="293" r:id="rId34"/>
    <p:sldId id="292" r:id="rId35"/>
    <p:sldId id="296" r:id="rId36"/>
    <p:sldId id="297" r:id="rId37"/>
    <p:sldId id="301" r:id="rId38"/>
    <p:sldId id="298" r:id="rId39"/>
    <p:sldId id="299" r:id="rId40"/>
    <p:sldId id="295" r:id="rId41"/>
    <p:sldId id="27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File:Cisco_Packet_Tracer_Icon.p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50006" y="1571222"/>
            <a:ext cx="9530366" cy="405684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IF YOU WANT TO GO FAST, </a:t>
            </a: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GO ALONE</a:t>
            </a: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IF YOU WANT TO GO FAR, </a:t>
            </a: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GO </a:t>
            </a:r>
            <a:r>
              <a:rPr lang="en-US" sz="4400" b="1" dirty="0" smtClean="0">
                <a:solidFill>
                  <a:schemeClr val="tx1"/>
                </a:solidFill>
                <a:latin typeface="Times New Roman" panose="02020603050405020304" pitchFamily="18" charset="0"/>
                <a:cs typeface="Times New Roman" panose="02020603050405020304" pitchFamily="18" charset="0"/>
              </a:rPr>
              <a:t>TOGETHER!!</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7" name="Subtitle 6"/>
          <p:cNvSpPr>
            <a:spLocks noGrp="1"/>
          </p:cNvSpPr>
          <p:nvPr>
            <p:ph type="subTitle" idx="1"/>
          </p:nvPr>
        </p:nvSpPr>
        <p:spPr>
          <a:xfrm>
            <a:off x="1154955" y="4906177"/>
            <a:ext cx="8825658" cy="861420"/>
          </a:xfrm>
        </p:spPr>
        <p:txBody>
          <a:bodyPr/>
          <a:lstStyle/>
          <a:p>
            <a:pPr algn="r"/>
            <a:r>
              <a:rPr lang="en-US" dirty="0">
                <a:solidFill>
                  <a:schemeClr val="tx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African Proverb</a:t>
            </a:r>
            <a:endParaRPr lang="en-IN" dirty="0">
              <a:solidFill>
                <a:schemeClr val="tx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68182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chemeClr val="tx1"/>
                </a:solidFill>
                <a:latin typeface="Times New Roman" panose="02020603050405020304" pitchFamily="18" charset="0"/>
                <a:cs typeface="Times New Roman" panose="02020603050405020304" pitchFamily="18" charset="0"/>
              </a:rPr>
              <a:t>Types of Dynamic Routing Protocols</a:t>
            </a:r>
          </a:p>
        </p:txBody>
      </p:sp>
      <p:sp>
        <p:nvSpPr>
          <p:cNvPr id="3" name="Content Placeholder 2"/>
          <p:cNvSpPr>
            <a:spLocks noGrp="1"/>
          </p:cNvSpPr>
          <p:nvPr>
            <p:ph idx="1"/>
          </p:nvPr>
        </p:nvSpPr>
        <p:spPr>
          <a:xfrm>
            <a:off x="646111" y="1712891"/>
            <a:ext cx="10777450" cy="4728692"/>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There are two types of Dynamic Routing Protocols.</a:t>
            </a:r>
          </a:p>
          <a:p>
            <a:r>
              <a:rPr lang="en-US" sz="2400" dirty="0">
                <a:latin typeface="Times New Roman" panose="02020603050405020304" pitchFamily="18" charset="0"/>
                <a:cs typeface="Times New Roman" panose="02020603050405020304" pitchFamily="18" charset="0"/>
              </a:rPr>
              <a:t>(1) </a:t>
            </a:r>
            <a:r>
              <a:rPr lang="en-US" sz="2800" b="1" dirty="0">
                <a:latin typeface="Times New Roman" panose="02020603050405020304" pitchFamily="18" charset="0"/>
                <a:cs typeface="Times New Roman" panose="02020603050405020304" pitchFamily="18" charset="0"/>
              </a:rPr>
              <a:t>Distance Vector Routing - </a:t>
            </a:r>
            <a:r>
              <a:rPr lang="en-US" sz="2400" dirty="0">
                <a:latin typeface="Times New Roman" panose="02020603050405020304" pitchFamily="18" charset="0"/>
                <a:cs typeface="Times New Roman" panose="02020603050405020304" pitchFamily="18" charset="0"/>
              </a:rPr>
              <a:t>The Routing, which is based on two parameters, </a:t>
            </a:r>
          </a:p>
          <a:p>
            <a:pPr marL="0" indent="0">
              <a:buNone/>
            </a:pPr>
            <a:r>
              <a:rPr lang="en-US" sz="2400" dirty="0">
                <a:latin typeface="Times New Roman" panose="02020603050405020304" pitchFamily="18" charset="0"/>
                <a:cs typeface="Times New Roman" panose="02020603050405020304" pitchFamily="18" charset="0"/>
              </a:rPr>
              <a:t>	That is distance and direction is called Distance Vector Routing.</a:t>
            </a:r>
          </a:p>
          <a:p>
            <a:pPr marL="0" indent="0">
              <a:buNone/>
            </a:pPr>
            <a:r>
              <a:rPr lang="en-US" sz="2400" dirty="0">
                <a:latin typeface="Times New Roman" panose="02020603050405020304" pitchFamily="18" charset="0"/>
                <a:cs typeface="Times New Roman" panose="02020603050405020304" pitchFamily="18" charset="0"/>
              </a:rPr>
              <a:t>	The example of Distance Vector Routing is RIP &amp; IGRP.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Link State Routing - </a:t>
            </a:r>
            <a:r>
              <a:rPr lang="en-US" sz="2400" dirty="0">
                <a:latin typeface="Times New Roman" panose="02020603050405020304" pitchFamily="18" charset="0"/>
                <a:cs typeface="Times New Roman" panose="02020603050405020304" pitchFamily="18" charset="0"/>
              </a:rPr>
              <a:t>It uses sophisticated algorithms that maintain a     </a:t>
            </a:r>
          </a:p>
          <a:p>
            <a:pPr marL="0" indent="0">
              <a:buNone/>
            </a:pPr>
            <a:r>
              <a:rPr lang="en-US" sz="2400" dirty="0">
                <a:latin typeface="Times New Roman" panose="02020603050405020304" pitchFamily="18" charset="0"/>
                <a:cs typeface="Times New Roman" panose="02020603050405020304" pitchFamily="18" charset="0"/>
              </a:rPr>
              <a:t>	complex database of internetwork topology.</a:t>
            </a:r>
          </a:p>
          <a:p>
            <a:pPr marL="0" indent="0">
              <a:buNone/>
            </a:pPr>
            <a:r>
              <a:rPr lang="en-US" sz="2400" dirty="0">
                <a:latin typeface="Times New Roman" panose="02020603050405020304" pitchFamily="18" charset="0"/>
                <a:cs typeface="Times New Roman" panose="02020603050405020304" pitchFamily="18" charset="0"/>
              </a:rPr>
              <a:t>	The example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Enhanced interior Gateway </a:t>
            </a:r>
          </a:p>
          <a:p>
            <a:pPr marL="0" indent="0">
              <a:buNone/>
            </a:pPr>
            <a:r>
              <a:rPr lang="en-US" sz="2400" dirty="0">
                <a:latin typeface="Times New Roman" panose="02020603050405020304" pitchFamily="18" charset="0"/>
                <a:cs typeface="Times New Roman" panose="02020603050405020304" pitchFamily="18" charset="0"/>
              </a:rPr>
              <a:t>	Routing Protocol (EIGRP) &amp; Open Shortest Path First (OSPF).</a:t>
            </a:r>
          </a:p>
          <a:p>
            <a:endParaRPr lang="en-US" dirty="0"/>
          </a:p>
        </p:txBody>
      </p:sp>
    </p:spTree>
    <p:extLst>
      <p:ext uri="{BB962C8B-B14F-4D97-AF65-F5344CB8AC3E}">
        <p14:creationId xmlns:p14="http://schemas.microsoft.com/office/powerpoint/2010/main" val="342192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Routing Information Protocol (RIP)</a:t>
            </a:r>
          </a:p>
        </p:txBody>
      </p:sp>
      <p:sp>
        <p:nvSpPr>
          <p:cNvPr id="3" name="Content Placeholder 2"/>
          <p:cNvSpPr>
            <a:spLocks noGrp="1"/>
          </p:cNvSpPr>
          <p:nvPr>
            <p:ph idx="1"/>
          </p:nvPr>
        </p:nvSpPr>
        <p:spPr>
          <a:xfrm>
            <a:off x="697627" y="1247941"/>
            <a:ext cx="11185671" cy="475537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Routing Information Protocol (RIP) is a true distance-vector routing protocol. </a:t>
            </a:r>
          </a:p>
          <a:p>
            <a:pPr marL="0" indent="0">
              <a:buNone/>
            </a:pPr>
            <a:r>
              <a:rPr lang="en-US" sz="2400" dirty="0">
                <a:latin typeface="Times New Roman" panose="02020603050405020304" pitchFamily="18" charset="0"/>
                <a:cs typeface="Times New Roman" panose="02020603050405020304" pitchFamily="18" charset="0"/>
              </a:rPr>
              <a:t>It was made by </a:t>
            </a:r>
            <a:r>
              <a:rPr lang="en-US" sz="2400" dirty="0" smtClean="0">
                <a:latin typeface="Times New Roman" panose="02020603050405020304" pitchFamily="18" charset="0"/>
                <a:cs typeface="Times New Roman" panose="02020603050405020304" pitchFamily="18" charset="0"/>
              </a:rPr>
              <a:t>Bellman Ford </a:t>
            </a:r>
            <a:r>
              <a:rPr lang="en-US" sz="2400" dirty="0">
                <a:latin typeface="Times New Roman" panose="02020603050405020304" pitchFamily="18" charset="0"/>
                <a:cs typeface="Times New Roman" panose="02020603050405020304" pitchFamily="18" charset="0"/>
              </a:rPr>
              <a:t>also known as </a:t>
            </a:r>
            <a:r>
              <a:rPr lang="en-US" sz="2400" dirty="0" smtClean="0">
                <a:latin typeface="Times New Roman" panose="02020603050405020304" pitchFamily="18" charset="0"/>
                <a:cs typeface="Times New Roman" panose="02020603050405020304" pitchFamily="18" charset="0"/>
              </a:rPr>
              <a:t>Bellman Ford </a:t>
            </a:r>
            <a:r>
              <a:rPr lang="en-US" sz="2400" dirty="0">
                <a:latin typeface="Times New Roman" panose="02020603050405020304" pitchFamily="18" charset="0"/>
                <a:cs typeface="Times New Roman" panose="02020603050405020304" pitchFamily="18" charset="0"/>
              </a:rPr>
              <a:t>algorithm.</a:t>
            </a:r>
          </a:p>
          <a:p>
            <a:pPr marL="0" indent="0">
              <a:buNone/>
            </a:pPr>
            <a:r>
              <a:rPr lang="en-US" sz="2400" b="1" dirty="0">
                <a:latin typeface="Times New Roman" panose="02020603050405020304" pitchFamily="18" charset="0"/>
                <a:cs typeface="Times New Roman" panose="02020603050405020304" pitchFamily="18" charset="0"/>
              </a:rPr>
              <a:t>Features:</a:t>
            </a:r>
            <a:endParaRPr lang="en-US" sz="2400" u="sng"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Distance Vector Routing Protocol</a:t>
            </a:r>
          </a:p>
          <a:p>
            <a:pPr lvl="0"/>
            <a:r>
              <a:rPr lang="en-US" sz="2400" dirty="0">
                <a:latin typeface="Times New Roman" panose="02020603050405020304" pitchFamily="18" charset="0"/>
                <a:cs typeface="Times New Roman" panose="02020603050405020304" pitchFamily="18" charset="0"/>
              </a:rPr>
              <a:t>Maximum Reachable hop-count is 15</a:t>
            </a:r>
          </a:p>
          <a:p>
            <a:pPr lvl="0"/>
            <a:r>
              <a:rPr lang="en-US" sz="2400" dirty="0">
                <a:latin typeface="Times New Roman" panose="02020603050405020304" pitchFamily="18" charset="0"/>
                <a:cs typeface="Times New Roman" panose="02020603050405020304" pitchFamily="18" charset="0"/>
              </a:rPr>
              <a:t>Hop 16 is considered unreachable</a:t>
            </a:r>
          </a:p>
          <a:p>
            <a:pPr lvl="0"/>
            <a:r>
              <a:rPr lang="en-US" sz="2400" dirty="0">
                <a:latin typeface="Times New Roman" panose="02020603050405020304" pitchFamily="18" charset="0"/>
                <a:cs typeface="Times New Roman" panose="02020603050405020304" pitchFamily="18" charset="0"/>
              </a:rPr>
              <a:t>Update time of 30 seconds</a:t>
            </a:r>
          </a:p>
          <a:p>
            <a:r>
              <a:rPr lang="en-US" sz="2400" dirty="0">
                <a:latin typeface="Times New Roman" panose="02020603050405020304" pitchFamily="18" charset="0"/>
                <a:cs typeface="Times New Roman" panose="02020603050405020304" pitchFamily="18" charset="0"/>
              </a:rPr>
              <a:t>Hold time taken by rip is 180 seconds (receiving data time</a:t>
            </a:r>
            <a:r>
              <a:rPr lang="en-US" sz="2400" dirty="0" smtClean="0">
                <a:latin typeface="Times New Roman" panose="02020603050405020304" pitchFamily="18" charset="0"/>
                <a:cs typeface="Times New Roman" panose="02020603050405020304" pitchFamily="18" charset="0"/>
              </a:rPr>
              <a:t>)</a:t>
            </a:r>
          </a:p>
          <a:p>
            <a:pPr lvl="0"/>
            <a:r>
              <a:rPr lang="en-US" sz="2400" dirty="0" smtClean="0">
                <a:latin typeface="Times New Roman" panose="02020603050405020304" pitchFamily="18" charset="0"/>
                <a:cs typeface="Times New Roman" panose="02020603050405020304" pitchFamily="18" charset="0"/>
              </a:rPr>
              <a:t>Flush </a:t>
            </a:r>
            <a:r>
              <a:rPr lang="en-US" sz="2400" dirty="0">
                <a:latin typeface="Times New Roman" panose="02020603050405020304" pitchFamily="18" charset="0"/>
                <a:cs typeface="Times New Roman" panose="02020603050405020304" pitchFamily="18" charset="0"/>
              </a:rPr>
              <a:t>time of 240 sec</a:t>
            </a:r>
          </a:p>
          <a:p>
            <a:pPr lvl="0"/>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18067" t="21199" r="33800" b="34118"/>
          <a:stretch/>
        </p:blipFill>
        <p:spPr bwMode="auto">
          <a:xfrm>
            <a:off x="7946265" y="2648471"/>
            <a:ext cx="3663074" cy="1987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766824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158" y="455938"/>
            <a:ext cx="11247527" cy="6228197"/>
          </a:xfrm>
        </p:spPr>
        <p:txBody>
          <a:bodyPr>
            <a:normAutofit lnSpcReduction="10000"/>
          </a:bodyPr>
          <a:lstStyle/>
          <a:p>
            <a:pPr>
              <a:buFont typeface="Wingdings" panose="05000000000000000000" pitchFamily="2" charset="2"/>
              <a:buChar char="v"/>
            </a:pPr>
            <a:r>
              <a:rPr lang="en-IN" sz="2400" b="1" dirty="0" smtClean="0"/>
              <a:t>RIP Version 1</a:t>
            </a:r>
          </a:p>
          <a:p>
            <a:pPr>
              <a:buFont typeface="Wingdings" panose="05000000000000000000" pitchFamily="2" charset="2"/>
              <a:buChar char="q"/>
            </a:pPr>
            <a:r>
              <a:rPr lang="en-IN" dirty="0" smtClean="0"/>
              <a:t>Open standard </a:t>
            </a:r>
            <a:r>
              <a:rPr lang="en-IN" dirty="0" smtClean="0"/>
              <a:t>protocol - works on all routers</a:t>
            </a:r>
            <a:endParaRPr lang="en-IN" dirty="0" smtClean="0"/>
          </a:p>
          <a:p>
            <a:pPr>
              <a:buFont typeface="Wingdings" panose="05000000000000000000" pitchFamily="2" charset="2"/>
              <a:buChar char="q"/>
            </a:pPr>
            <a:r>
              <a:rPr lang="en-IN" dirty="0" smtClean="0"/>
              <a:t>Classfull routing </a:t>
            </a:r>
            <a:r>
              <a:rPr lang="en-IN" dirty="0" smtClean="0"/>
              <a:t>protocol – No </a:t>
            </a:r>
            <a:r>
              <a:rPr lang="en-IN" dirty="0" err="1" smtClean="0"/>
              <a:t>Subnetting</a:t>
            </a:r>
            <a:r>
              <a:rPr lang="en-IN" dirty="0" smtClean="0"/>
              <a:t> </a:t>
            </a:r>
            <a:endParaRPr lang="en-IN" dirty="0" smtClean="0"/>
          </a:p>
          <a:p>
            <a:pPr>
              <a:buFont typeface="Wingdings" panose="05000000000000000000" pitchFamily="2" charset="2"/>
              <a:buChar char="q"/>
            </a:pPr>
            <a:r>
              <a:rPr lang="en-IN" dirty="0" smtClean="0"/>
              <a:t>Updates </a:t>
            </a:r>
            <a:r>
              <a:rPr lang="en-IN" dirty="0"/>
              <a:t>are </a:t>
            </a:r>
            <a:r>
              <a:rPr lang="en-IN" u="sng" dirty="0"/>
              <a:t>broadcasted</a:t>
            </a:r>
            <a:r>
              <a:rPr lang="en-IN" dirty="0"/>
              <a:t> via </a:t>
            </a:r>
            <a:r>
              <a:rPr lang="en-IN" dirty="0" smtClean="0"/>
              <a:t>255.255.255.255</a:t>
            </a:r>
          </a:p>
          <a:p>
            <a:pPr>
              <a:buFont typeface="Wingdings" panose="05000000000000000000" pitchFamily="2" charset="2"/>
              <a:buChar char="q"/>
            </a:pPr>
            <a:r>
              <a:rPr lang="en-IN" dirty="0" smtClean="0"/>
              <a:t>Administrative distance 120</a:t>
            </a:r>
          </a:p>
          <a:p>
            <a:pPr>
              <a:buFont typeface="Wingdings" panose="05000000000000000000" pitchFamily="2" charset="2"/>
              <a:buChar char="q"/>
            </a:pPr>
            <a:r>
              <a:rPr lang="en-IN" dirty="0" smtClean="0"/>
              <a:t>Advantage:</a:t>
            </a:r>
          </a:p>
          <a:p>
            <a:pPr lvl="1">
              <a:buFont typeface="Wingdings" panose="05000000000000000000" pitchFamily="2" charset="2"/>
              <a:buChar char="v"/>
            </a:pPr>
            <a:r>
              <a:rPr lang="en-IN" dirty="0"/>
              <a:t>Load balancing is there if paths are equal</a:t>
            </a:r>
          </a:p>
          <a:p>
            <a:pPr lvl="1">
              <a:buFont typeface="Wingdings" panose="05000000000000000000" pitchFamily="2" charset="2"/>
              <a:buChar char="v"/>
            </a:pPr>
            <a:r>
              <a:rPr lang="en-IN" dirty="0"/>
              <a:t>Easy to configure</a:t>
            </a:r>
          </a:p>
          <a:p>
            <a:pPr lvl="1">
              <a:buFont typeface="Wingdings" panose="05000000000000000000" pitchFamily="2" charset="2"/>
              <a:buChar char="v"/>
            </a:pPr>
            <a:r>
              <a:rPr lang="en-IN" dirty="0"/>
              <a:t>No complexity</a:t>
            </a:r>
          </a:p>
          <a:p>
            <a:pPr lvl="1">
              <a:buFont typeface="Wingdings" panose="05000000000000000000" pitchFamily="2" charset="2"/>
              <a:buChar char="v"/>
            </a:pPr>
            <a:r>
              <a:rPr lang="en-IN" dirty="0"/>
              <a:t>No design constraints</a:t>
            </a:r>
            <a:endParaRPr lang="en-IN" dirty="0" smtClean="0"/>
          </a:p>
          <a:p>
            <a:pPr>
              <a:buFont typeface="Wingdings" panose="05000000000000000000" pitchFamily="2" charset="2"/>
              <a:buChar char="q"/>
            </a:pPr>
            <a:r>
              <a:rPr lang="en-IN" dirty="0" smtClean="0"/>
              <a:t>Disadvantage:</a:t>
            </a:r>
          </a:p>
          <a:p>
            <a:pPr lvl="1">
              <a:buFont typeface="Wingdings" panose="05000000000000000000" pitchFamily="2" charset="2"/>
              <a:buChar char="v"/>
            </a:pPr>
            <a:r>
              <a:rPr lang="en-IN" dirty="0" smtClean="0"/>
              <a:t>Bandwidth utilization is very high (update time 30 sec)</a:t>
            </a:r>
          </a:p>
          <a:p>
            <a:pPr lvl="1">
              <a:buFont typeface="Wingdings" panose="05000000000000000000" pitchFamily="2" charset="2"/>
              <a:buChar char="v"/>
            </a:pPr>
            <a:r>
              <a:rPr lang="en-IN" dirty="0" smtClean="0"/>
              <a:t>Max routers 15</a:t>
            </a:r>
          </a:p>
          <a:p>
            <a:pPr lvl="1">
              <a:buFont typeface="Wingdings" panose="05000000000000000000" pitchFamily="2" charset="2"/>
              <a:buChar char="v"/>
            </a:pPr>
            <a:r>
              <a:rPr lang="en-IN" dirty="0" smtClean="0"/>
              <a:t>Works only on hop count</a:t>
            </a:r>
          </a:p>
          <a:p>
            <a:pPr lvl="1">
              <a:buFont typeface="Wingdings" panose="05000000000000000000" pitchFamily="2" charset="2"/>
              <a:buChar char="v"/>
            </a:pPr>
            <a:r>
              <a:rPr lang="en-IN" dirty="0" smtClean="0"/>
              <a:t>Slow </a:t>
            </a:r>
            <a:r>
              <a:rPr lang="en-IN" dirty="0" smtClean="0"/>
              <a:t>convergence – Finding second path to transfer data</a:t>
            </a:r>
            <a:endParaRPr lang="en-IN" dirty="0" smtClean="0"/>
          </a:p>
          <a:p>
            <a:pPr lvl="1">
              <a:buFont typeface="Wingdings" panose="05000000000000000000" pitchFamily="2" charset="2"/>
              <a:buChar char="v"/>
            </a:pPr>
            <a:endParaRPr lang="en-IN" dirty="0"/>
          </a:p>
          <a:p>
            <a:pPr marL="457200" lvl="1" indent="0">
              <a:buNone/>
            </a:pPr>
            <a:endParaRPr lang="en-IN" dirty="0" smtClean="0"/>
          </a:p>
        </p:txBody>
      </p:sp>
      <p:pic>
        <p:nvPicPr>
          <p:cNvPr id="4" name="Picture 3"/>
          <p:cNvPicPr/>
          <p:nvPr/>
        </p:nvPicPr>
        <p:blipFill rotWithShape="1">
          <a:blip r:embed="rId2"/>
          <a:srcRect l="18067" t="21199" r="33800" b="34118"/>
          <a:stretch/>
        </p:blipFill>
        <p:spPr bwMode="auto">
          <a:xfrm>
            <a:off x="7933387" y="2065797"/>
            <a:ext cx="3663074" cy="1987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299692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613" y="1486248"/>
            <a:ext cx="8946541" cy="4195481"/>
          </a:xfrm>
        </p:spPr>
        <p:txBody>
          <a:bodyPr/>
          <a:lstStyle/>
          <a:p>
            <a:pPr>
              <a:buFont typeface="Wingdings" panose="05000000000000000000" pitchFamily="2" charset="2"/>
              <a:buChar char="v"/>
            </a:pPr>
            <a:r>
              <a:rPr lang="en-IN" sz="2400" b="1" dirty="0"/>
              <a:t>RIP Version 2</a:t>
            </a:r>
          </a:p>
          <a:p>
            <a:pPr>
              <a:buFont typeface="Wingdings" panose="05000000000000000000" pitchFamily="2" charset="2"/>
              <a:buChar char="q"/>
            </a:pPr>
            <a:r>
              <a:rPr lang="en-IN" dirty="0" smtClean="0"/>
              <a:t>Open standard protocol</a:t>
            </a:r>
          </a:p>
          <a:p>
            <a:pPr>
              <a:buFont typeface="Wingdings" panose="05000000000000000000" pitchFamily="2" charset="2"/>
              <a:buChar char="q"/>
            </a:pPr>
            <a:r>
              <a:rPr lang="en-IN" dirty="0" smtClean="0"/>
              <a:t>Classless routing protocol</a:t>
            </a:r>
          </a:p>
          <a:p>
            <a:pPr>
              <a:buFont typeface="Wingdings" panose="05000000000000000000" pitchFamily="2" charset="2"/>
              <a:buChar char="q"/>
            </a:pPr>
            <a:r>
              <a:rPr lang="en-IN" dirty="0" smtClean="0"/>
              <a:t>Support Variable Length Subnet Masking(VLSM)</a:t>
            </a:r>
          </a:p>
          <a:p>
            <a:pPr>
              <a:buFont typeface="Wingdings" panose="05000000000000000000" pitchFamily="2" charset="2"/>
              <a:buChar char="q"/>
            </a:pPr>
            <a:r>
              <a:rPr lang="en-IN" dirty="0" smtClean="0"/>
              <a:t>Auto summery can be done on every router</a:t>
            </a:r>
          </a:p>
          <a:p>
            <a:pPr>
              <a:buFont typeface="Wingdings" panose="05000000000000000000" pitchFamily="2" charset="2"/>
              <a:buChar char="q"/>
            </a:pPr>
            <a:r>
              <a:rPr lang="en-IN" dirty="0" smtClean="0"/>
              <a:t>Support authentication</a:t>
            </a:r>
          </a:p>
          <a:p>
            <a:pPr>
              <a:buFont typeface="Wingdings" panose="05000000000000000000" pitchFamily="2" charset="2"/>
              <a:buChar char="q"/>
            </a:pPr>
            <a:r>
              <a:rPr lang="en-IN" dirty="0" smtClean="0"/>
              <a:t>Trigger updates</a:t>
            </a:r>
          </a:p>
          <a:p>
            <a:pPr>
              <a:buFont typeface="Wingdings" panose="05000000000000000000" pitchFamily="2" charset="2"/>
              <a:buChar char="q"/>
            </a:pPr>
            <a:r>
              <a:rPr lang="en-IN" dirty="0" smtClean="0"/>
              <a:t>Uses multicast address 224.0.0.9</a:t>
            </a:r>
            <a:endParaRPr lang="en-IN" dirty="0"/>
          </a:p>
        </p:txBody>
      </p:sp>
      <p:pic>
        <p:nvPicPr>
          <p:cNvPr id="4" name="Picture 3"/>
          <p:cNvPicPr/>
          <p:nvPr/>
        </p:nvPicPr>
        <p:blipFill rotWithShape="1">
          <a:blip r:embed="rId2"/>
          <a:srcRect l="18067" t="21199" r="33800" b="34118"/>
          <a:stretch/>
        </p:blipFill>
        <p:spPr bwMode="auto">
          <a:xfrm>
            <a:off x="7534142" y="1933201"/>
            <a:ext cx="3663074" cy="1987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765605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40" y="283335"/>
            <a:ext cx="10097036" cy="6362163"/>
          </a:xfrm>
        </p:spPr>
        <p:txBody>
          <a:bodyPr/>
          <a:lstStyle/>
          <a:p>
            <a:pPr marL="0" indent="0">
              <a:buNone/>
            </a:pPr>
            <a:r>
              <a:rPr lang="en-IN" sz="2400" b="1" dirty="0" smtClean="0"/>
              <a:t>SPLIT HORIZON:</a:t>
            </a:r>
          </a:p>
          <a:p>
            <a:r>
              <a:rPr lang="en-IN" dirty="0" smtClean="0"/>
              <a:t>Router never send information about a route back in same direction from where original information came.</a:t>
            </a:r>
          </a:p>
          <a:p>
            <a:r>
              <a:rPr lang="en-IN" dirty="0" smtClean="0"/>
              <a:t>Routers keep a track from where information about route came from.</a:t>
            </a:r>
          </a:p>
          <a:p>
            <a:endParaRPr lang="en-IN" dirty="0" smtClean="0"/>
          </a:p>
          <a:p>
            <a:pPr marL="0" indent="0">
              <a:buNone/>
            </a:pPr>
            <a:r>
              <a:rPr lang="en-IN" sz="2400" b="1" dirty="0" smtClean="0"/>
              <a:t>ROUTE POISONING:</a:t>
            </a:r>
            <a:endParaRPr lang="en-IN" b="1" dirty="0" smtClean="0"/>
          </a:p>
          <a:p>
            <a:r>
              <a:rPr lang="en-IN" dirty="0" smtClean="0"/>
              <a:t>Router consider route advertised within infinitive metric to have failed(metric 16) instead of marking it down.</a:t>
            </a:r>
          </a:p>
          <a:p>
            <a:endParaRPr lang="en-IN" dirty="0" smtClean="0"/>
          </a:p>
          <a:p>
            <a:pPr marL="0" indent="0">
              <a:buNone/>
            </a:pPr>
            <a:r>
              <a:rPr lang="en-IN" sz="2400" b="1" dirty="0" smtClean="0"/>
              <a:t>POISON REVERSE:</a:t>
            </a:r>
            <a:endParaRPr lang="en-IN" b="1" dirty="0" smtClean="0"/>
          </a:p>
          <a:p>
            <a:r>
              <a:rPr lang="en-IN" dirty="0" smtClean="0"/>
              <a:t>Poison reverse rule overwrites split horizon.</a:t>
            </a:r>
            <a:endParaRPr lang="en-IN" dirty="0"/>
          </a:p>
        </p:txBody>
      </p:sp>
      <p:pic>
        <p:nvPicPr>
          <p:cNvPr id="4" name="Picture 3"/>
          <p:cNvPicPr/>
          <p:nvPr/>
        </p:nvPicPr>
        <p:blipFill rotWithShape="1">
          <a:blip r:embed="rId2"/>
          <a:srcRect l="10269" t="40442" r="22051" b="37372"/>
          <a:stretch/>
        </p:blipFill>
        <p:spPr bwMode="auto">
          <a:xfrm>
            <a:off x="2392936" y="5106675"/>
            <a:ext cx="6583636" cy="141003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7435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Interior Gateway Routing Protocol (IGRP)</a:t>
            </a:r>
          </a:p>
        </p:txBody>
      </p:sp>
      <p:sp>
        <p:nvSpPr>
          <p:cNvPr id="3" name="Content Placeholder 2"/>
          <p:cNvSpPr>
            <a:spLocks noGrp="1"/>
          </p:cNvSpPr>
          <p:nvPr>
            <p:ph idx="1"/>
          </p:nvPr>
        </p:nvSpPr>
        <p:spPr>
          <a:xfrm>
            <a:off x="746975" y="1853248"/>
            <a:ext cx="10115964" cy="4195481"/>
          </a:xfrm>
        </p:spPr>
        <p:txBody>
          <a:bodyPr/>
          <a:lstStyle/>
          <a:p>
            <a:pPr marL="0" indent="0">
              <a:buNone/>
            </a:pPr>
            <a:r>
              <a:rPr lang="en-US" sz="2400" dirty="0">
                <a:latin typeface="Times New Roman" panose="02020603050405020304" pitchFamily="18" charset="0"/>
                <a:cs typeface="Times New Roman" panose="02020603050405020304" pitchFamily="18" charset="0"/>
              </a:rPr>
              <a:t>IGRP is a distance vector protocol. To overcome the limitation of rip, igrp is used. </a:t>
            </a:r>
          </a:p>
          <a:p>
            <a:pPr marL="0" indent="0">
              <a:buNone/>
            </a:pPr>
            <a:r>
              <a:rPr lang="en-US" sz="2400" dirty="0">
                <a:latin typeface="Times New Roman" panose="02020603050405020304" pitchFamily="18" charset="0"/>
                <a:cs typeface="Times New Roman" panose="02020603050405020304" pitchFamily="18" charset="0"/>
              </a:rPr>
              <a:t>It can only work on cisco routers. </a:t>
            </a:r>
          </a:p>
          <a:p>
            <a:pPr marL="0" indent="0">
              <a:buNone/>
            </a:pPr>
            <a:r>
              <a:rPr lang="en-US" sz="2400" b="1" dirty="0">
                <a:latin typeface="Times New Roman" panose="02020603050405020304" pitchFamily="18" charset="0"/>
                <a:cs typeface="Times New Roman" panose="02020603050405020304" pitchFamily="18" charset="0"/>
              </a:rPr>
              <a:t>Features</a:t>
            </a:r>
          </a:p>
          <a:p>
            <a:r>
              <a:rPr lang="en-US" sz="2400" dirty="0">
                <a:latin typeface="Times New Roman" panose="02020603050405020304" pitchFamily="18" charset="0"/>
                <a:cs typeface="Times New Roman" panose="02020603050405020304" pitchFamily="18" charset="0"/>
              </a:rPr>
              <a:t>Update time is 90 seconds</a:t>
            </a:r>
          </a:p>
          <a:p>
            <a:r>
              <a:rPr lang="en-US" sz="2400" dirty="0">
                <a:latin typeface="Times New Roman" panose="02020603050405020304" pitchFamily="18" charset="0"/>
                <a:cs typeface="Times New Roman" panose="02020603050405020304" pitchFamily="18" charset="0"/>
              </a:rPr>
              <a:t>Uses multipath routing</a:t>
            </a:r>
          </a:p>
          <a:p>
            <a:r>
              <a:rPr lang="en-US" sz="2400" dirty="0">
                <a:latin typeface="Times New Roman" panose="02020603050405020304" pitchFamily="18" charset="0"/>
                <a:cs typeface="Times New Roman" panose="02020603050405020304" pitchFamily="18" charset="0"/>
              </a:rPr>
              <a:t>Fastest among dynamic protocols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37946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chemeClr val="tx1"/>
                </a:solidFill>
                <a:latin typeface="Times New Roman" panose="02020603050405020304" pitchFamily="18" charset="0"/>
                <a:cs typeface="Times New Roman" panose="02020603050405020304" pitchFamily="18" charset="0"/>
              </a:rPr>
              <a:t>Enhanced Interior Gateway Routing Protocol (EIGRP)</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34851" y="2060574"/>
            <a:ext cx="11635476" cy="453418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EIGRP is sometimes referred to as a hybrid routing protocol because it has characteristics of both distance-vector and link-state protocols. </a:t>
            </a:r>
          </a:p>
          <a:p>
            <a:pPr marL="0" indent="0">
              <a:buNone/>
            </a:pPr>
            <a:r>
              <a:rPr lang="en-US" sz="2400" dirty="0">
                <a:latin typeface="Times New Roman" panose="02020603050405020304" pitchFamily="18" charset="0"/>
                <a:cs typeface="Times New Roman" panose="02020603050405020304" pitchFamily="18" charset="0"/>
              </a:rPr>
              <a:t>It works fastest on cisco routers and it is a cisco propriety priority working protocol.  </a:t>
            </a:r>
          </a:p>
          <a:p>
            <a:pPr marL="0" indent="0">
              <a:buNone/>
            </a:pPr>
            <a:r>
              <a:rPr lang="en-US" sz="2400" b="1" dirty="0">
                <a:latin typeface="Times New Roman" panose="02020603050405020304" pitchFamily="18" charset="0"/>
                <a:cs typeface="Times New Roman" panose="02020603050405020304" pitchFamily="18" charset="0"/>
              </a:rPr>
              <a:t>Features of EIGRP: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Hybrid protocol</a:t>
            </a:r>
          </a:p>
          <a:p>
            <a:pPr lvl="0"/>
            <a:r>
              <a:rPr lang="en-US" sz="2400" dirty="0">
                <a:latin typeface="Times New Roman" panose="02020603050405020304" pitchFamily="18" charset="0"/>
                <a:cs typeface="Times New Roman" panose="02020603050405020304" pitchFamily="18" charset="0"/>
              </a:rPr>
              <a:t>For EIGRP it can have maximum 255 routers hop count</a:t>
            </a:r>
          </a:p>
          <a:p>
            <a:pPr lvl="0"/>
            <a:r>
              <a:rPr lang="en-US" sz="2400" dirty="0">
                <a:latin typeface="Times New Roman" panose="02020603050405020304" pitchFamily="18" charset="0"/>
                <a:cs typeface="Times New Roman" panose="02020603050405020304" pitchFamily="18" charset="0"/>
              </a:rPr>
              <a:t>Hop count 256 is unreachable</a:t>
            </a:r>
          </a:p>
          <a:p>
            <a:pPr lvl="0"/>
            <a:r>
              <a:rPr lang="en-US" sz="2400" dirty="0">
                <a:latin typeface="Times New Roman" panose="02020603050405020304" pitchFamily="18" charset="0"/>
                <a:cs typeface="Times New Roman" panose="02020603050405020304" pitchFamily="18" charset="0"/>
              </a:rPr>
              <a:t>Reliability</a:t>
            </a:r>
          </a:p>
          <a:p>
            <a:pPr lvl="0"/>
            <a:endParaRPr lang="en-US" dirty="0"/>
          </a:p>
          <a:p>
            <a:endParaRPr lang="en-US" dirty="0"/>
          </a:p>
        </p:txBody>
      </p:sp>
      <p:sp>
        <p:nvSpPr>
          <p:cNvPr id="4" name="Content Placeholder 3"/>
          <p:cNvSpPr>
            <a:spLocks noGrp="1"/>
          </p:cNvSpPr>
          <p:nvPr>
            <p:ph sz="half" idx="2"/>
          </p:nvPr>
        </p:nvSpPr>
        <p:spPr>
          <a:xfrm>
            <a:off x="5654493" y="2056092"/>
            <a:ext cx="4931941" cy="4200245"/>
          </a:xfrm>
        </p:spPr>
        <p:txBody>
          <a:bodyPr>
            <a:normAutofit/>
          </a:bodyPr>
          <a:lstStyle/>
          <a:p>
            <a:pPr lvl="0"/>
            <a:endParaRPr lang="en-US" dirty="0"/>
          </a:p>
          <a:p>
            <a:pPr lvl="0"/>
            <a:endParaRPr lang="en-US" dirty="0"/>
          </a:p>
          <a:p>
            <a:pPr lvl="0"/>
            <a:endParaRPr lang="en-US" dirty="0"/>
          </a:p>
          <a:p>
            <a:pPr lvl="0"/>
            <a:endParaRPr lang="en-US" dirty="0"/>
          </a:p>
          <a:p>
            <a:pPr marL="0" indent="0">
              <a:buNone/>
            </a:pPr>
            <a:endParaRPr lang="en-US" dirty="0"/>
          </a:p>
        </p:txBody>
      </p:sp>
    </p:spTree>
    <p:extLst>
      <p:ext uri="{BB962C8B-B14F-4D97-AF65-F5344CB8AC3E}">
        <p14:creationId xmlns:p14="http://schemas.microsoft.com/office/powerpoint/2010/main" val="4204237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chemeClr val="tx1"/>
                </a:solidFill>
                <a:latin typeface="Times New Roman" panose="02020603050405020304" pitchFamily="18" charset="0"/>
                <a:cs typeface="Times New Roman" panose="02020603050405020304" pitchFamily="18" charset="0"/>
              </a:rPr>
              <a:t>Open Shortest Path First Protocol (OSPF)</a:t>
            </a:r>
          </a:p>
        </p:txBody>
      </p:sp>
      <p:sp>
        <p:nvSpPr>
          <p:cNvPr id="3" name="Content Placeholder 2"/>
          <p:cNvSpPr>
            <a:spLocks noGrp="1"/>
          </p:cNvSpPr>
          <p:nvPr>
            <p:ph idx="1"/>
          </p:nvPr>
        </p:nvSpPr>
        <p:spPr>
          <a:xfrm>
            <a:off x="646111" y="1853248"/>
            <a:ext cx="10592288" cy="498519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OSPF can work on any router. </a:t>
            </a:r>
          </a:p>
          <a:p>
            <a:pPr marL="0" indent="0">
              <a:buNone/>
            </a:pPr>
            <a:r>
              <a:rPr lang="en-US" sz="2400" dirty="0">
                <a:latin typeface="Times New Roman" panose="02020603050405020304" pitchFamily="18" charset="0"/>
                <a:cs typeface="Times New Roman" panose="02020603050405020304" pitchFamily="18" charset="0"/>
              </a:rPr>
              <a:t>Here large network can be broken into small areas on the basis of area its network is designed.</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Features: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Link State Routing Protocol</a:t>
            </a:r>
          </a:p>
          <a:p>
            <a:pPr lvl="0"/>
            <a:r>
              <a:rPr lang="en-US" sz="2400" dirty="0" smtClean="0">
                <a:latin typeface="Times New Roman" panose="02020603050405020304" pitchFamily="18" charset="0"/>
                <a:cs typeface="Times New Roman" panose="02020603050405020304" pitchFamily="18" charset="0"/>
              </a:rPr>
              <a:t>Hierarchical </a:t>
            </a:r>
            <a:r>
              <a:rPr lang="en-US" sz="2400" dirty="0">
                <a:latin typeface="Times New Roman" panose="02020603050405020304" pitchFamily="18" charset="0"/>
                <a:cs typeface="Times New Roman" panose="02020603050405020304" pitchFamily="18" charset="0"/>
              </a:rPr>
              <a:t>model</a:t>
            </a:r>
          </a:p>
          <a:p>
            <a:pPr lvl="0"/>
            <a:r>
              <a:rPr lang="en-US" sz="2400" dirty="0">
                <a:latin typeface="Times New Roman" panose="02020603050405020304" pitchFamily="18" charset="0"/>
                <a:cs typeface="Times New Roman" panose="02020603050405020304" pitchFamily="18" charset="0"/>
              </a:rPr>
              <a:t>Metric is Bandwidth</a:t>
            </a:r>
          </a:p>
          <a:p>
            <a:pPr lvl="0"/>
            <a:r>
              <a:rPr lang="en-US" sz="2400" dirty="0">
                <a:latin typeface="Times New Roman" panose="02020603050405020304" pitchFamily="18" charset="0"/>
                <a:cs typeface="Times New Roman" panose="02020603050405020304" pitchFamily="18" charset="0"/>
              </a:rPr>
              <a:t>Update table in every 30 minutes</a:t>
            </a:r>
          </a:p>
          <a:p>
            <a:pPr lvl="0"/>
            <a:r>
              <a:rPr lang="en-US" sz="2400" dirty="0">
                <a:latin typeface="Times New Roman" panose="02020603050405020304" pitchFamily="18" charset="0"/>
                <a:cs typeface="Times New Roman" panose="02020603050405020304" pitchFamily="18" charset="0"/>
              </a:rPr>
              <a:t>Supports unlimited hop count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84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CISCO PACKET TRACER</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5087541"/>
              </p:ext>
            </p:extLst>
          </p:nvPr>
        </p:nvGraphicFramePr>
        <p:xfrm>
          <a:off x="540907" y="2060619"/>
          <a:ext cx="7263690" cy="4151276"/>
        </p:xfrm>
        <a:graphic>
          <a:graphicData uri="http://schemas.openxmlformats.org/drawingml/2006/table">
            <a:tbl>
              <a:tblPr firstRow="1" firstCol="1" bandRow="1">
                <a:tableStyleId>{2D5ABB26-0587-4C30-8999-92F81FD0307C}</a:tableStyleId>
              </a:tblPr>
              <a:tblGrid>
                <a:gridCol w="3631845"/>
                <a:gridCol w="3631845"/>
              </a:tblGrid>
              <a:tr h="401158">
                <a:tc>
                  <a:txBody>
                    <a:bodyPr/>
                    <a:lstStyle/>
                    <a:p>
                      <a:pPr>
                        <a:lnSpc>
                          <a:spcPts val="1800"/>
                        </a:lnSpc>
                        <a:spcBef>
                          <a:spcPts val="600"/>
                        </a:spcBef>
                        <a:spcAft>
                          <a:spcPts val="600"/>
                        </a:spcAft>
                      </a:pPr>
                      <a:r>
                        <a:rPr lang="en-IN" sz="1800" u="none" strike="noStrike" dirty="0">
                          <a:solidFill>
                            <a:schemeClr val="tx1"/>
                          </a:solidFill>
                          <a:effectLst/>
                        </a:rPr>
                        <a:t>Developer(s)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u="none" strike="noStrike" dirty="0">
                          <a:solidFill>
                            <a:schemeClr val="tx1"/>
                          </a:solidFill>
                          <a:effectLst/>
                        </a:rPr>
                        <a:t>Cisco Systems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405">
                <a:tc>
                  <a:txBody>
                    <a:bodyPr/>
                    <a:lstStyle/>
                    <a:p>
                      <a:pPr>
                        <a:lnSpc>
                          <a:spcPts val="1800"/>
                        </a:lnSpc>
                        <a:spcBef>
                          <a:spcPts val="600"/>
                        </a:spcBef>
                        <a:spcAft>
                          <a:spcPts val="600"/>
                        </a:spcAft>
                      </a:pPr>
                      <a:r>
                        <a:rPr lang="en-IN" sz="1800" u="none" strike="noStrike" dirty="0">
                          <a:solidFill>
                            <a:schemeClr val="tx1"/>
                          </a:solidFill>
                          <a:effectLst/>
                        </a:rPr>
                        <a:t>Stable release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dirty="0">
                          <a:solidFill>
                            <a:schemeClr val="tx1"/>
                          </a:solidFill>
                          <a:effectLst/>
                        </a:rPr>
                        <a:t>7.2.1</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48070">
                <a:tc>
                  <a:txBody>
                    <a:bodyPr/>
                    <a:lstStyle/>
                    <a:p>
                      <a:pPr>
                        <a:lnSpc>
                          <a:spcPts val="1800"/>
                        </a:lnSpc>
                        <a:spcBef>
                          <a:spcPts val="600"/>
                        </a:spcBef>
                        <a:spcAft>
                          <a:spcPts val="600"/>
                        </a:spcAft>
                      </a:pPr>
                      <a:r>
                        <a:rPr lang="en-IN" sz="1800" u="none" strike="noStrike" dirty="0">
                          <a:solidFill>
                            <a:schemeClr val="tx1"/>
                          </a:solidFill>
                          <a:effectLst/>
                        </a:rPr>
                        <a:t>Operating system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u="none" strike="noStrike" dirty="0">
                          <a:solidFill>
                            <a:schemeClr val="tx1"/>
                          </a:solidFill>
                          <a:effectLst/>
                        </a:rPr>
                        <a:t>Linux</a:t>
                      </a:r>
                      <a:r>
                        <a:rPr lang="en-IN" sz="1800" dirty="0" smtClean="0">
                          <a:solidFill>
                            <a:schemeClr val="tx1"/>
                          </a:solidFill>
                          <a:effectLst/>
                        </a:rPr>
                        <a:t>, </a:t>
                      </a:r>
                      <a:r>
                        <a:rPr lang="en-IN" sz="1800" u="none" strike="noStrike" dirty="0" smtClean="0">
                          <a:solidFill>
                            <a:schemeClr val="tx1"/>
                          </a:solidFill>
                          <a:effectLst/>
                        </a:rPr>
                        <a:t>Android</a:t>
                      </a:r>
                      <a:r>
                        <a:rPr lang="en-IN" sz="1800" dirty="0" smtClean="0">
                          <a:solidFill>
                            <a:schemeClr val="tx1"/>
                          </a:solidFill>
                          <a:effectLst/>
                        </a:rPr>
                        <a:t> 4.2+, </a:t>
                      </a:r>
                      <a:r>
                        <a:rPr lang="en-IN" sz="1800" u="none" strike="noStrike" dirty="0" err="1" smtClean="0">
                          <a:solidFill>
                            <a:schemeClr val="tx1"/>
                          </a:solidFill>
                          <a:effectLst/>
                        </a:rPr>
                        <a:t>iOS</a:t>
                      </a:r>
                      <a:r>
                        <a:rPr lang="en-IN" sz="1800" dirty="0" smtClean="0">
                          <a:solidFill>
                            <a:schemeClr val="tx1"/>
                          </a:solidFill>
                          <a:effectLst/>
                        </a:rPr>
                        <a:t> 8+ and</a:t>
                      </a:r>
                      <a:r>
                        <a:rPr lang="en-IN" sz="1800" dirty="0">
                          <a:solidFill>
                            <a:schemeClr val="tx1"/>
                          </a:solidFill>
                          <a:effectLst/>
                        </a:rPr>
                        <a:t> </a:t>
                      </a:r>
                      <a:r>
                        <a:rPr lang="en-IN" sz="1800" u="none" strike="noStrike" dirty="0">
                          <a:solidFill>
                            <a:schemeClr val="tx1"/>
                          </a:solidFill>
                          <a:effectLst/>
                        </a:rPr>
                        <a:t>Microsoft Windows</a:t>
                      </a:r>
                      <a:r>
                        <a:rPr lang="en-IN" sz="1800" dirty="0">
                          <a:solidFill>
                            <a:schemeClr val="tx1"/>
                          </a:solidFill>
                          <a:effectLst/>
                        </a:rPr>
                        <a:t>, </a:t>
                      </a:r>
                      <a:r>
                        <a:rPr lang="en-IN" sz="1800" u="none" strike="noStrike" dirty="0" err="1" smtClean="0">
                          <a:solidFill>
                            <a:schemeClr val="tx1"/>
                          </a:solidFill>
                          <a:effectLst/>
                        </a:rPr>
                        <a:t>macOS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95373">
                <a:tc>
                  <a:txBody>
                    <a:bodyPr/>
                    <a:lstStyle/>
                    <a:p>
                      <a:pPr>
                        <a:lnSpc>
                          <a:spcPts val="1800"/>
                        </a:lnSpc>
                        <a:spcBef>
                          <a:spcPts val="600"/>
                        </a:spcBef>
                        <a:spcAft>
                          <a:spcPts val="600"/>
                        </a:spcAft>
                      </a:pPr>
                      <a:r>
                        <a:rPr lang="en-IN" sz="1800" u="none" strike="noStrike" dirty="0">
                          <a:solidFill>
                            <a:schemeClr val="tx1"/>
                          </a:solidFill>
                          <a:effectLst/>
                        </a:rPr>
                        <a:t>Platform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u="none" strike="noStrike" dirty="0">
                          <a:solidFill>
                            <a:schemeClr val="tx1"/>
                          </a:solidFill>
                          <a:effectLst/>
                        </a:rPr>
                        <a:t>Windows</a:t>
                      </a:r>
                      <a:r>
                        <a:rPr lang="en-IN" sz="1800" dirty="0">
                          <a:solidFill>
                            <a:schemeClr val="tx1"/>
                          </a:solidFill>
                          <a:effectLst/>
                        </a:rPr>
                        <a:t>, </a:t>
                      </a:r>
                      <a:r>
                        <a:rPr lang="en-IN" sz="1800" u="none" strike="noStrike" dirty="0">
                          <a:solidFill>
                            <a:schemeClr val="tx1"/>
                          </a:solidFill>
                          <a:effectLst/>
                        </a:rPr>
                        <a:t>Linux</a:t>
                      </a:r>
                      <a:r>
                        <a:rPr lang="en-IN" sz="1800" dirty="0">
                          <a:solidFill>
                            <a:schemeClr val="tx1"/>
                          </a:solidFill>
                          <a:effectLst/>
                        </a:rPr>
                        <a:t>, </a:t>
                      </a:r>
                      <a:r>
                        <a:rPr lang="en-IN" sz="1800" u="none" strike="noStrike" dirty="0">
                          <a:solidFill>
                            <a:schemeClr val="tx1"/>
                          </a:solidFill>
                          <a:effectLst/>
                        </a:rPr>
                        <a:t>Android (</a:t>
                      </a:r>
                      <a:r>
                        <a:rPr lang="en-IN" sz="1800" u="none" strike="noStrike" dirty="0" smtClean="0">
                          <a:solidFill>
                            <a:schemeClr val="tx1"/>
                          </a:solidFill>
                          <a:effectLst/>
                        </a:rPr>
                        <a:t>operating</a:t>
                      </a:r>
                      <a:r>
                        <a:rPr lang="en-IN" sz="1800" u="none" strike="noStrike" baseline="0" dirty="0" smtClean="0">
                          <a:solidFill>
                            <a:schemeClr val="tx1"/>
                          </a:solidFill>
                          <a:effectLst/>
                        </a:rPr>
                        <a:t> </a:t>
                      </a:r>
                      <a:r>
                        <a:rPr lang="en-IN" sz="1800" u="none" strike="noStrike" dirty="0" smtClean="0">
                          <a:solidFill>
                            <a:schemeClr val="tx1"/>
                          </a:solidFill>
                          <a:effectLst/>
                        </a:rPr>
                        <a:t>system</a:t>
                      </a:r>
                      <a:r>
                        <a:rPr lang="en-IN" sz="1800" u="none" strike="noStrike" dirty="0">
                          <a:solidFill>
                            <a:schemeClr val="tx1"/>
                          </a:solidFill>
                          <a:effectLst/>
                        </a:rPr>
                        <a:t>)</a:t>
                      </a:r>
                      <a:r>
                        <a:rPr lang="en-IN" sz="1800" dirty="0">
                          <a:solidFill>
                            <a:schemeClr val="tx1"/>
                          </a:solidFill>
                          <a:effectLst/>
                        </a:rPr>
                        <a:t>, </a:t>
                      </a:r>
                      <a:r>
                        <a:rPr lang="en-IN" sz="1800" u="none" strike="noStrike" dirty="0" err="1">
                          <a:solidFill>
                            <a:schemeClr val="tx1"/>
                          </a:solidFill>
                          <a:effectLst/>
                        </a:rPr>
                        <a:t>iOS</a:t>
                      </a:r>
                      <a:r>
                        <a:rPr lang="en-IN" sz="1800" dirty="0">
                          <a:solidFill>
                            <a:schemeClr val="tx1"/>
                          </a:solidFill>
                          <a:effectLst/>
                        </a:rPr>
                        <a:t>, </a:t>
                      </a:r>
                      <a:r>
                        <a:rPr lang="en-IN" sz="1800" u="none" strike="noStrike" dirty="0" err="1" smtClean="0">
                          <a:solidFill>
                            <a:schemeClr val="tx1"/>
                          </a:solidFill>
                          <a:effectLst/>
                        </a:rPr>
                        <a:t>macOS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48070">
                <a:tc>
                  <a:txBody>
                    <a:bodyPr/>
                    <a:lstStyle/>
                    <a:p>
                      <a:pPr>
                        <a:lnSpc>
                          <a:spcPts val="1800"/>
                        </a:lnSpc>
                        <a:spcBef>
                          <a:spcPts val="600"/>
                        </a:spcBef>
                        <a:spcAft>
                          <a:spcPts val="600"/>
                        </a:spcAft>
                      </a:pPr>
                      <a:r>
                        <a:rPr lang="en-IN" sz="1800" dirty="0">
                          <a:solidFill>
                            <a:schemeClr val="tx1"/>
                          </a:solidFill>
                          <a:effectLst/>
                        </a:rPr>
                        <a:t>Available in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dirty="0">
                          <a:solidFill>
                            <a:schemeClr val="tx1"/>
                          </a:solidFill>
                          <a:effectLst/>
                        </a:rPr>
                        <a:t>English, Russian, German, Portuguese, Spanish and French</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405">
                <a:tc>
                  <a:txBody>
                    <a:bodyPr/>
                    <a:lstStyle/>
                    <a:p>
                      <a:pPr>
                        <a:lnSpc>
                          <a:spcPts val="1800"/>
                        </a:lnSpc>
                        <a:spcBef>
                          <a:spcPts val="600"/>
                        </a:spcBef>
                        <a:spcAft>
                          <a:spcPts val="600"/>
                        </a:spcAft>
                      </a:pPr>
                      <a:r>
                        <a:rPr lang="en-IN" sz="1800" u="none" strike="noStrike" dirty="0">
                          <a:solidFill>
                            <a:schemeClr val="tx1"/>
                          </a:solidFill>
                          <a:effectLst/>
                        </a:rPr>
                        <a:t>License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800"/>
                        </a:lnSpc>
                        <a:spcBef>
                          <a:spcPts val="600"/>
                        </a:spcBef>
                        <a:spcAft>
                          <a:spcPts val="600"/>
                        </a:spcAft>
                      </a:pPr>
                      <a:r>
                        <a:rPr lang="en-IN" sz="1800" u="none" strike="noStrike" dirty="0" smtClean="0">
                          <a:solidFill>
                            <a:schemeClr val="tx1"/>
                          </a:solidFill>
                          <a:effectLst/>
                        </a:rPr>
                        <a:t>Proprietary(closed source software)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11" name="Picture 10" descr="Cisco Packet Tracer Icon.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863852" y="1692397"/>
            <a:ext cx="1223493" cy="1227138"/>
          </a:xfrm>
          <a:prstGeom prst="rect">
            <a:avLst/>
          </a:prstGeom>
          <a:noFill/>
          <a:ln>
            <a:noFill/>
          </a:ln>
        </p:spPr>
      </p:pic>
      <p:sp>
        <p:nvSpPr>
          <p:cNvPr id="7" name="Rectangle 6"/>
          <p:cNvSpPr/>
          <p:nvPr/>
        </p:nvSpPr>
        <p:spPr>
          <a:xfrm>
            <a:off x="8670300" y="3092927"/>
            <a:ext cx="2003562" cy="369332"/>
          </a:xfrm>
          <a:prstGeom prst="rect">
            <a:avLst/>
          </a:prstGeom>
        </p:spPr>
        <p:txBody>
          <a:bodyPr wrap="none">
            <a:spAutoFit/>
          </a:bodyPr>
          <a:lstStyle/>
          <a:p>
            <a:r>
              <a:rPr lang="en-IN" i="1" dirty="0">
                <a:latin typeface="Calibri" panose="020F0502020204030204" pitchFamily="34" charset="0"/>
                <a:ea typeface="Calibri" panose="020F0502020204030204" pitchFamily="34" charset="0"/>
                <a:cs typeface="Times New Roman" panose="02020603050405020304" pitchFamily="18" charset="0"/>
              </a:rPr>
              <a:t>Cisco Packet Tracer</a:t>
            </a:r>
            <a:endParaRPr lang="en-IN" i="1" dirty="0"/>
          </a:p>
        </p:txBody>
      </p:sp>
      <p:pic>
        <p:nvPicPr>
          <p:cNvPr id="13" name="Picture 12"/>
          <p:cNvPicPr/>
          <p:nvPr/>
        </p:nvPicPr>
        <p:blipFill rotWithShape="1">
          <a:blip r:embed="rId4"/>
          <a:srcRect b="6897"/>
          <a:stretch/>
        </p:blipFill>
        <p:spPr bwMode="auto">
          <a:xfrm>
            <a:off x="7971415" y="3635651"/>
            <a:ext cx="3693160" cy="1933575"/>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8345312" y="5729739"/>
            <a:ext cx="3033716" cy="369332"/>
          </a:xfrm>
          <a:prstGeom prst="rect">
            <a:avLst/>
          </a:prstGeom>
        </p:spPr>
        <p:txBody>
          <a:bodyPr wrap="none">
            <a:spAutoFit/>
          </a:bodyPr>
          <a:lstStyle/>
          <a:p>
            <a:r>
              <a:rPr lang="en-IN" i="1" dirty="0">
                <a:latin typeface="Calibri" panose="020F0502020204030204" pitchFamily="34" charset="0"/>
                <a:ea typeface="Calibri" panose="020F0502020204030204" pitchFamily="34" charset="0"/>
                <a:cs typeface="Times New Roman" panose="02020603050405020304" pitchFamily="18" charset="0"/>
              </a:rPr>
              <a:t>Packet Tracer 7</a:t>
            </a:r>
            <a:r>
              <a:rPr lang="en-IN" i="1" dirty="0" smtClean="0">
                <a:latin typeface="Calibri" panose="020F0502020204030204" pitchFamily="34" charset="0"/>
                <a:ea typeface="Calibri" panose="020F0502020204030204" pitchFamily="34" charset="0"/>
                <a:cs typeface="Times New Roman" panose="02020603050405020304" pitchFamily="18" charset="0"/>
              </a:rPr>
              <a:t> </a:t>
            </a:r>
            <a:r>
              <a:rPr lang="en-IN" i="1" dirty="0">
                <a:latin typeface="Calibri" panose="020F0502020204030204" pitchFamily="34" charset="0"/>
                <a:ea typeface="Calibri" panose="020F0502020204030204" pitchFamily="34" charset="0"/>
                <a:cs typeface="Times New Roman" panose="02020603050405020304" pitchFamily="18" charset="0"/>
              </a:rPr>
              <a:t>in Windows </a:t>
            </a:r>
            <a:r>
              <a:rPr lang="en-IN" i="1" dirty="0" smtClean="0">
                <a:latin typeface="Calibri" panose="020F0502020204030204" pitchFamily="34" charset="0"/>
                <a:ea typeface="Calibri" panose="020F0502020204030204" pitchFamily="34" charset="0"/>
                <a:cs typeface="Times New Roman" panose="02020603050405020304" pitchFamily="18" charset="0"/>
              </a:rPr>
              <a:t>10</a:t>
            </a:r>
            <a:endParaRPr lang="en-IN" dirty="0"/>
          </a:p>
        </p:txBody>
      </p:sp>
    </p:spTree>
    <p:extLst>
      <p:ext uri="{BB962C8B-B14F-4D97-AF65-F5344CB8AC3E}">
        <p14:creationId xmlns:p14="http://schemas.microsoft.com/office/powerpoint/2010/main" val="2934824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416" y="942116"/>
            <a:ext cx="9404723" cy="938200"/>
          </a:xfrm>
        </p:spPr>
        <p:txBody>
          <a:bodyPr/>
          <a:lstStyle/>
          <a:p>
            <a:pPr algn="ctr"/>
            <a:r>
              <a:rPr lang="en-IN" sz="4000" b="1" dirty="0" smtClean="0">
                <a:solidFill>
                  <a:schemeClr val="tx1"/>
                </a:solidFill>
                <a:latin typeface="Times New Roman" panose="02020603050405020304" pitchFamily="18" charset="0"/>
                <a:cs typeface="Times New Roman" panose="02020603050405020304" pitchFamily="18" charset="0"/>
              </a:rPr>
              <a:t>RELIABLE TRANSPORT PROTOCOL</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962765"/>
            <a:ext cx="10526311" cy="4195481"/>
          </a:xfrm>
        </p:spPr>
        <p:txBody>
          <a:bodyPr/>
          <a:lstStyle/>
          <a:p>
            <a:r>
              <a:rPr lang="en-IN" dirty="0" smtClean="0"/>
              <a:t>Every router sends other router a “Hello” message every 10 sec.</a:t>
            </a:r>
          </a:p>
          <a:p>
            <a:r>
              <a:rPr lang="en-IN" dirty="0" smtClean="0"/>
              <a:t>This leads to creation of a session.</a:t>
            </a:r>
          </a:p>
          <a:p>
            <a:r>
              <a:rPr lang="en-IN" dirty="0" smtClean="0"/>
              <a:t>This tells router if the interface id down or not.</a:t>
            </a:r>
          </a:p>
          <a:p>
            <a:r>
              <a:rPr lang="en-IN" dirty="0" smtClean="0"/>
              <a:t>Acknowledgment with 40 sec is must.</a:t>
            </a:r>
            <a:endParaRPr lang="en-IN" dirty="0"/>
          </a:p>
        </p:txBody>
      </p:sp>
      <p:pic>
        <p:nvPicPr>
          <p:cNvPr id="4" name="Picture 3"/>
          <p:cNvPicPr/>
          <p:nvPr/>
        </p:nvPicPr>
        <p:blipFill rotWithShape="1">
          <a:blip r:embed="rId2"/>
          <a:srcRect l="14091" t="25795" r="14618" b="17811"/>
          <a:stretch/>
        </p:blipFill>
        <p:spPr bwMode="auto">
          <a:xfrm>
            <a:off x="2987897" y="3905104"/>
            <a:ext cx="6027313" cy="21930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927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D96A2E6-4F00-41AB-A280-8AFC6E5E8E98}"/>
              </a:ext>
            </a:extLst>
          </p:cNvPr>
          <p:cNvSpPr>
            <a:spLocks noGrp="1"/>
          </p:cNvSpPr>
          <p:nvPr>
            <p:ph type="ctrTitle"/>
          </p:nvPr>
        </p:nvSpPr>
        <p:spPr>
          <a:xfrm>
            <a:off x="1154955" y="350521"/>
            <a:ext cx="9227002" cy="1787769"/>
          </a:xfrm>
        </p:spPr>
        <p:txBody>
          <a:bodyPr/>
          <a:lstStyle/>
          <a:p>
            <a:pPr algn="ctr"/>
            <a:r>
              <a:rPr lang="en-IN" sz="4000" b="1" dirty="0" smtClean="0">
                <a:solidFill>
                  <a:schemeClr val="tx1"/>
                </a:solidFill>
                <a:latin typeface="Times New Roman" panose="02020603050405020304" pitchFamily="18" charset="0"/>
                <a:cs typeface="Times New Roman" panose="02020603050405020304" pitchFamily="18" charset="0"/>
              </a:rPr>
              <a:t>ROUTING PROTOCOLS IMPLEMENTED IN A COMPANY NETWORK</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 xmlns:a16="http://schemas.microsoft.com/office/drawing/2014/main" id="{DE31B429-507E-4113-8FAA-07CDE8924443}"/>
              </a:ext>
            </a:extLst>
          </p:cNvPr>
          <p:cNvSpPr>
            <a:spLocks noGrp="1"/>
          </p:cNvSpPr>
          <p:nvPr>
            <p:ph type="subTitle" idx="1"/>
          </p:nvPr>
        </p:nvSpPr>
        <p:spPr>
          <a:xfrm>
            <a:off x="1529231" y="5536223"/>
            <a:ext cx="9406860" cy="1083212"/>
          </a:xfrm>
        </p:spPr>
        <p:txBody>
          <a:bodyPr>
            <a:normAutofit fontScale="55000" lnSpcReduction="20000"/>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INTERNATIONAL GRADUATE PROGRAM IN ELCTRICAL ENGINEERING AND COMPUTER </a:t>
            </a:r>
            <a:r>
              <a:rPr lang="en-US" sz="3600" b="1" dirty="0">
                <a:solidFill>
                  <a:schemeClr val="tx1"/>
                </a:solidFill>
                <a:latin typeface="Times New Roman" panose="02020603050405020304" pitchFamily="18" charset="0"/>
                <a:cs typeface="Times New Roman" panose="02020603050405020304" pitchFamily="18" charset="0"/>
              </a:rPr>
              <a:t>SCIENCE </a:t>
            </a:r>
            <a:r>
              <a:rPr lang="en-US" sz="3600" b="1" dirty="0" smtClean="0">
                <a:solidFill>
                  <a:schemeClr val="tx1"/>
                </a:solidFill>
                <a:latin typeface="Times New Roman" panose="02020603050405020304" pitchFamily="18" charset="0"/>
                <a:cs typeface="Times New Roman" panose="02020603050405020304" pitchFamily="18" charset="0"/>
              </a:rPr>
              <a:t>(IEECS) Department </a:t>
            </a:r>
            <a:endParaRPr lang="en-US" sz="3600" b="1" dirty="0">
              <a:solidFill>
                <a:schemeClr val="tx1"/>
              </a:solidFill>
              <a:latin typeface="Times New Roman" panose="02020603050405020304" pitchFamily="18" charset="0"/>
              <a:cs typeface="Times New Roman" panose="02020603050405020304" pitchFamily="18" charset="0"/>
            </a:endParaRPr>
          </a:p>
          <a:p>
            <a:pPr algn="ctr"/>
            <a:r>
              <a:rPr lang="en-IN" sz="3600" b="1" dirty="0" smtClean="0">
                <a:solidFill>
                  <a:schemeClr val="tx1"/>
                </a:solidFill>
                <a:latin typeface="Times New Roman" panose="02020603050405020304" pitchFamily="18" charset="0"/>
                <a:cs typeface="Times New Roman" panose="02020603050405020304" pitchFamily="18" charset="0"/>
              </a:rPr>
              <a:t>NATIONAL TAIPEI UNIVERSITY OF TECHNOLOGY, TAIPEI, TAIWAN</a:t>
            </a:r>
            <a:endParaRPr lang="en-IN" sz="3600" b="1"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 xmlns:a16="http://schemas.microsoft.com/office/drawing/2014/main" id="{C928E7A5-0D51-446C-B693-465650081148}"/>
              </a:ext>
            </a:extLst>
          </p:cNvPr>
          <p:cNvSpPr>
            <a:spLocks noChangeArrowheads="1"/>
          </p:cNvSpPr>
          <p:nvPr/>
        </p:nvSpPr>
        <p:spPr bwMode="auto">
          <a:xfrm>
            <a:off x="846429" y="4062630"/>
            <a:ext cx="9988062" cy="1323439"/>
          </a:xfrm>
          <a:prstGeom prst="rect">
            <a:avLst/>
          </a:prstGeom>
          <a:noFill/>
          <a:ln w="9525">
            <a:noFill/>
            <a:miter lim="800000"/>
            <a:headEnd/>
            <a:tailEnd/>
          </a:ln>
        </p:spPr>
        <p:txBody>
          <a:bodyPr wrap="square" anchor="ctr">
            <a:sp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Ashish </a:t>
            </a:r>
            <a:r>
              <a:rPr lang="en-US" sz="2000" dirty="0" smtClean="0">
                <a:latin typeface="Times New Roman" panose="02020603050405020304" pitchFamily="18" charset="0"/>
                <a:cs typeface="Times New Roman" panose="02020603050405020304" pitchFamily="18" charset="0"/>
              </a:rPr>
              <a:t>Kumar</a:t>
            </a:r>
          </a:p>
          <a:p>
            <a:r>
              <a:rPr lang="en-US" sz="2000" dirty="0" smtClean="0">
                <a:latin typeface="Times New Roman" panose="02020603050405020304" pitchFamily="18" charset="0"/>
                <a:cs typeface="Times New Roman" panose="02020603050405020304" pitchFamily="18" charset="0"/>
              </a:rPr>
              <a:t>Student ID: 108998404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singh.ashish.kr96@gmail.com</a:t>
            </a:r>
            <a:endParaRPr lang="en-US" sz="2400" dirty="0">
              <a:latin typeface="Times New Roman" panose="02020603050405020304" pitchFamily="18" charset="0"/>
              <a:cs typeface="Times New Roman" panose="02020603050405020304" pitchFamily="18" charset="0"/>
            </a:endParaRPr>
          </a:p>
        </p:txBody>
      </p:sp>
      <p:pic>
        <p:nvPicPr>
          <p:cNvPr id="2"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4623" t="8970" r="5298" b="13820"/>
          <a:stretch/>
        </p:blipFill>
        <p:spPr bwMode="auto">
          <a:xfrm>
            <a:off x="4886324" y="2371724"/>
            <a:ext cx="2443163" cy="20941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4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008" y="443059"/>
            <a:ext cx="8946541" cy="4195481"/>
          </a:xfrm>
        </p:spPr>
        <p:txBody>
          <a:bodyPr/>
          <a:lstStyle/>
          <a:p>
            <a:pPr marL="0" indent="0" algn="ctr">
              <a:buNone/>
            </a:pPr>
            <a:r>
              <a:rPr lang="en-IN" sz="4000" b="1" dirty="0" smtClean="0">
                <a:latin typeface="Times New Roman" panose="02020603050405020304" pitchFamily="18" charset="0"/>
                <a:cs typeface="Times New Roman" panose="02020603050405020304" pitchFamily="18" charset="0"/>
              </a:rPr>
              <a:t>SIMPLE SCENARIO SHOWING RIP ROUTING PROTOCOL </a:t>
            </a:r>
            <a:endParaRPr lang="en-IN" sz="40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19590" t="15531" r="17943" b="25722"/>
          <a:stretch/>
        </p:blipFill>
        <p:spPr>
          <a:xfrm>
            <a:off x="2408349" y="2167314"/>
            <a:ext cx="6735651" cy="3992451"/>
          </a:xfrm>
          <a:prstGeom prst="rect">
            <a:avLst/>
          </a:prstGeom>
        </p:spPr>
      </p:pic>
    </p:spTree>
    <p:extLst>
      <p:ext uri="{BB962C8B-B14F-4D97-AF65-F5344CB8AC3E}">
        <p14:creationId xmlns:p14="http://schemas.microsoft.com/office/powerpoint/2010/main" val="710179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90374"/>
            <a:ext cx="8946541" cy="4195481"/>
          </a:xfrm>
        </p:spPr>
        <p:txBody>
          <a:bodyPr>
            <a:normAutofit/>
          </a:bodyPr>
          <a:lstStyle/>
          <a:p>
            <a:pPr marL="0" indent="0" algn="ctr">
              <a:buNone/>
            </a:pPr>
            <a:r>
              <a:rPr lang="en-IN" sz="3600" b="1" dirty="0" smtClean="0">
                <a:latin typeface="Times New Roman" panose="02020603050405020304" pitchFamily="18" charset="0"/>
                <a:cs typeface="Times New Roman" panose="02020603050405020304" pitchFamily="18" charset="0"/>
              </a:rPr>
              <a:t>WAITING FOR ROUTER TO GET BOOTED</a:t>
            </a:r>
            <a:endParaRPr lang="en-IN" sz="36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29702" t="13132" r="28728" b="10536"/>
          <a:stretch/>
        </p:blipFill>
        <p:spPr>
          <a:xfrm>
            <a:off x="3041950" y="1853248"/>
            <a:ext cx="4829577" cy="4753614"/>
          </a:xfrm>
          <a:prstGeom prst="rect">
            <a:avLst/>
          </a:prstGeom>
        </p:spPr>
      </p:pic>
    </p:spTree>
    <p:extLst>
      <p:ext uri="{BB962C8B-B14F-4D97-AF65-F5344CB8AC3E}">
        <p14:creationId xmlns:p14="http://schemas.microsoft.com/office/powerpoint/2010/main" val="3678611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76509"/>
            <a:ext cx="8946541" cy="4195481"/>
          </a:xfrm>
        </p:spPr>
        <p:txBody>
          <a:bodyPr>
            <a:normAutofit/>
          </a:bodyPr>
          <a:lstStyle/>
          <a:p>
            <a:pPr marL="0" indent="0" algn="ctr">
              <a:buNone/>
            </a:pPr>
            <a:r>
              <a:rPr lang="en-IN" sz="4000" b="1" dirty="0" smtClean="0">
                <a:latin typeface="Times New Roman" panose="02020603050405020304" pitchFamily="18" charset="0"/>
                <a:cs typeface="Times New Roman" panose="02020603050405020304" pitchFamily="18" charset="0"/>
              </a:rPr>
              <a:t>ROUTER BOOTED AND READY TO WORK ON</a:t>
            </a:r>
            <a:endParaRPr lang="en-IN" sz="40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30178" t="15393" r="28970" b="11522"/>
          <a:stretch/>
        </p:blipFill>
        <p:spPr>
          <a:xfrm>
            <a:off x="3297385" y="1773383"/>
            <a:ext cx="4738254" cy="4668982"/>
          </a:xfrm>
          <a:prstGeom prst="rect">
            <a:avLst/>
          </a:prstGeom>
        </p:spPr>
      </p:pic>
    </p:spTree>
    <p:extLst>
      <p:ext uri="{BB962C8B-B14F-4D97-AF65-F5344CB8AC3E}">
        <p14:creationId xmlns:p14="http://schemas.microsoft.com/office/powerpoint/2010/main" val="394175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ALLOTING IP ADDRESS TO PC</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19054" t="15649" r="17801" b="11635"/>
          <a:stretch/>
        </p:blipFill>
        <p:spPr>
          <a:xfrm>
            <a:off x="1955800" y="1537852"/>
            <a:ext cx="7008091" cy="5028047"/>
          </a:xfrm>
          <a:prstGeom prst="rect">
            <a:avLst/>
          </a:prstGeom>
        </p:spPr>
      </p:pic>
    </p:spTree>
    <p:extLst>
      <p:ext uri="{BB962C8B-B14F-4D97-AF65-F5344CB8AC3E}">
        <p14:creationId xmlns:p14="http://schemas.microsoft.com/office/powerpoint/2010/main" val="2725188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476" y="300316"/>
            <a:ext cx="9404723" cy="1400530"/>
          </a:xfrm>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PROVIDING GATEWAY TO PC</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t="2911" b="5199"/>
          <a:stretch/>
        </p:blipFill>
        <p:spPr>
          <a:xfrm>
            <a:off x="1447801" y="1468192"/>
            <a:ext cx="8040422" cy="5148507"/>
          </a:xfrm>
          <a:prstGeom prst="rect">
            <a:avLst/>
          </a:prstGeom>
        </p:spPr>
      </p:pic>
    </p:spTree>
    <p:extLst>
      <p:ext uri="{BB962C8B-B14F-4D97-AF65-F5344CB8AC3E}">
        <p14:creationId xmlns:p14="http://schemas.microsoft.com/office/powerpoint/2010/main" val="2188181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904" y="362660"/>
            <a:ext cx="10617634" cy="6024282"/>
          </a:xfrm>
        </p:spPr>
        <p:txBody>
          <a:bodyPr>
            <a:normAutofit fontScale="92500" lnSpcReduction="20000"/>
          </a:bodyPr>
          <a:lstStyle/>
          <a:p>
            <a:pPr marL="0" indent="0" algn="ctr">
              <a:buNone/>
            </a:pPr>
            <a:r>
              <a:rPr lang="en-IN" sz="3000" b="1" dirty="0" smtClean="0">
                <a:latin typeface="Times New Roman" panose="02020603050405020304" pitchFamily="18" charset="0"/>
                <a:cs typeface="Times New Roman" panose="02020603050405020304" pitchFamily="18" charset="0"/>
              </a:rPr>
              <a:t>PROVIDING GATEWAY IP TO ROUTER ALPHA FOR COMMUNICATION WITH PC</a:t>
            </a:r>
            <a:endParaRPr lang="en-IN" sz="3000" b="1" dirty="0">
              <a:latin typeface="Times New Roman" panose="02020603050405020304" pitchFamily="18" charset="0"/>
              <a:cs typeface="Times New Roman" panose="02020603050405020304" pitchFamily="18" charset="0"/>
            </a:endParaRPr>
          </a:p>
          <a:p>
            <a:pPr marL="0" indent="0">
              <a:buNone/>
            </a:pPr>
            <a:r>
              <a:rPr lang="en-IN" dirty="0" smtClean="0">
                <a:latin typeface="+mn-lt"/>
              </a:rPr>
              <a:t>Router&gt;enable</a:t>
            </a:r>
            <a:endParaRPr lang="en-IN" dirty="0">
              <a:latin typeface="+mn-lt"/>
            </a:endParaRPr>
          </a:p>
          <a:p>
            <a:pPr marL="0" indent="0">
              <a:buNone/>
            </a:pPr>
            <a:r>
              <a:rPr lang="en-IN" dirty="0" err="1">
                <a:latin typeface="+mn-lt"/>
              </a:rPr>
              <a:t>Router#configure</a:t>
            </a:r>
            <a:r>
              <a:rPr lang="en-IN" dirty="0">
                <a:latin typeface="+mn-lt"/>
              </a:rPr>
              <a:t> terminal</a:t>
            </a:r>
          </a:p>
          <a:p>
            <a:pPr marL="0" indent="0">
              <a:buNone/>
            </a:pPr>
            <a:r>
              <a:rPr lang="en-IN" dirty="0">
                <a:latin typeface="+mn-lt"/>
              </a:rPr>
              <a:t>Enter configuration commands, one per line. End with CNTL/Z.</a:t>
            </a:r>
          </a:p>
          <a:p>
            <a:pPr marL="0" indent="0">
              <a:buNone/>
            </a:pPr>
            <a:r>
              <a:rPr lang="en-IN" dirty="0">
                <a:latin typeface="+mn-lt"/>
              </a:rPr>
              <a:t>Router(</a:t>
            </a:r>
            <a:r>
              <a:rPr lang="en-IN" dirty="0" err="1">
                <a:latin typeface="+mn-lt"/>
              </a:rPr>
              <a:t>config</a:t>
            </a:r>
            <a:r>
              <a:rPr lang="en-IN" dirty="0">
                <a:latin typeface="+mn-lt"/>
              </a:rPr>
              <a:t>)#interface FastEthernet0/0</a:t>
            </a:r>
          </a:p>
          <a:p>
            <a:pPr marL="0" indent="0">
              <a:buNone/>
            </a:pPr>
            <a:r>
              <a:rPr lang="en-IN" dirty="0">
                <a:latin typeface="+mn-lt"/>
              </a:rPr>
              <a:t>Router(</a:t>
            </a:r>
            <a:r>
              <a:rPr lang="en-IN" dirty="0" err="1">
                <a:latin typeface="+mn-lt"/>
              </a:rPr>
              <a:t>config</a:t>
            </a:r>
            <a:r>
              <a:rPr lang="en-IN" dirty="0">
                <a:latin typeface="+mn-lt"/>
              </a:rPr>
              <a:t>)#interface FastEthernet0/0</a:t>
            </a:r>
          </a:p>
          <a:p>
            <a:pPr marL="0" indent="0">
              <a:buNone/>
            </a:pPr>
            <a:r>
              <a:rPr lang="en-IN" dirty="0">
                <a:latin typeface="+mn-lt"/>
              </a:rPr>
              <a:t>Router(</a:t>
            </a:r>
            <a:r>
              <a:rPr lang="en-IN" dirty="0" err="1">
                <a:latin typeface="+mn-lt"/>
              </a:rPr>
              <a:t>config</a:t>
            </a:r>
            <a:r>
              <a:rPr lang="en-IN" dirty="0">
                <a:latin typeface="+mn-lt"/>
              </a:rPr>
              <a:t>-if)#</a:t>
            </a:r>
            <a:r>
              <a:rPr lang="en-IN" dirty="0" err="1">
                <a:latin typeface="+mn-lt"/>
              </a:rPr>
              <a:t>ip</a:t>
            </a:r>
            <a:r>
              <a:rPr lang="en-IN" dirty="0">
                <a:latin typeface="+mn-lt"/>
              </a:rPr>
              <a:t> address 1.168.0.10 255.0.0.0</a:t>
            </a:r>
          </a:p>
          <a:p>
            <a:pPr marL="0" indent="0">
              <a:buNone/>
            </a:pPr>
            <a:r>
              <a:rPr lang="en-IN" dirty="0">
                <a:latin typeface="+mn-lt"/>
              </a:rPr>
              <a:t>Router(</a:t>
            </a:r>
            <a:r>
              <a:rPr lang="en-IN" dirty="0" err="1">
                <a:latin typeface="+mn-lt"/>
              </a:rPr>
              <a:t>config</a:t>
            </a:r>
            <a:r>
              <a:rPr lang="en-IN" dirty="0">
                <a:latin typeface="+mn-lt"/>
              </a:rPr>
              <a:t>-if)#no shutdown</a:t>
            </a:r>
          </a:p>
          <a:p>
            <a:pPr marL="0" indent="0">
              <a:buNone/>
            </a:pPr>
            <a:r>
              <a:rPr lang="en-IN" dirty="0">
                <a:latin typeface="+mn-lt"/>
              </a:rPr>
              <a:t> </a:t>
            </a:r>
          </a:p>
          <a:p>
            <a:pPr marL="0" indent="0">
              <a:buNone/>
            </a:pPr>
            <a:r>
              <a:rPr lang="en-IN" dirty="0">
                <a:latin typeface="+mn-lt"/>
              </a:rPr>
              <a:t>Router(</a:t>
            </a:r>
            <a:r>
              <a:rPr lang="en-IN" dirty="0" err="1">
                <a:latin typeface="+mn-lt"/>
              </a:rPr>
              <a:t>config</a:t>
            </a:r>
            <a:r>
              <a:rPr lang="en-IN" dirty="0">
                <a:latin typeface="+mn-lt"/>
              </a:rPr>
              <a:t>-if)#</a:t>
            </a:r>
          </a:p>
          <a:p>
            <a:pPr marL="0" indent="0">
              <a:buNone/>
            </a:pPr>
            <a:r>
              <a:rPr lang="en-IN" dirty="0">
                <a:latin typeface="+mn-lt"/>
              </a:rPr>
              <a:t>%LINK-5-CHANGED: Interface FastEthernet0/0, changed state to up</a:t>
            </a:r>
          </a:p>
          <a:p>
            <a:pPr marL="0" indent="0">
              <a:buNone/>
            </a:pPr>
            <a:r>
              <a:rPr lang="en-IN" dirty="0">
                <a:latin typeface="+mn-lt"/>
              </a:rPr>
              <a:t> </a:t>
            </a:r>
          </a:p>
          <a:p>
            <a:pPr marL="0" indent="0">
              <a:buNone/>
            </a:pPr>
            <a:r>
              <a:rPr lang="en-IN" dirty="0">
                <a:latin typeface="+mn-lt"/>
              </a:rPr>
              <a:t>%LINEPROTO-5-UPDOWN: Line protocol on Interface FastEthernet0/0, changed state to up</a:t>
            </a:r>
          </a:p>
          <a:p>
            <a:pPr marL="0" indent="0">
              <a:buNone/>
            </a:pPr>
            <a:r>
              <a:rPr lang="en-IN" dirty="0">
                <a:latin typeface="+mn-lt"/>
              </a:rPr>
              <a:t>Router(</a:t>
            </a:r>
            <a:r>
              <a:rPr lang="en-IN" dirty="0" err="1">
                <a:latin typeface="+mn-lt"/>
              </a:rPr>
              <a:t>config</a:t>
            </a:r>
            <a:r>
              <a:rPr lang="en-IN" dirty="0">
                <a:latin typeface="+mn-lt"/>
              </a:rPr>
              <a:t>-if)#exit</a:t>
            </a:r>
          </a:p>
          <a:p>
            <a:endParaRPr lang="en-IN" dirty="0"/>
          </a:p>
        </p:txBody>
      </p:sp>
    </p:spTree>
    <p:extLst>
      <p:ext uri="{BB962C8B-B14F-4D97-AF65-F5344CB8AC3E}">
        <p14:creationId xmlns:p14="http://schemas.microsoft.com/office/powerpoint/2010/main" val="235620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4764" y="459645"/>
            <a:ext cx="9620109" cy="5941155"/>
          </a:xfrm>
        </p:spPr>
        <p:txBody>
          <a:bodyPr>
            <a:normAutofit/>
          </a:bodyPr>
          <a:lstStyle/>
          <a:p>
            <a:pPr marL="0" indent="0" algn="ctr">
              <a:buNone/>
            </a:pPr>
            <a:r>
              <a:rPr lang="en-IN" sz="3200" b="1" dirty="0" smtClean="0">
                <a:latin typeface="Times New Roman" panose="02020603050405020304" pitchFamily="18" charset="0"/>
                <a:cs typeface="Times New Roman" panose="02020603050405020304" pitchFamily="18" charset="0"/>
              </a:rPr>
              <a:t>Router BETA Gateway Set </a:t>
            </a:r>
            <a:endParaRPr lang="en-IN" sz="3200" b="1" dirty="0">
              <a:latin typeface="Times New Roman" panose="02020603050405020304" pitchFamily="18" charset="0"/>
              <a:cs typeface="Times New Roman" panose="02020603050405020304" pitchFamily="18" charset="0"/>
            </a:endParaRPr>
          </a:p>
          <a:p>
            <a:pPr marL="0" indent="0">
              <a:buNone/>
            </a:pPr>
            <a:r>
              <a:rPr lang="en-IN" dirty="0">
                <a:latin typeface="+mn-lt"/>
              </a:rPr>
              <a:t>Router&gt;enable</a:t>
            </a:r>
          </a:p>
          <a:p>
            <a:pPr marL="0" indent="0">
              <a:buNone/>
            </a:pPr>
            <a:r>
              <a:rPr lang="en-IN" dirty="0" err="1">
                <a:latin typeface="+mn-lt"/>
              </a:rPr>
              <a:t>Router#configure</a:t>
            </a:r>
            <a:r>
              <a:rPr lang="en-IN" dirty="0">
                <a:latin typeface="+mn-lt"/>
              </a:rPr>
              <a:t> terminal</a:t>
            </a:r>
          </a:p>
          <a:p>
            <a:pPr marL="0" indent="0">
              <a:buNone/>
            </a:pPr>
            <a:r>
              <a:rPr lang="en-IN" dirty="0">
                <a:latin typeface="+mn-lt"/>
              </a:rPr>
              <a:t>Enter configuration commands, one per line. End with CNTL/Z.</a:t>
            </a:r>
          </a:p>
          <a:p>
            <a:pPr marL="0" indent="0">
              <a:buNone/>
            </a:pPr>
            <a:r>
              <a:rPr lang="en-IN" dirty="0">
                <a:latin typeface="+mn-lt"/>
              </a:rPr>
              <a:t>Router(</a:t>
            </a:r>
            <a:r>
              <a:rPr lang="en-IN" dirty="0" err="1">
                <a:latin typeface="+mn-lt"/>
              </a:rPr>
              <a:t>config</a:t>
            </a:r>
            <a:r>
              <a:rPr lang="en-IN" dirty="0">
                <a:latin typeface="+mn-lt"/>
              </a:rPr>
              <a:t>)#interface FastEthernet0/0</a:t>
            </a:r>
          </a:p>
          <a:p>
            <a:pPr marL="0" indent="0">
              <a:buNone/>
            </a:pPr>
            <a:r>
              <a:rPr lang="en-IN" dirty="0">
                <a:latin typeface="+mn-lt"/>
              </a:rPr>
              <a:t>Router(</a:t>
            </a:r>
            <a:r>
              <a:rPr lang="en-IN" dirty="0" err="1">
                <a:latin typeface="+mn-lt"/>
              </a:rPr>
              <a:t>config</a:t>
            </a:r>
            <a:r>
              <a:rPr lang="en-IN" dirty="0">
                <a:latin typeface="+mn-lt"/>
              </a:rPr>
              <a:t>-if)#</a:t>
            </a:r>
            <a:r>
              <a:rPr lang="en-IN" dirty="0" err="1">
                <a:latin typeface="+mn-lt"/>
              </a:rPr>
              <a:t>ip</a:t>
            </a:r>
            <a:r>
              <a:rPr lang="en-IN" dirty="0">
                <a:latin typeface="+mn-lt"/>
              </a:rPr>
              <a:t> address 192.168.0.20 255.255.255.0</a:t>
            </a:r>
          </a:p>
          <a:p>
            <a:pPr marL="0" indent="0">
              <a:buNone/>
            </a:pPr>
            <a:r>
              <a:rPr lang="en-IN" dirty="0">
                <a:latin typeface="+mn-lt"/>
              </a:rPr>
              <a:t>Router(</a:t>
            </a:r>
            <a:r>
              <a:rPr lang="en-IN" dirty="0" err="1">
                <a:latin typeface="+mn-lt"/>
              </a:rPr>
              <a:t>config</a:t>
            </a:r>
            <a:r>
              <a:rPr lang="en-IN" dirty="0">
                <a:latin typeface="+mn-lt"/>
              </a:rPr>
              <a:t>-if)#no shutdown</a:t>
            </a:r>
          </a:p>
          <a:p>
            <a:pPr marL="0" indent="0">
              <a:buNone/>
            </a:pPr>
            <a:r>
              <a:rPr lang="en-IN" dirty="0">
                <a:latin typeface="+mn-lt"/>
              </a:rPr>
              <a:t> </a:t>
            </a:r>
          </a:p>
          <a:p>
            <a:pPr marL="0" indent="0">
              <a:buNone/>
            </a:pPr>
            <a:r>
              <a:rPr lang="en-IN" dirty="0">
                <a:latin typeface="+mn-lt"/>
              </a:rPr>
              <a:t>Router(</a:t>
            </a:r>
            <a:r>
              <a:rPr lang="en-IN" dirty="0" err="1">
                <a:latin typeface="+mn-lt"/>
              </a:rPr>
              <a:t>config</a:t>
            </a:r>
            <a:r>
              <a:rPr lang="en-IN" dirty="0">
                <a:latin typeface="+mn-lt"/>
              </a:rPr>
              <a:t>-if)#</a:t>
            </a:r>
          </a:p>
          <a:p>
            <a:pPr marL="0" indent="0">
              <a:buNone/>
            </a:pPr>
            <a:r>
              <a:rPr lang="en-IN" dirty="0">
                <a:latin typeface="+mn-lt"/>
              </a:rPr>
              <a:t>%LINK-5-CHANGED: Interface FastEthernet0/0, changed state to up</a:t>
            </a:r>
          </a:p>
          <a:p>
            <a:pPr marL="0" indent="0">
              <a:buNone/>
            </a:pPr>
            <a:r>
              <a:rPr lang="en-IN" dirty="0">
                <a:latin typeface="+mn-lt"/>
              </a:rPr>
              <a:t> </a:t>
            </a:r>
          </a:p>
          <a:p>
            <a:pPr marL="0" indent="0">
              <a:buNone/>
            </a:pPr>
            <a:r>
              <a:rPr lang="en-IN" dirty="0">
                <a:latin typeface="+mn-lt"/>
              </a:rPr>
              <a:t>%LINEPROTO-5-UPDOWN: Line protocol on Interface FastEthernet0/0, changed state to up</a:t>
            </a:r>
          </a:p>
          <a:p>
            <a:endParaRPr lang="en-IN" dirty="0"/>
          </a:p>
        </p:txBody>
      </p:sp>
    </p:spTree>
    <p:extLst>
      <p:ext uri="{BB962C8B-B14F-4D97-AF65-F5344CB8AC3E}">
        <p14:creationId xmlns:p14="http://schemas.microsoft.com/office/powerpoint/2010/main" val="2927365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6" y="502276"/>
            <a:ext cx="10188359" cy="5953942"/>
          </a:xfrm>
        </p:spPr>
        <p:txBody>
          <a:bodyPr>
            <a:normAutofit/>
          </a:bodyPr>
          <a:lstStyle/>
          <a:p>
            <a:pPr marL="0" indent="0" algn="ctr">
              <a:buNone/>
            </a:pPr>
            <a:r>
              <a:rPr lang="en-IN" sz="3200" b="1" dirty="0" smtClean="0">
                <a:latin typeface="Times New Roman" panose="02020603050405020304" pitchFamily="18" charset="0"/>
                <a:cs typeface="Times New Roman" panose="02020603050405020304" pitchFamily="18" charset="0"/>
              </a:rPr>
              <a:t>Serial Port Enabling In Router ALPHA</a:t>
            </a:r>
            <a:endParaRPr lang="en-IN" sz="3200" b="1" dirty="0">
              <a:latin typeface="Times New Roman" panose="02020603050405020304" pitchFamily="18" charset="0"/>
              <a:cs typeface="Times New Roman" panose="02020603050405020304" pitchFamily="18" charset="0"/>
            </a:endParaRPr>
          </a:p>
          <a:p>
            <a:pPr marL="0" indent="0">
              <a:buNone/>
            </a:pPr>
            <a:r>
              <a:rPr lang="en-IN" dirty="0" smtClean="0">
                <a:latin typeface="+mn-lt"/>
              </a:rPr>
              <a:t>														</a:t>
            </a:r>
            <a:r>
              <a:rPr lang="en-IN" sz="1400" b="1" dirty="0" smtClean="0">
                <a:latin typeface="+mn-lt"/>
              </a:rPr>
              <a:t>//WICT2 Module</a:t>
            </a:r>
          </a:p>
          <a:p>
            <a:pPr marL="0" indent="0">
              <a:buNone/>
            </a:pPr>
            <a:r>
              <a:rPr lang="en-IN" dirty="0" smtClean="0">
                <a:latin typeface="+mn-lt"/>
              </a:rPr>
              <a:t>Router&gt;enable</a:t>
            </a:r>
            <a:endParaRPr lang="en-IN" dirty="0">
              <a:latin typeface="+mn-lt"/>
            </a:endParaRPr>
          </a:p>
          <a:p>
            <a:pPr marL="0" indent="0">
              <a:buNone/>
            </a:pPr>
            <a:r>
              <a:rPr lang="en-IN" dirty="0" err="1">
                <a:latin typeface="+mn-lt"/>
              </a:rPr>
              <a:t>Router#configure</a:t>
            </a:r>
            <a:r>
              <a:rPr lang="en-IN" dirty="0">
                <a:latin typeface="+mn-lt"/>
              </a:rPr>
              <a:t> terminal</a:t>
            </a:r>
          </a:p>
          <a:p>
            <a:pPr marL="0" indent="0">
              <a:buNone/>
            </a:pPr>
            <a:r>
              <a:rPr lang="en-IN" dirty="0">
                <a:latin typeface="+mn-lt"/>
              </a:rPr>
              <a:t>Enter configuration commands, one per line. End with CNTL/Z.</a:t>
            </a:r>
          </a:p>
          <a:p>
            <a:pPr marL="0" indent="0">
              <a:buNone/>
            </a:pPr>
            <a:r>
              <a:rPr lang="en-IN" dirty="0">
                <a:latin typeface="+mn-lt"/>
              </a:rPr>
              <a:t>Router(</a:t>
            </a:r>
            <a:r>
              <a:rPr lang="en-IN" dirty="0" err="1">
                <a:latin typeface="+mn-lt"/>
              </a:rPr>
              <a:t>config</a:t>
            </a:r>
            <a:r>
              <a:rPr lang="en-IN" dirty="0">
                <a:latin typeface="+mn-lt"/>
              </a:rPr>
              <a:t>)#interface Serial0/0/0</a:t>
            </a:r>
          </a:p>
          <a:p>
            <a:pPr marL="0" indent="0">
              <a:buNone/>
            </a:pPr>
            <a:r>
              <a:rPr lang="en-IN" dirty="0">
                <a:latin typeface="+mn-lt"/>
              </a:rPr>
              <a:t>Router(</a:t>
            </a:r>
            <a:r>
              <a:rPr lang="en-IN" dirty="0" err="1">
                <a:latin typeface="+mn-lt"/>
              </a:rPr>
              <a:t>config</a:t>
            </a:r>
            <a:r>
              <a:rPr lang="en-IN" dirty="0">
                <a:latin typeface="+mn-lt"/>
              </a:rPr>
              <a:t>-if)#no </a:t>
            </a:r>
            <a:r>
              <a:rPr lang="en-IN" dirty="0" err="1">
                <a:latin typeface="+mn-lt"/>
              </a:rPr>
              <a:t>ip</a:t>
            </a:r>
            <a:r>
              <a:rPr lang="en-IN" dirty="0">
                <a:latin typeface="+mn-lt"/>
              </a:rPr>
              <a:t> address</a:t>
            </a:r>
          </a:p>
          <a:p>
            <a:pPr marL="0" indent="0">
              <a:buNone/>
            </a:pPr>
            <a:r>
              <a:rPr lang="en-IN" dirty="0">
                <a:latin typeface="+mn-lt"/>
              </a:rPr>
              <a:t>Router(</a:t>
            </a:r>
            <a:r>
              <a:rPr lang="en-IN" dirty="0" err="1">
                <a:latin typeface="+mn-lt"/>
              </a:rPr>
              <a:t>config</a:t>
            </a:r>
            <a:r>
              <a:rPr lang="en-IN" dirty="0">
                <a:latin typeface="+mn-lt"/>
              </a:rPr>
              <a:t>-if)#</a:t>
            </a:r>
            <a:r>
              <a:rPr lang="en-IN" dirty="0" err="1">
                <a:latin typeface="+mn-lt"/>
              </a:rPr>
              <a:t>ip</a:t>
            </a:r>
            <a:r>
              <a:rPr lang="en-IN" dirty="0">
                <a:latin typeface="+mn-lt"/>
              </a:rPr>
              <a:t> address 10.0.0.1 255.0.0.0</a:t>
            </a:r>
          </a:p>
          <a:p>
            <a:pPr marL="0" indent="0">
              <a:buNone/>
            </a:pPr>
            <a:r>
              <a:rPr lang="en-IN" dirty="0">
                <a:latin typeface="+mn-lt"/>
              </a:rPr>
              <a:t>Router(</a:t>
            </a:r>
            <a:r>
              <a:rPr lang="en-IN" dirty="0" err="1">
                <a:latin typeface="+mn-lt"/>
              </a:rPr>
              <a:t>config</a:t>
            </a:r>
            <a:r>
              <a:rPr lang="en-IN" dirty="0">
                <a:latin typeface="+mn-lt"/>
              </a:rPr>
              <a:t>-if)#no shutdown</a:t>
            </a:r>
          </a:p>
          <a:p>
            <a:pPr marL="0" indent="0">
              <a:buNone/>
            </a:pPr>
            <a:r>
              <a:rPr lang="en-IN" dirty="0">
                <a:latin typeface="+mn-lt"/>
              </a:rPr>
              <a:t> </a:t>
            </a:r>
          </a:p>
          <a:p>
            <a:pPr marL="0" indent="0">
              <a:buNone/>
            </a:pPr>
            <a:r>
              <a:rPr lang="en-IN" dirty="0">
                <a:latin typeface="+mn-lt"/>
              </a:rPr>
              <a:t>%LINK-5-CHANGED: Interface Serial0/0/0, changed state to </a:t>
            </a:r>
            <a:r>
              <a:rPr lang="en-IN" dirty="0" smtClean="0">
                <a:latin typeface="+mn-lt"/>
              </a:rPr>
              <a:t>up</a:t>
            </a:r>
            <a:endParaRPr lang="en-IN" dirty="0">
              <a:latin typeface="+mn-lt"/>
            </a:endParaRPr>
          </a:p>
        </p:txBody>
      </p:sp>
    </p:spTree>
    <p:extLst>
      <p:ext uri="{BB962C8B-B14F-4D97-AF65-F5344CB8AC3E}">
        <p14:creationId xmlns:p14="http://schemas.microsoft.com/office/powerpoint/2010/main" val="2805097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2699" b="4200"/>
          <a:stretch/>
        </p:blipFill>
        <p:spPr>
          <a:xfrm>
            <a:off x="514927" y="476518"/>
            <a:ext cx="9797473" cy="6127482"/>
          </a:xfrm>
          <a:prstGeom prst="rect">
            <a:avLst/>
          </a:prstGeom>
        </p:spPr>
      </p:pic>
    </p:spTree>
    <p:extLst>
      <p:ext uri="{BB962C8B-B14F-4D97-AF65-F5344CB8AC3E}">
        <p14:creationId xmlns:p14="http://schemas.microsoft.com/office/powerpoint/2010/main" val="625936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solidFill>
                  <a:schemeClr val="tx1"/>
                </a:solidFill>
                <a:latin typeface="Times New Roman" panose="02020603050405020304" pitchFamily="18" charset="0"/>
                <a:cs typeface="Times New Roman" panose="02020603050405020304" pitchFamily="18" charset="0"/>
              </a:rPr>
              <a:t>SERIAL PORT ENABLING IN ROUTER BETA</a:t>
            </a:r>
            <a:endParaRPr lang="en-IN" sz="36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t="2710" b="5655"/>
          <a:stretch/>
        </p:blipFill>
        <p:spPr>
          <a:xfrm>
            <a:off x="1295400" y="1777284"/>
            <a:ext cx="8585200" cy="4699715"/>
          </a:xfrm>
          <a:prstGeom prst="rect">
            <a:avLst/>
          </a:prstGeom>
        </p:spPr>
      </p:pic>
    </p:spTree>
    <p:extLst>
      <p:ext uri="{BB962C8B-B14F-4D97-AF65-F5344CB8AC3E}">
        <p14:creationId xmlns:p14="http://schemas.microsoft.com/office/powerpoint/2010/main" val="121660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3EE72-A737-4082-B10A-B0CA995F87C1}"/>
              </a:ext>
            </a:extLst>
          </p:cNvPr>
          <p:cNvSpPr>
            <a:spLocks noGrp="1"/>
          </p:cNvSpPr>
          <p:nvPr>
            <p:ph type="title"/>
          </p:nvPr>
        </p:nvSpPr>
        <p:spPr>
          <a:xfrm>
            <a:off x="208443" y="415986"/>
            <a:ext cx="9404723" cy="1400530"/>
          </a:xfrm>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TOPICS TO BE COVERED</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B5C2AF1-C575-43A4-B1E3-7CB5BF0CA25E}"/>
              </a:ext>
            </a:extLst>
          </p:cNvPr>
          <p:cNvSpPr>
            <a:spLocks noGrp="1"/>
          </p:cNvSpPr>
          <p:nvPr>
            <p:ph idx="1"/>
          </p:nvPr>
        </p:nvSpPr>
        <p:spPr>
          <a:xfrm>
            <a:off x="469900" y="1236372"/>
            <a:ext cx="11315700" cy="5507329"/>
          </a:xfrm>
        </p:spPr>
        <p:txBody>
          <a:bodyPr>
            <a:normAutofit fontScale="92500" lnSpcReduction="10000"/>
          </a:bodyPr>
          <a:lstStyle/>
          <a:p>
            <a:r>
              <a:rPr lang="en-IN" sz="1800" dirty="0">
                <a:latin typeface="Times New Roman" panose="02020603050405020304" pitchFamily="18" charset="0"/>
                <a:cs typeface="Times New Roman" panose="02020603050405020304" pitchFamily="18" charset="0"/>
              </a:rPr>
              <a:t>INTRODUCTION</a:t>
            </a:r>
          </a:p>
          <a:p>
            <a:r>
              <a:rPr lang="en-IN" sz="1800" dirty="0">
                <a:latin typeface="Times New Roman" panose="02020603050405020304" pitchFamily="18" charset="0"/>
                <a:cs typeface="Times New Roman" panose="02020603050405020304" pitchFamily="18" charset="0"/>
              </a:rPr>
              <a:t>STATIC &amp; DYNAMIC ROUTING</a:t>
            </a:r>
          </a:p>
          <a:p>
            <a:r>
              <a:rPr lang="en-IN" sz="1800" dirty="0" smtClean="0">
                <a:latin typeface="Times New Roman" panose="02020603050405020304" pitchFamily="18" charset="0"/>
                <a:cs typeface="Times New Roman" panose="02020603050405020304" pitchFamily="18" charset="0"/>
              </a:rPr>
              <a:t>RIP</a:t>
            </a:r>
          </a:p>
          <a:p>
            <a:pPr lvl="1">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RIP V1</a:t>
            </a:r>
          </a:p>
          <a:p>
            <a:pPr lvl="1">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RIP V2</a:t>
            </a:r>
            <a:endParaRPr lang="en-IN" sz="16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IGRP</a:t>
            </a:r>
          </a:p>
          <a:p>
            <a:r>
              <a:rPr lang="en-IN" sz="1800" dirty="0">
                <a:latin typeface="Times New Roman" panose="02020603050405020304" pitchFamily="18" charset="0"/>
                <a:cs typeface="Times New Roman" panose="02020603050405020304" pitchFamily="18" charset="0"/>
              </a:rPr>
              <a:t>EIGRP</a:t>
            </a:r>
          </a:p>
          <a:p>
            <a:r>
              <a:rPr lang="en-IN" sz="1800" dirty="0" smtClean="0">
                <a:latin typeface="Times New Roman" panose="02020603050405020304" pitchFamily="18" charset="0"/>
                <a:cs typeface="Times New Roman" panose="02020603050405020304" pitchFamily="18" charset="0"/>
              </a:rPr>
              <a:t>OSPF</a:t>
            </a:r>
          </a:p>
          <a:p>
            <a:r>
              <a:rPr lang="en-IN" sz="1800" dirty="0" smtClean="0">
                <a:latin typeface="Times New Roman" panose="02020603050405020304" pitchFamily="18" charset="0"/>
                <a:cs typeface="Times New Roman" panose="02020603050405020304" pitchFamily="18" charset="0"/>
              </a:rPr>
              <a:t>CISCO PACKET TRACER</a:t>
            </a:r>
          </a:p>
          <a:p>
            <a:r>
              <a:rPr lang="en-IN" sz="1800" dirty="0" smtClean="0">
                <a:latin typeface="Times New Roman" panose="02020603050405020304" pitchFamily="18" charset="0"/>
                <a:cs typeface="Times New Roman" panose="02020603050405020304" pitchFamily="18" charset="0"/>
              </a:rPr>
              <a:t>RELIABLE TRANSPORT PROTOCOL</a:t>
            </a:r>
          </a:p>
          <a:p>
            <a:r>
              <a:rPr lang="en-IN" sz="1800" dirty="0" smtClean="0">
                <a:latin typeface="Times New Roman" panose="02020603050405020304" pitchFamily="18" charset="0"/>
                <a:cs typeface="Times New Roman" panose="02020603050405020304" pitchFamily="18" charset="0"/>
              </a:rPr>
              <a:t>SIMPLE SCENARIO SHOWING RIP ROUTING PROTOCOL</a:t>
            </a:r>
          </a:p>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WAITING FOR ROUTER TO GET BOOTED</a:t>
            </a:r>
          </a:p>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ROUTER BOOTED AND READY TO WORK ON</a:t>
            </a:r>
          </a:p>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PROVIDING IP ADDRESS TO PC</a:t>
            </a:r>
          </a:p>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PROVIDING GATEWAY TO PC</a:t>
            </a:r>
          </a:p>
        </p:txBody>
      </p:sp>
      <p:pic>
        <p:nvPicPr>
          <p:cNvPr id="4" name="Picture 3" descr="j0325770">
            <a:extLst>
              <a:ext uri="{FF2B5EF4-FFF2-40B4-BE49-F238E27FC236}">
                <a16:creationId xmlns="" xmlns:a16="http://schemas.microsoft.com/office/drawing/2014/main" id="{865D3035-C26F-4B15-A7AB-7C57961B919F}"/>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257537" y="141484"/>
            <a:ext cx="1641520" cy="1436330"/>
          </a:xfrm>
          <a:prstGeom prst="rect">
            <a:avLst/>
          </a:prstGeom>
          <a:noFill/>
          <a:ln>
            <a:noFill/>
          </a:ln>
          <a:scene3d>
            <a:camera prst="perspectiveFront"/>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199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solidFill>
                  <a:schemeClr val="tx1"/>
                </a:solidFill>
                <a:latin typeface="Times New Roman" panose="02020603050405020304" pitchFamily="18" charset="0"/>
                <a:cs typeface="Times New Roman" panose="02020603050405020304" pitchFamily="18" charset="0"/>
              </a:rPr>
              <a:t>ROUTER BETA SERIAL PORT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651000"/>
            <a:ext cx="9259888" cy="4597399"/>
          </a:xfrm>
        </p:spPr>
        <p:txBody>
          <a:bodyPr>
            <a:normAutofit fontScale="92500" lnSpcReduction="10000"/>
          </a:bodyPr>
          <a:lstStyle/>
          <a:p>
            <a:pPr marL="0" indent="0">
              <a:buNone/>
            </a:pPr>
            <a:r>
              <a:rPr lang="en-IN" dirty="0">
                <a:latin typeface="+mn-lt"/>
              </a:rPr>
              <a:t>Router&gt;enable</a:t>
            </a:r>
          </a:p>
          <a:p>
            <a:pPr marL="0" indent="0">
              <a:buNone/>
            </a:pPr>
            <a:r>
              <a:rPr lang="en-IN" dirty="0" err="1">
                <a:latin typeface="+mn-lt"/>
              </a:rPr>
              <a:t>Router#configure</a:t>
            </a:r>
            <a:r>
              <a:rPr lang="en-IN" dirty="0">
                <a:latin typeface="+mn-lt"/>
              </a:rPr>
              <a:t> terminal</a:t>
            </a:r>
          </a:p>
          <a:p>
            <a:pPr marL="0" indent="0">
              <a:buNone/>
            </a:pPr>
            <a:r>
              <a:rPr lang="en-IN" dirty="0">
                <a:latin typeface="+mn-lt"/>
              </a:rPr>
              <a:t>Enter configuration commands, one per line. End with CNTL/Z.</a:t>
            </a:r>
          </a:p>
          <a:p>
            <a:pPr marL="0" indent="0">
              <a:buNone/>
            </a:pPr>
            <a:r>
              <a:rPr lang="en-IN" dirty="0">
                <a:latin typeface="+mn-lt"/>
              </a:rPr>
              <a:t>Router(</a:t>
            </a:r>
            <a:r>
              <a:rPr lang="en-IN" dirty="0" err="1">
                <a:latin typeface="+mn-lt"/>
              </a:rPr>
              <a:t>config</a:t>
            </a:r>
            <a:r>
              <a:rPr lang="en-IN" dirty="0">
                <a:latin typeface="+mn-lt"/>
              </a:rPr>
              <a:t>)#interface Serial0/0/0</a:t>
            </a:r>
          </a:p>
          <a:p>
            <a:pPr marL="0" indent="0">
              <a:buNone/>
            </a:pPr>
            <a:r>
              <a:rPr lang="en-IN" dirty="0">
                <a:latin typeface="+mn-lt"/>
              </a:rPr>
              <a:t>Router(</a:t>
            </a:r>
            <a:r>
              <a:rPr lang="en-IN" dirty="0" err="1">
                <a:latin typeface="+mn-lt"/>
              </a:rPr>
              <a:t>config</a:t>
            </a:r>
            <a:r>
              <a:rPr lang="en-IN" dirty="0">
                <a:latin typeface="+mn-lt"/>
              </a:rPr>
              <a:t>-if)#</a:t>
            </a:r>
            <a:r>
              <a:rPr lang="en-IN" dirty="0" err="1">
                <a:latin typeface="+mn-lt"/>
              </a:rPr>
              <a:t>ip</a:t>
            </a:r>
            <a:r>
              <a:rPr lang="en-IN" dirty="0">
                <a:latin typeface="+mn-lt"/>
              </a:rPr>
              <a:t> address 10.0.0.2 255.0.0.0</a:t>
            </a:r>
          </a:p>
          <a:p>
            <a:pPr marL="0" indent="0">
              <a:buNone/>
            </a:pPr>
            <a:r>
              <a:rPr lang="en-IN" dirty="0">
                <a:latin typeface="+mn-lt"/>
              </a:rPr>
              <a:t>Router(</a:t>
            </a:r>
            <a:r>
              <a:rPr lang="en-IN" dirty="0" err="1">
                <a:latin typeface="+mn-lt"/>
              </a:rPr>
              <a:t>config</a:t>
            </a:r>
            <a:r>
              <a:rPr lang="en-IN" dirty="0">
                <a:latin typeface="+mn-lt"/>
              </a:rPr>
              <a:t>-if)#no shutdown</a:t>
            </a:r>
          </a:p>
          <a:p>
            <a:pPr marL="0" indent="0">
              <a:buNone/>
            </a:pPr>
            <a:r>
              <a:rPr lang="en-IN" dirty="0">
                <a:latin typeface="+mn-lt"/>
              </a:rPr>
              <a:t> </a:t>
            </a:r>
          </a:p>
          <a:p>
            <a:pPr marL="0" indent="0">
              <a:buNone/>
            </a:pPr>
            <a:r>
              <a:rPr lang="en-IN" dirty="0">
                <a:latin typeface="+mn-lt"/>
              </a:rPr>
              <a:t>Router(</a:t>
            </a:r>
            <a:r>
              <a:rPr lang="en-IN" dirty="0" err="1">
                <a:latin typeface="+mn-lt"/>
              </a:rPr>
              <a:t>config</a:t>
            </a:r>
            <a:r>
              <a:rPr lang="en-IN" dirty="0">
                <a:latin typeface="+mn-lt"/>
              </a:rPr>
              <a:t>-if)#</a:t>
            </a:r>
          </a:p>
          <a:p>
            <a:pPr marL="0" indent="0">
              <a:buNone/>
            </a:pPr>
            <a:r>
              <a:rPr lang="en-IN" dirty="0">
                <a:latin typeface="+mn-lt"/>
              </a:rPr>
              <a:t>%LINK-5-CHANGED: Interface Serial0/0/0, changed state to up</a:t>
            </a:r>
          </a:p>
          <a:p>
            <a:pPr marL="0" indent="0">
              <a:buNone/>
            </a:pPr>
            <a:r>
              <a:rPr lang="en-IN" dirty="0">
                <a:latin typeface="+mn-lt"/>
              </a:rPr>
              <a:t> </a:t>
            </a:r>
          </a:p>
          <a:p>
            <a:pPr marL="0" indent="0">
              <a:buNone/>
            </a:pPr>
            <a:r>
              <a:rPr lang="en-IN" dirty="0">
                <a:latin typeface="+mn-lt"/>
              </a:rPr>
              <a:t>%LINEPROTO-5-UPDOWN: Line protocol on Interface Serial0/0/0, changed state to up</a:t>
            </a:r>
          </a:p>
          <a:p>
            <a:endParaRPr lang="en-IN" dirty="0"/>
          </a:p>
        </p:txBody>
      </p:sp>
    </p:spTree>
    <p:extLst>
      <p:ext uri="{BB962C8B-B14F-4D97-AF65-F5344CB8AC3E}">
        <p14:creationId xmlns:p14="http://schemas.microsoft.com/office/powerpoint/2010/main" val="2174236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330" y="438429"/>
            <a:ext cx="8946541" cy="4195481"/>
          </a:xfrm>
        </p:spPr>
        <p:txBody>
          <a:bodyPr/>
          <a:lstStyle/>
          <a:p>
            <a:pPr marL="0" lvl="0" indent="0" algn="ctr">
              <a:buNone/>
            </a:pP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Without </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Routing Protocol Routers are not </a:t>
            </a: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able to </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Communicate</a:t>
            </a:r>
            <a:endParaRPr lang="en-US" sz="3600" b="1" dirty="0">
              <a:latin typeface="Times New Roman" panose="02020603050405020304" pitchFamily="18" charset="0"/>
              <a:cs typeface="Times New Roman" panose="02020603050405020304" pitchFamily="18" charset="0"/>
            </a:endParaRPr>
          </a:p>
          <a:p>
            <a:endParaRPr lang="en-IN" dirty="0"/>
          </a:p>
        </p:txBody>
      </p:sp>
      <p:pic>
        <p:nvPicPr>
          <p:cNvPr id="2055" name="Picture 15"/>
          <p:cNvPicPr>
            <a:picLocks noChangeAspect="1" noChangeArrowheads="1"/>
          </p:cNvPicPr>
          <p:nvPr/>
        </p:nvPicPr>
        <p:blipFill rotWithShape="1">
          <a:blip r:embed="rId2">
            <a:extLst>
              <a:ext uri="{28A0092B-C50C-407E-A947-70E740481C1C}">
                <a14:useLocalDpi xmlns:a14="http://schemas.microsoft.com/office/drawing/2010/main" val="0"/>
              </a:ext>
            </a:extLst>
          </a:blip>
          <a:srcRect l="-180" t="2403" r="-559" b="4257"/>
          <a:stretch/>
        </p:blipFill>
        <p:spPr bwMode="auto">
          <a:xfrm>
            <a:off x="1081825" y="1764406"/>
            <a:ext cx="9294075" cy="48494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1579418" y="51686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16540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420" y="390371"/>
            <a:ext cx="10215851" cy="6148973"/>
          </a:xfrm>
        </p:spPr>
        <p:txBody>
          <a:bodyPr>
            <a:normAutofit lnSpcReduction="10000"/>
          </a:bodyPr>
          <a:lstStyle/>
          <a:p>
            <a:pPr marL="0" indent="0" algn="ctr">
              <a:buNone/>
            </a:pPr>
            <a:r>
              <a:rPr lang="en-IN" sz="3800" b="1" dirty="0" smtClean="0">
                <a:latin typeface="Times New Roman" panose="02020603050405020304" pitchFamily="18" charset="0"/>
                <a:cs typeface="Times New Roman" panose="02020603050405020304" pitchFamily="18" charset="0"/>
              </a:rPr>
              <a:t>Configuring </a:t>
            </a:r>
            <a:r>
              <a:rPr lang="en-IN" sz="3800" b="1" dirty="0">
                <a:latin typeface="Times New Roman" panose="02020603050405020304" pitchFamily="18" charset="0"/>
                <a:cs typeface="Times New Roman" panose="02020603050405020304" pitchFamily="18" charset="0"/>
              </a:rPr>
              <a:t>RIP in </a:t>
            </a:r>
            <a:r>
              <a:rPr lang="en-IN" sz="3800" b="1" smtClean="0">
                <a:latin typeface="Times New Roman" panose="02020603050405020304" pitchFamily="18" charset="0"/>
                <a:cs typeface="Times New Roman" panose="02020603050405020304" pitchFamily="18" charset="0"/>
              </a:rPr>
              <a:t>Router ALPHA</a:t>
            </a:r>
            <a:endParaRPr lang="en-IN" sz="3800" b="1" dirty="0">
              <a:latin typeface="Times New Roman" panose="02020603050405020304" pitchFamily="18" charset="0"/>
              <a:cs typeface="Times New Roman" panose="02020603050405020304" pitchFamily="18" charset="0"/>
            </a:endParaRPr>
          </a:p>
          <a:p>
            <a:pPr marL="0" indent="0">
              <a:buNone/>
            </a:pPr>
            <a:endParaRPr lang="en-IN" sz="1200" dirty="0" smtClean="0">
              <a:latin typeface="+mn-lt"/>
            </a:endParaRPr>
          </a:p>
          <a:p>
            <a:pPr marL="0" indent="0">
              <a:buNone/>
            </a:pPr>
            <a:r>
              <a:rPr lang="en-IN" dirty="0" smtClean="0">
                <a:latin typeface="+mn-lt"/>
              </a:rPr>
              <a:t>Router(</a:t>
            </a:r>
            <a:r>
              <a:rPr lang="en-IN" dirty="0" err="1" smtClean="0">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10.0.0.0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a:p>
            <a:pPr marL="0" indent="0">
              <a:buNone/>
            </a:pPr>
            <a:r>
              <a:rPr lang="en-IN" dirty="0">
                <a:latin typeface="+mn-lt"/>
              </a:rPr>
              <a:t>Router(</a:t>
            </a:r>
            <a:r>
              <a:rPr lang="en-IN" dirty="0" err="1">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1.0.0.0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a:p>
            <a:pPr marL="0" indent="0">
              <a:buNone/>
            </a:pPr>
            <a:r>
              <a:rPr lang="en-IN" dirty="0" smtClean="0">
                <a:latin typeface="+mn-lt"/>
              </a:rPr>
              <a:t>Router(</a:t>
            </a:r>
            <a:r>
              <a:rPr lang="en-IN" dirty="0" err="1" smtClean="0">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192.168.0.0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p:txBody>
      </p:sp>
    </p:spTree>
    <p:extLst>
      <p:ext uri="{BB962C8B-B14F-4D97-AF65-F5344CB8AC3E}">
        <p14:creationId xmlns:p14="http://schemas.microsoft.com/office/powerpoint/2010/main" val="3761344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2705" b="5656"/>
          <a:stretch/>
        </p:blipFill>
        <p:spPr>
          <a:xfrm>
            <a:off x="1003301" y="592428"/>
            <a:ext cx="9030854" cy="5871872"/>
          </a:xfrm>
          <a:prstGeom prst="rect">
            <a:avLst/>
          </a:prstGeom>
        </p:spPr>
      </p:pic>
    </p:spTree>
    <p:extLst>
      <p:ext uri="{BB962C8B-B14F-4D97-AF65-F5344CB8AC3E}">
        <p14:creationId xmlns:p14="http://schemas.microsoft.com/office/powerpoint/2010/main" val="126856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258" y="334955"/>
            <a:ext cx="11033269" cy="6329081"/>
          </a:xfrm>
        </p:spPr>
        <p:txBody>
          <a:bodyPr>
            <a:normAutofit/>
          </a:bodyPr>
          <a:lstStyle/>
          <a:p>
            <a:pPr marL="0" indent="0" algn="ctr">
              <a:buNone/>
            </a:pPr>
            <a:r>
              <a:rPr lang="en-IN" sz="3500" b="1" dirty="0" smtClean="0">
                <a:latin typeface="Times New Roman" panose="02020603050405020304" pitchFamily="18" charset="0"/>
                <a:cs typeface="Times New Roman" panose="02020603050405020304" pitchFamily="18" charset="0"/>
              </a:rPr>
              <a:t>Configuring </a:t>
            </a:r>
            <a:r>
              <a:rPr lang="en-IN" sz="3500" b="1" dirty="0">
                <a:latin typeface="Times New Roman" panose="02020603050405020304" pitchFamily="18" charset="0"/>
                <a:cs typeface="Times New Roman" panose="02020603050405020304" pitchFamily="18" charset="0"/>
              </a:rPr>
              <a:t>RIP in </a:t>
            </a:r>
            <a:r>
              <a:rPr lang="en-IN" sz="3500" b="1" dirty="0" smtClean="0">
                <a:latin typeface="Times New Roman" panose="02020603050405020304" pitchFamily="18" charset="0"/>
                <a:cs typeface="Times New Roman" panose="02020603050405020304" pitchFamily="18" charset="0"/>
              </a:rPr>
              <a:t>Router BETA</a:t>
            </a:r>
            <a:endParaRPr lang="en-IN" sz="3500" b="1" dirty="0">
              <a:latin typeface="Times New Roman" panose="02020603050405020304" pitchFamily="18" charset="0"/>
              <a:cs typeface="Times New Roman" panose="02020603050405020304" pitchFamily="18" charset="0"/>
            </a:endParaRPr>
          </a:p>
          <a:p>
            <a:pPr marL="0" indent="0">
              <a:buNone/>
            </a:pPr>
            <a:r>
              <a:rPr lang="en-IN" dirty="0">
                <a:latin typeface="+mn-lt"/>
              </a:rPr>
              <a:t>Router(</a:t>
            </a:r>
            <a:r>
              <a:rPr lang="en-IN" dirty="0" err="1">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10.0.0.0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a:p>
            <a:pPr marL="0" indent="0">
              <a:buNone/>
            </a:pPr>
            <a:r>
              <a:rPr lang="en-IN" dirty="0">
                <a:latin typeface="+mn-lt"/>
              </a:rPr>
              <a:t>Router(</a:t>
            </a:r>
            <a:r>
              <a:rPr lang="en-IN" dirty="0" err="1">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1.0.0.0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a:p>
            <a:pPr marL="0" indent="0">
              <a:buNone/>
            </a:pPr>
            <a:r>
              <a:rPr lang="en-IN" dirty="0" smtClean="0">
                <a:latin typeface="+mn-lt"/>
              </a:rPr>
              <a:t>Router(</a:t>
            </a:r>
            <a:r>
              <a:rPr lang="en-IN" dirty="0" err="1" smtClean="0">
                <a:latin typeface="+mn-lt"/>
              </a:rPr>
              <a:t>config</a:t>
            </a:r>
            <a:r>
              <a:rPr lang="en-IN" dirty="0">
                <a:latin typeface="+mn-lt"/>
              </a:rPr>
              <a:t>)#router rip</a:t>
            </a:r>
          </a:p>
          <a:p>
            <a:pPr marL="0" indent="0">
              <a:buNone/>
            </a:pPr>
            <a:r>
              <a:rPr lang="en-IN" dirty="0">
                <a:latin typeface="+mn-lt"/>
              </a:rPr>
              <a:t>Router(</a:t>
            </a:r>
            <a:r>
              <a:rPr lang="en-IN" dirty="0" err="1">
                <a:latin typeface="+mn-lt"/>
              </a:rPr>
              <a:t>config</a:t>
            </a:r>
            <a:r>
              <a:rPr lang="en-IN" dirty="0">
                <a:latin typeface="+mn-lt"/>
              </a:rPr>
              <a:t>-router)#network 192.168.0.0</a:t>
            </a:r>
          </a:p>
          <a:p>
            <a:pPr marL="0" indent="0">
              <a:buNone/>
            </a:pPr>
            <a:r>
              <a:rPr lang="en-IN" dirty="0">
                <a:latin typeface="+mn-lt"/>
              </a:rPr>
              <a:t>Router(</a:t>
            </a:r>
            <a:r>
              <a:rPr lang="en-IN" dirty="0" err="1">
                <a:latin typeface="+mn-lt"/>
              </a:rPr>
              <a:t>config</a:t>
            </a:r>
            <a:r>
              <a:rPr lang="en-IN" dirty="0">
                <a:latin typeface="+mn-lt"/>
              </a:rPr>
              <a:t>-router)#</a:t>
            </a:r>
          </a:p>
          <a:p>
            <a:pPr marL="0" indent="0">
              <a:buNone/>
            </a:pPr>
            <a:r>
              <a:rPr lang="en-IN" dirty="0">
                <a:latin typeface="+mn-lt"/>
              </a:rPr>
              <a:t>Router(</a:t>
            </a:r>
            <a:r>
              <a:rPr lang="en-IN" dirty="0" err="1">
                <a:latin typeface="+mn-lt"/>
              </a:rPr>
              <a:t>config</a:t>
            </a:r>
            <a:r>
              <a:rPr lang="en-IN" dirty="0">
                <a:latin typeface="+mn-lt"/>
              </a:rPr>
              <a:t>-router)#exit</a:t>
            </a:r>
          </a:p>
        </p:txBody>
      </p:sp>
    </p:spTree>
    <p:extLst>
      <p:ext uri="{BB962C8B-B14F-4D97-AF65-F5344CB8AC3E}">
        <p14:creationId xmlns:p14="http://schemas.microsoft.com/office/powerpoint/2010/main" val="148993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2650" b="5211"/>
          <a:stretch/>
        </p:blipFill>
        <p:spPr>
          <a:xfrm>
            <a:off x="1054100" y="605306"/>
            <a:ext cx="8940800" cy="5935193"/>
          </a:xfrm>
          <a:prstGeom prst="rect">
            <a:avLst/>
          </a:prstGeom>
        </p:spPr>
      </p:pic>
    </p:spTree>
    <p:extLst>
      <p:ext uri="{BB962C8B-B14F-4D97-AF65-F5344CB8AC3E}">
        <p14:creationId xmlns:p14="http://schemas.microsoft.com/office/powerpoint/2010/main" val="37749695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454" b="5722"/>
          <a:stretch/>
        </p:blipFill>
        <p:spPr>
          <a:xfrm>
            <a:off x="1536699" y="1700010"/>
            <a:ext cx="8547521" cy="4802389"/>
          </a:xfrm>
          <a:prstGeom prst="rect">
            <a:avLst/>
          </a:prstGeom>
        </p:spPr>
      </p:pic>
      <p:sp>
        <p:nvSpPr>
          <p:cNvPr id="5" name="Title 4"/>
          <p:cNvSpPr>
            <a:spLocks noGrp="1"/>
          </p:cNvSpPr>
          <p:nvPr>
            <p:ph type="title"/>
          </p:nvPr>
        </p:nvSpPr>
        <p:spPr>
          <a:xfrm>
            <a:off x="887411" y="249518"/>
            <a:ext cx="9404723" cy="1400530"/>
          </a:xfrm>
        </p:spPr>
        <p:txBody>
          <a:bodyPr/>
          <a:lstStyle/>
          <a:p>
            <a:pPr algn="ctr"/>
            <a:r>
              <a:rPr lang="en-IN" sz="3600" b="1" dirty="0" smtClean="0">
                <a:solidFill>
                  <a:schemeClr val="tx1"/>
                </a:solidFill>
                <a:latin typeface="Times New Roman" panose="02020603050405020304" pitchFamily="18" charset="0"/>
                <a:cs typeface="Times New Roman" panose="02020603050405020304" pitchFamily="18" charset="0"/>
              </a:rPr>
              <a:t>RIP WORKING – PC &amp; Routers Able to Send and Receive Packages</a:t>
            </a:r>
            <a:endParaRPr lang="en-IN"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332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9366" t="16001" r="44731" b="12210"/>
          <a:stretch/>
        </p:blipFill>
        <p:spPr>
          <a:xfrm>
            <a:off x="254000" y="593407"/>
            <a:ext cx="5114829" cy="5664200"/>
          </a:xfrm>
          <a:prstGeom prst="rect">
            <a:avLst/>
          </a:prstGeom>
        </p:spPr>
      </p:pic>
      <p:pic>
        <p:nvPicPr>
          <p:cNvPr id="4" name="Picture 3"/>
          <p:cNvPicPr/>
          <p:nvPr/>
        </p:nvPicPr>
        <p:blipFill rotWithShape="1">
          <a:blip r:embed="rId3"/>
          <a:srcRect l="24271" t="5434" r="38153" b="24826"/>
          <a:stretch/>
        </p:blipFill>
        <p:spPr bwMode="auto">
          <a:xfrm>
            <a:off x="5551170" y="593407"/>
            <a:ext cx="4761230" cy="566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6232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1" y="262218"/>
            <a:ext cx="9404723" cy="1400530"/>
          </a:xfrm>
        </p:spPr>
        <p:txBody>
          <a:bodyPr/>
          <a:lstStyle/>
          <a:p>
            <a:pPr algn="ctr"/>
            <a:r>
              <a:rPr lang="en-IN" sz="3600" b="1" dirty="0" smtClean="0">
                <a:solidFill>
                  <a:schemeClr val="tx1"/>
                </a:solidFill>
                <a:latin typeface="Times New Roman" panose="02020603050405020304" pitchFamily="18" charset="0"/>
                <a:cs typeface="Times New Roman" panose="02020603050405020304" pitchFamily="18" charset="0"/>
              </a:rPr>
              <a:t>Simulation – Packet Sending &amp; Receiving </a:t>
            </a:r>
            <a:endParaRPr lang="en-IN" sz="36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t="2126" b="5543"/>
          <a:stretch/>
        </p:blipFill>
        <p:spPr>
          <a:xfrm>
            <a:off x="800099" y="1339403"/>
            <a:ext cx="9994901" cy="5188397"/>
          </a:xfrm>
          <a:prstGeom prst="rect">
            <a:avLst/>
          </a:prstGeom>
        </p:spPr>
      </p:pic>
    </p:spTree>
    <p:extLst>
      <p:ext uri="{BB962C8B-B14F-4D97-AF65-F5344CB8AC3E}">
        <p14:creationId xmlns:p14="http://schemas.microsoft.com/office/powerpoint/2010/main" val="37345488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060" b="5504"/>
          <a:stretch/>
        </p:blipFill>
        <p:spPr>
          <a:xfrm>
            <a:off x="622299" y="1584101"/>
            <a:ext cx="9439275" cy="4905600"/>
          </a:xfrm>
          <a:prstGeom prst="rect">
            <a:avLst/>
          </a:prstGeom>
        </p:spPr>
      </p:pic>
      <p:sp>
        <p:nvSpPr>
          <p:cNvPr id="4" name="Title 3"/>
          <p:cNvSpPr>
            <a:spLocks noGrp="1"/>
          </p:cNvSpPr>
          <p:nvPr>
            <p:ph type="title"/>
          </p:nvPr>
        </p:nvSpPr>
        <p:spPr/>
        <p:txBody>
          <a:bodyPr/>
          <a:lstStyle/>
          <a:p>
            <a:pPr algn="ctr"/>
            <a:r>
              <a:rPr lang="en-IN" sz="3600" b="1" dirty="0" smtClean="0">
                <a:solidFill>
                  <a:schemeClr val="tx1"/>
                </a:solidFill>
                <a:latin typeface="Times New Roman" panose="02020603050405020304" pitchFamily="18" charset="0"/>
                <a:cs typeface="Times New Roman" panose="02020603050405020304" pitchFamily="18" charset="0"/>
              </a:rPr>
              <a:t>Acknowledgment Received</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98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003300"/>
            <a:ext cx="9338653" cy="5245099"/>
          </a:xfrm>
        </p:spPr>
        <p:txBody>
          <a:bodyPr>
            <a:normAutofit/>
          </a:bodyPr>
          <a:lstStyle/>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PROVIDING GATEWAY IP TO ROUTER ALPHA FOR COMMUNNICATION WITH PC</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ROUTER BETA GATEWAY SET</a:t>
            </a:r>
          </a:p>
          <a:p>
            <a:pPr lvl="1">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SERIAL PORT ENABLING IN ROUTER ALPHA</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SERIAL PORT ENABLING IN ROUTER </a:t>
            </a:r>
            <a:r>
              <a:rPr lang="en-IN" dirty="0" smtClean="0">
                <a:latin typeface="Times New Roman" panose="02020603050405020304" pitchFamily="18" charset="0"/>
                <a:cs typeface="Times New Roman" panose="02020603050405020304" pitchFamily="18" charset="0"/>
              </a:rPr>
              <a:t>BETA</a:t>
            </a:r>
          </a:p>
          <a:p>
            <a:pPr lvl="1">
              <a:buFont typeface="Wingdings" panose="05000000000000000000" pitchFamily="2" charset="2"/>
              <a:buChar char="Ø"/>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WITHOUT ROUTING PROCOL ROUTERS ARE NOT ABLE TO COMMUNNICATE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CONFIGURUNG RIP IN ROUTER ALPPHA</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CONFIGURING </a:t>
            </a:r>
            <a:r>
              <a:rPr lang="en-US" dirty="0">
                <a:latin typeface="Times New Roman" panose="02020603050405020304" pitchFamily="18" charset="0"/>
                <a:cs typeface="Times New Roman" panose="02020603050405020304" pitchFamily="18" charset="0"/>
              </a:rPr>
              <a:t>RIP IN ROUTER BETA</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RIP WORKING – PC &amp; </a:t>
            </a:r>
            <a:r>
              <a:rPr lang="en-IN" dirty="0" smtClean="0">
                <a:latin typeface="Times New Roman" panose="02020603050405020304" pitchFamily="18" charset="0"/>
                <a:cs typeface="Times New Roman" panose="02020603050405020304" pitchFamily="18" charset="0"/>
              </a:rPr>
              <a:t>ROUTERS ABLE TO SEND &amp; RECEIVE PACKETS</a:t>
            </a: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SIMULATION PACKAGE SENDING AND RECEIVING</a:t>
            </a:r>
          </a:p>
          <a:p>
            <a:pPr lvl="1">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ACKNOWLEGEMENT RECEIVED</a:t>
            </a:r>
          </a:p>
          <a:p>
            <a:r>
              <a:rPr lang="en-IN" sz="1800" dirty="0">
                <a:latin typeface="Times New Roman" panose="02020603050405020304" pitchFamily="18" charset="0"/>
                <a:cs typeface="Times New Roman" panose="02020603050405020304" pitchFamily="18" charset="0"/>
              </a:rPr>
              <a:t>COMPLEX SCENARIO</a:t>
            </a:r>
          </a:p>
          <a:p>
            <a:endParaRPr lang="en-IN" dirty="0">
              <a:solidFill>
                <a:schemeClr val="tx2">
                  <a:lumMod val="10000"/>
                </a:schemeClr>
              </a:solidFill>
            </a:endParaRPr>
          </a:p>
          <a:p>
            <a:endParaRPr lang="en-IN" dirty="0"/>
          </a:p>
        </p:txBody>
      </p:sp>
    </p:spTree>
    <p:extLst>
      <p:ext uri="{BB962C8B-B14F-4D97-AF65-F5344CB8AC3E}">
        <p14:creationId xmlns:p14="http://schemas.microsoft.com/office/powerpoint/2010/main" val="3496004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solidFill>
                  <a:schemeClr val="tx1"/>
                </a:solidFill>
                <a:latin typeface="Times New Roman" panose="02020603050405020304" pitchFamily="18" charset="0"/>
                <a:cs typeface="Times New Roman" panose="02020603050405020304" pitchFamily="18" charset="0"/>
              </a:rPr>
              <a:t>A COMPLEX SCENARIO</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l="9245" t="13631" r="34998" b="25102"/>
          <a:stretch/>
        </p:blipFill>
        <p:spPr>
          <a:xfrm>
            <a:off x="1262129" y="1249250"/>
            <a:ext cx="8886423" cy="5489833"/>
          </a:xfrm>
          <a:prstGeom prst="rect">
            <a:avLst/>
          </a:prstGeom>
        </p:spPr>
      </p:pic>
    </p:spTree>
    <p:extLst>
      <p:ext uri="{BB962C8B-B14F-4D97-AF65-F5344CB8AC3E}">
        <p14:creationId xmlns:p14="http://schemas.microsoft.com/office/powerpoint/2010/main" val="28913719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7AE314-33A2-4ADF-A6D5-9E31749F2672}"/>
              </a:ext>
            </a:extLst>
          </p:cNvPr>
          <p:cNvSpPr>
            <a:spLocks noGrp="1"/>
          </p:cNvSpPr>
          <p:nvPr>
            <p:ph type="title"/>
          </p:nvPr>
        </p:nvSpPr>
        <p:spPr/>
        <p:txBody>
          <a:bodyPr/>
          <a:lstStyle/>
          <a:p>
            <a:pPr algn="ctr"/>
            <a:r>
              <a:rPr lang="en-IN" sz="4800" b="1" dirty="0">
                <a:solidFill>
                  <a:schemeClr val="tx1"/>
                </a:solidFill>
                <a:latin typeface="Times New Roman" panose="02020603050405020304" pitchFamily="18" charset="0"/>
                <a:cs typeface="Times New Roman" panose="02020603050405020304" pitchFamily="18" charset="0"/>
              </a:rPr>
              <a:t>THANK YOU!!</a:t>
            </a:r>
          </a:p>
        </p:txBody>
      </p:sp>
      <p:sp>
        <p:nvSpPr>
          <p:cNvPr id="2" name="Content Placeholder 1"/>
          <p:cNvSpPr>
            <a:spLocks noGrp="1"/>
          </p:cNvSpPr>
          <p:nvPr>
            <p:ph idx="1"/>
          </p:nvPr>
        </p:nvSpPr>
        <p:spPr>
          <a:xfrm>
            <a:off x="9123935" y="5791200"/>
            <a:ext cx="2433065" cy="467589"/>
          </a:xfrm>
        </p:spPr>
        <p:txBody>
          <a:bodyPr/>
          <a:lstStyle/>
          <a:p>
            <a:pPr marL="0" indent="0">
              <a:buNone/>
            </a:pPr>
            <a:r>
              <a:rPr lang="en-IN" b="1" dirty="0" smtClean="0">
                <a:latin typeface="Times New Roman" panose="02020603050405020304" pitchFamily="18" charset="0"/>
                <a:cs typeface="Times New Roman" panose="02020603050405020304" pitchFamily="18" charset="0"/>
              </a:rPr>
              <a:t>ANY QUESTIONS?</a:t>
            </a:r>
            <a:endParaRPr lang="en-IN" b="1" dirty="0">
              <a:latin typeface="Times New Roman" panose="02020603050405020304" pitchFamily="18" charset="0"/>
              <a:cs typeface="Times New Roman" panose="02020603050405020304" pitchFamily="18" charset="0"/>
            </a:endParaRPr>
          </a:p>
        </p:txBody>
      </p:sp>
      <p:pic>
        <p:nvPicPr>
          <p:cNvPr id="6" name="Picture 2" descr="https://androidpicks.files.wordpress.com/2015/01/minion_thanks.jpg?w=800&amp;h=600">
            <a:extLst>
              <a:ext uri="{FF2B5EF4-FFF2-40B4-BE49-F238E27FC236}">
                <a16:creationId xmlns="" xmlns:a16="http://schemas.microsoft.com/office/drawing/2014/main" id="{F7C451A7-86AC-47C8-858C-47B1F61E33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95" t="18028" r="5197" b="18873"/>
          <a:stretch/>
        </p:blipFill>
        <p:spPr bwMode="auto">
          <a:xfrm>
            <a:off x="1694538" y="1407282"/>
            <a:ext cx="7999166" cy="40655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3551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E7FA6-3D7F-4D06-A662-C6DB37FA8DFC}"/>
              </a:ext>
            </a:extLst>
          </p:cNvPr>
          <p:cNvSpPr>
            <a:spLocks noGrp="1"/>
          </p:cNvSpPr>
          <p:nvPr>
            <p:ph type="title"/>
          </p:nvPr>
        </p:nvSpPr>
        <p:spPr/>
        <p:txBody>
          <a:bodyPr/>
          <a:lstStyle/>
          <a:p>
            <a:pPr algn="ctr"/>
            <a:r>
              <a:rPr lang="en-IN" sz="4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43A7727B-9221-4E06-A344-F522940AC002}"/>
              </a:ext>
            </a:extLst>
          </p:cNvPr>
          <p:cNvSpPr>
            <a:spLocks noGrp="1"/>
          </p:cNvSpPr>
          <p:nvPr>
            <p:ph idx="1"/>
          </p:nvPr>
        </p:nvSpPr>
        <p:spPr>
          <a:xfrm>
            <a:off x="1077554" y="1853248"/>
            <a:ext cx="9686608" cy="419548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ROUTING PROTOCOLS</a:t>
            </a:r>
            <a:endParaRPr lang="en-US" sz="30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are set of rules and regulations used by the router to communicate between the source and destination. </a:t>
            </a:r>
          </a:p>
          <a:p>
            <a:r>
              <a:rPr lang="en-US" sz="2400" dirty="0">
                <a:latin typeface="Times New Roman" panose="02020603050405020304" pitchFamily="18" charset="0"/>
                <a:cs typeface="Times New Roman" panose="02020603050405020304" pitchFamily="18" charset="0"/>
              </a:rPr>
              <a:t>Data is not moved routing tables are updated</a:t>
            </a:r>
            <a:r>
              <a:rPr lang="en-US"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Each router has a prior knowledge only of networks attached to it directly</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 routing protocol shares this information first among immediate </a:t>
            </a:r>
            <a:r>
              <a:rPr lang="en-IN" sz="2400" dirty="0" smtClean="0">
                <a:latin typeface="Times New Roman" panose="02020603050405020304" pitchFamily="18" charset="0"/>
                <a:cs typeface="Times New Roman" panose="02020603050405020304" pitchFamily="18" charset="0"/>
              </a:rPr>
              <a:t>neighbours, </a:t>
            </a:r>
            <a:r>
              <a:rPr lang="en-IN" sz="2400" dirty="0">
                <a:latin typeface="Times New Roman" panose="02020603050405020304" pitchFamily="18" charset="0"/>
                <a:cs typeface="Times New Roman" panose="02020603050405020304" pitchFamily="18" charset="0"/>
              </a:rPr>
              <a:t>and then throughout the network.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way, routers gain knowledge of the topology of the network</a:t>
            </a:r>
            <a:r>
              <a:rPr lang="en-IN" sz="2400" dirty="0" smtClean="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9677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a:xfrm>
            <a:off x="562399" y="468817"/>
            <a:ext cx="9985398" cy="6086529"/>
          </a:xfrm>
        </p:spPr>
        <p:txBody>
          <a:bodyPr>
            <a:norm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ability of routing protocols to dynamically adjust to changing conditions such as disable data lines and computers and route data around obstructions is what gives the internet its survivability and reliability.</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pecific </a:t>
            </a:r>
            <a:r>
              <a:rPr lang="en-IN" sz="2400" dirty="0">
                <a:latin typeface="Times New Roman" panose="02020603050405020304" pitchFamily="18" charset="0"/>
                <a:cs typeface="Times New Roman" panose="02020603050405020304" pitchFamily="18" charset="0"/>
              </a:rPr>
              <a:t>characteristics of routing protocols </a:t>
            </a:r>
            <a:r>
              <a:rPr lang="en-IN" sz="2400" dirty="0" smtClean="0">
                <a:latin typeface="Times New Roman" panose="02020603050405020304" pitchFamily="18" charset="0"/>
                <a:cs typeface="Times New Roman" panose="02020603050405020304" pitchFamily="18" charset="0"/>
              </a:rPr>
              <a:t>include:</a:t>
            </a:r>
          </a:p>
          <a:p>
            <a:pPr lvl="1">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manner in which they avoid routing </a:t>
            </a:r>
            <a:r>
              <a:rPr lang="en-IN" sz="2200" dirty="0" smtClean="0">
                <a:latin typeface="Times New Roman" panose="02020603050405020304" pitchFamily="18" charset="0"/>
                <a:cs typeface="Times New Roman" panose="02020603050405020304" pitchFamily="18" charset="0"/>
              </a:rPr>
              <a:t>loops</a:t>
            </a:r>
          </a:p>
          <a:p>
            <a:pPr lvl="1">
              <a:buFont typeface="Wingdings" panose="05000000000000000000" pitchFamily="2" charset="2"/>
              <a:buChar char="Ø"/>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manner in which they select preferred routes, using information about hop costs, the time they require to reach routing convergence, their scalability, and other factors.</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data is send via metric values that are :-</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Bandwidth</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Delay</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Load</a:t>
            </a:r>
          </a:p>
          <a:p>
            <a:pPr marL="457200" indent="-457200">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Reliability</a:t>
            </a:r>
          </a:p>
          <a:p>
            <a:pPr>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4680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18089" t="20554" r="21600" b="17769"/>
          <a:stretch/>
        </p:blipFill>
        <p:spPr bwMode="auto">
          <a:xfrm>
            <a:off x="669701" y="437883"/>
            <a:ext cx="9581881" cy="5950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5034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4400" b="1" dirty="0">
                <a:solidFill>
                  <a:schemeClr val="tx1"/>
                </a:solidFill>
                <a:latin typeface="Times New Roman" panose="02020603050405020304" pitchFamily="18" charset="0"/>
                <a:cs typeface="Times New Roman" panose="02020603050405020304" pitchFamily="18" charset="0"/>
              </a:rPr>
              <a:t>Static Routing</a:t>
            </a:r>
            <a:r>
              <a:rPr lang="en-US" sz="4400" dirty="0">
                <a:solidFill>
                  <a:schemeClr val="tx1"/>
                </a:solidFill>
                <a:latin typeface="Times New Roman" panose="02020603050405020304" pitchFamily="18" charset="0"/>
                <a:cs typeface="Times New Roman" panose="02020603050405020304" pitchFamily="18" charset="0"/>
              </a:rPr>
              <a:t/>
            </a:r>
            <a:br>
              <a:rPr lang="en-US" sz="4400" dirty="0">
                <a:solidFill>
                  <a:schemeClr val="tx1"/>
                </a:solidFill>
                <a:latin typeface="Times New Roman" panose="02020603050405020304" pitchFamily="18" charset="0"/>
                <a:cs typeface="Times New Roman" panose="02020603050405020304" pitchFamily="18" charset="0"/>
              </a:rPr>
            </a:br>
            <a:r>
              <a:rPr lang="en-US" dirty="0"/>
              <a:t> </a:t>
            </a:r>
          </a:p>
        </p:txBody>
      </p:sp>
      <p:sp>
        <p:nvSpPr>
          <p:cNvPr id="3" name="Content Placeholder 2"/>
          <p:cNvSpPr>
            <a:spLocks noGrp="1"/>
          </p:cNvSpPr>
          <p:nvPr>
            <p:ph idx="1"/>
          </p:nvPr>
        </p:nvSpPr>
        <p:spPr>
          <a:xfrm>
            <a:off x="502276" y="1416676"/>
            <a:ext cx="9907816" cy="4857515"/>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A router with manually configured routing tables is known as a static router. </a:t>
            </a:r>
          </a:p>
          <a:p>
            <a:r>
              <a:rPr lang="en-IN" sz="2400" dirty="0">
                <a:latin typeface="Times New Roman" panose="02020603050405020304" pitchFamily="18" charset="0"/>
                <a:cs typeface="Times New Roman" panose="02020603050405020304" pitchFamily="18" charset="0"/>
              </a:rPr>
              <a:t>A network administrator, with knowledge of the internetwork topology, manually builds and updates the routing table, programming all routes in the routing table. </a:t>
            </a:r>
          </a:p>
          <a:p>
            <a:pPr marL="0" indent="0">
              <a:buNone/>
            </a:pPr>
            <a:r>
              <a:rPr lang="en-US" sz="2800" b="1" dirty="0">
                <a:latin typeface="Times New Roman" panose="02020603050405020304" pitchFamily="18" charset="0"/>
                <a:cs typeface="Times New Roman" panose="02020603050405020304" pitchFamily="18" charset="0"/>
              </a:rPr>
              <a:t>Ad</a:t>
            </a:r>
            <a:r>
              <a:rPr lang="en-US" sz="2600" b="1" dirty="0">
                <a:latin typeface="Times New Roman" panose="02020603050405020304" pitchFamily="18" charset="0"/>
                <a:cs typeface="Times New Roman" panose="02020603050405020304" pitchFamily="18" charset="0"/>
              </a:rPr>
              <a:t>vantages</a:t>
            </a:r>
            <a:endParaRPr lang="en-US" sz="2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Fast and efficient.</a:t>
            </a:r>
          </a:p>
          <a:p>
            <a:r>
              <a:rPr lang="en-US" sz="2400" dirty="0">
                <a:latin typeface="Times New Roman" panose="02020603050405020304" pitchFamily="18" charset="0"/>
                <a:cs typeface="Times New Roman" panose="02020603050405020304" pitchFamily="18" charset="0"/>
              </a:rPr>
              <a:t>Less overhead for router.</a:t>
            </a:r>
          </a:p>
          <a:p>
            <a:pPr marL="0" lvl="0" indent="0">
              <a:buNone/>
            </a:pPr>
            <a:r>
              <a:rPr lang="en-US" sz="2600" b="1" dirty="0">
                <a:latin typeface="Times New Roman" panose="02020603050405020304" pitchFamily="18" charset="0"/>
                <a:cs typeface="Times New Roman" panose="02020603050405020304" pitchFamily="18" charset="0"/>
              </a:rPr>
              <a:t>Disadvantage  </a:t>
            </a:r>
            <a:endParaRPr lang="en-US" sz="26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Static routers can work well for small internetworks but do not scale well to large or dynamically changing internetworks due to their manual administration.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1964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4400" b="1" dirty="0">
                <a:solidFill>
                  <a:schemeClr val="tx1"/>
                </a:solidFill>
                <a:latin typeface="Times New Roman" panose="02020603050405020304" pitchFamily="18" charset="0"/>
                <a:cs typeface="Times New Roman" panose="02020603050405020304" pitchFamily="18" charset="0"/>
              </a:rPr>
              <a:t>Dynamic Routing</a:t>
            </a:r>
          </a:p>
        </p:txBody>
      </p:sp>
      <p:sp>
        <p:nvSpPr>
          <p:cNvPr id="3" name="Content Placeholder 2"/>
          <p:cNvSpPr>
            <a:spLocks noGrp="1"/>
          </p:cNvSpPr>
          <p:nvPr>
            <p:ph idx="1"/>
          </p:nvPr>
        </p:nvSpPr>
        <p:spPr>
          <a:xfrm>
            <a:off x="476518" y="1558344"/>
            <a:ext cx="10702344" cy="4893971"/>
          </a:xfrm>
        </p:spPr>
        <p:txBody>
          <a:bodyPr>
            <a:normAutofit/>
          </a:bodyPr>
          <a:lstStyle/>
          <a:p>
            <a:r>
              <a:rPr lang="en-IN" sz="2600" dirty="0">
                <a:latin typeface="Times New Roman" panose="02020603050405020304" pitchFamily="18" charset="0"/>
                <a:cs typeface="Times New Roman" panose="02020603050405020304" pitchFamily="18" charset="0"/>
              </a:rPr>
              <a:t>Router with dynamically configured routing tables is known as a dynamic router. </a:t>
            </a:r>
          </a:p>
          <a:p>
            <a:r>
              <a:rPr lang="en-IN" sz="2600" dirty="0">
                <a:latin typeface="Times New Roman" panose="02020603050405020304" pitchFamily="18" charset="0"/>
                <a:cs typeface="Times New Roman" panose="02020603050405020304" pitchFamily="18" charset="0"/>
              </a:rPr>
              <a:t>It consists of routing tables that are built and maintained automatically through an ongoing communication between routers. </a:t>
            </a:r>
          </a:p>
          <a:p>
            <a:r>
              <a:rPr lang="en-IN" sz="2600" dirty="0">
                <a:latin typeface="Times New Roman" panose="02020603050405020304" pitchFamily="18" charset="0"/>
                <a:cs typeface="Times New Roman" panose="02020603050405020304" pitchFamily="18" charset="0"/>
              </a:rPr>
              <a:t>This communication is facilitated by a routing protocol.</a:t>
            </a:r>
            <a:r>
              <a:rPr lang="en-IN" dirty="0"/>
              <a:t> </a:t>
            </a:r>
          </a:p>
          <a:p>
            <a:pPr marL="0" lvl="0" indent="0">
              <a:buNone/>
            </a:pPr>
            <a:r>
              <a:rPr lang="en-US" sz="2600" b="1" dirty="0">
                <a:latin typeface="Times New Roman" panose="02020603050405020304" pitchFamily="18" charset="0"/>
                <a:cs typeface="Times New Roman" panose="02020603050405020304" pitchFamily="18" charset="0"/>
              </a:rPr>
              <a:t>Advantages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More scalable</a:t>
            </a:r>
          </a:p>
          <a:p>
            <a:r>
              <a:rPr lang="en-US" sz="2600" dirty="0">
                <a:latin typeface="Times New Roman" panose="02020603050405020304" pitchFamily="18" charset="0"/>
                <a:cs typeface="Times New Roman" panose="02020603050405020304" pitchFamily="18" charset="0"/>
              </a:rPr>
              <a:t>Configuration is less-prone.</a:t>
            </a:r>
          </a:p>
          <a:p>
            <a:endParaRPr lang="en-US" dirty="0"/>
          </a:p>
        </p:txBody>
      </p:sp>
    </p:spTree>
    <p:extLst>
      <p:ext uri="{BB962C8B-B14F-4D97-AF65-F5344CB8AC3E}">
        <p14:creationId xmlns:p14="http://schemas.microsoft.com/office/powerpoint/2010/main" val="21686322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2530</TotalTime>
  <Words>1215</Words>
  <Application>Microsoft Office PowerPoint</Application>
  <PresentationFormat>Widescreen</PresentationFormat>
  <Paragraphs>256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Times New Roman</vt:lpstr>
      <vt:lpstr>Wingdings</vt:lpstr>
      <vt:lpstr>Wingdings 3</vt:lpstr>
      <vt:lpstr>Ion</vt:lpstr>
      <vt:lpstr>IF YOU WANT TO GO FAST,  GO ALONE IF YOU WANT TO GO FAR,  GO TOGETHER!! </vt:lpstr>
      <vt:lpstr>ROUTING PROTOCOLS IMPLEMENTED IN A COMPANY NETWORK</vt:lpstr>
      <vt:lpstr>TOPICS TO BE COVERED</vt:lpstr>
      <vt:lpstr>PowerPoint Presentation</vt:lpstr>
      <vt:lpstr>INTRODUCTION</vt:lpstr>
      <vt:lpstr>PowerPoint Presentation</vt:lpstr>
      <vt:lpstr>PowerPoint Presentation</vt:lpstr>
      <vt:lpstr>Static Routing  </vt:lpstr>
      <vt:lpstr>Dynamic Routing</vt:lpstr>
      <vt:lpstr>Types of Dynamic Routing Protocols</vt:lpstr>
      <vt:lpstr>Routing Information Protocol (RIP)</vt:lpstr>
      <vt:lpstr>PowerPoint Presentation</vt:lpstr>
      <vt:lpstr>PowerPoint Presentation</vt:lpstr>
      <vt:lpstr>PowerPoint Presentation</vt:lpstr>
      <vt:lpstr>Interior Gateway Routing Protocol (IGRP)</vt:lpstr>
      <vt:lpstr>Enhanced Interior Gateway Routing Protocol (EIGRP) </vt:lpstr>
      <vt:lpstr>Open Shortest Path First Protocol (OSPF)</vt:lpstr>
      <vt:lpstr>CISCO PACKET TRACER</vt:lpstr>
      <vt:lpstr>RELIABLE TRANSPORT PROTOCOL</vt:lpstr>
      <vt:lpstr>PowerPoint Presentation</vt:lpstr>
      <vt:lpstr>PowerPoint Presentation</vt:lpstr>
      <vt:lpstr>PowerPoint Presentation</vt:lpstr>
      <vt:lpstr>ALLOTING IP ADDRESS TO PC</vt:lpstr>
      <vt:lpstr>PROVIDING GATEWAY TO PC</vt:lpstr>
      <vt:lpstr>PowerPoint Presentation</vt:lpstr>
      <vt:lpstr>PowerPoint Presentation</vt:lpstr>
      <vt:lpstr>PowerPoint Presentation</vt:lpstr>
      <vt:lpstr>PowerPoint Presentation</vt:lpstr>
      <vt:lpstr>SERIAL PORT ENABLING IN ROUTER BETA</vt:lpstr>
      <vt:lpstr>ROUTER BETA SERIAL PORT</vt:lpstr>
      <vt:lpstr>PowerPoint Presentation</vt:lpstr>
      <vt:lpstr>PowerPoint Presentation</vt:lpstr>
      <vt:lpstr>PowerPoint Presentation</vt:lpstr>
      <vt:lpstr>PowerPoint Presentation</vt:lpstr>
      <vt:lpstr>PowerPoint Presentation</vt:lpstr>
      <vt:lpstr>RIP WORKING – PC &amp; Routers Able to Send and Receive Packages</vt:lpstr>
      <vt:lpstr>PowerPoint Presentation</vt:lpstr>
      <vt:lpstr>Simulation – Packet Sending &amp; Receiving </vt:lpstr>
      <vt:lpstr>Acknowledgment Received</vt:lpstr>
      <vt:lpstr>A COMPLEX SCENARIO</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Routing Protocols Implemented in a Company Network</dc:title>
  <dc:creator>dell</dc:creator>
  <cp:lastModifiedBy>dell</cp:lastModifiedBy>
  <cp:revision>87</cp:revision>
  <dcterms:created xsi:type="dcterms:W3CDTF">2017-09-13T19:24:38Z</dcterms:created>
  <dcterms:modified xsi:type="dcterms:W3CDTF">2019-09-24T07:23:53Z</dcterms:modified>
</cp:coreProperties>
</file>