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0"/>
  </p:notesMasterIdLst>
  <p:handoutMasterIdLst>
    <p:handoutMasterId r:id="rId31"/>
  </p:handoutMasterIdLst>
  <p:sldIdLst>
    <p:sldId id="268" r:id="rId2"/>
    <p:sldId id="281" r:id="rId3"/>
    <p:sldId id="285" r:id="rId4"/>
    <p:sldId id="257" r:id="rId5"/>
    <p:sldId id="265" r:id="rId6"/>
    <p:sldId id="266" r:id="rId7"/>
    <p:sldId id="276" r:id="rId8"/>
    <p:sldId id="267" r:id="rId9"/>
    <p:sldId id="264" r:id="rId10"/>
    <p:sldId id="263" r:id="rId11"/>
    <p:sldId id="262" r:id="rId12"/>
    <p:sldId id="275" r:id="rId13"/>
    <p:sldId id="261" r:id="rId14"/>
    <p:sldId id="260" r:id="rId15"/>
    <p:sldId id="259" r:id="rId16"/>
    <p:sldId id="258" r:id="rId17"/>
    <p:sldId id="274" r:id="rId18"/>
    <p:sldId id="273" r:id="rId19"/>
    <p:sldId id="272" r:id="rId20"/>
    <p:sldId id="271" r:id="rId21"/>
    <p:sldId id="270" r:id="rId22"/>
    <p:sldId id="269" r:id="rId23"/>
    <p:sldId id="278" r:id="rId24"/>
    <p:sldId id="279" r:id="rId25"/>
    <p:sldId id="280" r:id="rId26"/>
    <p:sldId id="277" r:id="rId27"/>
    <p:sldId id="282"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2400"/>
    <a:srgbClr val="F2C4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73F86A-095B-4BDB-AA26-809C7F3045B8}" type="datetimeFigureOut">
              <a:rPr lang="en-IN" smtClean="0"/>
              <a:t>10-07-2020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758771-F094-4EEB-A9D2-EEB275D9E671}" type="slidenum">
              <a:rPr lang="en-IN" smtClean="0"/>
              <a:t>‹#›</a:t>
            </a:fld>
            <a:endParaRPr lang="en-IN"/>
          </a:p>
        </p:txBody>
      </p:sp>
    </p:spTree>
    <p:extLst>
      <p:ext uri="{BB962C8B-B14F-4D97-AF65-F5344CB8AC3E}">
        <p14:creationId xmlns:p14="http://schemas.microsoft.com/office/powerpoint/2010/main" val="33302304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A700C-C016-46AD-BF1E-BB970FBEAE54}" type="datetimeFigureOut">
              <a:rPr lang="en-IN" smtClean="0"/>
              <a:t>10-07-2020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086C0-EE31-4757-A466-34B757164149}" type="slidenum">
              <a:rPr lang="en-IN" smtClean="0"/>
              <a:t>‹#›</a:t>
            </a:fld>
            <a:endParaRPr lang="en-IN"/>
          </a:p>
        </p:txBody>
      </p:sp>
    </p:spTree>
    <p:extLst>
      <p:ext uri="{BB962C8B-B14F-4D97-AF65-F5344CB8AC3E}">
        <p14:creationId xmlns:p14="http://schemas.microsoft.com/office/powerpoint/2010/main" val="6726257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89D4CD9-CC3A-4A95-8C4A-FB79A4A26143}" type="datetime1">
              <a:rPr lang="en-US" smtClean="0"/>
              <a:t>7/10/2020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2B3C7F-B7BF-4D6A-A6CA-B9C5F8CCFCF4}" type="datetime1">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71D4F-9E3D-4941-8B00-22D1853C169F}" type="datetime1">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A026C0-04C4-4E56-ACE8-8641D87C6A93}" type="datetime1">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1A9CFC0-76F5-4C14-87DE-658C047A5CAC}" type="datetime1">
              <a:rPr lang="en-US" smtClean="0"/>
              <a:t>7/10/2020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C47C63-552D-476F-BBBA-FE2ACAFF3C59}" type="datetime1">
              <a:rPr lang="en-US" smtClean="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3B5FB8-CE12-4568-8529-5F04986F5BE6}" type="datetime1">
              <a:rPr lang="en-US" smtClean="0"/>
              <a:t>7/10/2020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FCB262-D782-4DA5-B871-CD6F12242CE6}" type="datetime1">
              <a:rPr lang="en-US" smtClean="0"/>
              <a:t>7/10/2020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60A0F-D3A8-4D9E-8768-89D5622FDF98}" type="datetime1">
              <a:rPr lang="en-US" smtClean="0"/>
              <a:t>7/10/2020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3110BEBC-8A51-4B9B-ABFE-9AC70F742F11}" type="datetime1">
              <a:rPr lang="en-US" smtClean="0"/>
              <a:t>7/10/2020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A4C078CC-D41F-4228-A1B7-AF78402876D0}" type="datetime1">
              <a:rPr lang="en-US" smtClean="0"/>
              <a:t>7/10/2020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90C3D4B-81B8-4E28-BB3F-849BA9B80B7E}" type="datetime1">
              <a:rPr lang="en-US" smtClean="0"/>
              <a:t>7/10/2020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972491" y="1737351"/>
            <a:ext cx="8530046" cy="3383285"/>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IN" sz="4400" b="0" cap="none" spc="0" dirty="0" smtClean="0">
                <a:ln w="0"/>
                <a:solidFill>
                  <a:srgbClr val="482400"/>
                </a:solidFill>
                <a:effectLst>
                  <a:outerShdw blurRad="38100" dist="19050" dir="2700000" algn="tl" rotWithShape="0">
                    <a:schemeClr val="dk1">
                      <a:alpha val="40000"/>
                    </a:schemeClr>
                  </a:outerShdw>
                </a:effectLst>
                <a:latin typeface="Berlin Sans FB" panose="020E0602020502020306" pitchFamily="34" charset="0"/>
                <a:cs typeface="Times New Roman" panose="02020603050405020304" pitchFamily="18" charset="0"/>
              </a:rPr>
              <a:t>Graphical Elegance Is Often Found In Simplicity Of Design And Complexity Of Data. </a:t>
            </a:r>
          </a:p>
          <a:p>
            <a:endParaRPr lang="en-IN" sz="800" b="0"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endParaRPr>
          </a:p>
          <a:p>
            <a:pPr algn="r"/>
            <a:r>
              <a:rPr lang="en-IN" sz="2400" b="0"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 Edward R. Tufte</a:t>
            </a:r>
          </a:p>
        </p:txBody>
      </p:sp>
    </p:spTree>
    <p:extLst>
      <p:ext uri="{BB962C8B-B14F-4D97-AF65-F5344CB8AC3E}">
        <p14:creationId xmlns:p14="http://schemas.microsoft.com/office/powerpoint/2010/main" val="2685028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Acting like a dog</a:t>
            </a:r>
            <a:endParaRPr lang="en-IN" dirty="0"/>
          </a:p>
        </p:txBody>
      </p:sp>
      <p:sp>
        <p:nvSpPr>
          <p:cNvPr id="3" name="Content Placeholder 2"/>
          <p:cNvSpPr>
            <a:spLocks noGrp="1"/>
          </p:cNvSpPr>
          <p:nvPr>
            <p:ph idx="1"/>
          </p:nvPr>
        </p:nvSpPr>
        <p:spPr>
          <a:xfrm>
            <a:off x="1251678" y="1384664"/>
            <a:ext cx="10178322" cy="5199016"/>
          </a:xfrm>
        </p:spPr>
        <p:txBody>
          <a:bodyPr/>
          <a:lstStyle/>
          <a:p>
            <a:r>
              <a:rPr lang="en-IN" dirty="0" smtClean="0">
                <a:solidFill>
                  <a:schemeClr val="tx1">
                    <a:lumMod val="85000"/>
                    <a:lumOff val="15000"/>
                  </a:schemeClr>
                </a:solidFill>
              </a:rPr>
              <a:t>The dog future actions were modelled using a sequence of previously seen images.</a:t>
            </a:r>
          </a:p>
          <a:p>
            <a:r>
              <a:rPr lang="en-IN" dirty="0">
                <a:solidFill>
                  <a:schemeClr val="tx1">
                    <a:lumMod val="85000"/>
                    <a:lumOff val="15000"/>
                  </a:schemeClr>
                </a:solidFill>
              </a:rPr>
              <a:t>The input is a sequence of image </a:t>
            </a:r>
            <a:r>
              <a:rPr lang="en-IN" dirty="0" smtClean="0">
                <a:solidFill>
                  <a:schemeClr val="tx1">
                    <a:lumMod val="85000"/>
                    <a:lumOff val="15000"/>
                  </a:schemeClr>
                </a:solidFill>
              </a:rPr>
              <a:t>frames </a:t>
            </a:r>
            <a:r>
              <a:rPr lang="en-IN" dirty="0">
                <a:solidFill>
                  <a:schemeClr val="tx1">
                    <a:lumMod val="85000"/>
                    <a:lumOff val="15000"/>
                  </a:schemeClr>
                </a:solidFill>
              </a:rPr>
              <a:t>(I</a:t>
            </a:r>
            <a:r>
              <a:rPr lang="en-IN" baseline="-25000" dirty="0">
                <a:solidFill>
                  <a:schemeClr val="tx1">
                    <a:lumMod val="85000"/>
                    <a:lumOff val="15000"/>
                  </a:schemeClr>
                </a:solidFill>
              </a:rPr>
              <a:t>1</a:t>
            </a:r>
            <a:r>
              <a:rPr lang="en-IN" dirty="0">
                <a:solidFill>
                  <a:schemeClr val="tx1">
                    <a:lumMod val="85000"/>
                    <a:lumOff val="15000"/>
                  </a:schemeClr>
                </a:solidFill>
              </a:rPr>
              <a:t>, I</a:t>
            </a:r>
            <a:r>
              <a:rPr lang="en-IN" baseline="-25000" dirty="0">
                <a:solidFill>
                  <a:schemeClr val="tx1">
                    <a:lumMod val="85000"/>
                    <a:lumOff val="15000"/>
                  </a:schemeClr>
                </a:solidFill>
              </a:rPr>
              <a:t>2</a:t>
            </a:r>
            <a:r>
              <a:rPr lang="en-IN" dirty="0">
                <a:solidFill>
                  <a:schemeClr val="tx1">
                    <a:lumMod val="85000"/>
                    <a:lumOff val="15000"/>
                  </a:schemeClr>
                </a:solidFill>
              </a:rPr>
              <a:t>,…,I</a:t>
            </a:r>
            <a:r>
              <a:rPr lang="en-IN" baseline="-25000" dirty="0">
                <a:solidFill>
                  <a:schemeClr val="tx1">
                    <a:lumMod val="85000"/>
                    <a:lumOff val="15000"/>
                  </a:schemeClr>
                </a:solidFill>
              </a:rPr>
              <a:t>t</a:t>
            </a:r>
            <a:r>
              <a:rPr lang="en-IN" dirty="0">
                <a:solidFill>
                  <a:schemeClr val="tx1">
                    <a:lumMod val="85000"/>
                    <a:lumOff val="15000"/>
                  </a:schemeClr>
                </a:solidFill>
              </a:rPr>
              <a:t>)</a:t>
            </a:r>
            <a:r>
              <a:rPr lang="en-IN" dirty="0" smtClean="0">
                <a:solidFill>
                  <a:schemeClr val="tx1">
                    <a:lumMod val="85000"/>
                    <a:lumOff val="15000"/>
                  </a:schemeClr>
                </a:solidFill>
              </a:rPr>
              <a:t>, </a:t>
            </a:r>
            <a:r>
              <a:rPr lang="en-IN" dirty="0">
                <a:solidFill>
                  <a:schemeClr val="tx1">
                    <a:lumMod val="85000"/>
                    <a:lumOff val="15000"/>
                  </a:schemeClr>
                </a:solidFill>
              </a:rPr>
              <a:t>and the output is the future actions (movements</a:t>
            </a:r>
            <a:r>
              <a:rPr lang="en-IN" dirty="0" smtClean="0">
                <a:solidFill>
                  <a:schemeClr val="tx1">
                    <a:lumMod val="85000"/>
                    <a:lumOff val="15000"/>
                  </a:schemeClr>
                </a:solidFill>
              </a:rPr>
              <a:t>) of </a:t>
            </a:r>
            <a:r>
              <a:rPr lang="en-IN" dirty="0">
                <a:solidFill>
                  <a:schemeClr val="tx1">
                    <a:lumMod val="85000"/>
                    <a:lumOff val="15000"/>
                  </a:schemeClr>
                </a:solidFill>
              </a:rPr>
              <a:t>each joint j at each timestep t &lt; t’ &lt;= N: (a</a:t>
            </a:r>
            <a:r>
              <a:rPr lang="en-IN" baseline="30000" dirty="0">
                <a:solidFill>
                  <a:schemeClr val="tx1">
                    <a:lumMod val="85000"/>
                    <a:lumOff val="15000"/>
                  </a:schemeClr>
                </a:solidFill>
              </a:rPr>
              <a:t>j</a:t>
            </a:r>
            <a:r>
              <a:rPr lang="en-IN" baseline="-25000" dirty="0">
                <a:solidFill>
                  <a:schemeClr val="tx1">
                    <a:lumMod val="85000"/>
                    <a:lumOff val="15000"/>
                  </a:schemeClr>
                </a:solidFill>
              </a:rPr>
              <a:t>t+1</a:t>
            </a:r>
            <a:r>
              <a:rPr lang="en-IN" dirty="0">
                <a:solidFill>
                  <a:schemeClr val="tx1">
                    <a:lumMod val="85000"/>
                    <a:lumOff val="15000"/>
                  </a:schemeClr>
                </a:solidFill>
              </a:rPr>
              <a:t>; a</a:t>
            </a:r>
            <a:r>
              <a:rPr lang="en-IN" baseline="30000" dirty="0">
                <a:solidFill>
                  <a:schemeClr val="tx1">
                    <a:lumMod val="85000"/>
                    <a:lumOff val="15000"/>
                  </a:schemeClr>
                </a:solidFill>
              </a:rPr>
              <a:t>j</a:t>
            </a:r>
            <a:r>
              <a:rPr lang="en-IN" baseline="-25000" dirty="0">
                <a:solidFill>
                  <a:schemeClr val="tx1">
                    <a:lumMod val="85000"/>
                    <a:lumOff val="15000"/>
                  </a:schemeClr>
                </a:solidFill>
              </a:rPr>
              <a:t>t+2</a:t>
            </a:r>
            <a:r>
              <a:rPr lang="en-IN" dirty="0">
                <a:solidFill>
                  <a:schemeClr val="tx1">
                    <a:lumMod val="85000"/>
                    <a:lumOff val="15000"/>
                  </a:schemeClr>
                </a:solidFill>
              </a:rPr>
              <a:t>,…., </a:t>
            </a:r>
            <a:r>
              <a:rPr lang="en-IN" dirty="0" err="1">
                <a:solidFill>
                  <a:schemeClr val="tx1">
                    <a:lumMod val="85000"/>
                    <a:lumOff val="15000"/>
                  </a:schemeClr>
                </a:solidFill>
              </a:rPr>
              <a:t>a</a:t>
            </a:r>
            <a:r>
              <a:rPr lang="en-IN" baseline="30000" dirty="0" err="1">
                <a:solidFill>
                  <a:schemeClr val="tx1">
                    <a:lumMod val="85000"/>
                    <a:lumOff val="15000"/>
                  </a:schemeClr>
                </a:solidFill>
              </a:rPr>
              <a:t>j</a:t>
            </a:r>
            <a:r>
              <a:rPr lang="en-IN" baseline="-25000" dirty="0" err="1">
                <a:solidFill>
                  <a:schemeClr val="tx1">
                    <a:lumMod val="85000"/>
                    <a:lumOff val="15000"/>
                  </a:schemeClr>
                </a:solidFill>
              </a:rPr>
              <a:t>t+N</a:t>
            </a:r>
            <a:r>
              <a:rPr lang="en-IN" dirty="0">
                <a:solidFill>
                  <a:schemeClr val="tx1">
                    <a:lumMod val="85000"/>
                    <a:lumOff val="15000"/>
                  </a:schemeClr>
                </a:solidFill>
              </a:rPr>
              <a:t>)</a:t>
            </a:r>
            <a:r>
              <a:rPr lang="en-IN" dirty="0" smtClean="0">
                <a:solidFill>
                  <a:schemeClr val="tx1">
                    <a:lumMod val="85000"/>
                    <a:lumOff val="15000"/>
                  </a:schemeClr>
                </a:solidFill>
              </a:rPr>
              <a:t>.  Time steps </a:t>
            </a:r>
            <a:r>
              <a:rPr lang="en-IN" dirty="0">
                <a:solidFill>
                  <a:schemeClr val="tx1">
                    <a:lumMod val="85000"/>
                    <a:lumOff val="15000"/>
                  </a:schemeClr>
                </a:solidFill>
              </a:rPr>
              <a:t>are spaced evenly </a:t>
            </a:r>
            <a:r>
              <a:rPr lang="en-IN" dirty="0" smtClean="0">
                <a:solidFill>
                  <a:schemeClr val="tx1">
                    <a:lumMod val="85000"/>
                    <a:lumOff val="15000"/>
                  </a:schemeClr>
                </a:solidFill>
              </a:rPr>
              <a:t>by 0.2s in</a:t>
            </a:r>
            <a:r>
              <a:rPr lang="en-IN" dirty="0">
                <a:solidFill>
                  <a:schemeClr val="tx1">
                    <a:lumMod val="85000"/>
                    <a:lumOff val="15000"/>
                  </a:schemeClr>
                </a:solidFill>
              </a:rPr>
              <a:t> time. </a:t>
            </a:r>
            <a:endParaRPr lang="en-IN" dirty="0" smtClean="0">
              <a:solidFill>
                <a:schemeClr val="tx1">
                  <a:lumMod val="85000"/>
                  <a:lumOff val="15000"/>
                </a:schemeClr>
              </a:solidFill>
            </a:endParaRPr>
          </a:p>
          <a:p>
            <a:r>
              <a:rPr lang="en-IN" dirty="0">
                <a:solidFill>
                  <a:schemeClr val="tx1">
                    <a:lumMod val="85000"/>
                    <a:lumOff val="15000"/>
                  </a:schemeClr>
                </a:solidFill>
              </a:rPr>
              <a:t>The action </a:t>
            </a:r>
            <a:r>
              <a:rPr lang="en-IN" dirty="0" err="1">
                <a:solidFill>
                  <a:schemeClr val="tx1">
                    <a:lumMod val="85000"/>
                    <a:lumOff val="15000"/>
                  </a:schemeClr>
                </a:solidFill>
              </a:rPr>
              <a:t>a</a:t>
            </a:r>
            <a:r>
              <a:rPr lang="en-IN" baseline="30000" dirty="0" err="1">
                <a:solidFill>
                  <a:schemeClr val="tx1">
                    <a:lumMod val="85000"/>
                    <a:lumOff val="15000"/>
                  </a:schemeClr>
                </a:solidFill>
              </a:rPr>
              <a:t>j</a:t>
            </a:r>
            <a:r>
              <a:rPr lang="en-IN" baseline="-25000" dirty="0" err="1">
                <a:solidFill>
                  <a:schemeClr val="tx1">
                    <a:lumMod val="85000"/>
                    <a:lumOff val="15000"/>
                  </a:schemeClr>
                </a:solidFill>
              </a:rPr>
              <a:t>t</a:t>
            </a:r>
            <a:r>
              <a:rPr lang="en-IN" dirty="0" smtClean="0">
                <a:solidFill>
                  <a:schemeClr val="tx1">
                    <a:lumMod val="85000"/>
                    <a:lumOff val="15000"/>
                  </a:schemeClr>
                </a:solidFill>
              </a:rPr>
              <a:t> </a:t>
            </a:r>
            <a:r>
              <a:rPr lang="en-IN" dirty="0">
                <a:solidFill>
                  <a:schemeClr val="tx1">
                    <a:lumMod val="85000"/>
                    <a:lumOff val="15000"/>
                  </a:schemeClr>
                </a:solidFill>
              </a:rPr>
              <a:t>is the movement of the </a:t>
            </a:r>
            <a:r>
              <a:rPr lang="en-IN" dirty="0" smtClean="0">
                <a:solidFill>
                  <a:schemeClr val="tx1">
                    <a:lumMod val="85000"/>
                    <a:lumOff val="15000"/>
                  </a:schemeClr>
                </a:solidFill>
              </a:rPr>
              <a:t>joint j</a:t>
            </a:r>
            <a:r>
              <a:rPr lang="en-IN" dirty="0">
                <a:solidFill>
                  <a:schemeClr val="tx1">
                    <a:lumMod val="85000"/>
                    <a:lumOff val="15000"/>
                  </a:schemeClr>
                </a:solidFill>
              </a:rPr>
              <a:t>, that along with the movements of other joints, takes </a:t>
            </a:r>
            <a:r>
              <a:rPr lang="en-IN" dirty="0" smtClean="0">
                <a:solidFill>
                  <a:schemeClr val="tx1">
                    <a:lumMod val="85000"/>
                    <a:lumOff val="15000"/>
                  </a:schemeClr>
                </a:solidFill>
              </a:rPr>
              <a:t>us from </a:t>
            </a:r>
            <a:r>
              <a:rPr lang="en-IN" dirty="0">
                <a:solidFill>
                  <a:schemeClr val="tx1">
                    <a:lumMod val="85000"/>
                    <a:lumOff val="15000"/>
                  </a:schemeClr>
                </a:solidFill>
              </a:rPr>
              <a:t>image frame I</a:t>
            </a:r>
            <a:r>
              <a:rPr lang="en-IN" baseline="-25000" dirty="0">
                <a:solidFill>
                  <a:schemeClr val="tx1">
                    <a:lumMod val="85000"/>
                    <a:lumOff val="15000"/>
                  </a:schemeClr>
                </a:solidFill>
              </a:rPr>
              <a:t>t</a:t>
            </a:r>
            <a:r>
              <a:rPr lang="en-IN" dirty="0">
                <a:solidFill>
                  <a:schemeClr val="tx1">
                    <a:lumMod val="85000"/>
                    <a:lumOff val="15000"/>
                  </a:schemeClr>
                </a:solidFill>
              </a:rPr>
              <a:t> to I</a:t>
            </a:r>
            <a:r>
              <a:rPr lang="en-IN" baseline="-25000" dirty="0">
                <a:solidFill>
                  <a:schemeClr val="tx1">
                    <a:lumMod val="85000"/>
                    <a:lumOff val="15000"/>
                  </a:schemeClr>
                </a:solidFill>
              </a:rPr>
              <a:t>t+1</a:t>
            </a:r>
            <a:r>
              <a:rPr lang="en-IN" dirty="0" smtClean="0">
                <a:solidFill>
                  <a:schemeClr val="tx1">
                    <a:lumMod val="85000"/>
                    <a:lumOff val="15000"/>
                  </a:schemeClr>
                </a:solidFill>
              </a:rPr>
              <a:t>. </a:t>
            </a:r>
            <a:r>
              <a:rPr lang="en-IN" dirty="0">
                <a:solidFill>
                  <a:schemeClr val="tx1">
                    <a:lumMod val="85000"/>
                    <a:lumOff val="15000"/>
                  </a:schemeClr>
                </a:solidFill>
              </a:rPr>
              <a:t>For instance, </a:t>
            </a:r>
            <a:r>
              <a:rPr lang="en-IN" dirty="0" smtClean="0">
                <a:solidFill>
                  <a:schemeClr val="tx1">
                    <a:lumMod val="85000"/>
                    <a:lumOff val="15000"/>
                  </a:schemeClr>
                </a:solidFill>
              </a:rPr>
              <a:t>a</a:t>
            </a:r>
            <a:r>
              <a:rPr lang="en-IN" baseline="30000" dirty="0" smtClean="0">
                <a:solidFill>
                  <a:schemeClr val="tx1">
                    <a:lumMod val="85000"/>
                    <a:lumOff val="15000"/>
                  </a:schemeClr>
                </a:solidFill>
              </a:rPr>
              <a:t>2</a:t>
            </a:r>
            <a:r>
              <a:rPr lang="en-IN" baseline="-25000" dirty="0" smtClean="0">
                <a:solidFill>
                  <a:schemeClr val="tx1">
                    <a:lumMod val="85000"/>
                    <a:lumOff val="15000"/>
                  </a:schemeClr>
                </a:solidFill>
              </a:rPr>
              <a:t>3</a:t>
            </a:r>
            <a:r>
              <a:rPr lang="en-IN" dirty="0" smtClean="0">
                <a:solidFill>
                  <a:schemeClr val="tx1">
                    <a:lumMod val="85000"/>
                    <a:lumOff val="15000"/>
                  </a:schemeClr>
                </a:solidFill>
              </a:rPr>
              <a:t> Represents the </a:t>
            </a:r>
            <a:r>
              <a:rPr lang="en-IN" dirty="0">
                <a:solidFill>
                  <a:schemeClr val="tx1">
                    <a:lumMod val="85000"/>
                    <a:lumOff val="15000"/>
                  </a:schemeClr>
                </a:solidFill>
              </a:rPr>
              <a:t>movement of the second joint that takes place </a:t>
            </a:r>
            <a:r>
              <a:rPr lang="en-IN" dirty="0" smtClean="0">
                <a:solidFill>
                  <a:schemeClr val="tx1">
                    <a:lumMod val="85000"/>
                    <a:lumOff val="15000"/>
                  </a:schemeClr>
                </a:solidFill>
              </a:rPr>
              <a:t>between image </a:t>
            </a:r>
            <a:r>
              <a:rPr lang="en-IN" dirty="0">
                <a:solidFill>
                  <a:schemeClr val="tx1">
                    <a:lumMod val="85000"/>
                    <a:lumOff val="15000"/>
                  </a:schemeClr>
                </a:solidFill>
              </a:rPr>
              <a:t>frames </a:t>
            </a:r>
            <a:r>
              <a:rPr lang="en-IN" dirty="0" smtClean="0">
                <a:solidFill>
                  <a:schemeClr val="tx1">
                    <a:lumMod val="85000"/>
                    <a:lumOff val="15000"/>
                  </a:schemeClr>
                </a:solidFill>
              </a:rPr>
              <a:t>I</a:t>
            </a:r>
            <a:r>
              <a:rPr lang="en-IN" baseline="-25000" dirty="0" smtClean="0">
                <a:solidFill>
                  <a:schemeClr val="tx1">
                    <a:lumMod val="85000"/>
                    <a:lumOff val="15000"/>
                  </a:schemeClr>
                </a:solidFill>
              </a:rPr>
              <a:t>3</a:t>
            </a:r>
            <a:r>
              <a:rPr lang="en-IN" dirty="0" smtClean="0">
                <a:solidFill>
                  <a:schemeClr val="tx1">
                    <a:lumMod val="85000"/>
                    <a:lumOff val="15000"/>
                  </a:schemeClr>
                </a:solidFill>
              </a:rPr>
              <a:t> </a:t>
            </a:r>
            <a:r>
              <a:rPr lang="en-IN" dirty="0">
                <a:solidFill>
                  <a:schemeClr val="tx1">
                    <a:lumMod val="85000"/>
                    <a:lumOff val="15000"/>
                  </a:schemeClr>
                </a:solidFill>
              </a:rPr>
              <a:t>and </a:t>
            </a:r>
            <a:r>
              <a:rPr lang="en-IN" dirty="0" smtClean="0">
                <a:solidFill>
                  <a:schemeClr val="tx1">
                    <a:lumMod val="85000"/>
                    <a:lumOff val="15000"/>
                  </a:schemeClr>
                </a:solidFill>
              </a:rPr>
              <a:t>I</a:t>
            </a:r>
            <a:r>
              <a:rPr lang="en-IN" baseline="-25000" dirty="0" smtClean="0">
                <a:solidFill>
                  <a:schemeClr val="tx1">
                    <a:lumMod val="85000"/>
                    <a:lumOff val="15000"/>
                  </a:schemeClr>
                </a:solidFill>
              </a:rPr>
              <a:t>4</a:t>
            </a:r>
            <a:r>
              <a:rPr lang="en-IN" dirty="0" smtClean="0">
                <a:solidFill>
                  <a:schemeClr val="tx1">
                    <a:lumMod val="85000"/>
                    <a:lumOff val="15000"/>
                  </a:schemeClr>
                </a:solidFill>
              </a:rPr>
              <a:t>. </a:t>
            </a:r>
            <a:r>
              <a:rPr lang="en-IN" dirty="0">
                <a:solidFill>
                  <a:schemeClr val="tx1">
                    <a:lumMod val="85000"/>
                    <a:lumOff val="15000"/>
                  </a:schemeClr>
                </a:solidFill>
              </a:rPr>
              <a:t>Each action is the change in </a:t>
            </a:r>
            <a:r>
              <a:rPr lang="en-IN" dirty="0" smtClean="0">
                <a:solidFill>
                  <a:schemeClr val="tx1">
                    <a:lumMod val="85000"/>
                    <a:lumOff val="15000"/>
                  </a:schemeClr>
                </a:solidFill>
              </a:rPr>
              <a:t>the orientation </a:t>
            </a:r>
            <a:r>
              <a:rPr lang="en-IN" dirty="0">
                <a:solidFill>
                  <a:schemeClr val="tx1">
                    <a:lumMod val="85000"/>
                    <a:lumOff val="15000"/>
                  </a:schemeClr>
                </a:solidFill>
              </a:rPr>
              <a:t>of the joints in the 3D </a:t>
            </a:r>
            <a:r>
              <a:rPr lang="en-IN" dirty="0" smtClean="0">
                <a:solidFill>
                  <a:schemeClr val="tx1">
                    <a:lumMod val="85000"/>
                    <a:lumOff val="15000"/>
                  </a:schemeClr>
                </a:solidFill>
              </a:rPr>
              <a:t>space.</a:t>
            </a:r>
          </a:p>
          <a:p>
            <a:r>
              <a:rPr lang="en-IN" dirty="0" smtClean="0">
                <a:solidFill>
                  <a:schemeClr val="tx1">
                    <a:lumMod val="85000"/>
                    <a:lumOff val="15000"/>
                  </a:schemeClr>
                </a:solidFill>
              </a:rPr>
              <a:t>Here, the problem is formulated as classification i.e. authors quantize joint angular movements and label each joint movement as a ground-truth action class.</a:t>
            </a:r>
          </a:p>
          <a:p>
            <a:r>
              <a:rPr lang="en-IN" dirty="0" smtClean="0">
                <a:solidFill>
                  <a:schemeClr val="tx1">
                    <a:lumMod val="85000"/>
                    <a:lumOff val="15000"/>
                  </a:schemeClr>
                </a:solidFill>
              </a:rPr>
              <a:t>For obtaining action classes authors cluster changes in IMU readings (joint angular movements) by K means and used quaternion angular distances to represent angular distances between quaternions. Each cluster centroid represent possible movement of that joint. </a:t>
            </a:r>
          </a:p>
          <a:p>
            <a:endParaRPr lang="en-IN" dirty="0"/>
          </a:p>
        </p:txBody>
      </p:sp>
      <p:sp>
        <p:nvSpPr>
          <p:cNvPr id="4" name="Slide Number Placeholder 3"/>
          <p:cNvSpPr>
            <a:spLocks noGrp="1"/>
          </p:cNvSpPr>
          <p:nvPr>
            <p:ph type="sldNum" sz="quarter" idx="12"/>
          </p:nvPr>
        </p:nvSpPr>
        <p:spPr/>
        <p:txBody>
          <a:bodyPr/>
          <a:lstStyle/>
          <a:p>
            <a:fld id="{71766878-3199-4EAB-94E7-2D6D11070E14}" type="slidenum">
              <a:rPr lang="en-US" smtClean="0"/>
              <a:t>10</a:t>
            </a:fld>
            <a:endParaRPr lang="en-US" dirty="0"/>
          </a:p>
        </p:txBody>
      </p:sp>
    </p:spTree>
    <p:extLst>
      <p:ext uri="{BB962C8B-B14F-4D97-AF65-F5344CB8AC3E}">
        <p14:creationId xmlns:p14="http://schemas.microsoft.com/office/powerpoint/2010/main" val="4100311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378822"/>
            <a:ext cx="10178322" cy="6152607"/>
          </a:xfrm>
        </p:spPr>
        <p:txBody>
          <a:bodyPr>
            <a:normAutofit fontScale="92500"/>
          </a:bodyPr>
          <a:lstStyle/>
          <a:p>
            <a:r>
              <a:rPr lang="en-IN" dirty="0" smtClean="0">
                <a:solidFill>
                  <a:schemeClr val="tx1">
                    <a:lumMod val="85000"/>
                    <a:lumOff val="15000"/>
                  </a:schemeClr>
                </a:solidFill>
              </a:rPr>
              <a:t>Movement prediction model is based on an encoder-decoder architecture where goal is to find mapping between input images and future actions. Ex: dog sees owner with chips or throwing ball.</a:t>
            </a:r>
          </a:p>
          <a:p>
            <a:r>
              <a:rPr lang="en-IN" dirty="0">
                <a:solidFill>
                  <a:schemeClr val="tx1">
                    <a:lumMod val="85000"/>
                    <a:lumOff val="15000"/>
                  </a:schemeClr>
                </a:solidFill>
              </a:rPr>
              <a:t>The encoder part of the model consists of a CNN and an LSTM. At each timestep, the CNN receives a pair of consecutive images as input and provides an embedding, which is used as the input to </a:t>
            </a:r>
            <a:r>
              <a:rPr lang="en-IN" dirty="0" smtClean="0">
                <a:solidFill>
                  <a:schemeClr val="tx1">
                    <a:lumMod val="85000"/>
                    <a:lumOff val="15000"/>
                  </a:schemeClr>
                </a:solidFill>
              </a:rPr>
              <a:t>the LSTM</a:t>
            </a:r>
            <a:r>
              <a:rPr lang="en-IN" dirty="0">
                <a:solidFill>
                  <a:schemeClr val="tx1">
                    <a:lumMod val="85000"/>
                    <a:lumOff val="15000"/>
                  </a:schemeClr>
                </a:solidFill>
              </a:rPr>
              <a:t>.</a:t>
            </a:r>
          </a:p>
          <a:p>
            <a:r>
              <a:rPr lang="en-IN" dirty="0" smtClean="0">
                <a:solidFill>
                  <a:schemeClr val="tx1">
                    <a:lumMod val="85000"/>
                    <a:lumOff val="15000"/>
                  </a:schemeClr>
                </a:solidFill>
              </a:rPr>
              <a:t>Decoder </a:t>
            </a:r>
            <a:r>
              <a:rPr lang="en-IN" dirty="0">
                <a:solidFill>
                  <a:schemeClr val="tx1">
                    <a:lumMod val="85000"/>
                    <a:lumOff val="15000"/>
                  </a:schemeClr>
                </a:solidFill>
              </a:rPr>
              <a:t>gets initial hidden state and cell from encoder.  At each time step we find prediction of other time step, embedded by a liner transformer.</a:t>
            </a:r>
          </a:p>
          <a:p>
            <a:r>
              <a:rPr lang="en-IN" dirty="0">
                <a:solidFill>
                  <a:schemeClr val="tx1">
                    <a:lumMod val="85000"/>
                    <a:lumOff val="15000"/>
                  </a:schemeClr>
                </a:solidFill>
              </a:rPr>
              <a:t>System is trained with fixed output length so no stop token is required and it always stop at fix number of steps.</a:t>
            </a:r>
          </a:p>
          <a:p>
            <a:r>
              <a:rPr lang="en-IN" dirty="0">
                <a:solidFill>
                  <a:schemeClr val="tx1">
                    <a:lumMod val="85000"/>
                    <a:lumOff val="15000"/>
                  </a:schemeClr>
                </a:solidFill>
              </a:rPr>
              <a:t>At each timestep 6 classes of actions are outputted as there are 6 joints in total.</a:t>
            </a:r>
          </a:p>
          <a:p>
            <a:r>
              <a:rPr lang="en-IN" dirty="0">
                <a:solidFill>
                  <a:schemeClr val="tx1">
                    <a:lumMod val="85000"/>
                    <a:lumOff val="15000"/>
                  </a:schemeClr>
                </a:solidFill>
              </a:rPr>
              <a:t>Each image is given to ResNet-18 tower individually and features of two images are concatenated. combined features are embedded into smaller space by a liner transformation. The embedded features are fed into the encoder LSTM.  </a:t>
            </a:r>
          </a:p>
          <a:p>
            <a:r>
              <a:rPr lang="en-IN" dirty="0">
                <a:solidFill>
                  <a:schemeClr val="tx1">
                    <a:lumMod val="85000"/>
                    <a:lumOff val="15000"/>
                  </a:schemeClr>
                </a:solidFill>
              </a:rPr>
              <a:t>Authors used a ResNet pre-trained on ImageNet and then fine tune it under a Siamese setting to estimate the joint movements between two consecutive frames. </a:t>
            </a:r>
          </a:p>
          <a:p>
            <a:r>
              <a:rPr lang="en-IN" dirty="0">
                <a:solidFill>
                  <a:schemeClr val="tx1">
                    <a:lumMod val="85000"/>
                    <a:lumOff val="15000"/>
                  </a:schemeClr>
                </a:solidFill>
              </a:rPr>
              <a:t>Authors used the average of weighted class entropy losses one for each joint to train the encoder decoder.</a:t>
            </a:r>
            <a:endParaRPr lang="en-IN" dirty="0" smtClean="0">
              <a:solidFill>
                <a:schemeClr val="tx1">
                  <a:lumMod val="85000"/>
                  <a:lumOff val="15000"/>
                </a:schemeClr>
              </a:solidFill>
            </a:endParaRPr>
          </a:p>
          <a:p>
            <a:endParaRPr lang="en-IN" dirty="0"/>
          </a:p>
        </p:txBody>
      </p:sp>
      <p:sp>
        <p:nvSpPr>
          <p:cNvPr id="2" name="Slide Number Placeholder 1"/>
          <p:cNvSpPr>
            <a:spLocks noGrp="1"/>
          </p:cNvSpPr>
          <p:nvPr>
            <p:ph type="sldNum" sz="quarter" idx="12"/>
          </p:nvPr>
        </p:nvSpPr>
        <p:spPr/>
        <p:txBody>
          <a:bodyPr/>
          <a:lstStyle/>
          <a:p>
            <a:fld id="{71766878-3199-4EAB-94E7-2D6D11070E14}" type="slidenum">
              <a:rPr lang="en-US" smtClean="0"/>
              <a:t>11</a:t>
            </a:fld>
            <a:endParaRPr lang="en-US" dirty="0"/>
          </a:p>
        </p:txBody>
      </p:sp>
    </p:spTree>
    <p:extLst>
      <p:ext uri="{BB962C8B-B14F-4D97-AF65-F5344CB8AC3E}">
        <p14:creationId xmlns:p14="http://schemas.microsoft.com/office/powerpoint/2010/main" val="1817065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6362" y="548641"/>
            <a:ext cx="10243637" cy="5734593"/>
          </a:xfrm>
        </p:spPr>
        <p:txBody>
          <a:bodyPr/>
          <a:lstStyle/>
          <a:p>
            <a:pPr marL="0" indent="0">
              <a:buNone/>
            </a:pPr>
            <a:r>
              <a:rPr lang="en-IN" sz="2400" b="1" dirty="0" smtClean="0">
                <a:solidFill>
                  <a:srgbClr val="482400"/>
                </a:solidFill>
              </a:rPr>
              <a:t>MODEL ARCHITECTURE FOR ACTING</a:t>
            </a:r>
            <a:endParaRPr lang="en-IN" b="1" dirty="0">
              <a:solidFill>
                <a:srgbClr val="482400"/>
              </a:solidFill>
            </a:endParaRPr>
          </a:p>
        </p:txBody>
      </p:sp>
      <p:pic>
        <p:nvPicPr>
          <p:cNvPr id="4" name="Picture 3"/>
          <p:cNvPicPr/>
          <p:nvPr/>
        </p:nvPicPr>
        <p:blipFill rotWithShape="1">
          <a:blip r:embed="rId2"/>
          <a:srcRect l="7439" t="19435" r="27604" b="31965"/>
          <a:stretch/>
        </p:blipFill>
        <p:spPr bwMode="auto">
          <a:xfrm>
            <a:off x="1141820" y="1332140"/>
            <a:ext cx="10627814" cy="4363267"/>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p:txBody>
          <a:bodyPr/>
          <a:lstStyle/>
          <a:p>
            <a:fld id="{71766878-3199-4EAB-94E7-2D6D11070E14}" type="slidenum">
              <a:rPr lang="en-US" smtClean="0"/>
              <a:t>12</a:t>
            </a:fld>
            <a:endParaRPr lang="en-US" dirty="0"/>
          </a:p>
        </p:txBody>
      </p:sp>
    </p:spTree>
    <p:extLst>
      <p:ext uri="{BB962C8B-B14F-4D97-AF65-F5344CB8AC3E}">
        <p14:creationId xmlns:p14="http://schemas.microsoft.com/office/powerpoint/2010/main" val="3392110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1018899"/>
            <a:ext cx="10178322" cy="4741822"/>
          </a:xfrm>
        </p:spPr>
        <p:txBody>
          <a:bodyPr/>
          <a:lstStyle/>
          <a:p>
            <a:r>
              <a:rPr lang="en-IN" dirty="0" smtClean="0">
                <a:solidFill>
                  <a:schemeClr val="tx1">
                    <a:lumMod val="85000"/>
                    <a:lumOff val="15000"/>
                  </a:schemeClr>
                </a:solidFill>
              </a:rPr>
              <a:t>Loss function can be formulated as:</a:t>
            </a:r>
          </a:p>
          <a:p>
            <a:endParaRPr lang="en-IN" dirty="0">
              <a:solidFill>
                <a:schemeClr val="tx1">
                  <a:lumMod val="85000"/>
                  <a:lumOff val="15000"/>
                </a:schemeClr>
              </a:solidFill>
            </a:endParaRPr>
          </a:p>
          <a:p>
            <a:endParaRPr lang="en-IN" dirty="0" smtClean="0">
              <a:solidFill>
                <a:schemeClr val="tx1">
                  <a:lumMod val="85000"/>
                  <a:lumOff val="15000"/>
                </a:schemeClr>
              </a:solidFill>
            </a:endParaRPr>
          </a:p>
          <a:p>
            <a:endParaRPr lang="en-IN" dirty="0">
              <a:solidFill>
                <a:schemeClr val="tx1">
                  <a:lumMod val="85000"/>
                  <a:lumOff val="15000"/>
                </a:schemeClr>
              </a:solidFill>
            </a:endParaRPr>
          </a:p>
          <a:p>
            <a:pPr lvl="1">
              <a:buFont typeface="Courier New" panose="02070309020205020404" pitchFamily="49" charset="0"/>
              <a:buChar char="o"/>
            </a:pPr>
            <a:r>
              <a:rPr lang="en-IN" dirty="0" smtClean="0">
                <a:solidFill>
                  <a:schemeClr val="tx1">
                    <a:lumMod val="85000"/>
                    <a:lumOff val="15000"/>
                  </a:schemeClr>
                </a:solidFill>
              </a:rPr>
              <a:t>where g(t)</a:t>
            </a:r>
            <a:r>
              <a:rPr lang="en-IN" baseline="-25000" dirty="0" err="1" smtClean="0">
                <a:solidFill>
                  <a:schemeClr val="tx1">
                    <a:lumMod val="85000"/>
                    <a:lumOff val="15000"/>
                  </a:schemeClr>
                </a:solidFill>
              </a:rPr>
              <a:t>i</a:t>
            </a:r>
            <a:r>
              <a:rPr lang="en-IN" dirty="0" smtClean="0">
                <a:solidFill>
                  <a:schemeClr val="tx1">
                    <a:lumMod val="85000"/>
                    <a:lumOff val="15000"/>
                  </a:schemeClr>
                </a:solidFill>
              </a:rPr>
              <a:t> is the ground-truth class for </a:t>
            </a:r>
            <a:r>
              <a:rPr lang="en-IN" dirty="0" err="1" smtClean="0">
                <a:solidFill>
                  <a:schemeClr val="tx1">
                    <a:lumMod val="85000"/>
                    <a:lumOff val="15000"/>
                  </a:schemeClr>
                </a:solidFill>
              </a:rPr>
              <a:t>i-th</a:t>
            </a:r>
            <a:r>
              <a:rPr lang="en-IN" dirty="0" smtClean="0">
                <a:solidFill>
                  <a:schemeClr val="tx1">
                    <a:lumMod val="85000"/>
                    <a:lumOff val="15000"/>
                  </a:schemeClr>
                </a:solidFill>
              </a:rPr>
              <a:t> joint at </a:t>
            </a:r>
            <a:r>
              <a:rPr lang="en-IN" dirty="0" err="1" smtClean="0">
                <a:solidFill>
                  <a:schemeClr val="tx1">
                    <a:lumMod val="85000"/>
                    <a:lumOff val="15000"/>
                  </a:schemeClr>
                </a:solidFill>
              </a:rPr>
              <a:t>timestep</a:t>
            </a:r>
            <a:r>
              <a:rPr lang="en-IN" dirty="0" smtClean="0">
                <a:solidFill>
                  <a:schemeClr val="tx1">
                    <a:lumMod val="85000"/>
                    <a:lumOff val="15000"/>
                  </a:schemeClr>
                </a:solidFill>
              </a:rPr>
              <a:t> t</a:t>
            </a:r>
          </a:p>
          <a:p>
            <a:pPr lvl="1">
              <a:buFont typeface="Courier New" panose="02070309020205020404" pitchFamily="49" charset="0"/>
              <a:buChar char="o"/>
            </a:pPr>
            <a:r>
              <a:rPr lang="en-IN" dirty="0" smtClean="0">
                <a:solidFill>
                  <a:schemeClr val="tx1">
                    <a:lumMod val="85000"/>
                    <a:lumOff val="15000"/>
                  </a:schemeClr>
                </a:solidFill>
              </a:rPr>
              <a:t>o(t)</a:t>
            </a:r>
            <a:r>
              <a:rPr lang="en-IN" baseline="30000" dirty="0" err="1" smtClean="0">
                <a:solidFill>
                  <a:schemeClr val="tx1">
                    <a:lumMod val="85000"/>
                    <a:lumOff val="15000"/>
                  </a:schemeClr>
                </a:solidFill>
              </a:rPr>
              <a:t>i</a:t>
            </a:r>
            <a:r>
              <a:rPr lang="en-IN" baseline="-25000" dirty="0" err="1" smtClean="0">
                <a:solidFill>
                  <a:schemeClr val="tx1">
                    <a:lumMod val="85000"/>
                    <a:lumOff val="15000"/>
                  </a:schemeClr>
                </a:solidFill>
              </a:rPr>
              <a:t>gi</a:t>
            </a:r>
            <a:r>
              <a:rPr lang="en-IN" dirty="0" smtClean="0">
                <a:solidFill>
                  <a:schemeClr val="tx1">
                    <a:lumMod val="85000"/>
                    <a:lumOff val="15000"/>
                  </a:schemeClr>
                </a:solidFill>
              </a:rPr>
              <a:t> is the predicted probability score for </a:t>
            </a:r>
            <a:r>
              <a:rPr lang="en-IN" dirty="0" err="1" smtClean="0">
                <a:solidFill>
                  <a:schemeClr val="tx1">
                    <a:lumMod val="85000"/>
                    <a:lumOff val="15000"/>
                  </a:schemeClr>
                </a:solidFill>
              </a:rPr>
              <a:t>g</a:t>
            </a:r>
            <a:r>
              <a:rPr lang="en-IN" baseline="-25000" dirty="0" err="1" smtClean="0">
                <a:solidFill>
                  <a:schemeClr val="tx1">
                    <a:lumMod val="85000"/>
                    <a:lumOff val="15000"/>
                  </a:schemeClr>
                </a:solidFill>
              </a:rPr>
              <a:t>i</a:t>
            </a:r>
            <a:r>
              <a:rPr lang="en-IN" dirty="0" err="1" smtClean="0">
                <a:solidFill>
                  <a:schemeClr val="tx1">
                    <a:lumMod val="85000"/>
                    <a:lumOff val="15000"/>
                  </a:schemeClr>
                </a:solidFill>
              </a:rPr>
              <a:t>-th</a:t>
            </a:r>
            <a:r>
              <a:rPr lang="en-IN" dirty="0" smtClean="0">
                <a:solidFill>
                  <a:schemeClr val="tx1">
                    <a:lumMod val="85000"/>
                    <a:lumOff val="15000"/>
                  </a:schemeClr>
                </a:solidFill>
              </a:rPr>
              <a:t> class of </a:t>
            </a:r>
            <a:r>
              <a:rPr lang="en-IN" dirty="0" err="1" smtClean="0">
                <a:solidFill>
                  <a:schemeClr val="tx1">
                    <a:lumMod val="85000"/>
                    <a:lumOff val="15000"/>
                  </a:schemeClr>
                </a:solidFill>
              </a:rPr>
              <a:t>i-th</a:t>
            </a:r>
            <a:r>
              <a:rPr lang="en-IN" dirty="0" smtClean="0">
                <a:solidFill>
                  <a:schemeClr val="tx1">
                    <a:lumMod val="85000"/>
                    <a:lumOff val="15000"/>
                  </a:schemeClr>
                </a:solidFill>
              </a:rPr>
              <a:t> joint at </a:t>
            </a:r>
            <a:r>
              <a:rPr lang="en-IN" dirty="0" err="1" smtClean="0">
                <a:solidFill>
                  <a:schemeClr val="tx1">
                    <a:lumMod val="85000"/>
                    <a:lumOff val="15000"/>
                  </a:schemeClr>
                </a:solidFill>
              </a:rPr>
              <a:t>timestep</a:t>
            </a:r>
            <a:r>
              <a:rPr lang="en-IN" dirty="0" smtClean="0">
                <a:solidFill>
                  <a:schemeClr val="tx1">
                    <a:lumMod val="85000"/>
                    <a:lumOff val="15000"/>
                  </a:schemeClr>
                </a:solidFill>
              </a:rPr>
              <a:t> t </a:t>
            </a:r>
          </a:p>
          <a:p>
            <a:pPr lvl="1">
              <a:buFont typeface="Courier New" panose="02070309020205020404" pitchFamily="49" charset="0"/>
              <a:buChar char="o"/>
            </a:pPr>
            <a:r>
              <a:rPr lang="en-IN" dirty="0" err="1" smtClean="0">
                <a:solidFill>
                  <a:schemeClr val="tx1">
                    <a:lumMod val="85000"/>
                    <a:lumOff val="15000"/>
                  </a:schemeClr>
                </a:solidFill>
              </a:rPr>
              <a:t>f</a:t>
            </a:r>
            <a:r>
              <a:rPr lang="en-IN" baseline="30000" dirty="0" err="1" smtClean="0">
                <a:solidFill>
                  <a:schemeClr val="tx1">
                    <a:lumMod val="85000"/>
                    <a:lumOff val="15000"/>
                  </a:schemeClr>
                </a:solidFill>
              </a:rPr>
              <a:t>i</a:t>
            </a:r>
            <a:r>
              <a:rPr lang="en-IN" baseline="-25000" dirty="0" err="1" smtClean="0">
                <a:solidFill>
                  <a:schemeClr val="tx1">
                    <a:lumMod val="85000"/>
                    <a:lumOff val="15000"/>
                  </a:schemeClr>
                </a:solidFill>
              </a:rPr>
              <a:t>gi</a:t>
            </a:r>
            <a:r>
              <a:rPr lang="en-IN" dirty="0" smtClean="0">
                <a:solidFill>
                  <a:schemeClr val="tx1">
                    <a:lumMod val="85000"/>
                    <a:lumOff val="15000"/>
                  </a:schemeClr>
                </a:solidFill>
              </a:rPr>
              <a:t> is the number of data points whose </a:t>
            </a:r>
            <a:r>
              <a:rPr lang="en-IN" dirty="0" err="1" smtClean="0">
                <a:solidFill>
                  <a:schemeClr val="tx1">
                    <a:lumMod val="85000"/>
                    <a:lumOff val="15000"/>
                  </a:schemeClr>
                </a:solidFill>
              </a:rPr>
              <a:t>i-th</a:t>
            </a:r>
            <a:r>
              <a:rPr lang="en-IN" dirty="0" smtClean="0">
                <a:solidFill>
                  <a:schemeClr val="tx1">
                    <a:lumMod val="85000"/>
                    <a:lumOff val="15000"/>
                  </a:schemeClr>
                </a:solidFill>
              </a:rPr>
              <a:t> joint is labeled with </a:t>
            </a:r>
            <a:r>
              <a:rPr lang="en-IN" dirty="0" err="1" smtClean="0">
                <a:solidFill>
                  <a:schemeClr val="tx1">
                    <a:lumMod val="85000"/>
                    <a:lumOff val="15000"/>
                  </a:schemeClr>
                </a:solidFill>
              </a:rPr>
              <a:t>g</a:t>
            </a:r>
            <a:r>
              <a:rPr lang="en-IN" baseline="-25000" dirty="0" err="1" smtClean="0">
                <a:solidFill>
                  <a:schemeClr val="tx1">
                    <a:lumMod val="85000"/>
                    <a:lumOff val="15000"/>
                  </a:schemeClr>
                </a:solidFill>
              </a:rPr>
              <a:t>i</a:t>
            </a:r>
            <a:r>
              <a:rPr lang="en-IN" dirty="0" smtClean="0">
                <a:solidFill>
                  <a:schemeClr val="tx1">
                    <a:lumMod val="85000"/>
                    <a:lumOff val="15000"/>
                  </a:schemeClr>
                </a:solidFill>
              </a:rPr>
              <a:t> </a:t>
            </a:r>
          </a:p>
          <a:p>
            <a:pPr lvl="1">
              <a:buFont typeface="Courier New" panose="02070309020205020404" pitchFamily="49" charset="0"/>
              <a:buChar char="o"/>
            </a:pPr>
            <a:r>
              <a:rPr lang="en-IN" dirty="0" smtClean="0">
                <a:solidFill>
                  <a:schemeClr val="tx1">
                    <a:lumMod val="85000"/>
                    <a:lumOff val="15000"/>
                  </a:schemeClr>
                </a:solidFill>
              </a:rPr>
              <a:t>K is the number of joints</a:t>
            </a:r>
          </a:p>
          <a:p>
            <a:pPr lvl="1">
              <a:buFont typeface="Courier New" panose="02070309020205020404" pitchFamily="49" charset="0"/>
              <a:buChar char="o"/>
            </a:pPr>
            <a:r>
              <a:rPr lang="en-IN" dirty="0" smtClean="0">
                <a:solidFill>
                  <a:schemeClr val="tx1">
                    <a:lumMod val="85000"/>
                    <a:lumOff val="15000"/>
                  </a:schemeClr>
                </a:solidFill>
              </a:rPr>
              <a:t>N is the number of time steps </a:t>
            </a:r>
          </a:p>
          <a:p>
            <a:pPr lvl="1">
              <a:buFont typeface="Courier New" panose="02070309020205020404" pitchFamily="49" charset="0"/>
              <a:buChar char="o"/>
            </a:pPr>
            <a:r>
              <a:rPr lang="en-IN" dirty="0" smtClean="0">
                <a:solidFill>
                  <a:schemeClr val="tx1">
                    <a:lumMod val="85000"/>
                    <a:lumOff val="15000"/>
                  </a:schemeClr>
                </a:solidFill>
              </a:rPr>
              <a:t>The 1/</a:t>
            </a:r>
            <a:r>
              <a:rPr lang="en-IN" dirty="0" err="1" smtClean="0">
                <a:solidFill>
                  <a:schemeClr val="tx1">
                    <a:lumMod val="85000"/>
                    <a:lumOff val="15000"/>
                  </a:schemeClr>
                </a:solidFill>
              </a:rPr>
              <a:t>f</a:t>
            </a:r>
            <a:r>
              <a:rPr lang="en-IN" baseline="30000" dirty="0" err="1" smtClean="0">
                <a:solidFill>
                  <a:schemeClr val="tx1">
                    <a:lumMod val="85000"/>
                    <a:lumOff val="15000"/>
                  </a:schemeClr>
                </a:solidFill>
              </a:rPr>
              <a:t>i</a:t>
            </a:r>
            <a:r>
              <a:rPr lang="en-IN" baseline="-25000" dirty="0" err="1" smtClean="0">
                <a:solidFill>
                  <a:schemeClr val="tx1">
                    <a:lumMod val="85000"/>
                    <a:lumOff val="15000"/>
                  </a:schemeClr>
                </a:solidFill>
              </a:rPr>
              <a:t>gi</a:t>
            </a:r>
            <a:r>
              <a:rPr lang="en-IN" dirty="0" smtClean="0">
                <a:solidFill>
                  <a:schemeClr val="tx1">
                    <a:lumMod val="85000"/>
                    <a:lumOff val="15000"/>
                  </a:schemeClr>
                </a:solidFill>
              </a:rPr>
              <a:t> factor helps the ground-truth labels that are underrepresented in the training data</a:t>
            </a:r>
          </a:p>
          <a:p>
            <a:endParaRPr lang="en-IN" dirty="0" smtClean="0">
              <a:solidFill>
                <a:schemeClr val="tx1">
                  <a:lumMod val="85000"/>
                  <a:lumOff val="15000"/>
                </a:schemeClr>
              </a:solidFill>
            </a:endParaRPr>
          </a:p>
          <a:p>
            <a:endParaRPr lang="en-IN" dirty="0"/>
          </a:p>
        </p:txBody>
      </p:sp>
      <p:pic>
        <p:nvPicPr>
          <p:cNvPr id="4" name="Picture 3"/>
          <p:cNvPicPr/>
          <p:nvPr/>
        </p:nvPicPr>
        <p:blipFill rotWithShape="1">
          <a:blip r:embed="rId2"/>
          <a:srcRect l="19776" t="57931" r="33692" b="27882"/>
          <a:stretch/>
        </p:blipFill>
        <p:spPr bwMode="auto">
          <a:xfrm>
            <a:off x="3775170" y="1449975"/>
            <a:ext cx="4937758" cy="1123413"/>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p:txBody>
          <a:bodyPr/>
          <a:lstStyle/>
          <a:p>
            <a:fld id="{71766878-3199-4EAB-94E7-2D6D11070E14}" type="slidenum">
              <a:rPr lang="en-US" smtClean="0"/>
              <a:t>13</a:t>
            </a:fld>
            <a:endParaRPr lang="en-US" dirty="0"/>
          </a:p>
        </p:txBody>
      </p:sp>
    </p:spTree>
    <p:extLst>
      <p:ext uri="{BB962C8B-B14F-4D97-AF65-F5344CB8AC3E}">
        <p14:creationId xmlns:p14="http://schemas.microsoft.com/office/powerpoint/2010/main" val="1251247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 like a dog</a:t>
            </a:r>
            <a:endParaRPr lang="en-IN" dirty="0"/>
          </a:p>
        </p:txBody>
      </p:sp>
      <p:sp>
        <p:nvSpPr>
          <p:cNvPr id="3" name="Content Placeholder 2"/>
          <p:cNvSpPr>
            <a:spLocks noGrp="1"/>
          </p:cNvSpPr>
          <p:nvPr>
            <p:ph idx="1"/>
          </p:nvPr>
        </p:nvSpPr>
        <p:spPr>
          <a:xfrm>
            <a:off x="1251678" y="1384661"/>
            <a:ext cx="10178322" cy="5081453"/>
          </a:xfrm>
        </p:spPr>
        <p:txBody>
          <a:bodyPr/>
          <a:lstStyle/>
          <a:p>
            <a:r>
              <a:rPr lang="en-IN" dirty="0">
                <a:solidFill>
                  <a:schemeClr val="tx1">
                    <a:lumMod val="85000"/>
                    <a:lumOff val="15000"/>
                  </a:schemeClr>
                </a:solidFill>
              </a:rPr>
              <a:t>Another goal is to model how dogs plan actions to accomplish a task. </a:t>
            </a:r>
            <a:endParaRPr lang="en-IN" dirty="0" smtClean="0">
              <a:solidFill>
                <a:schemeClr val="tx1">
                  <a:lumMod val="85000"/>
                  <a:lumOff val="15000"/>
                </a:schemeClr>
              </a:solidFill>
            </a:endParaRPr>
          </a:p>
          <a:p>
            <a:r>
              <a:rPr lang="en-IN" dirty="0" smtClean="0">
                <a:solidFill>
                  <a:schemeClr val="tx1">
                    <a:lumMod val="85000"/>
                    <a:lumOff val="15000"/>
                  </a:schemeClr>
                </a:solidFill>
              </a:rPr>
              <a:t>For achieving this</a:t>
            </a:r>
            <a:r>
              <a:rPr lang="en-IN" dirty="0">
                <a:solidFill>
                  <a:schemeClr val="tx1">
                    <a:lumMod val="85000"/>
                    <a:lumOff val="15000"/>
                  </a:schemeClr>
                </a:solidFill>
              </a:rPr>
              <a:t>, </a:t>
            </a:r>
            <a:r>
              <a:rPr lang="en-IN" dirty="0" smtClean="0">
                <a:solidFill>
                  <a:schemeClr val="tx1">
                    <a:lumMod val="85000"/>
                    <a:lumOff val="15000"/>
                  </a:schemeClr>
                </a:solidFill>
              </a:rPr>
              <a:t>authors </a:t>
            </a:r>
            <a:r>
              <a:rPr lang="en-IN" dirty="0">
                <a:solidFill>
                  <a:schemeClr val="tx1">
                    <a:lumMod val="85000"/>
                    <a:lumOff val="15000"/>
                  </a:schemeClr>
                </a:solidFill>
              </a:rPr>
              <a:t>design a task as follows</a:t>
            </a:r>
            <a:r>
              <a:rPr lang="en-IN" dirty="0" smtClean="0">
                <a:solidFill>
                  <a:schemeClr val="tx1">
                    <a:lumMod val="85000"/>
                    <a:lumOff val="15000"/>
                  </a:schemeClr>
                </a:solidFill>
              </a:rPr>
              <a:t>: </a:t>
            </a:r>
          </a:p>
          <a:p>
            <a:pPr lvl="1">
              <a:buFont typeface="Wingdings" panose="05000000000000000000" pitchFamily="2" charset="2"/>
              <a:buChar char="Ø"/>
            </a:pPr>
            <a:r>
              <a:rPr lang="en-IN" dirty="0" smtClean="0">
                <a:solidFill>
                  <a:schemeClr val="tx1">
                    <a:lumMod val="85000"/>
                    <a:lumOff val="15000"/>
                  </a:schemeClr>
                </a:solidFill>
              </a:rPr>
              <a:t>Given </a:t>
            </a:r>
            <a:r>
              <a:rPr lang="en-IN" dirty="0">
                <a:solidFill>
                  <a:schemeClr val="tx1">
                    <a:lumMod val="85000"/>
                    <a:lumOff val="15000"/>
                  </a:schemeClr>
                </a:solidFill>
              </a:rPr>
              <a:t>a pair of non-consecutive image frames, plan a sequence of joint movements that the dog would take to get from the first frame (starting state) to the second frame (</a:t>
            </a:r>
            <a:r>
              <a:rPr lang="en-IN" dirty="0" smtClean="0">
                <a:solidFill>
                  <a:schemeClr val="tx1">
                    <a:lumMod val="85000"/>
                    <a:lumOff val="15000"/>
                  </a:schemeClr>
                </a:solidFill>
              </a:rPr>
              <a:t>ending state</a:t>
            </a:r>
            <a:r>
              <a:rPr lang="en-IN" dirty="0">
                <a:solidFill>
                  <a:schemeClr val="tx1">
                    <a:lumMod val="85000"/>
                    <a:lumOff val="15000"/>
                  </a:schemeClr>
                </a:solidFill>
              </a:rPr>
              <a:t>). </a:t>
            </a:r>
            <a:r>
              <a:rPr lang="en-IN" dirty="0" smtClean="0">
                <a:solidFill>
                  <a:schemeClr val="tx1">
                    <a:lumMod val="85000"/>
                    <a:lumOff val="15000"/>
                  </a:schemeClr>
                </a:solidFill>
              </a:rPr>
              <a:t>Also </a:t>
            </a:r>
            <a:r>
              <a:rPr lang="en-IN" dirty="0">
                <a:solidFill>
                  <a:schemeClr val="tx1">
                    <a:lumMod val="85000"/>
                    <a:lumOff val="15000"/>
                  </a:schemeClr>
                </a:solidFill>
              </a:rPr>
              <a:t>a traditional motion estimator would not work here</a:t>
            </a:r>
            <a:r>
              <a:rPr lang="en-IN" dirty="0" smtClean="0">
                <a:solidFill>
                  <a:schemeClr val="tx1">
                    <a:lumMod val="85000"/>
                    <a:lumOff val="15000"/>
                  </a:schemeClr>
                </a:solidFill>
              </a:rPr>
              <a:t>.</a:t>
            </a:r>
          </a:p>
          <a:p>
            <a:r>
              <a:rPr lang="en-IN" dirty="0">
                <a:solidFill>
                  <a:schemeClr val="tx1">
                    <a:lumMod val="85000"/>
                    <a:lumOff val="15000"/>
                  </a:schemeClr>
                </a:solidFill>
              </a:rPr>
              <a:t>Motion estimators infer a translation and rotation for the camera that can take us from an image </a:t>
            </a:r>
            <a:r>
              <a:rPr lang="en-IN" dirty="0" smtClean="0">
                <a:solidFill>
                  <a:schemeClr val="tx1">
                    <a:lumMod val="85000"/>
                    <a:lumOff val="15000"/>
                  </a:schemeClr>
                </a:solidFill>
              </a:rPr>
              <a:t>to another. In </a:t>
            </a:r>
            <a:r>
              <a:rPr lang="en-IN" dirty="0">
                <a:solidFill>
                  <a:schemeClr val="tx1">
                    <a:lumMod val="85000"/>
                    <a:lumOff val="15000"/>
                  </a:schemeClr>
                </a:solidFill>
              </a:rPr>
              <a:t>contrast, here </a:t>
            </a:r>
            <a:r>
              <a:rPr lang="en-IN" dirty="0" smtClean="0">
                <a:solidFill>
                  <a:schemeClr val="tx1">
                    <a:lumMod val="85000"/>
                    <a:lumOff val="15000"/>
                  </a:schemeClr>
                </a:solidFill>
              </a:rPr>
              <a:t>they </a:t>
            </a:r>
            <a:r>
              <a:rPr lang="en-IN" dirty="0">
                <a:solidFill>
                  <a:schemeClr val="tx1">
                    <a:lumMod val="85000"/>
                    <a:lumOff val="15000"/>
                  </a:schemeClr>
                </a:solidFill>
              </a:rPr>
              <a:t>expect the model to plan for the actuator, with its set of feasible actions, to traverse from one state to another.</a:t>
            </a:r>
          </a:p>
          <a:p>
            <a:r>
              <a:rPr lang="en-IN" dirty="0" smtClean="0">
                <a:solidFill>
                  <a:schemeClr val="tx1">
                    <a:lumMod val="85000"/>
                    <a:lumOff val="15000"/>
                  </a:schemeClr>
                </a:solidFill>
              </a:rPr>
              <a:t>Authors designed a recurrent neural network, containing an LSTM that observes that actions taken by model in previous time steps for the next timestamp action prediction. </a:t>
            </a:r>
          </a:p>
          <a:p>
            <a:endParaRPr lang="en-IN" dirty="0">
              <a:solidFill>
                <a:schemeClr val="tx1">
                  <a:lumMod val="85000"/>
                  <a:lumOff val="15000"/>
                </a:schemeClr>
              </a:solidFill>
            </a:endParaRPr>
          </a:p>
          <a:p>
            <a:endParaRPr lang="en-IN" dirty="0"/>
          </a:p>
        </p:txBody>
      </p:sp>
      <p:sp>
        <p:nvSpPr>
          <p:cNvPr id="4" name="Slide Number Placeholder 3"/>
          <p:cNvSpPr>
            <a:spLocks noGrp="1"/>
          </p:cNvSpPr>
          <p:nvPr>
            <p:ph type="sldNum" sz="quarter" idx="12"/>
          </p:nvPr>
        </p:nvSpPr>
        <p:spPr/>
        <p:txBody>
          <a:bodyPr/>
          <a:lstStyle/>
          <a:p>
            <a:fld id="{71766878-3199-4EAB-94E7-2D6D11070E14}" type="slidenum">
              <a:rPr lang="en-US" smtClean="0"/>
              <a:t>14</a:t>
            </a:fld>
            <a:endParaRPr lang="en-US" dirty="0"/>
          </a:p>
        </p:txBody>
      </p:sp>
    </p:spTree>
    <p:extLst>
      <p:ext uri="{BB962C8B-B14F-4D97-AF65-F5344CB8AC3E}">
        <p14:creationId xmlns:p14="http://schemas.microsoft.com/office/powerpoint/2010/main" val="162992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7987" y="1436915"/>
            <a:ext cx="4953179" cy="4467497"/>
          </a:xfrm>
        </p:spPr>
        <p:txBody>
          <a:bodyPr/>
          <a:lstStyle/>
          <a:p>
            <a:pPr marL="0" indent="0">
              <a:buNone/>
            </a:pPr>
            <a:r>
              <a:rPr lang="en-IN" b="1" dirty="0" smtClean="0">
                <a:solidFill>
                  <a:srgbClr val="482400"/>
                </a:solidFill>
              </a:rPr>
              <a:t>MODEL ARCHIITECTURE FOR PLANNING</a:t>
            </a:r>
          </a:p>
          <a:p>
            <a:r>
              <a:rPr lang="en-IN" dirty="0" smtClean="0">
                <a:solidFill>
                  <a:schemeClr val="tx1">
                    <a:lumMod val="85000"/>
                    <a:lumOff val="15000"/>
                  </a:schemeClr>
                </a:solidFill>
              </a:rPr>
              <a:t>Image frame I</a:t>
            </a:r>
            <a:r>
              <a:rPr lang="en-IN" baseline="-25000" dirty="0" smtClean="0">
                <a:solidFill>
                  <a:schemeClr val="tx1">
                    <a:lumMod val="85000"/>
                    <a:lumOff val="15000"/>
                  </a:schemeClr>
                </a:solidFill>
              </a:rPr>
              <a:t>1 </a:t>
            </a:r>
            <a:r>
              <a:rPr lang="en-IN" dirty="0" smtClean="0">
                <a:solidFill>
                  <a:schemeClr val="tx1">
                    <a:lumMod val="85000"/>
                    <a:lumOff val="15000"/>
                  </a:schemeClr>
                </a:solidFill>
              </a:rPr>
              <a:t>and I</a:t>
            </a:r>
            <a:r>
              <a:rPr lang="en-IN" baseline="-25000" dirty="0" smtClean="0">
                <a:solidFill>
                  <a:schemeClr val="tx1">
                    <a:lumMod val="85000"/>
                    <a:lumOff val="15000"/>
                  </a:schemeClr>
                </a:solidFill>
              </a:rPr>
              <a:t>N </a:t>
            </a:r>
            <a:r>
              <a:rPr lang="en-IN" dirty="0" smtClean="0">
                <a:solidFill>
                  <a:schemeClr val="tx1">
                    <a:lumMod val="85000"/>
                    <a:lumOff val="15000"/>
                  </a:schemeClr>
                </a:solidFill>
              </a:rPr>
              <a:t>are given to individual ResNet-18 towers. </a:t>
            </a:r>
          </a:p>
          <a:p>
            <a:r>
              <a:rPr lang="en-IN" dirty="0" smtClean="0">
                <a:solidFill>
                  <a:schemeClr val="tx1">
                    <a:lumMod val="85000"/>
                    <a:lumOff val="15000"/>
                  </a:schemeClr>
                </a:solidFill>
              </a:rPr>
              <a:t>Features are concatenated from the last layer &amp; feed to LSTM.</a:t>
            </a:r>
            <a:endParaRPr lang="en-IN" dirty="0">
              <a:solidFill>
                <a:schemeClr val="tx1">
                  <a:lumMod val="85000"/>
                  <a:lumOff val="15000"/>
                </a:schemeClr>
              </a:solidFill>
            </a:endParaRPr>
          </a:p>
          <a:p>
            <a:r>
              <a:rPr lang="en-IN" dirty="0" smtClean="0">
                <a:solidFill>
                  <a:schemeClr val="tx1">
                    <a:lumMod val="85000"/>
                    <a:lumOff val="15000"/>
                  </a:schemeClr>
                </a:solidFill>
              </a:rPr>
              <a:t>At each time step LSTM cell outputs planned action for all 6 joints.</a:t>
            </a:r>
          </a:p>
          <a:p>
            <a:r>
              <a:rPr lang="en-IN" dirty="0" smtClean="0">
                <a:solidFill>
                  <a:schemeClr val="tx1">
                    <a:lumMod val="85000"/>
                    <a:lumOff val="15000"/>
                  </a:schemeClr>
                </a:solidFill>
              </a:rPr>
              <a:t>Planned action are passed as input to next timestep so next movements are planned according to previous actions. </a:t>
            </a:r>
          </a:p>
          <a:p>
            <a:endParaRPr lang="en-IN" dirty="0"/>
          </a:p>
        </p:txBody>
      </p:sp>
      <p:pic>
        <p:nvPicPr>
          <p:cNvPr id="5" name="Picture 4"/>
          <p:cNvPicPr/>
          <p:nvPr/>
        </p:nvPicPr>
        <p:blipFill rotWithShape="1">
          <a:blip r:embed="rId2"/>
          <a:srcRect l="9486" t="34765" r="50262" b="12566"/>
          <a:stretch/>
        </p:blipFill>
        <p:spPr bwMode="auto">
          <a:xfrm>
            <a:off x="6152606" y="561703"/>
            <a:ext cx="5669280" cy="5969725"/>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p:txBody>
          <a:bodyPr/>
          <a:lstStyle/>
          <a:p>
            <a:fld id="{71766878-3199-4EAB-94E7-2D6D11070E14}" type="slidenum">
              <a:rPr lang="en-US" smtClean="0"/>
              <a:t>15</a:t>
            </a:fld>
            <a:endParaRPr lang="en-US" dirty="0"/>
          </a:p>
        </p:txBody>
      </p:sp>
    </p:spTree>
    <p:extLst>
      <p:ext uri="{BB962C8B-B14F-4D97-AF65-F5344CB8AC3E}">
        <p14:creationId xmlns:p14="http://schemas.microsoft.com/office/powerpoint/2010/main" val="2194864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23901"/>
          </a:xfrm>
        </p:spPr>
        <p:txBody>
          <a:bodyPr/>
          <a:lstStyle/>
          <a:p>
            <a:r>
              <a:rPr lang="en-IN" dirty="0" smtClean="0"/>
              <a:t>Learning from a dog</a:t>
            </a:r>
            <a:endParaRPr lang="en-IN" dirty="0"/>
          </a:p>
        </p:txBody>
      </p:sp>
      <p:sp>
        <p:nvSpPr>
          <p:cNvPr id="3" name="Content Placeholder 2"/>
          <p:cNvSpPr>
            <a:spLocks noGrp="1"/>
          </p:cNvSpPr>
          <p:nvPr>
            <p:ph idx="1"/>
          </p:nvPr>
        </p:nvSpPr>
        <p:spPr>
          <a:xfrm>
            <a:off x="1251678" y="1306286"/>
            <a:ext cx="10178322" cy="5251267"/>
          </a:xfrm>
        </p:spPr>
        <p:txBody>
          <a:bodyPr>
            <a:normAutofit/>
          </a:bodyPr>
          <a:lstStyle/>
          <a:p>
            <a:r>
              <a:rPr lang="en-IN" dirty="0">
                <a:solidFill>
                  <a:schemeClr val="tx1">
                    <a:lumMod val="85000"/>
                    <a:lumOff val="15000"/>
                  </a:schemeClr>
                </a:solidFill>
              </a:rPr>
              <a:t>While learning to predict the movements of the </a:t>
            </a:r>
            <a:r>
              <a:rPr lang="en-IN" dirty="0" smtClean="0">
                <a:solidFill>
                  <a:schemeClr val="tx1">
                    <a:lumMod val="85000"/>
                    <a:lumOff val="15000"/>
                  </a:schemeClr>
                </a:solidFill>
              </a:rPr>
              <a:t>dog joint’s </a:t>
            </a:r>
            <a:r>
              <a:rPr lang="en-IN" dirty="0">
                <a:solidFill>
                  <a:schemeClr val="tx1">
                    <a:lumMod val="85000"/>
                    <a:lumOff val="15000"/>
                  </a:schemeClr>
                </a:solidFill>
              </a:rPr>
              <a:t>from the images that the dog observes authors obtain an image representation that encodes different types of information. </a:t>
            </a:r>
          </a:p>
          <a:p>
            <a:r>
              <a:rPr lang="en-IN" dirty="0" smtClean="0">
                <a:solidFill>
                  <a:schemeClr val="tx1">
                    <a:lumMod val="85000"/>
                    <a:lumOff val="15000"/>
                  </a:schemeClr>
                </a:solidFill>
              </a:rPr>
              <a:t>For </a:t>
            </a:r>
            <a:r>
              <a:rPr lang="en-IN" dirty="0">
                <a:solidFill>
                  <a:schemeClr val="tx1">
                    <a:lumMod val="85000"/>
                    <a:lumOff val="15000"/>
                  </a:schemeClr>
                </a:solidFill>
              </a:rPr>
              <a:t>learning representation, they trained a ResNet-18 model to estimate the current dog movements (the change in the IMUs from time t-1 to t) by looking at the images that the dog observes in time t-1 and t.</a:t>
            </a:r>
          </a:p>
          <a:p>
            <a:r>
              <a:rPr lang="en-IN" dirty="0" smtClean="0">
                <a:solidFill>
                  <a:schemeClr val="tx1">
                    <a:lumMod val="85000"/>
                    <a:lumOff val="15000"/>
                  </a:schemeClr>
                </a:solidFill>
              </a:rPr>
              <a:t>Then </a:t>
            </a:r>
            <a:r>
              <a:rPr lang="en-IN" dirty="0">
                <a:solidFill>
                  <a:schemeClr val="tx1">
                    <a:lumMod val="85000"/>
                    <a:lumOff val="15000"/>
                  </a:schemeClr>
                </a:solidFill>
              </a:rPr>
              <a:t>they test that </a:t>
            </a:r>
            <a:r>
              <a:rPr lang="en-IN" dirty="0" smtClean="0">
                <a:solidFill>
                  <a:schemeClr val="tx1">
                    <a:lumMod val="85000"/>
                    <a:lumOff val="15000"/>
                  </a:schemeClr>
                </a:solidFill>
              </a:rPr>
              <a:t>representation and compared </a:t>
            </a:r>
            <a:r>
              <a:rPr lang="en-IN" dirty="0">
                <a:solidFill>
                  <a:schemeClr val="tx1">
                    <a:lumMod val="85000"/>
                    <a:lumOff val="15000"/>
                  </a:schemeClr>
                </a:solidFill>
              </a:rPr>
              <a:t>it with a ResNet-18 model trained on ImageNet, in a different task using separate data. </a:t>
            </a:r>
          </a:p>
          <a:p>
            <a:r>
              <a:rPr lang="en-IN" dirty="0" smtClean="0">
                <a:solidFill>
                  <a:schemeClr val="tx1">
                    <a:lumMod val="85000"/>
                    <a:lumOff val="15000"/>
                  </a:schemeClr>
                </a:solidFill>
              </a:rPr>
              <a:t>For </a:t>
            </a:r>
            <a:r>
              <a:rPr lang="en-IN" dirty="0">
                <a:solidFill>
                  <a:schemeClr val="tx1">
                    <a:lumMod val="85000"/>
                    <a:lumOff val="15000"/>
                  </a:schemeClr>
                </a:solidFill>
              </a:rPr>
              <a:t>their experiments they choose the task of walkable surface estimation </a:t>
            </a:r>
            <a:r>
              <a:rPr lang="en-IN" i="1" dirty="0">
                <a:solidFill>
                  <a:schemeClr val="tx1">
                    <a:lumMod val="85000"/>
                    <a:lumOff val="15000"/>
                  </a:schemeClr>
                </a:solidFill>
              </a:rPr>
              <a:t>“A task- oriented approach for cost sensitive recognition’</a:t>
            </a:r>
            <a:r>
              <a:rPr lang="en-IN" dirty="0">
                <a:solidFill>
                  <a:schemeClr val="tx1">
                    <a:lumMod val="85000"/>
                    <a:lumOff val="15000"/>
                  </a:schemeClr>
                </a:solidFill>
              </a:rPr>
              <a:t>’ and scene categorization using SUN397 dataset </a:t>
            </a:r>
            <a:r>
              <a:rPr lang="en-IN" i="1" dirty="0">
                <a:solidFill>
                  <a:schemeClr val="tx1">
                    <a:lumMod val="85000"/>
                    <a:lumOff val="15000"/>
                  </a:schemeClr>
                </a:solidFill>
              </a:rPr>
              <a:t>“Largescale screen recognition from abbey to zoo”</a:t>
            </a:r>
            <a:r>
              <a:rPr lang="en-IN" dirty="0">
                <a:solidFill>
                  <a:schemeClr val="tx1">
                    <a:lumMod val="85000"/>
                    <a:lumOff val="15000"/>
                  </a:schemeClr>
                </a:solidFill>
              </a:rPr>
              <a:t>. </a:t>
            </a:r>
          </a:p>
          <a:p>
            <a:endParaRPr lang="en-IN"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smtClean="0"/>
              <a:t>16</a:t>
            </a:fld>
            <a:endParaRPr lang="en-US" dirty="0"/>
          </a:p>
        </p:txBody>
      </p:sp>
    </p:spTree>
    <p:extLst>
      <p:ext uri="{BB962C8B-B14F-4D97-AF65-F5344CB8AC3E}">
        <p14:creationId xmlns:p14="http://schemas.microsoft.com/office/powerpoint/2010/main" val="3828967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3928" y="1711234"/>
            <a:ext cx="5423443" cy="3526977"/>
          </a:xfrm>
        </p:spPr>
        <p:txBody>
          <a:bodyPr>
            <a:normAutofit lnSpcReduction="10000"/>
          </a:bodyPr>
          <a:lstStyle/>
          <a:p>
            <a:r>
              <a:rPr lang="en-IN" dirty="0">
                <a:solidFill>
                  <a:schemeClr val="tx1">
                    <a:lumMod val="85000"/>
                    <a:lumOff val="15000"/>
                  </a:schemeClr>
                </a:solidFill>
              </a:rPr>
              <a:t>To showcase the effects of authors representation, they replaced the ResNet-18 part of the model shown in blue with a ResNet trained on ImageNet and compare it with a ResNet trained on DECADE.</a:t>
            </a:r>
          </a:p>
          <a:p>
            <a:r>
              <a:rPr lang="en-IN" dirty="0" smtClean="0">
                <a:solidFill>
                  <a:schemeClr val="tx1">
                    <a:lumMod val="85000"/>
                    <a:lumOff val="15000"/>
                  </a:schemeClr>
                </a:solidFill>
              </a:rPr>
              <a:t>Figure </a:t>
            </a:r>
            <a:r>
              <a:rPr lang="en-IN" dirty="0">
                <a:solidFill>
                  <a:schemeClr val="tx1">
                    <a:lumMod val="85000"/>
                    <a:lumOff val="15000"/>
                  </a:schemeClr>
                </a:solidFill>
              </a:rPr>
              <a:t>depicts the model for estimating the walkable surfaces from an image. </a:t>
            </a:r>
            <a:endParaRPr lang="en-IN" dirty="0" smtClean="0">
              <a:solidFill>
                <a:schemeClr val="tx1">
                  <a:lumMod val="85000"/>
                  <a:lumOff val="15000"/>
                </a:schemeClr>
              </a:solidFill>
            </a:endParaRPr>
          </a:p>
          <a:p>
            <a:r>
              <a:rPr lang="en-IN" dirty="0">
                <a:solidFill>
                  <a:schemeClr val="tx1">
                    <a:lumMod val="85000"/>
                    <a:lumOff val="15000"/>
                  </a:schemeClr>
                </a:solidFill>
              </a:rPr>
              <a:t>Authors augment the last four layers of ResNet with Deconvolution and Convolution layers to infer walkable surfaces.</a:t>
            </a:r>
          </a:p>
        </p:txBody>
      </p:sp>
      <p:pic>
        <p:nvPicPr>
          <p:cNvPr id="4" name="Picture 3"/>
          <p:cNvPicPr/>
          <p:nvPr/>
        </p:nvPicPr>
        <p:blipFill rotWithShape="1">
          <a:blip r:embed="rId2"/>
          <a:srcRect l="37944" t="17639" r="28416" b="18448"/>
          <a:stretch/>
        </p:blipFill>
        <p:spPr bwMode="auto">
          <a:xfrm>
            <a:off x="6635931" y="505232"/>
            <a:ext cx="5123546" cy="6026196"/>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p:txBody>
          <a:bodyPr/>
          <a:lstStyle/>
          <a:p>
            <a:fld id="{71766878-3199-4EAB-94E7-2D6D11070E14}" type="slidenum">
              <a:rPr lang="en-US" smtClean="0"/>
              <a:t>17</a:t>
            </a:fld>
            <a:endParaRPr lang="en-US" dirty="0"/>
          </a:p>
        </p:txBody>
      </p:sp>
    </p:spTree>
    <p:extLst>
      <p:ext uri="{BB962C8B-B14F-4D97-AF65-F5344CB8AC3E}">
        <p14:creationId xmlns:p14="http://schemas.microsoft.com/office/powerpoint/2010/main" val="3799070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06335"/>
          </a:xfrm>
        </p:spPr>
        <p:txBody>
          <a:bodyPr/>
          <a:lstStyle/>
          <a:p>
            <a:r>
              <a:rPr lang="en-IN" dirty="0" smtClean="0"/>
              <a:t>Experiment</a:t>
            </a:r>
            <a:endParaRPr lang="en-IN" dirty="0"/>
          </a:p>
        </p:txBody>
      </p:sp>
      <p:sp>
        <p:nvSpPr>
          <p:cNvPr id="3" name="Content Placeholder 2"/>
          <p:cNvSpPr>
            <a:spLocks noGrp="1"/>
          </p:cNvSpPr>
          <p:nvPr>
            <p:ph idx="1"/>
          </p:nvPr>
        </p:nvSpPr>
        <p:spPr>
          <a:xfrm>
            <a:off x="1199426" y="1188720"/>
            <a:ext cx="10178322" cy="5277393"/>
          </a:xfrm>
        </p:spPr>
        <p:txBody>
          <a:bodyPr/>
          <a:lstStyle/>
          <a:p>
            <a:r>
              <a:rPr lang="en-IN" dirty="0" smtClean="0">
                <a:solidFill>
                  <a:schemeClr val="tx1">
                    <a:lumMod val="85000"/>
                    <a:lumOff val="15000"/>
                  </a:schemeClr>
                </a:solidFill>
              </a:rPr>
              <a:t>Inertial measurement units were used to obtain the angular displacements of the dog joints.</a:t>
            </a:r>
          </a:p>
          <a:p>
            <a:r>
              <a:rPr lang="en-IN" dirty="0" smtClean="0">
                <a:solidFill>
                  <a:schemeClr val="tx1">
                    <a:lumMod val="85000"/>
                    <a:lumOff val="15000"/>
                  </a:schemeClr>
                </a:solidFill>
              </a:rPr>
              <a:t>To synchronize all the IMUs together, authors connected all the IMUs to the same embedded system (Raspberry pi 3.0).</a:t>
            </a:r>
          </a:p>
          <a:p>
            <a:r>
              <a:rPr lang="en-IN" dirty="0" smtClean="0">
                <a:solidFill>
                  <a:schemeClr val="tx1">
                    <a:lumMod val="85000"/>
                    <a:lumOff val="15000"/>
                  </a:schemeClr>
                </a:solidFill>
              </a:rPr>
              <a:t>Go pro was used on dogs head to capture videos and the images were sub-sampled at the rate of 5 frames per second. </a:t>
            </a:r>
          </a:p>
          <a:p>
            <a:r>
              <a:rPr lang="en-IN" dirty="0" smtClean="0">
                <a:solidFill>
                  <a:schemeClr val="tx1">
                    <a:lumMod val="85000"/>
                    <a:lumOff val="15000"/>
                  </a:schemeClr>
                </a:solidFill>
              </a:rPr>
              <a:t>To synchronize the Gropro and </a:t>
            </a:r>
            <a:r>
              <a:rPr lang="en-IN" dirty="0">
                <a:solidFill>
                  <a:schemeClr val="tx1">
                    <a:lumMod val="85000"/>
                    <a:lumOff val="15000"/>
                  </a:schemeClr>
                </a:solidFill>
              </a:rPr>
              <a:t>Raspberry </a:t>
            </a:r>
            <a:r>
              <a:rPr lang="en-IN" dirty="0" smtClean="0">
                <a:solidFill>
                  <a:schemeClr val="tx1">
                    <a:lumMod val="85000"/>
                    <a:lumOff val="15000"/>
                  </a:schemeClr>
                </a:solidFill>
              </a:rPr>
              <a:t>pi audio was used which was recorded on both the instruments.</a:t>
            </a:r>
          </a:p>
          <a:p>
            <a:r>
              <a:rPr lang="en-IN" dirty="0" smtClean="0">
                <a:solidFill>
                  <a:schemeClr val="tx1">
                    <a:lumMod val="85000"/>
                    <a:lumOff val="15000"/>
                  </a:schemeClr>
                </a:solidFill>
              </a:rPr>
              <a:t>The rate of joint movement readings and video frame are different authors perform interpolation and averaging to compute absolute angular orientation for each frame.</a:t>
            </a:r>
          </a:p>
          <a:p>
            <a:r>
              <a:rPr lang="en-IN" dirty="0" smtClean="0">
                <a:solidFill>
                  <a:schemeClr val="tx1">
                    <a:lumMod val="85000"/>
                    <a:lumOff val="15000"/>
                  </a:schemeClr>
                </a:solidFill>
              </a:rPr>
              <a:t>Authors compute the difference of absolute angular orientations corresponding to consecutive frames after calculating the average of quaternions for each frame. </a:t>
            </a:r>
          </a:p>
          <a:p>
            <a:r>
              <a:rPr lang="en-IN" dirty="0" smtClean="0">
                <a:solidFill>
                  <a:schemeClr val="tx1">
                    <a:lumMod val="85000"/>
                    <a:lumOff val="15000"/>
                  </a:schemeClr>
                </a:solidFill>
              </a:rPr>
              <a:t>Reason for using </a:t>
            </a:r>
            <a:r>
              <a:rPr lang="en-IN" dirty="0">
                <a:solidFill>
                  <a:schemeClr val="tx1">
                    <a:lumMod val="85000"/>
                    <a:lumOff val="15000"/>
                  </a:schemeClr>
                </a:solidFill>
              </a:rPr>
              <a:t>quaternions</a:t>
            </a:r>
            <a:r>
              <a:rPr lang="en-IN" dirty="0" smtClean="0">
                <a:solidFill>
                  <a:schemeClr val="tx1">
                    <a:lumMod val="85000"/>
                    <a:lumOff val="15000"/>
                  </a:schemeClr>
                </a:solidFill>
              </a:rPr>
              <a:t> instead of Euler angles, is that subtracting two </a:t>
            </a:r>
            <a:r>
              <a:rPr lang="en-IN" dirty="0">
                <a:solidFill>
                  <a:schemeClr val="tx1">
                    <a:lumMod val="85000"/>
                    <a:lumOff val="15000"/>
                  </a:schemeClr>
                </a:solidFill>
              </a:rPr>
              <a:t>quaternions</a:t>
            </a:r>
            <a:r>
              <a:rPr lang="en-IN" dirty="0" smtClean="0">
                <a:solidFill>
                  <a:schemeClr val="tx1">
                    <a:lumMod val="85000"/>
                    <a:lumOff val="15000"/>
                  </a:schemeClr>
                </a:solidFill>
              </a:rPr>
              <a:t> is more well defined and is easily obtained by:  </a:t>
            </a:r>
            <a:endParaRPr lang="en-IN" dirty="0">
              <a:solidFill>
                <a:schemeClr val="tx1">
                  <a:lumMod val="85000"/>
                  <a:lumOff val="15000"/>
                </a:schemeClr>
              </a:solidFill>
            </a:endParaRPr>
          </a:p>
        </p:txBody>
      </p:sp>
      <p:pic>
        <p:nvPicPr>
          <p:cNvPr id="4" name="Picture 3"/>
          <p:cNvPicPr/>
          <p:nvPr/>
        </p:nvPicPr>
        <p:blipFill rotWithShape="1">
          <a:blip r:embed="rId2"/>
          <a:srcRect l="44556" t="76432" r="39489" b="15899"/>
          <a:stretch/>
        </p:blipFill>
        <p:spPr bwMode="auto">
          <a:xfrm>
            <a:off x="5638799" y="6140139"/>
            <a:ext cx="1820091" cy="574170"/>
          </a:xfrm>
          <a:prstGeom prst="rect">
            <a:avLst/>
          </a:prstGeom>
          <a:ln>
            <a:noFill/>
          </a:ln>
          <a:extLst>
            <a:ext uri="{53640926-AAD7-44D8-BBD7-CCE9431645EC}">
              <a14:shadowObscured xmlns:a14="http://schemas.microsoft.com/office/drawing/2010/main"/>
            </a:ext>
          </a:extLst>
        </p:spPr>
      </p:pic>
      <p:sp>
        <p:nvSpPr>
          <p:cNvPr id="5" name="Slide Number Placeholder 4"/>
          <p:cNvSpPr>
            <a:spLocks noGrp="1"/>
          </p:cNvSpPr>
          <p:nvPr>
            <p:ph type="sldNum" sz="quarter" idx="12"/>
          </p:nvPr>
        </p:nvSpPr>
        <p:spPr/>
        <p:txBody>
          <a:bodyPr/>
          <a:lstStyle/>
          <a:p>
            <a:fld id="{71766878-3199-4EAB-94E7-2D6D11070E14}" type="slidenum">
              <a:rPr lang="en-US" smtClean="0"/>
              <a:t>18</a:t>
            </a:fld>
            <a:endParaRPr lang="en-US" dirty="0"/>
          </a:p>
        </p:txBody>
      </p:sp>
    </p:spTree>
    <p:extLst>
      <p:ext uri="{BB962C8B-B14F-4D97-AF65-F5344CB8AC3E}">
        <p14:creationId xmlns:p14="http://schemas.microsoft.com/office/powerpoint/2010/main" val="2388599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339635"/>
            <a:ext cx="10178322" cy="6230982"/>
          </a:xfrm>
        </p:spPr>
        <p:txBody>
          <a:bodyPr/>
          <a:lstStyle/>
          <a:p>
            <a:r>
              <a:rPr lang="en-IN" dirty="0" smtClean="0">
                <a:solidFill>
                  <a:schemeClr val="tx1">
                    <a:lumMod val="85000"/>
                    <a:lumOff val="15000"/>
                  </a:schemeClr>
                </a:solidFill>
              </a:rPr>
              <a:t>K- means clustering was used to quantize the action space. The distance function for K- means clustering is defined by:</a:t>
            </a:r>
          </a:p>
          <a:p>
            <a:endParaRPr lang="en-IN" sz="1050" dirty="0" smtClean="0">
              <a:solidFill>
                <a:schemeClr val="tx1">
                  <a:lumMod val="85000"/>
                  <a:lumOff val="15000"/>
                </a:schemeClr>
              </a:solidFill>
            </a:endParaRPr>
          </a:p>
          <a:p>
            <a:r>
              <a:rPr lang="en-IN" dirty="0" smtClean="0">
                <a:solidFill>
                  <a:schemeClr val="tx1">
                    <a:lumMod val="85000"/>
                    <a:lumOff val="15000"/>
                  </a:schemeClr>
                </a:solidFill>
              </a:rPr>
              <a:t>Authors formulated problem as classification rather than regression because their experimental evaluations showed that CNN obtain better results for classification.</a:t>
            </a:r>
          </a:p>
          <a:p>
            <a:r>
              <a:rPr lang="en-IN" dirty="0" smtClean="0">
                <a:solidFill>
                  <a:schemeClr val="tx1">
                    <a:lumMod val="85000"/>
                    <a:lumOff val="15000"/>
                  </a:schemeClr>
                </a:solidFill>
              </a:rPr>
              <a:t>Every joint was treated separately during training, 3910 different joint configurations appear in their training data.  Also their experiment showed pre-joint clustering is better all-joint clustering. </a:t>
            </a:r>
            <a:endParaRPr lang="en-IN" dirty="0">
              <a:solidFill>
                <a:schemeClr val="tx1">
                  <a:lumMod val="85000"/>
                  <a:lumOff val="15000"/>
                </a:schemeClr>
              </a:solidFill>
            </a:endParaRPr>
          </a:p>
          <a:p>
            <a:r>
              <a:rPr lang="en-IN" dirty="0" smtClean="0">
                <a:solidFill>
                  <a:schemeClr val="tx1">
                    <a:lumMod val="85000"/>
                    <a:lumOff val="15000"/>
                  </a:schemeClr>
                </a:solidFill>
              </a:rPr>
              <a:t>For visualizing dog movements a 3D model was used from “</a:t>
            </a:r>
            <a:r>
              <a:rPr lang="en-IN" i="1" dirty="0" smtClean="0">
                <a:solidFill>
                  <a:schemeClr val="tx1">
                    <a:lumMod val="85000"/>
                    <a:lumOff val="15000"/>
                  </a:schemeClr>
                </a:solidFill>
              </a:rPr>
              <a:t>3D </a:t>
            </a:r>
            <a:r>
              <a:rPr lang="en-IN" i="1" dirty="0">
                <a:solidFill>
                  <a:schemeClr val="tx1">
                    <a:lumMod val="85000"/>
                    <a:lumOff val="15000"/>
                  </a:schemeClr>
                </a:solidFill>
              </a:rPr>
              <a:t>menagerie: Modeling the 3D shape and pose of </a:t>
            </a:r>
            <a:r>
              <a:rPr lang="en-IN" i="1" dirty="0" smtClean="0">
                <a:solidFill>
                  <a:schemeClr val="tx1">
                    <a:lumMod val="85000"/>
                    <a:lumOff val="15000"/>
                  </a:schemeClr>
                </a:solidFill>
              </a:rPr>
              <a:t>animals</a:t>
            </a:r>
            <a:r>
              <a:rPr lang="en-IN" dirty="0" smtClean="0">
                <a:solidFill>
                  <a:schemeClr val="tx1">
                    <a:lumMod val="85000"/>
                    <a:lumOff val="15000"/>
                  </a:schemeClr>
                </a:solidFill>
              </a:rPr>
              <a:t>”.</a:t>
            </a:r>
          </a:p>
          <a:p>
            <a:pPr marL="0" indent="0">
              <a:buNone/>
            </a:pPr>
            <a:r>
              <a:rPr lang="en-IN" b="1" dirty="0" smtClean="0">
                <a:solidFill>
                  <a:srgbClr val="482400"/>
                </a:solidFill>
              </a:rPr>
              <a:t>Learning To Act</a:t>
            </a:r>
          </a:p>
          <a:p>
            <a:r>
              <a:rPr lang="en-IN" dirty="0" smtClean="0">
                <a:solidFill>
                  <a:schemeClr val="tx1">
                    <a:lumMod val="85000"/>
                    <a:lumOff val="15000"/>
                  </a:schemeClr>
                </a:solidFill>
              </a:rPr>
              <a:t>Input to the acting network are pair of frames of size 224 X 224 and output is sequence of movements predicted for future actions of the dog.</a:t>
            </a:r>
          </a:p>
          <a:p>
            <a:r>
              <a:rPr lang="en-IN" dirty="0" smtClean="0">
                <a:solidFill>
                  <a:schemeClr val="tx1">
                    <a:lumMod val="85000"/>
                    <a:lumOff val="15000"/>
                  </a:schemeClr>
                </a:solidFill>
              </a:rPr>
              <a:t>The outputs of ResNets which are of size 512 are concatenated into a vector size of 1024.</a:t>
            </a:r>
          </a:p>
          <a:p>
            <a:r>
              <a:rPr lang="en-IN" dirty="0" smtClean="0">
                <a:solidFill>
                  <a:schemeClr val="tx1">
                    <a:lumMod val="85000"/>
                    <a:lumOff val="15000"/>
                  </a:schemeClr>
                </a:solidFill>
              </a:rPr>
              <a:t>The encoder LSTM has a hidden size of 512, and the initial hidden and cell states are set to zeros.</a:t>
            </a:r>
            <a:endParaRPr lang="en-IN" dirty="0">
              <a:solidFill>
                <a:schemeClr val="tx1">
                  <a:lumMod val="85000"/>
                  <a:lumOff val="15000"/>
                </a:schemeClr>
              </a:solidFill>
            </a:endParaRPr>
          </a:p>
        </p:txBody>
      </p:sp>
      <p:pic>
        <p:nvPicPr>
          <p:cNvPr id="4" name="Picture 3"/>
          <p:cNvPicPr/>
          <p:nvPr/>
        </p:nvPicPr>
        <p:blipFill rotWithShape="1">
          <a:blip r:embed="rId2"/>
          <a:srcRect l="24003" t="65185" r="46518" b="27398"/>
          <a:stretch/>
        </p:blipFill>
        <p:spPr bwMode="auto">
          <a:xfrm>
            <a:off x="4219802" y="945239"/>
            <a:ext cx="3147649" cy="465549"/>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p:txBody>
          <a:bodyPr/>
          <a:lstStyle/>
          <a:p>
            <a:fld id="{71766878-3199-4EAB-94E7-2D6D11070E14}" type="slidenum">
              <a:rPr lang="en-US" smtClean="0"/>
              <a:t>19</a:t>
            </a:fld>
            <a:endParaRPr lang="en-US" dirty="0"/>
          </a:p>
        </p:txBody>
      </p:sp>
    </p:spTree>
    <p:extLst>
      <p:ext uri="{BB962C8B-B14F-4D97-AF65-F5344CB8AC3E}">
        <p14:creationId xmlns:p14="http://schemas.microsoft.com/office/powerpoint/2010/main" val="3357482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6901" y="2024743"/>
            <a:ext cx="10318418" cy="2342472"/>
          </a:xfrm>
        </p:spPr>
        <p:txBody>
          <a:bodyPr/>
          <a:lstStyle/>
          <a:p>
            <a:r>
              <a:rPr lang="en-IN" sz="4000" b="1" dirty="0" smtClean="0">
                <a:solidFill>
                  <a:srgbClr val="482400"/>
                </a:solidFill>
                <a:latin typeface="Times New Roman" panose="02020603050405020304" pitchFamily="18" charset="0"/>
                <a:cs typeface="Times New Roman" panose="02020603050405020304" pitchFamily="18" charset="0"/>
              </a:rPr>
              <a:t>Who let the dogs out?</a:t>
            </a:r>
            <a:br>
              <a:rPr lang="en-IN" sz="4000" b="1" dirty="0" smtClean="0">
                <a:solidFill>
                  <a:srgbClr val="482400"/>
                </a:solidFill>
                <a:latin typeface="Times New Roman" panose="02020603050405020304" pitchFamily="18" charset="0"/>
                <a:cs typeface="Times New Roman" panose="02020603050405020304" pitchFamily="18" charset="0"/>
              </a:rPr>
            </a:br>
            <a:r>
              <a:rPr lang="en-IN" sz="4000" b="1" dirty="0" smtClean="0">
                <a:solidFill>
                  <a:srgbClr val="482400"/>
                </a:solidFill>
                <a:latin typeface="Times New Roman" panose="02020603050405020304" pitchFamily="18" charset="0"/>
                <a:cs typeface="Times New Roman" panose="02020603050405020304" pitchFamily="18" charset="0"/>
              </a:rPr>
              <a:t>MODELING DOG BEHAVIOUR FROM VISUAL DATA</a:t>
            </a:r>
            <a:r>
              <a:rPr lang="en-IN" sz="5400" dirty="0" smtClean="0">
                <a:solidFill>
                  <a:srgbClr val="482400"/>
                </a:solidFill>
              </a:rPr>
              <a:t/>
            </a:r>
            <a:br>
              <a:rPr lang="en-IN" sz="5400" dirty="0" smtClean="0">
                <a:solidFill>
                  <a:srgbClr val="482400"/>
                </a:solidFill>
              </a:rPr>
            </a:br>
            <a:r>
              <a:rPr lang="en-IN" sz="800" dirty="0">
                <a:solidFill>
                  <a:srgbClr val="482400"/>
                </a:solidFill>
              </a:rPr>
              <a:t>.</a:t>
            </a:r>
            <a:r>
              <a:rPr lang="en-IN" sz="5400" dirty="0" smtClean="0">
                <a:solidFill>
                  <a:srgbClr val="482400"/>
                </a:solidFill>
              </a:rPr>
              <a:t/>
            </a:r>
            <a:br>
              <a:rPr lang="en-IN" sz="5400" dirty="0" smtClean="0">
                <a:solidFill>
                  <a:srgbClr val="482400"/>
                </a:solidFill>
              </a:rPr>
            </a:br>
            <a:endParaRPr lang="en-IN" sz="2000" dirty="0">
              <a:solidFill>
                <a:srgbClr val="4824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60563" y="5394955"/>
            <a:ext cx="5753300" cy="869315"/>
          </a:xfrm>
        </p:spPr>
        <p:txBody>
          <a:bodyPr>
            <a:noAutofit/>
          </a:bodyPr>
          <a:lstStyle/>
          <a:p>
            <a:pPr algn="l"/>
            <a:r>
              <a:rPr lang="zh-TW" altLang="en-US" sz="2400" b="0" cap="none" spc="0" dirty="0">
                <a:ln w="0"/>
                <a:solidFill>
                  <a:srgbClr val="482400"/>
                </a:solidFill>
                <a:effectLst>
                  <a:outerShdw blurRad="38100" dist="19050" dir="2700000" algn="tl" rotWithShape="0">
                    <a:schemeClr val="dk1">
                      <a:alpha val="40000"/>
                    </a:schemeClr>
                  </a:outerShdw>
                </a:effectLst>
                <a:latin typeface="Times New Roman" panose="02020603050405020304" pitchFamily="18" charset="0"/>
                <a:ea typeface="Microsoft JhengHei" panose="020B0604030504040204" pitchFamily="34" charset="-120"/>
                <a:cs typeface="Times New Roman" panose="02020603050405020304" pitchFamily="18" charset="0"/>
              </a:rPr>
              <a:t>Present</a:t>
            </a:r>
            <a:r>
              <a:rPr lang="zh-TW" altLang="en-US" sz="2400" b="0" cap="none" spc="0" dirty="0" smtClean="0">
                <a:ln w="0"/>
                <a:solidFill>
                  <a:srgbClr val="482400"/>
                </a:solidFill>
                <a:effectLst>
                  <a:outerShdw blurRad="38100" dist="19050" dir="2700000" algn="tl" rotWithShape="0">
                    <a:schemeClr val="dk1">
                      <a:alpha val="40000"/>
                    </a:schemeClr>
                  </a:outerShdw>
                </a:effectLst>
                <a:latin typeface="Times New Roman" panose="02020603050405020304" pitchFamily="18" charset="0"/>
                <a:ea typeface="Microsoft JhengHei" panose="020B0604030504040204" pitchFamily="34" charset="-120"/>
                <a:cs typeface="Times New Roman" panose="02020603050405020304" pitchFamily="18" charset="0"/>
              </a:rPr>
              <a:t>er</a:t>
            </a:r>
            <a:r>
              <a:rPr lang="zh-TW" altLang="en-US" sz="2400" b="0" cap="none" spc="0" dirty="0">
                <a:ln w="0"/>
                <a:solidFill>
                  <a:srgbClr val="482400"/>
                </a:solidFill>
                <a:effectLst>
                  <a:outerShdw blurRad="38100" dist="19050" dir="2700000" algn="tl" rotWithShape="0">
                    <a:schemeClr val="dk1">
                      <a:alpha val="40000"/>
                    </a:schemeClr>
                  </a:outerShdw>
                </a:effectLst>
                <a:latin typeface="Times New Roman" panose="02020603050405020304" pitchFamily="18" charset="0"/>
                <a:ea typeface="Microsoft JhengHei" panose="020B0604030504040204" pitchFamily="34" charset="-120"/>
                <a:cs typeface="Times New Roman" panose="02020603050405020304" pitchFamily="18" charset="0"/>
              </a:rPr>
              <a:t>: </a:t>
            </a:r>
            <a:r>
              <a:rPr lang="en-US" altLang="zh-TW" sz="2400" b="0" cap="none" spc="0" dirty="0" smtClean="0">
                <a:ln w="0"/>
                <a:solidFill>
                  <a:srgbClr val="4824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Ashish Kumar</a:t>
            </a:r>
          </a:p>
          <a:p>
            <a:pPr algn="l"/>
            <a:r>
              <a:rPr lang="en-US" altLang="zh-TW" sz="2400" b="0" cap="none" spc="0" dirty="0" smtClean="0">
                <a:ln w="0"/>
                <a:solidFill>
                  <a:srgbClr val="482400"/>
                </a:solidFill>
                <a:effectLst>
                  <a:outerShdw blurRad="38100" dist="19050" dir="2700000" algn="tl" rotWithShape="0">
                    <a:schemeClr val="dk1">
                      <a:alpha val="40000"/>
                    </a:schemeClr>
                  </a:outerShdw>
                </a:effectLst>
                <a:latin typeface="Times New Roman" panose="02020603050405020304" pitchFamily="18" charset="0"/>
                <a:ea typeface="Microsoft JhengHei" panose="020B0604030504040204" pitchFamily="34" charset="-120"/>
                <a:cs typeface="Times New Roman" panose="02020603050405020304" pitchFamily="18" charset="0"/>
              </a:rPr>
              <a:t>Student ID:108998404</a:t>
            </a:r>
            <a:endParaRPr lang="zh-TW" altLang="en-US" sz="2400" b="0" cap="none" spc="0" dirty="0">
              <a:ln w="0"/>
              <a:solidFill>
                <a:srgbClr val="482400"/>
              </a:solidFill>
              <a:effectLst>
                <a:outerShdw blurRad="38100" dist="19050" dir="2700000" algn="tl" rotWithShape="0">
                  <a:schemeClr val="dk1">
                    <a:alpha val="40000"/>
                  </a:schemeClr>
                </a:outerShdw>
              </a:effectLst>
              <a:latin typeface="Times New Roman" panose="02020603050405020304" pitchFamily="18" charset="0"/>
              <a:ea typeface="Microsoft JhengHei" panose="020B0604030504040204" pitchFamily="34" charset="-120"/>
              <a:cs typeface="Times New Roman" panose="02020603050405020304" pitchFamily="18" charset="0"/>
            </a:endParaRPr>
          </a:p>
          <a:p>
            <a:pPr algn="l"/>
            <a:r>
              <a:rPr lang="en-IN" sz="2400" b="0" cap="none" spc="0" dirty="0" smtClean="0">
                <a:ln w="0"/>
                <a:solidFill>
                  <a:srgbClr val="482400"/>
                </a:solidFill>
                <a:effectLst>
                  <a:outerShdw blurRad="38100" dist="19050" dir="2700000" algn="tl" rotWithShape="0">
                    <a:schemeClr val="dk1">
                      <a:alpha val="40000"/>
                    </a:schemeClr>
                  </a:outerShdw>
                </a:effectLst>
                <a:latin typeface="Times New Roman" panose="02020603050405020304" pitchFamily="18" charset="0"/>
                <a:ea typeface="Microsoft JhengHei" panose="020B0604030504040204" pitchFamily="34" charset="-120"/>
                <a:cs typeface="Times New Roman" panose="02020603050405020304" pitchFamily="18" charset="0"/>
              </a:rPr>
              <a:t>Email: singh.ashish.kr96@gmail.com</a:t>
            </a:r>
            <a:endParaRPr lang="en-IN" sz="2400" b="0" cap="none" spc="0" dirty="0">
              <a:ln w="0"/>
              <a:solidFill>
                <a:srgbClr val="4824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770710" y="4114796"/>
            <a:ext cx="11183529" cy="1240977"/>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IN" b="0"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Based On: K</a:t>
            </a:r>
            <a:r>
              <a:rPr lang="en-IN" b="0" cap="none" spc="0" dirty="0">
                <a:ln w="0"/>
                <a:solidFill>
                  <a:srgbClr val="482400"/>
                </a:solidFill>
                <a:effectLst>
                  <a:outerShdw blurRad="38100" dist="19050" dir="2700000" algn="tl" rotWithShape="0">
                    <a:schemeClr val="dk1">
                      <a:alpha val="40000"/>
                    </a:schemeClr>
                  </a:outerShdw>
                </a:effectLst>
                <a:cs typeface="Times New Roman" panose="02020603050405020304" pitchFamily="18" charset="0"/>
              </a:rPr>
              <a:t>. </a:t>
            </a:r>
            <a:r>
              <a:rPr lang="en-IN" b="0" cap="none" spc="0" dirty="0" err="1">
                <a:ln w="0"/>
                <a:solidFill>
                  <a:srgbClr val="482400"/>
                </a:solidFill>
                <a:effectLst>
                  <a:outerShdw blurRad="38100" dist="19050" dir="2700000" algn="tl" rotWithShape="0">
                    <a:schemeClr val="dk1">
                      <a:alpha val="40000"/>
                    </a:schemeClr>
                  </a:outerShdw>
                </a:effectLst>
                <a:cs typeface="Times New Roman" panose="02020603050405020304" pitchFamily="18" charset="0"/>
              </a:rPr>
              <a:t>Ehsani</a:t>
            </a:r>
            <a:r>
              <a:rPr lang="en-IN" b="0" cap="none" spc="0" dirty="0">
                <a:ln w="0"/>
                <a:solidFill>
                  <a:srgbClr val="482400"/>
                </a:solidFill>
                <a:effectLst>
                  <a:outerShdw blurRad="38100" dist="19050" dir="2700000" algn="tl" rotWithShape="0">
                    <a:schemeClr val="dk1">
                      <a:alpha val="40000"/>
                    </a:schemeClr>
                  </a:outerShdw>
                </a:effectLst>
                <a:cs typeface="Times New Roman" panose="02020603050405020304" pitchFamily="18" charset="0"/>
              </a:rPr>
              <a:t>, H. </a:t>
            </a:r>
            <a:r>
              <a:rPr lang="en-IN" b="0" cap="none" spc="0" dirty="0" err="1">
                <a:ln w="0"/>
                <a:solidFill>
                  <a:srgbClr val="482400"/>
                </a:solidFill>
                <a:effectLst>
                  <a:outerShdw blurRad="38100" dist="19050" dir="2700000" algn="tl" rotWithShape="0">
                    <a:schemeClr val="dk1">
                      <a:alpha val="40000"/>
                    </a:schemeClr>
                  </a:outerShdw>
                </a:effectLst>
                <a:cs typeface="Times New Roman" panose="02020603050405020304" pitchFamily="18" charset="0"/>
              </a:rPr>
              <a:t>Bagherinezhad</a:t>
            </a:r>
            <a:r>
              <a:rPr lang="en-IN" b="0" cap="none" spc="0" dirty="0">
                <a:ln w="0"/>
                <a:solidFill>
                  <a:srgbClr val="482400"/>
                </a:solidFill>
                <a:effectLst>
                  <a:outerShdw blurRad="38100" dist="19050" dir="2700000" algn="tl" rotWithShape="0">
                    <a:schemeClr val="dk1">
                      <a:alpha val="40000"/>
                    </a:schemeClr>
                  </a:outerShdw>
                </a:effectLst>
                <a:cs typeface="Times New Roman" panose="02020603050405020304" pitchFamily="18" charset="0"/>
              </a:rPr>
              <a:t>, J. </a:t>
            </a:r>
            <a:r>
              <a:rPr lang="en-IN" b="0" cap="none" spc="0" dirty="0" err="1">
                <a:ln w="0"/>
                <a:solidFill>
                  <a:srgbClr val="482400"/>
                </a:solidFill>
                <a:effectLst>
                  <a:outerShdw blurRad="38100" dist="19050" dir="2700000" algn="tl" rotWithShape="0">
                    <a:schemeClr val="dk1">
                      <a:alpha val="40000"/>
                    </a:schemeClr>
                  </a:outerShdw>
                </a:effectLst>
                <a:cs typeface="Times New Roman" panose="02020603050405020304" pitchFamily="18" charset="0"/>
              </a:rPr>
              <a:t>Redmon</a:t>
            </a:r>
            <a:r>
              <a:rPr lang="en-IN" b="0" cap="none" spc="0" dirty="0">
                <a:ln w="0"/>
                <a:solidFill>
                  <a:srgbClr val="482400"/>
                </a:solidFill>
                <a:effectLst>
                  <a:outerShdw blurRad="38100" dist="19050" dir="2700000" algn="tl" rotWithShape="0">
                    <a:schemeClr val="dk1">
                      <a:alpha val="40000"/>
                    </a:schemeClr>
                  </a:outerShdw>
                </a:effectLst>
                <a:cs typeface="Times New Roman" panose="02020603050405020304" pitchFamily="18" charset="0"/>
              </a:rPr>
              <a:t>, R. </a:t>
            </a:r>
            <a:r>
              <a:rPr lang="en-IN" b="0" cap="none" spc="0" dirty="0" err="1">
                <a:ln w="0"/>
                <a:solidFill>
                  <a:srgbClr val="482400"/>
                </a:solidFill>
                <a:effectLst>
                  <a:outerShdw blurRad="38100" dist="19050" dir="2700000" algn="tl" rotWithShape="0">
                    <a:schemeClr val="dk1">
                      <a:alpha val="40000"/>
                    </a:schemeClr>
                  </a:outerShdw>
                </a:effectLst>
                <a:cs typeface="Times New Roman" panose="02020603050405020304" pitchFamily="18" charset="0"/>
              </a:rPr>
              <a:t>Mottaghi</a:t>
            </a:r>
            <a:r>
              <a:rPr lang="en-IN" b="0" cap="none" spc="0" dirty="0">
                <a:ln w="0"/>
                <a:solidFill>
                  <a:srgbClr val="482400"/>
                </a:solidFill>
                <a:effectLst>
                  <a:outerShdw blurRad="38100" dist="19050" dir="2700000" algn="tl" rotWithShape="0">
                    <a:schemeClr val="dk1">
                      <a:alpha val="40000"/>
                    </a:schemeClr>
                  </a:outerShdw>
                </a:effectLst>
                <a:cs typeface="Times New Roman" panose="02020603050405020304" pitchFamily="18" charset="0"/>
              </a:rPr>
              <a:t> and A. </a:t>
            </a:r>
            <a:r>
              <a:rPr lang="en-IN" b="0" cap="none" spc="0" dirty="0" err="1">
                <a:ln w="0"/>
                <a:solidFill>
                  <a:srgbClr val="482400"/>
                </a:solidFill>
                <a:effectLst>
                  <a:outerShdw blurRad="38100" dist="19050" dir="2700000" algn="tl" rotWithShape="0">
                    <a:schemeClr val="dk1">
                      <a:alpha val="40000"/>
                    </a:schemeClr>
                  </a:outerShdw>
                </a:effectLst>
                <a:cs typeface="Times New Roman" panose="02020603050405020304" pitchFamily="18" charset="0"/>
              </a:rPr>
              <a:t>Farhadi</a:t>
            </a:r>
            <a:r>
              <a:rPr lang="en-IN" b="0" cap="none" spc="0" dirty="0">
                <a:ln w="0"/>
                <a:solidFill>
                  <a:srgbClr val="482400"/>
                </a:solidFill>
                <a:effectLst>
                  <a:outerShdw blurRad="38100" dist="19050" dir="2700000" algn="tl" rotWithShape="0">
                    <a:schemeClr val="dk1">
                      <a:alpha val="40000"/>
                    </a:schemeClr>
                  </a:outerShdw>
                </a:effectLst>
                <a:cs typeface="Times New Roman" panose="02020603050405020304" pitchFamily="18" charset="0"/>
              </a:rPr>
              <a:t>, </a:t>
            </a:r>
            <a:r>
              <a:rPr lang="en-IN" b="0"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“Who let </a:t>
            </a:r>
            <a:r>
              <a:rPr lang="en-IN" b="0" cap="none" spc="0" dirty="0">
                <a:ln w="0"/>
                <a:solidFill>
                  <a:srgbClr val="482400"/>
                </a:solidFill>
                <a:effectLst>
                  <a:outerShdw blurRad="38100" dist="19050" dir="2700000" algn="tl" rotWithShape="0">
                    <a:schemeClr val="dk1">
                      <a:alpha val="40000"/>
                    </a:schemeClr>
                  </a:outerShdw>
                </a:effectLst>
                <a:cs typeface="Times New Roman" panose="02020603050405020304" pitchFamily="18" charset="0"/>
              </a:rPr>
              <a:t>the </a:t>
            </a:r>
            <a:r>
              <a:rPr lang="en-IN" b="0"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dogs out</a:t>
            </a:r>
            <a:r>
              <a:rPr lang="en-IN" b="0" cap="none" spc="0" dirty="0">
                <a:ln w="0"/>
                <a:solidFill>
                  <a:srgbClr val="482400"/>
                </a:solidFill>
                <a:effectLst>
                  <a:outerShdw blurRad="38100" dist="19050" dir="2700000" algn="tl" rotWithShape="0">
                    <a:schemeClr val="dk1">
                      <a:alpha val="40000"/>
                    </a:schemeClr>
                  </a:outerShdw>
                </a:effectLst>
                <a:cs typeface="Times New Roman" panose="02020603050405020304" pitchFamily="18" charset="0"/>
              </a:rPr>
              <a:t>? </a:t>
            </a:r>
            <a:r>
              <a:rPr lang="en-IN" b="0" cap="none" spc="0" dirty="0" err="1"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modeling</a:t>
            </a:r>
            <a:r>
              <a:rPr lang="en-IN" b="0"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 dog </a:t>
            </a:r>
            <a:r>
              <a:rPr lang="en-IN" b="0" cap="none" spc="0" dirty="0" err="1"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behavior</a:t>
            </a:r>
            <a:r>
              <a:rPr lang="en-IN" b="0"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 </a:t>
            </a:r>
            <a:r>
              <a:rPr lang="en-IN" b="0" cap="none" spc="0" dirty="0">
                <a:ln w="0"/>
                <a:solidFill>
                  <a:srgbClr val="482400"/>
                </a:solidFill>
                <a:effectLst>
                  <a:outerShdw blurRad="38100" dist="19050" dir="2700000" algn="tl" rotWithShape="0">
                    <a:schemeClr val="dk1">
                      <a:alpha val="40000"/>
                    </a:schemeClr>
                  </a:outerShdw>
                </a:effectLst>
                <a:cs typeface="Times New Roman" panose="02020603050405020304" pitchFamily="18" charset="0"/>
              </a:rPr>
              <a:t>from </a:t>
            </a:r>
            <a:r>
              <a:rPr lang="en-IN" b="0"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visual data,”</a:t>
            </a:r>
            <a:r>
              <a:rPr lang="en-IN" b="0" i="1"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 </a:t>
            </a:r>
            <a:r>
              <a:rPr lang="en-IN" b="0" i="1" cap="none" spc="0" dirty="0">
                <a:ln w="0"/>
                <a:solidFill>
                  <a:srgbClr val="482400"/>
                </a:solidFill>
                <a:effectLst>
                  <a:outerShdw blurRad="38100" dist="19050" dir="2700000" algn="tl" rotWithShape="0">
                    <a:schemeClr val="dk1">
                      <a:alpha val="40000"/>
                    </a:schemeClr>
                  </a:outerShdw>
                </a:effectLst>
                <a:cs typeface="Times New Roman" panose="02020603050405020304" pitchFamily="18" charset="0"/>
              </a:rPr>
              <a:t>IEEE/CVF </a:t>
            </a:r>
            <a:r>
              <a:rPr lang="en-IN" b="0" i="1"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Conference </a:t>
            </a:r>
            <a:r>
              <a:rPr lang="en-IN" b="0" i="1" cap="none" spc="0" dirty="0">
                <a:ln w="0"/>
                <a:solidFill>
                  <a:srgbClr val="482400"/>
                </a:solidFill>
                <a:effectLst>
                  <a:outerShdw blurRad="38100" dist="19050" dir="2700000" algn="tl" rotWithShape="0">
                    <a:schemeClr val="dk1">
                      <a:alpha val="40000"/>
                    </a:schemeClr>
                  </a:outerShdw>
                </a:effectLst>
                <a:cs typeface="Times New Roman" panose="02020603050405020304" pitchFamily="18" charset="0"/>
              </a:rPr>
              <a:t>Computer Vision and Pattern Recognition</a:t>
            </a:r>
            <a:r>
              <a:rPr lang="en-IN" b="0" cap="none" spc="0" dirty="0">
                <a:ln w="0"/>
                <a:solidFill>
                  <a:srgbClr val="482400"/>
                </a:solidFill>
                <a:effectLst>
                  <a:outerShdw blurRad="38100" dist="19050" dir="2700000" algn="tl" rotWithShape="0">
                    <a:schemeClr val="dk1">
                      <a:alpha val="40000"/>
                    </a:schemeClr>
                  </a:outerShdw>
                </a:effectLst>
                <a:cs typeface="Times New Roman" panose="02020603050405020304" pitchFamily="18" charset="0"/>
              </a:rPr>
              <a:t>, Salt Lake City, UT, 2018, </a:t>
            </a:r>
            <a:r>
              <a:rPr lang="en-IN" b="0"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pp.4051-4060.</a:t>
            </a:r>
            <a:endParaRPr lang="en-IN" b="0" cap="none" spc="0" dirty="0" smtClean="0">
              <a:ln w="0"/>
              <a:solidFill>
                <a:srgbClr val="482400"/>
              </a:solidFill>
              <a:effectLst>
                <a:outerShdw blurRad="38100" dist="19050" dir="2700000" algn="tl" rotWithShape="0">
                  <a:schemeClr val="dk1">
                    <a:alpha val="40000"/>
                  </a:schemeClr>
                </a:outerShdw>
              </a:effectLst>
            </a:endParaRPr>
          </a:p>
        </p:txBody>
      </p:sp>
      <p:pic>
        <p:nvPicPr>
          <p:cNvPr id="1026" name="Picture 2" descr="Image result for taipei tec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945" y="147635"/>
            <a:ext cx="1714500" cy="142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89145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235130"/>
            <a:ext cx="10178322" cy="2847704"/>
          </a:xfrm>
        </p:spPr>
        <p:txBody>
          <a:bodyPr/>
          <a:lstStyle/>
          <a:p>
            <a:pPr marL="0" indent="0">
              <a:buNone/>
            </a:pPr>
            <a:r>
              <a:rPr lang="en-IN" b="1" dirty="0" smtClean="0">
                <a:solidFill>
                  <a:srgbClr val="482400"/>
                </a:solidFill>
              </a:rPr>
              <a:t>Learning To Plan</a:t>
            </a:r>
          </a:p>
          <a:p>
            <a:r>
              <a:rPr lang="en-IN" dirty="0" smtClean="0">
                <a:solidFill>
                  <a:schemeClr val="tx1">
                    <a:lumMod val="85000"/>
                    <a:lumOff val="15000"/>
                  </a:schemeClr>
                </a:solidFill>
              </a:rPr>
              <a:t>Here, the input is obtained by concatenation of ResNet-18 features for the source &amp; destination input images (a vector of size 2048).</a:t>
            </a:r>
          </a:p>
          <a:p>
            <a:r>
              <a:rPr lang="en-IN" dirty="0" smtClean="0">
                <a:solidFill>
                  <a:schemeClr val="tx1">
                    <a:lumMod val="85000"/>
                    <a:lumOff val="15000"/>
                  </a:schemeClr>
                </a:solidFill>
              </a:rPr>
              <a:t>Fully connected layer receives this vector as input and convert it to 512 dimensional vector, which is used as first time step input for the LSTM.</a:t>
            </a:r>
          </a:p>
          <a:p>
            <a:r>
              <a:rPr lang="en-IN" dirty="0" smtClean="0">
                <a:solidFill>
                  <a:schemeClr val="tx1">
                    <a:lumMod val="85000"/>
                    <a:lumOff val="15000"/>
                  </a:schemeClr>
                </a:solidFill>
              </a:rPr>
              <a:t>The LSTM output is 48 dimensional ( Joints X Action Classes), which is followed by 48 X 512 Fully connected layer. Then Output of FC layer is used as input to LSTM at next step.</a:t>
            </a:r>
          </a:p>
          <a:p>
            <a:pPr marL="0" indent="0">
              <a:buNone/>
            </a:pPr>
            <a:endParaRPr lang="en-IN" b="1" dirty="0" smtClean="0">
              <a:solidFill>
                <a:srgbClr val="482400"/>
              </a:solidFill>
            </a:endParaRPr>
          </a:p>
          <a:p>
            <a:endParaRPr lang="en-IN" dirty="0"/>
          </a:p>
        </p:txBody>
      </p:sp>
      <p:pic>
        <p:nvPicPr>
          <p:cNvPr id="4" name="Picture 3"/>
          <p:cNvPicPr/>
          <p:nvPr/>
        </p:nvPicPr>
        <p:blipFill rotWithShape="1">
          <a:blip r:embed="rId2"/>
          <a:srcRect l="2443" t="18150" r="60179" b="58328"/>
          <a:stretch/>
        </p:blipFill>
        <p:spPr bwMode="auto">
          <a:xfrm>
            <a:off x="7729401" y="3651113"/>
            <a:ext cx="4001044" cy="2331676"/>
          </a:xfrm>
          <a:prstGeom prst="rect">
            <a:avLst/>
          </a:prstGeom>
          <a:ln>
            <a:noFill/>
          </a:ln>
          <a:extLst>
            <a:ext uri="{53640926-AAD7-44D8-BBD7-CCE9431645EC}">
              <a14:shadowObscured xmlns:a14="http://schemas.microsoft.com/office/drawing/2010/main"/>
            </a:ext>
          </a:extLst>
        </p:spPr>
      </p:pic>
      <p:sp>
        <p:nvSpPr>
          <p:cNvPr id="5" name="Content Placeholder 2"/>
          <p:cNvSpPr txBox="1">
            <a:spLocks/>
          </p:cNvSpPr>
          <p:nvPr/>
        </p:nvSpPr>
        <p:spPr>
          <a:xfrm>
            <a:off x="1234255" y="2542905"/>
            <a:ext cx="6394454" cy="42889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endParaRPr lang="en-IN" b="1" dirty="0" smtClean="0">
              <a:solidFill>
                <a:srgbClr val="482400"/>
              </a:solidFill>
            </a:endParaRPr>
          </a:p>
          <a:p>
            <a:pPr marL="0" indent="0">
              <a:buFont typeface="Arial" panose="020B0604020202020204" pitchFamily="34" charset="0"/>
              <a:buNone/>
            </a:pPr>
            <a:r>
              <a:rPr lang="en-IN" b="1" dirty="0" smtClean="0">
                <a:solidFill>
                  <a:srgbClr val="482400"/>
                </a:solidFill>
              </a:rPr>
              <a:t>Learning From A Dog</a:t>
            </a:r>
          </a:p>
          <a:p>
            <a:r>
              <a:rPr lang="en-IN" dirty="0" smtClean="0">
                <a:solidFill>
                  <a:schemeClr val="tx1">
                    <a:lumMod val="85000"/>
                    <a:lumOff val="15000"/>
                  </a:schemeClr>
                </a:solidFill>
              </a:rPr>
              <a:t>To obtain representation ResNet-18 model is trained to estimate dog movements from time  t-1 to t by looking at images at time t-1 and t.</a:t>
            </a:r>
          </a:p>
          <a:p>
            <a:r>
              <a:rPr lang="en-IN" dirty="0" smtClean="0">
                <a:solidFill>
                  <a:schemeClr val="tx1">
                    <a:lumMod val="85000"/>
                    <a:lumOff val="15000"/>
                  </a:schemeClr>
                </a:solidFill>
              </a:rPr>
              <a:t>A Siamese network is used with two ResNet-18 towers whose weights are shared.</a:t>
            </a:r>
          </a:p>
          <a:p>
            <a:r>
              <a:rPr lang="en-IN" dirty="0" smtClean="0">
                <a:solidFill>
                  <a:schemeClr val="tx1">
                    <a:lumMod val="85000"/>
                    <a:lumOff val="15000"/>
                  </a:schemeClr>
                </a:solidFill>
              </a:rPr>
              <a:t>Features of both frames are then concatenated into a 1024 dimensional vector and used as FC layer to predict final labels.</a:t>
            </a:r>
          </a:p>
          <a:p>
            <a:r>
              <a:rPr lang="en-IN" dirty="0" smtClean="0">
                <a:solidFill>
                  <a:schemeClr val="tx1">
                    <a:lumMod val="85000"/>
                    <a:lumOff val="15000"/>
                  </a:schemeClr>
                </a:solidFill>
              </a:rPr>
              <a:t>Table 1 show how well this network can predict current movements of the dog.</a:t>
            </a:r>
          </a:p>
        </p:txBody>
      </p:sp>
      <p:sp>
        <p:nvSpPr>
          <p:cNvPr id="2" name="Slide Number Placeholder 1"/>
          <p:cNvSpPr>
            <a:spLocks noGrp="1"/>
          </p:cNvSpPr>
          <p:nvPr>
            <p:ph type="sldNum" sz="quarter" idx="12"/>
          </p:nvPr>
        </p:nvSpPr>
        <p:spPr/>
        <p:txBody>
          <a:bodyPr/>
          <a:lstStyle/>
          <a:p>
            <a:fld id="{71766878-3199-4EAB-94E7-2D6D11070E14}" type="slidenum">
              <a:rPr lang="en-US" smtClean="0"/>
              <a:t>20</a:t>
            </a:fld>
            <a:endParaRPr lang="en-US" dirty="0"/>
          </a:p>
        </p:txBody>
      </p:sp>
    </p:spTree>
    <p:extLst>
      <p:ext uri="{BB962C8B-B14F-4D97-AF65-F5344CB8AC3E}">
        <p14:creationId xmlns:p14="http://schemas.microsoft.com/office/powerpoint/2010/main" val="1440780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365758"/>
            <a:ext cx="10478768" cy="6191795"/>
          </a:xfrm>
        </p:spPr>
        <p:txBody>
          <a:bodyPr/>
          <a:lstStyle/>
          <a:p>
            <a:pPr marL="0" indent="0">
              <a:buNone/>
            </a:pPr>
            <a:r>
              <a:rPr lang="en-IN" b="1" dirty="0" smtClean="0">
                <a:solidFill>
                  <a:srgbClr val="482400"/>
                </a:solidFill>
              </a:rPr>
              <a:t>Evaluation Metrics</a:t>
            </a:r>
          </a:p>
          <a:p>
            <a:pPr>
              <a:buFont typeface="Wingdings" panose="05000000000000000000" pitchFamily="2" charset="2"/>
              <a:buChar char="q"/>
            </a:pPr>
            <a:r>
              <a:rPr lang="en-IN" b="1" i="1" u="sng" dirty="0" smtClean="0">
                <a:solidFill>
                  <a:schemeClr val="tx1">
                    <a:lumMod val="95000"/>
                    <a:lumOff val="5000"/>
                  </a:schemeClr>
                </a:solidFill>
              </a:rPr>
              <a:t>Class Accuracy :</a:t>
            </a:r>
            <a:r>
              <a:rPr lang="en-IN" dirty="0" smtClean="0">
                <a:solidFill>
                  <a:schemeClr val="tx1">
                    <a:lumMod val="95000"/>
                    <a:lumOff val="5000"/>
                  </a:schemeClr>
                </a:solidFill>
              </a:rPr>
              <a:t>  </a:t>
            </a:r>
          </a:p>
          <a:p>
            <a:r>
              <a:rPr lang="en-IN" dirty="0" smtClean="0">
                <a:solidFill>
                  <a:schemeClr val="tx1">
                    <a:lumMod val="85000"/>
                    <a:lumOff val="15000"/>
                  </a:schemeClr>
                </a:solidFill>
              </a:rPr>
              <a:t>This is standard metric for classification tasks. </a:t>
            </a:r>
          </a:p>
          <a:p>
            <a:r>
              <a:rPr lang="en-IN" dirty="0" smtClean="0">
                <a:solidFill>
                  <a:schemeClr val="tx1">
                    <a:lumMod val="85000"/>
                    <a:lumOff val="15000"/>
                  </a:schemeClr>
                </a:solidFill>
              </a:rPr>
              <a:t>The average per class accuracy is reported rather than overall accuracy because:</a:t>
            </a:r>
          </a:p>
          <a:p>
            <a:pPr lvl="1">
              <a:buFont typeface="Wingdings" panose="05000000000000000000" pitchFamily="2" charset="2"/>
              <a:buChar char="Ø"/>
            </a:pPr>
            <a:r>
              <a:rPr lang="en-IN" dirty="0">
                <a:solidFill>
                  <a:schemeClr val="tx1">
                    <a:lumMod val="85000"/>
                    <a:lumOff val="15000"/>
                  </a:schemeClr>
                </a:solidFill>
              </a:rPr>
              <a:t>The dataset is not uniformly distributed among the clusters and authors do not wanted to favour large clusters smaller ones.</a:t>
            </a:r>
          </a:p>
          <a:p>
            <a:pPr lvl="1">
              <a:buFont typeface="Wingdings" panose="05000000000000000000" pitchFamily="2" charset="2"/>
              <a:buChar char="Ø"/>
            </a:pPr>
            <a:r>
              <a:rPr lang="en-IN" dirty="0">
                <a:solidFill>
                  <a:schemeClr val="tx1">
                    <a:lumMod val="85000"/>
                    <a:lumOff val="15000"/>
                  </a:schemeClr>
                </a:solidFill>
              </a:rPr>
              <a:t>Unlike the overall unbalanced accuracy, the mean class accuracy of a model that always predicts the mode class is higher than chance.</a:t>
            </a:r>
          </a:p>
          <a:p>
            <a:pPr>
              <a:buFont typeface="Wingdings" panose="05000000000000000000" pitchFamily="2" charset="2"/>
              <a:buChar char="q"/>
            </a:pPr>
            <a:r>
              <a:rPr lang="en-IN" b="1" i="1" u="sng" dirty="0" smtClean="0">
                <a:solidFill>
                  <a:schemeClr val="tx1">
                    <a:lumMod val="95000"/>
                    <a:lumOff val="5000"/>
                  </a:schemeClr>
                </a:solidFill>
              </a:rPr>
              <a:t>Perplexity :</a:t>
            </a:r>
            <a:r>
              <a:rPr lang="en-IN" u="sng" dirty="0" smtClean="0">
                <a:solidFill>
                  <a:schemeClr val="tx1">
                    <a:lumMod val="95000"/>
                    <a:lumOff val="5000"/>
                  </a:schemeClr>
                </a:solidFill>
              </a:rPr>
              <a:t> </a:t>
            </a:r>
          </a:p>
          <a:p>
            <a:r>
              <a:rPr lang="en-IN" dirty="0" smtClean="0">
                <a:solidFill>
                  <a:schemeClr val="tx1">
                    <a:lumMod val="85000"/>
                    <a:lumOff val="15000"/>
                  </a:schemeClr>
                </a:solidFill>
              </a:rPr>
              <a:t>It measures the likelihood of the ground-truth label. </a:t>
            </a:r>
          </a:p>
          <a:p>
            <a:r>
              <a:rPr lang="en-IN" dirty="0" smtClean="0">
                <a:solidFill>
                  <a:schemeClr val="tx1">
                    <a:lumMod val="85000"/>
                    <a:lumOff val="15000"/>
                  </a:schemeClr>
                </a:solidFill>
              </a:rPr>
              <a:t>Perplexity is reported for all the baselines and models that are probabilistic and predict a sequence. </a:t>
            </a:r>
          </a:p>
          <a:p>
            <a:r>
              <a:rPr lang="en-IN" dirty="0" smtClean="0">
                <a:solidFill>
                  <a:schemeClr val="tx1">
                    <a:lumMod val="85000"/>
                    <a:lumOff val="15000"/>
                  </a:schemeClr>
                </a:solidFill>
              </a:rPr>
              <a:t>According to authors if probability is assigned as p to a sequence of length n, the perplexity measure is calculated as</a:t>
            </a:r>
            <a:r>
              <a:rPr lang="en-IN" dirty="0" smtClean="0"/>
              <a:t> </a:t>
            </a:r>
            <a:r>
              <a:rPr lang="en-IN" b="1" dirty="0">
                <a:solidFill>
                  <a:schemeClr val="tx1"/>
                </a:solidFill>
              </a:rPr>
              <a:t>p</a:t>
            </a:r>
            <a:r>
              <a:rPr lang="en-IN" b="1" baseline="30000" dirty="0">
                <a:solidFill>
                  <a:schemeClr val="tx1"/>
                </a:solidFill>
              </a:rPr>
              <a:t>1/n</a:t>
            </a:r>
            <a:r>
              <a:rPr lang="en-IN" dirty="0"/>
              <a:t>.</a:t>
            </a:r>
          </a:p>
          <a:p>
            <a:endParaRPr lang="en-IN" dirty="0"/>
          </a:p>
          <a:p>
            <a:endParaRPr lang="en-IN" dirty="0" smtClean="0"/>
          </a:p>
          <a:p>
            <a:endParaRPr lang="en-IN" dirty="0" smtClean="0"/>
          </a:p>
          <a:p>
            <a:pPr lvl="1">
              <a:buFont typeface="Wingdings" panose="05000000000000000000" pitchFamily="2" charset="2"/>
              <a:buChar char="Ø"/>
            </a:pPr>
            <a:endParaRPr lang="en-IN" dirty="0"/>
          </a:p>
        </p:txBody>
      </p:sp>
      <p:sp>
        <p:nvSpPr>
          <p:cNvPr id="2" name="Slide Number Placeholder 1"/>
          <p:cNvSpPr>
            <a:spLocks noGrp="1"/>
          </p:cNvSpPr>
          <p:nvPr>
            <p:ph type="sldNum" sz="quarter" idx="12"/>
          </p:nvPr>
        </p:nvSpPr>
        <p:spPr/>
        <p:txBody>
          <a:bodyPr/>
          <a:lstStyle/>
          <a:p>
            <a:fld id="{71766878-3199-4EAB-94E7-2D6D11070E14}" type="slidenum">
              <a:rPr lang="en-US" smtClean="0"/>
              <a:t>21</a:t>
            </a:fld>
            <a:endParaRPr lang="en-US" dirty="0"/>
          </a:p>
        </p:txBody>
      </p:sp>
    </p:spTree>
    <p:extLst>
      <p:ext uri="{BB962C8B-B14F-4D97-AF65-F5344CB8AC3E}">
        <p14:creationId xmlns:p14="http://schemas.microsoft.com/office/powerpoint/2010/main" val="1411360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89215"/>
          </a:xfrm>
        </p:spPr>
        <p:txBody>
          <a:bodyPr/>
          <a:lstStyle/>
          <a:p>
            <a:r>
              <a:rPr lang="en-IN" dirty="0" smtClean="0"/>
              <a:t>RESULTS</a:t>
            </a:r>
            <a:endParaRPr lang="en-IN" dirty="0"/>
          </a:p>
        </p:txBody>
      </p:sp>
      <p:sp>
        <p:nvSpPr>
          <p:cNvPr id="3" name="Content Placeholder 2"/>
          <p:cNvSpPr>
            <a:spLocks noGrp="1"/>
          </p:cNvSpPr>
          <p:nvPr>
            <p:ph idx="1"/>
          </p:nvPr>
        </p:nvSpPr>
        <p:spPr>
          <a:xfrm>
            <a:off x="846726" y="1254034"/>
            <a:ext cx="7604944" cy="5290457"/>
          </a:xfrm>
        </p:spPr>
        <p:txBody>
          <a:bodyPr>
            <a:normAutofit/>
          </a:bodyPr>
          <a:lstStyle/>
          <a:p>
            <a:pPr marL="0" indent="0">
              <a:buNone/>
            </a:pPr>
            <a:r>
              <a:rPr lang="en-IN" b="1" dirty="0" smtClean="0">
                <a:solidFill>
                  <a:srgbClr val="482400"/>
                </a:solidFill>
              </a:rPr>
              <a:t>Learning to act like a Dog</a:t>
            </a:r>
          </a:p>
          <a:p>
            <a:r>
              <a:rPr lang="en-IN" dirty="0" smtClean="0">
                <a:solidFill>
                  <a:schemeClr val="tx1">
                    <a:lumMod val="85000"/>
                    <a:lumOff val="15000"/>
                  </a:schemeClr>
                </a:solidFill>
              </a:rPr>
              <a:t>The table summarizes the experiment results for predicting future movements of dog using images the dog observes.</a:t>
            </a:r>
          </a:p>
          <a:p>
            <a:r>
              <a:rPr lang="en-IN" dirty="0" smtClean="0">
                <a:solidFill>
                  <a:schemeClr val="tx1">
                    <a:lumMod val="85000"/>
                    <a:lumOff val="15000"/>
                  </a:schemeClr>
                </a:solidFill>
              </a:rPr>
              <a:t>The nearest neighbour baseline uses features obtained from ResNet18 network trained on ImageNet.</a:t>
            </a:r>
          </a:p>
          <a:p>
            <a:r>
              <a:rPr lang="en-IN" dirty="0" smtClean="0">
                <a:solidFill>
                  <a:schemeClr val="tx1">
                    <a:lumMod val="85000"/>
                    <a:lumOff val="15000"/>
                  </a:schemeClr>
                </a:solidFill>
              </a:rPr>
              <a:t>The CNN baseline concatenates all the images into an input tensor for a ResNet18 model that classifies the future actions. </a:t>
            </a:r>
          </a:p>
          <a:p>
            <a:r>
              <a:rPr lang="en-IN" dirty="0" smtClean="0">
                <a:solidFill>
                  <a:schemeClr val="tx1">
                    <a:lumMod val="85000"/>
                    <a:lumOff val="15000"/>
                  </a:schemeClr>
                </a:solidFill>
              </a:rPr>
              <a:t>Further two ablations of model are there:</a:t>
            </a:r>
          </a:p>
          <a:p>
            <a:pPr lvl="1">
              <a:buFont typeface="Wingdings" panose="05000000000000000000" pitchFamily="2" charset="2"/>
              <a:buChar char="Ø"/>
            </a:pPr>
            <a:r>
              <a:rPr lang="en-IN" dirty="0">
                <a:solidFill>
                  <a:schemeClr val="tx1">
                    <a:lumMod val="85000"/>
                    <a:lumOff val="15000"/>
                  </a:schemeClr>
                </a:solidFill>
              </a:rPr>
              <a:t>The 1 tower ablation uses model in Fig. 2 but only one Resnet18 tower with both frames concatenated as input.</a:t>
            </a:r>
          </a:p>
          <a:p>
            <a:pPr lvl="1">
              <a:buFont typeface="Wingdings" panose="05000000000000000000" pitchFamily="2" charset="2"/>
              <a:buChar char="Ø"/>
            </a:pPr>
            <a:r>
              <a:rPr lang="en-IN" dirty="0">
                <a:solidFill>
                  <a:schemeClr val="tx1">
                    <a:lumMod val="85000"/>
                    <a:lumOff val="15000"/>
                  </a:schemeClr>
                </a:solidFill>
              </a:rPr>
              <a:t>The second ablation uses one image at a time step instead of taking two.</a:t>
            </a:r>
          </a:p>
          <a:p>
            <a:r>
              <a:rPr lang="en-IN" dirty="0" smtClean="0">
                <a:solidFill>
                  <a:schemeClr val="tx1">
                    <a:lumMod val="85000"/>
                    <a:lumOff val="15000"/>
                  </a:schemeClr>
                </a:solidFill>
              </a:rPr>
              <a:t>These ablations show importance of components in the model &amp; results show their model outperforms the baseline.</a:t>
            </a:r>
          </a:p>
          <a:p>
            <a:pPr lvl="1">
              <a:buFont typeface="Wingdings" panose="05000000000000000000" pitchFamily="2" charset="2"/>
              <a:buChar char="Ø"/>
            </a:pPr>
            <a:endParaRPr lang="en-IN" dirty="0"/>
          </a:p>
        </p:txBody>
      </p:sp>
      <p:pic>
        <p:nvPicPr>
          <p:cNvPr id="4" name="Picture 3"/>
          <p:cNvPicPr/>
          <p:nvPr/>
        </p:nvPicPr>
        <p:blipFill rotWithShape="1">
          <a:blip r:embed="rId2"/>
          <a:srcRect l="8049" t="48313" r="58173" b="26378"/>
          <a:stretch/>
        </p:blipFill>
        <p:spPr bwMode="auto">
          <a:xfrm>
            <a:off x="8334101" y="2183486"/>
            <a:ext cx="3526974" cy="2244822"/>
          </a:xfrm>
          <a:prstGeom prst="rect">
            <a:avLst/>
          </a:prstGeom>
          <a:ln>
            <a:noFill/>
          </a:ln>
          <a:extLst>
            <a:ext uri="{53640926-AAD7-44D8-BBD7-CCE9431645EC}">
              <a14:shadowObscured xmlns:a14="http://schemas.microsoft.com/office/drawing/2010/main"/>
            </a:ext>
          </a:extLst>
        </p:spPr>
      </p:pic>
      <p:sp>
        <p:nvSpPr>
          <p:cNvPr id="5" name="Slide Number Placeholder 4"/>
          <p:cNvSpPr>
            <a:spLocks noGrp="1"/>
          </p:cNvSpPr>
          <p:nvPr>
            <p:ph type="sldNum" sz="quarter" idx="12"/>
          </p:nvPr>
        </p:nvSpPr>
        <p:spPr/>
        <p:txBody>
          <a:bodyPr/>
          <a:lstStyle/>
          <a:p>
            <a:fld id="{71766878-3199-4EAB-94E7-2D6D11070E14}" type="slidenum">
              <a:rPr lang="en-US" smtClean="0"/>
              <a:t>22</a:t>
            </a:fld>
            <a:endParaRPr lang="en-US" dirty="0"/>
          </a:p>
        </p:txBody>
      </p:sp>
    </p:spTree>
    <p:extLst>
      <p:ext uri="{BB962C8B-B14F-4D97-AF65-F5344CB8AC3E}">
        <p14:creationId xmlns:p14="http://schemas.microsoft.com/office/powerpoint/2010/main" val="194464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11786" t="20451" r="31724" b="5923"/>
          <a:stretch/>
        </p:blipFill>
        <p:spPr bwMode="auto">
          <a:xfrm>
            <a:off x="1407928" y="166141"/>
            <a:ext cx="9956758" cy="6561230"/>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p:txBody>
          <a:bodyPr/>
          <a:lstStyle/>
          <a:p>
            <a:fld id="{71766878-3199-4EAB-94E7-2D6D11070E14}" type="slidenum">
              <a:rPr lang="en-US" smtClean="0"/>
              <a:t>23</a:t>
            </a:fld>
            <a:endParaRPr lang="en-US" dirty="0"/>
          </a:p>
        </p:txBody>
      </p:sp>
    </p:spTree>
    <p:extLst>
      <p:ext uri="{BB962C8B-B14F-4D97-AF65-F5344CB8AC3E}">
        <p14:creationId xmlns:p14="http://schemas.microsoft.com/office/powerpoint/2010/main" val="1635490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2040" y="326570"/>
            <a:ext cx="7918448" cy="6348550"/>
          </a:xfrm>
        </p:spPr>
        <p:txBody>
          <a:bodyPr/>
          <a:lstStyle/>
          <a:p>
            <a:pPr marL="0" indent="0">
              <a:buNone/>
            </a:pPr>
            <a:r>
              <a:rPr lang="en-IN" b="1" dirty="0">
                <a:solidFill>
                  <a:srgbClr val="482400"/>
                </a:solidFill>
              </a:rPr>
              <a:t>Learning to </a:t>
            </a:r>
            <a:r>
              <a:rPr lang="en-IN" b="1" dirty="0" smtClean="0">
                <a:solidFill>
                  <a:srgbClr val="482400"/>
                </a:solidFill>
              </a:rPr>
              <a:t>plan </a:t>
            </a:r>
            <a:r>
              <a:rPr lang="en-IN" b="1" dirty="0">
                <a:solidFill>
                  <a:srgbClr val="482400"/>
                </a:solidFill>
              </a:rPr>
              <a:t>like a Dog</a:t>
            </a:r>
          </a:p>
          <a:p>
            <a:r>
              <a:rPr lang="en-IN" dirty="0" smtClean="0">
                <a:solidFill>
                  <a:schemeClr val="tx1">
                    <a:lumMod val="85000"/>
                    <a:lumOff val="15000"/>
                  </a:schemeClr>
                </a:solidFill>
              </a:rPr>
              <a:t>The nearest neighbour baseline concatenate the image feature obtained from a ResNet-18 trained on ImageNet and searches for a plan of required size that correspond to the closest feature.</a:t>
            </a:r>
          </a:p>
          <a:p>
            <a:r>
              <a:rPr lang="en-IN" dirty="0" smtClean="0">
                <a:solidFill>
                  <a:schemeClr val="tx1">
                    <a:lumMod val="85000"/>
                    <a:lumOff val="15000"/>
                  </a:schemeClr>
                </a:solidFill>
              </a:rPr>
              <a:t>The CNN baseline concatenates the input source and destination images into an input tensor that feeds into a ResNet-18 that predicts plan for required size.</a:t>
            </a:r>
          </a:p>
          <a:p>
            <a:r>
              <a:rPr lang="en-IN" dirty="0" smtClean="0">
                <a:solidFill>
                  <a:schemeClr val="tx1">
                    <a:lumMod val="85000"/>
                    <a:lumOff val="15000"/>
                  </a:schemeClr>
                </a:solidFill>
              </a:rPr>
              <a:t>The authors model outperforms these baselines in the challenging task of planning like a dog.</a:t>
            </a:r>
          </a:p>
          <a:p>
            <a:r>
              <a:rPr lang="en-IN" dirty="0" smtClean="0">
                <a:solidFill>
                  <a:schemeClr val="tx1">
                    <a:lumMod val="85000"/>
                    <a:lumOff val="15000"/>
                  </a:schemeClr>
                </a:solidFill>
              </a:rPr>
              <a:t>For better understanding behaviour of model for acting and planning </a:t>
            </a:r>
            <a:r>
              <a:rPr lang="en-IN" dirty="0">
                <a:solidFill>
                  <a:schemeClr val="tx1">
                    <a:lumMod val="85000"/>
                    <a:lumOff val="15000"/>
                  </a:schemeClr>
                </a:solidFill>
              </a:rPr>
              <a:t> </a:t>
            </a:r>
            <a:r>
              <a:rPr lang="en-IN" dirty="0" smtClean="0">
                <a:solidFill>
                  <a:schemeClr val="tx1">
                    <a:lumMod val="85000"/>
                    <a:lumOff val="15000"/>
                  </a:schemeClr>
                </a:solidFill>
              </a:rPr>
              <a:t> the performance is shown in terms of a continuous angular metric.</a:t>
            </a:r>
          </a:p>
          <a:p>
            <a:r>
              <a:rPr lang="en-IN" dirty="0" smtClean="0">
                <a:solidFill>
                  <a:schemeClr val="tx1">
                    <a:lumMod val="85000"/>
                    <a:lumOff val="15000"/>
                  </a:schemeClr>
                </a:solidFill>
              </a:rPr>
              <a:t>The angular metric compares the mean of predicted cluster with the actual continuous joint movements in groundtruth </a:t>
            </a:r>
            <a:r>
              <a:rPr lang="en-IN" dirty="0">
                <a:solidFill>
                  <a:schemeClr val="tx1">
                    <a:lumMod val="85000"/>
                    <a:lumOff val="15000"/>
                  </a:schemeClr>
                </a:solidFill>
              </a:rPr>
              <a:t>(</a:t>
            </a:r>
            <a:r>
              <a:rPr lang="en-IN" dirty="0" err="1">
                <a:solidFill>
                  <a:schemeClr val="tx1">
                    <a:lumMod val="85000"/>
                    <a:lumOff val="15000"/>
                  </a:schemeClr>
                </a:solidFill>
              </a:rPr>
              <a:t>arccos</a:t>
            </a:r>
            <a:r>
              <a:rPr lang="en-IN" dirty="0">
                <a:solidFill>
                  <a:schemeClr val="tx1">
                    <a:lumMod val="85000"/>
                    <a:lumOff val="15000"/>
                  </a:schemeClr>
                </a:solidFill>
              </a:rPr>
              <a:t>(2(</a:t>
            </a:r>
            <a:r>
              <a:rPr lang="en-IN" dirty="0" err="1">
                <a:solidFill>
                  <a:schemeClr val="tx1">
                    <a:lumMod val="85000"/>
                    <a:lumOff val="15000"/>
                  </a:schemeClr>
                </a:solidFill>
              </a:rPr>
              <a:t>q</a:t>
            </a:r>
            <a:r>
              <a:rPr lang="en-IN" baseline="-25000" dirty="0" err="1">
                <a:solidFill>
                  <a:schemeClr val="tx1">
                    <a:lumMod val="85000"/>
                    <a:lumOff val="15000"/>
                  </a:schemeClr>
                </a:solidFill>
              </a:rPr>
              <a:t>pred</a:t>
            </a:r>
            <a:r>
              <a:rPr lang="en-IN" dirty="0" err="1">
                <a:solidFill>
                  <a:schemeClr val="tx1">
                    <a:lumMod val="85000"/>
                    <a:lumOff val="15000"/>
                  </a:schemeClr>
                </a:solidFill>
              </a:rPr>
              <a:t>.q</a:t>
            </a:r>
            <a:r>
              <a:rPr lang="en-IN" baseline="-25000" dirty="0" err="1">
                <a:solidFill>
                  <a:schemeClr val="tx1">
                    <a:lumMod val="85000"/>
                    <a:lumOff val="15000"/>
                  </a:schemeClr>
                </a:solidFill>
              </a:rPr>
              <a:t>gt</a:t>
            </a:r>
            <a:r>
              <a:rPr lang="en-IN" dirty="0">
                <a:solidFill>
                  <a:schemeClr val="tx1">
                    <a:lumMod val="85000"/>
                    <a:lumOff val="15000"/>
                  </a:schemeClr>
                </a:solidFill>
              </a:rPr>
              <a:t>)</a:t>
            </a:r>
            <a:r>
              <a:rPr lang="en-IN" baseline="30000" dirty="0">
                <a:solidFill>
                  <a:schemeClr val="tx1">
                    <a:lumMod val="85000"/>
                    <a:lumOff val="15000"/>
                  </a:schemeClr>
                </a:solidFill>
              </a:rPr>
              <a:t>2</a:t>
            </a:r>
            <a:r>
              <a:rPr lang="en-IN" dirty="0">
                <a:solidFill>
                  <a:schemeClr val="tx1">
                    <a:lumMod val="85000"/>
                    <a:lumOff val="15000"/>
                  </a:schemeClr>
                </a:solidFill>
              </a:rPr>
              <a:t>-1</a:t>
            </a:r>
            <a:r>
              <a:rPr lang="en-IN" dirty="0" smtClean="0">
                <a:solidFill>
                  <a:schemeClr val="tx1">
                    <a:lumMod val="85000"/>
                    <a:lumOff val="15000"/>
                  </a:schemeClr>
                </a:solidFill>
              </a:rPr>
              <a:t>)</a:t>
            </a:r>
          </a:p>
          <a:p>
            <a:pPr lvl="1">
              <a:buFont typeface="Wingdings" panose="05000000000000000000" pitchFamily="2" charset="2"/>
              <a:buChar char="Ø"/>
            </a:pPr>
            <a:r>
              <a:rPr lang="en-IN" dirty="0" smtClean="0">
                <a:solidFill>
                  <a:schemeClr val="tx1">
                    <a:lumMod val="85000"/>
                    <a:lumOff val="15000"/>
                  </a:schemeClr>
                </a:solidFill>
              </a:rPr>
              <a:t>Where, </a:t>
            </a:r>
            <a:r>
              <a:rPr lang="en-IN" dirty="0" err="1" smtClean="0">
                <a:solidFill>
                  <a:schemeClr val="tx1">
                    <a:lumMod val="85000"/>
                    <a:lumOff val="15000"/>
                  </a:schemeClr>
                </a:solidFill>
              </a:rPr>
              <a:t>q</a:t>
            </a:r>
            <a:r>
              <a:rPr lang="en-IN" baseline="-25000" dirty="0" err="1" smtClean="0">
                <a:solidFill>
                  <a:schemeClr val="tx1">
                    <a:lumMod val="85000"/>
                    <a:lumOff val="15000"/>
                  </a:schemeClr>
                </a:solidFill>
              </a:rPr>
              <a:t>pred</a:t>
            </a:r>
            <a:r>
              <a:rPr lang="en-IN" dirty="0" smtClean="0">
                <a:solidFill>
                  <a:schemeClr val="tx1">
                    <a:lumMod val="85000"/>
                    <a:lumOff val="15000"/>
                  </a:schemeClr>
                </a:solidFill>
              </a:rPr>
              <a:t> and </a:t>
            </a:r>
            <a:r>
              <a:rPr lang="en-IN" dirty="0" err="1" smtClean="0">
                <a:solidFill>
                  <a:schemeClr val="tx1">
                    <a:lumMod val="85000"/>
                    <a:lumOff val="15000"/>
                  </a:schemeClr>
                </a:solidFill>
              </a:rPr>
              <a:t>q</a:t>
            </a:r>
            <a:r>
              <a:rPr lang="en-IN" baseline="-25000" dirty="0" err="1" smtClean="0">
                <a:solidFill>
                  <a:schemeClr val="tx1">
                    <a:lumMod val="85000"/>
                    <a:lumOff val="15000"/>
                  </a:schemeClr>
                </a:solidFill>
              </a:rPr>
              <a:t>gt</a:t>
            </a:r>
            <a:r>
              <a:rPr lang="en-IN" baseline="-25000" dirty="0" smtClean="0">
                <a:solidFill>
                  <a:schemeClr val="tx1">
                    <a:lumMod val="85000"/>
                    <a:lumOff val="15000"/>
                  </a:schemeClr>
                </a:solidFill>
              </a:rPr>
              <a:t> </a:t>
            </a:r>
            <a:r>
              <a:rPr lang="en-IN" dirty="0" smtClean="0">
                <a:solidFill>
                  <a:schemeClr val="tx1">
                    <a:lumMod val="85000"/>
                    <a:lumOff val="15000"/>
                  </a:schemeClr>
                </a:solidFill>
              </a:rPr>
              <a:t>are the predicted and groundtruth quaternion angles, respectively.</a:t>
            </a:r>
          </a:p>
          <a:p>
            <a:pPr lvl="1">
              <a:buFont typeface="Wingdings" panose="05000000000000000000" pitchFamily="2" charset="2"/>
              <a:buChar char="Ø"/>
            </a:pPr>
            <a:r>
              <a:rPr lang="en-IN" dirty="0" smtClean="0">
                <a:solidFill>
                  <a:schemeClr val="tx1">
                    <a:lumMod val="85000"/>
                    <a:lumOff val="15000"/>
                  </a:schemeClr>
                </a:solidFill>
              </a:rPr>
              <a:t>All joint metric calculates the percentage of correct predictions.</a:t>
            </a:r>
          </a:p>
          <a:p>
            <a:endParaRPr lang="en-IN" dirty="0">
              <a:solidFill>
                <a:schemeClr val="tx1">
                  <a:lumMod val="85000"/>
                  <a:lumOff val="15000"/>
                </a:schemeClr>
              </a:solidFill>
            </a:endParaRPr>
          </a:p>
        </p:txBody>
      </p:sp>
      <p:pic>
        <p:nvPicPr>
          <p:cNvPr id="4" name="Picture 3"/>
          <p:cNvPicPr/>
          <p:nvPr/>
        </p:nvPicPr>
        <p:blipFill rotWithShape="1">
          <a:blip r:embed="rId2"/>
          <a:srcRect l="9343" t="36810" r="50402" b="31740"/>
          <a:stretch/>
        </p:blipFill>
        <p:spPr bwMode="auto">
          <a:xfrm>
            <a:off x="8725989" y="3288348"/>
            <a:ext cx="3161209" cy="2433184"/>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29034" t="39878" r="30288" b="36603"/>
          <a:stretch/>
        </p:blipFill>
        <p:spPr bwMode="auto">
          <a:xfrm>
            <a:off x="8725989" y="1116909"/>
            <a:ext cx="3199005" cy="1923244"/>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p:txBody>
          <a:bodyPr/>
          <a:lstStyle/>
          <a:p>
            <a:fld id="{71766878-3199-4EAB-94E7-2D6D11070E14}" type="slidenum">
              <a:rPr lang="en-US" smtClean="0"/>
              <a:t>24</a:t>
            </a:fld>
            <a:endParaRPr lang="en-US" dirty="0"/>
          </a:p>
        </p:txBody>
      </p:sp>
    </p:spTree>
    <p:extLst>
      <p:ext uri="{BB962C8B-B14F-4D97-AF65-F5344CB8AC3E}">
        <p14:creationId xmlns:p14="http://schemas.microsoft.com/office/powerpoint/2010/main" val="740919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0236" y="248194"/>
            <a:ext cx="10478769" cy="6374675"/>
          </a:xfrm>
        </p:spPr>
        <p:txBody>
          <a:bodyPr/>
          <a:lstStyle/>
          <a:p>
            <a:pPr marL="0" indent="0">
              <a:buNone/>
            </a:pPr>
            <a:r>
              <a:rPr lang="en-IN" b="1" dirty="0">
                <a:solidFill>
                  <a:srgbClr val="482400"/>
                </a:solidFill>
              </a:rPr>
              <a:t>Learning </a:t>
            </a:r>
            <a:r>
              <a:rPr lang="en-IN" b="1" dirty="0" smtClean="0">
                <a:solidFill>
                  <a:srgbClr val="482400"/>
                </a:solidFill>
              </a:rPr>
              <a:t>from </a:t>
            </a:r>
            <a:r>
              <a:rPr lang="en-IN" b="1" dirty="0">
                <a:solidFill>
                  <a:srgbClr val="482400"/>
                </a:solidFill>
              </a:rPr>
              <a:t>a Dog</a:t>
            </a:r>
          </a:p>
          <a:p>
            <a:pPr>
              <a:buFont typeface="Wingdings" panose="05000000000000000000" pitchFamily="2" charset="2"/>
              <a:buChar char="q"/>
            </a:pPr>
            <a:r>
              <a:rPr lang="en-IN" b="1" i="1" u="sng" dirty="0" smtClean="0">
                <a:solidFill>
                  <a:schemeClr val="tx1"/>
                </a:solidFill>
              </a:rPr>
              <a:t>Walkable Surface Estimation:</a:t>
            </a:r>
            <a:r>
              <a:rPr lang="en-IN" dirty="0" smtClean="0">
                <a:solidFill>
                  <a:schemeClr val="tx1"/>
                </a:solidFill>
              </a:rPr>
              <a:t> </a:t>
            </a:r>
          </a:p>
          <a:p>
            <a:r>
              <a:rPr lang="en-IN" dirty="0" smtClean="0">
                <a:solidFill>
                  <a:schemeClr val="tx1">
                    <a:lumMod val="85000"/>
                    <a:lumOff val="15000"/>
                  </a:schemeClr>
                </a:solidFill>
              </a:rPr>
              <a:t>The goal for this task was to label pixels that corresponds to walkable regions in an image.</a:t>
            </a:r>
          </a:p>
          <a:p>
            <a:r>
              <a:rPr lang="en-IN" dirty="0" smtClean="0">
                <a:solidFill>
                  <a:schemeClr val="tx1">
                    <a:lumMod val="85000"/>
                    <a:lumOff val="15000"/>
                  </a:schemeClr>
                </a:solidFill>
              </a:rPr>
              <a:t>Dataset used in “</a:t>
            </a:r>
            <a:r>
              <a:rPr lang="en-IN" i="1" dirty="0" smtClean="0">
                <a:solidFill>
                  <a:schemeClr val="tx1">
                    <a:lumMod val="85000"/>
                    <a:lumOff val="15000"/>
                  </a:schemeClr>
                </a:solidFill>
              </a:rPr>
              <a:t>A task- oriented approach for cosy-sensitive recognition</a:t>
            </a:r>
            <a:r>
              <a:rPr lang="en-IN" dirty="0" smtClean="0">
                <a:solidFill>
                  <a:schemeClr val="tx1">
                    <a:lumMod val="85000"/>
                    <a:lumOff val="15000"/>
                  </a:schemeClr>
                </a:solidFill>
              </a:rPr>
              <a:t>” was used. Also authors dataset was used which includes sequence of dag walking indoor and outdoor scenes.</a:t>
            </a:r>
          </a:p>
          <a:p>
            <a:r>
              <a:rPr lang="en-IN" dirty="0" smtClean="0">
                <a:solidFill>
                  <a:schemeClr val="tx1">
                    <a:lumMod val="85000"/>
                    <a:lumOff val="15000"/>
                  </a:schemeClr>
                </a:solidFill>
              </a:rPr>
              <a:t>Authors trained ResNet-18 on ImageNet and then fine-tuned it on the walkable surface dataset as their baseline.</a:t>
            </a:r>
          </a:p>
          <a:p>
            <a:r>
              <a:rPr lang="en-IN" dirty="0" smtClean="0">
                <a:solidFill>
                  <a:schemeClr val="tx1">
                    <a:lumMod val="85000"/>
                    <a:lumOff val="15000"/>
                  </a:schemeClr>
                </a:solidFill>
              </a:rPr>
              <a:t>For finetuning the models, authors updated the weights for the last convolution layer (Fig. 4).</a:t>
            </a:r>
          </a:p>
          <a:p>
            <a:r>
              <a:rPr lang="en-IN" dirty="0" smtClean="0">
                <a:solidFill>
                  <a:schemeClr val="tx1">
                    <a:lumMod val="85000"/>
                    <a:lumOff val="15000"/>
                  </a:schemeClr>
                </a:solidFill>
              </a:rPr>
              <a:t>Authors features provided a significant improvement of 3% (2.72%) over the ImageNet features. IOU was used as evaluation metric.</a:t>
            </a:r>
          </a:p>
        </p:txBody>
      </p:sp>
      <p:pic>
        <p:nvPicPr>
          <p:cNvPr id="4" name="Picture 3"/>
          <p:cNvPicPr/>
          <p:nvPr/>
        </p:nvPicPr>
        <p:blipFill rotWithShape="1">
          <a:blip r:embed="rId2"/>
          <a:srcRect l="38950" t="36555" r="20651" b="39666"/>
          <a:stretch/>
        </p:blipFill>
        <p:spPr bwMode="auto">
          <a:xfrm>
            <a:off x="3815304" y="4339317"/>
            <a:ext cx="5224191" cy="2165985"/>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p:txBody>
          <a:bodyPr/>
          <a:lstStyle/>
          <a:p>
            <a:fld id="{71766878-3199-4EAB-94E7-2D6D11070E14}" type="slidenum">
              <a:rPr lang="en-US" smtClean="0"/>
              <a:t>25</a:t>
            </a:fld>
            <a:endParaRPr lang="en-US" dirty="0"/>
          </a:p>
        </p:txBody>
      </p:sp>
    </p:spTree>
    <p:extLst>
      <p:ext uri="{BB962C8B-B14F-4D97-AF65-F5344CB8AC3E}">
        <p14:creationId xmlns:p14="http://schemas.microsoft.com/office/powerpoint/2010/main" val="1094230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966651"/>
            <a:ext cx="10178322" cy="3593591"/>
          </a:xfrm>
        </p:spPr>
        <p:txBody>
          <a:bodyPr/>
          <a:lstStyle/>
          <a:p>
            <a:pPr>
              <a:buFont typeface="Wingdings" panose="05000000000000000000" pitchFamily="2" charset="2"/>
              <a:buChar char="q"/>
            </a:pPr>
            <a:r>
              <a:rPr lang="en-IN" b="1" i="1" u="sng" dirty="0">
                <a:solidFill>
                  <a:schemeClr val="tx1"/>
                </a:solidFill>
              </a:rPr>
              <a:t>Scene Classification: </a:t>
            </a:r>
          </a:p>
          <a:p>
            <a:r>
              <a:rPr lang="en-IN" dirty="0">
                <a:solidFill>
                  <a:schemeClr val="tx1">
                    <a:lumMod val="85000"/>
                    <a:lumOff val="15000"/>
                  </a:schemeClr>
                </a:solidFill>
              </a:rPr>
              <a:t>An additional scene recognition experiment was performed using SUN 397  dataset. </a:t>
            </a:r>
          </a:p>
          <a:p>
            <a:r>
              <a:rPr lang="en-IN" dirty="0">
                <a:solidFill>
                  <a:schemeClr val="tx1">
                    <a:lumMod val="85000"/>
                    <a:lumOff val="15000"/>
                  </a:schemeClr>
                </a:solidFill>
              </a:rPr>
              <a:t>The same protocols were used those were used in “</a:t>
            </a:r>
            <a:r>
              <a:rPr lang="en-IN" i="1" dirty="0">
                <a:solidFill>
                  <a:schemeClr val="tx1">
                    <a:lumMod val="85000"/>
                    <a:lumOff val="15000"/>
                  </a:schemeClr>
                </a:solidFill>
              </a:rPr>
              <a:t>Learning to see by moving</a:t>
            </a:r>
            <a:r>
              <a:rPr lang="en-IN" dirty="0">
                <a:solidFill>
                  <a:schemeClr val="tx1">
                    <a:lumMod val="85000"/>
                    <a:lumOff val="15000"/>
                  </a:schemeClr>
                </a:solidFill>
              </a:rPr>
              <a:t>”.</a:t>
            </a:r>
          </a:p>
          <a:p>
            <a:r>
              <a:rPr lang="en-IN" dirty="0">
                <a:solidFill>
                  <a:schemeClr val="tx1">
                    <a:lumMod val="85000"/>
                    <a:lumOff val="15000"/>
                  </a:schemeClr>
                </a:solidFill>
              </a:rPr>
              <a:t>The representations learned by authors obtained accuracy of 4.48</a:t>
            </a:r>
            <a:r>
              <a:rPr lang="en-IN" dirty="0" smtClean="0">
                <a:solidFill>
                  <a:schemeClr val="tx1">
                    <a:lumMod val="85000"/>
                    <a:lumOff val="15000"/>
                  </a:schemeClr>
                </a:solidFill>
              </a:rPr>
              <a:t>.</a:t>
            </a:r>
          </a:p>
          <a:p>
            <a:r>
              <a:rPr lang="en-IN" dirty="0" smtClean="0">
                <a:solidFill>
                  <a:schemeClr val="tx1">
                    <a:lumMod val="85000"/>
                    <a:lumOff val="15000"/>
                  </a:schemeClr>
                </a:solidFill>
              </a:rPr>
              <a:t>This was interesting as their dataset does not include many type of scenes such as gas station, store etc.</a:t>
            </a:r>
            <a:endParaRPr lang="en-IN" dirty="0">
              <a:solidFill>
                <a:schemeClr val="tx1">
                  <a:lumMod val="85000"/>
                  <a:lumOff val="15000"/>
                </a:schemeClr>
              </a:solidFill>
            </a:endParaRPr>
          </a:p>
          <a:p>
            <a:endParaRPr lang="en-IN" dirty="0"/>
          </a:p>
        </p:txBody>
      </p:sp>
      <p:sp>
        <p:nvSpPr>
          <p:cNvPr id="2" name="Slide Number Placeholder 1"/>
          <p:cNvSpPr>
            <a:spLocks noGrp="1"/>
          </p:cNvSpPr>
          <p:nvPr>
            <p:ph type="sldNum" sz="quarter" idx="12"/>
          </p:nvPr>
        </p:nvSpPr>
        <p:spPr/>
        <p:txBody>
          <a:bodyPr/>
          <a:lstStyle/>
          <a:p>
            <a:fld id="{71766878-3199-4EAB-94E7-2D6D11070E14}" type="slidenum">
              <a:rPr lang="en-US" smtClean="0"/>
              <a:t>26</a:t>
            </a:fld>
            <a:endParaRPr lang="en-US" dirty="0"/>
          </a:p>
        </p:txBody>
      </p:sp>
    </p:spTree>
    <p:extLst>
      <p:ext uri="{BB962C8B-B14F-4D97-AF65-F5344CB8AC3E}">
        <p14:creationId xmlns:p14="http://schemas.microsoft.com/office/powerpoint/2010/main" val="2151936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1251678" y="1397722"/>
            <a:ext cx="10178322" cy="5068392"/>
          </a:xfrm>
        </p:spPr>
        <p:txBody>
          <a:bodyPr/>
          <a:lstStyle/>
          <a:p>
            <a:r>
              <a:rPr lang="en-IN" dirty="0" smtClean="0">
                <a:solidFill>
                  <a:schemeClr val="tx1">
                    <a:lumMod val="85000"/>
                    <a:lumOff val="15000"/>
                  </a:schemeClr>
                </a:solidFill>
              </a:rPr>
              <a:t>The experiments show that authors model can make predictions about the future movements of dog and can plan movements similar to the dog.</a:t>
            </a:r>
          </a:p>
          <a:p>
            <a:r>
              <a:rPr lang="en-IN" dirty="0" smtClean="0">
                <a:solidFill>
                  <a:schemeClr val="tx1">
                    <a:lumMod val="85000"/>
                    <a:lumOff val="15000"/>
                  </a:schemeClr>
                </a:solidFill>
              </a:rPr>
              <a:t>Despite of lack of semantic labels this model can be used on a wide variety of agents and scenarios to learn useful information.</a:t>
            </a:r>
          </a:p>
          <a:p>
            <a:pPr marL="0" indent="0">
              <a:buNone/>
            </a:pPr>
            <a:endParaRPr lang="en-IN" sz="1100" dirty="0" smtClean="0"/>
          </a:p>
          <a:p>
            <a:pPr>
              <a:buFont typeface="Wingdings" panose="05000000000000000000" pitchFamily="2" charset="2"/>
              <a:buChar char="q"/>
            </a:pPr>
            <a:r>
              <a:rPr lang="en-IN" b="1" i="1" u="sng" dirty="0" smtClean="0">
                <a:solidFill>
                  <a:schemeClr val="tx1"/>
                </a:solidFill>
              </a:rPr>
              <a:t>FUTURE SCOPE:</a:t>
            </a:r>
          </a:p>
          <a:p>
            <a:r>
              <a:rPr lang="en-IN" dirty="0" smtClean="0">
                <a:solidFill>
                  <a:schemeClr val="tx1">
                    <a:lumMod val="85000"/>
                    <a:lumOff val="15000"/>
                  </a:schemeClr>
                </a:solidFill>
              </a:rPr>
              <a:t>Authors are interested in expanding their model to encompass more input modalities in a combined end to end model.</a:t>
            </a:r>
          </a:p>
          <a:p>
            <a:r>
              <a:rPr lang="en-IN" dirty="0" smtClean="0">
                <a:solidFill>
                  <a:schemeClr val="tx1">
                    <a:lumMod val="85000"/>
                    <a:lumOff val="15000"/>
                  </a:schemeClr>
                </a:solidFill>
              </a:rPr>
              <a:t>Also only a single dog was used for modelling, authors are interested in collecting data from multiple dogs and evaluate generalization across dogs.</a:t>
            </a:r>
            <a:endParaRPr lang="en-IN"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smtClean="0"/>
              <a:t>27</a:t>
            </a:fld>
            <a:endParaRPr lang="en-US" dirty="0"/>
          </a:p>
        </p:txBody>
      </p:sp>
    </p:spTree>
    <p:extLst>
      <p:ext uri="{BB962C8B-B14F-4D97-AF65-F5344CB8AC3E}">
        <p14:creationId xmlns:p14="http://schemas.microsoft.com/office/powerpoint/2010/main" val="29862832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985554" y="1907169"/>
            <a:ext cx="8739052" cy="3984177"/>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IN" sz="4400" b="0" cap="none" spc="0" dirty="0" smtClean="0">
                <a:ln w="0"/>
                <a:solidFill>
                  <a:srgbClr val="482400"/>
                </a:solidFill>
                <a:effectLst>
                  <a:outerShdw blurRad="38100" dist="19050" dir="2700000" algn="tl" rotWithShape="0">
                    <a:schemeClr val="dk1">
                      <a:alpha val="40000"/>
                    </a:schemeClr>
                  </a:outerShdw>
                </a:effectLst>
                <a:latin typeface="Berlin Sans FB" panose="020E0602020502020306" pitchFamily="34" charset="0"/>
                <a:cs typeface="Times New Roman" panose="02020603050405020304" pitchFamily="18" charset="0"/>
              </a:rPr>
              <a:t>The most technologically efficient machine that man has ever invented is the BOOK</a:t>
            </a:r>
          </a:p>
          <a:p>
            <a:pPr algn="r"/>
            <a:r>
              <a:rPr lang="en-IN" b="0"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-Northrop Frye</a:t>
            </a:r>
          </a:p>
          <a:p>
            <a:r>
              <a:rPr lang="en-IN" sz="2400" b="0"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Go through the </a:t>
            </a:r>
            <a:r>
              <a:rPr lang="en-IN" sz="2400" b="0" cap="none" spc="0" dirty="0" err="1"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boks</a:t>
            </a:r>
            <a:r>
              <a:rPr lang="en-IN" sz="2400" b="0"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 there are hell lot of concepts in </a:t>
            </a:r>
            <a:r>
              <a:rPr lang="en-IN" sz="2400" b="0" cap="none" spc="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this study!!</a:t>
            </a:r>
            <a:endParaRPr lang="en-IN" sz="2400" b="0"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endParaRPr>
          </a:p>
          <a:p>
            <a:r>
              <a:rPr lang="en-IN" sz="2400" b="0"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THANK </a:t>
            </a:r>
            <a:r>
              <a:rPr lang="en-IN" sz="2400" b="0" cap="none" spc="0" dirty="0" smtClean="0">
                <a:ln w="0"/>
                <a:solidFill>
                  <a:srgbClr val="482400"/>
                </a:solidFill>
                <a:effectLst>
                  <a:outerShdw blurRad="38100" dist="19050" dir="2700000" algn="tl" rotWithShape="0">
                    <a:schemeClr val="dk1">
                      <a:alpha val="40000"/>
                    </a:schemeClr>
                  </a:outerShdw>
                </a:effectLst>
                <a:cs typeface="Times New Roman" panose="02020603050405020304" pitchFamily="18" charset="0"/>
              </a:rPr>
              <a:t>YOU!!</a:t>
            </a:r>
          </a:p>
        </p:txBody>
      </p:sp>
    </p:spTree>
    <p:extLst>
      <p:ext uri="{BB962C8B-B14F-4D97-AF65-F5344CB8AC3E}">
        <p14:creationId xmlns:p14="http://schemas.microsoft.com/office/powerpoint/2010/main" val="1734213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1251678" y="1476107"/>
            <a:ext cx="10178322" cy="5434148"/>
          </a:xfrm>
        </p:spPr>
        <p:txBody>
          <a:bodyPr/>
          <a:lstStyle/>
          <a:p>
            <a:r>
              <a:rPr lang="en-IN" dirty="0" smtClean="0">
                <a:solidFill>
                  <a:schemeClr val="tx1">
                    <a:lumMod val="85000"/>
                    <a:lumOff val="15000"/>
                  </a:schemeClr>
                </a:solidFill>
              </a:rPr>
              <a:t>Proposed work by authors</a:t>
            </a:r>
          </a:p>
          <a:p>
            <a:r>
              <a:rPr lang="en-IN" dirty="0" smtClean="0">
                <a:solidFill>
                  <a:schemeClr val="tx1">
                    <a:lumMod val="85000"/>
                    <a:lumOff val="15000"/>
                  </a:schemeClr>
                </a:solidFill>
              </a:rPr>
              <a:t>Introduction</a:t>
            </a:r>
          </a:p>
          <a:p>
            <a:r>
              <a:rPr lang="en-IN" dirty="0" smtClean="0">
                <a:solidFill>
                  <a:schemeClr val="tx1">
                    <a:lumMod val="85000"/>
                    <a:lumOff val="15000"/>
                  </a:schemeClr>
                </a:solidFill>
              </a:rPr>
              <a:t>Dataset</a:t>
            </a:r>
          </a:p>
          <a:p>
            <a:r>
              <a:rPr lang="en-IN" dirty="0" smtClean="0">
                <a:solidFill>
                  <a:schemeClr val="tx1">
                    <a:lumMod val="85000"/>
                    <a:lumOff val="15000"/>
                  </a:schemeClr>
                </a:solidFill>
              </a:rPr>
              <a:t>Acting like a dog </a:t>
            </a:r>
          </a:p>
          <a:p>
            <a:r>
              <a:rPr lang="en-IN" dirty="0" smtClean="0">
                <a:solidFill>
                  <a:schemeClr val="tx1">
                    <a:lumMod val="85000"/>
                    <a:lumOff val="15000"/>
                  </a:schemeClr>
                </a:solidFill>
              </a:rPr>
              <a:t>Planning like a dog</a:t>
            </a:r>
          </a:p>
          <a:p>
            <a:r>
              <a:rPr lang="en-IN" dirty="0" smtClean="0">
                <a:solidFill>
                  <a:schemeClr val="tx1">
                    <a:lumMod val="85000"/>
                    <a:lumOff val="15000"/>
                  </a:schemeClr>
                </a:solidFill>
              </a:rPr>
              <a:t>Learning from a dog</a:t>
            </a:r>
          </a:p>
          <a:p>
            <a:r>
              <a:rPr lang="en-IN" dirty="0" smtClean="0">
                <a:solidFill>
                  <a:schemeClr val="tx1">
                    <a:lumMod val="85000"/>
                    <a:lumOff val="15000"/>
                  </a:schemeClr>
                </a:solidFill>
              </a:rPr>
              <a:t>Experiment</a:t>
            </a:r>
          </a:p>
          <a:p>
            <a:r>
              <a:rPr lang="en-IN" dirty="0" smtClean="0">
                <a:solidFill>
                  <a:schemeClr val="tx1">
                    <a:lumMod val="85000"/>
                    <a:lumOff val="15000"/>
                  </a:schemeClr>
                </a:solidFill>
              </a:rPr>
              <a:t>Results</a:t>
            </a:r>
          </a:p>
          <a:p>
            <a:r>
              <a:rPr lang="en-IN" dirty="0" smtClean="0">
                <a:solidFill>
                  <a:schemeClr val="tx1">
                    <a:lumMod val="85000"/>
                    <a:lumOff val="15000"/>
                  </a:schemeClr>
                </a:solidFill>
              </a:rPr>
              <a:t>Conclusion and Future Scope</a:t>
            </a:r>
          </a:p>
          <a:p>
            <a:endParaRPr lang="en-IN"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smtClean="0"/>
              <a:t>3</a:t>
            </a:fld>
            <a:endParaRPr lang="en-US" dirty="0"/>
          </a:p>
        </p:txBody>
      </p:sp>
    </p:spTree>
    <p:extLst>
      <p:ext uri="{BB962C8B-B14F-4D97-AF65-F5344CB8AC3E}">
        <p14:creationId xmlns:p14="http://schemas.microsoft.com/office/powerpoint/2010/main" val="870121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work by authors</a:t>
            </a:r>
            <a:endParaRPr lang="en-IN" dirty="0"/>
          </a:p>
        </p:txBody>
      </p:sp>
      <p:sp>
        <p:nvSpPr>
          <p:cNvPr id="3" name="Content Placeholder 2"/>
          <p:cNvSpPr>
            <a:spLocks noGrp="1"/>
          </p:cNvSpPr>
          <p:nvPr>
            <p:ph idx="1"/>
          </p:nvPr>
        </p:nvSpPr>
        <p:spPr>
          <a:xfrm>
            <a:off x="1251678" y="1946363"/>
            <a:ext cx="10178322" cy="3593591"/>
          </a:xfrm>
        </p:spPr>
        <p:txBody>
          <a:bodyPr/>
          <a:lstStyle/>
          <a:p>
            <a:r>
              <a:rPr lang="en-IN" dirty="0" smtClean="0">
                <a:solidFill>
                  <a:schemeClr val="tx1">
                    <a:lumMod val="85000"/>
                    <a:lumOff val="15000"/>
                  </a:schemeClr>
                </a:solidFill>
              </a:rPr>
              <a:t>Authors propose the task of directly modelling a visually intelligent agent rather than common approach of computer vision which typically focuses on solving various subtasks related to visual intelligence.</a:t>
            </a:r>
          </a:p>
          <a:p>
            <a:r>
              <a:rPr lang="en-IN" dirty="0" smtClean="0">
                <a:solidFill>
                  <a:schemeClr val="tx1">
                    <a:lumMod val="85000"/>
                    <a:lumOff val="15000"/>
                  </a:schemeClr>
                </a:solidFill>
              </a:rPr>
              <a:t>Authors model takes visual information as input and directly predicts action of agent.</a:t>
            </a:r>
          </a:p>
          <a:p>
            <a:r>
              <a:rPr lang="en-IN" dirty="0" smtClean="0">
                <a:solidFill>
                  <a:schemeClr val="tx1">
                    <a:lumMod val="85000"/>
                    <a:lumOff val="15000"/>
                  </a:schemeClr>
                </a:solidFill>
              </a:rPr>
              <a:t>Authors introduce here DECADE- a dataset of ego centric videos from dogs perspective as well as her corresponding movements.</a:t>
            </a:r>
          </a:p>
          <a:p>
            <a:r>
              <a:rPr lang="en-IN" dirty="0" smtClean="0">
                <a:solidFill>
                  <a:schemeClr val="tx1">
                    <a:lumMod val="85000"/>
                    <a:lumOff val="15000"/>
                  </a:schemeClr>
                </a:solidFill>
              </a:rPr>
              <a:t>Authors claim strong results on the task of walkable surface estimation and scene classification by using their dog modelling task as representation learning. </a:t>
            </a:r>
            <a:endParaRPr lang="en-IN"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smtClean="0"/>
              <a:t>4</a:t>
            </a:fld>
            <a:endParaRPr lang="en-US" dirty="0"/>
          </a:p>
        </p:txBody>
      </p:sp>
    </p:spTree>
    <p:extLst>
      <p:ext uri="{BB962C8B-B14F-4D97-AF65-F5344CB8AC3E}">
        <p14:creationId xmlns:p14="http://schemas.microsoft.com/office/powerpoint/2010/main" val="2374058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251678" y="1449978"/>
            <a:ext cx="10178322" cy="5029199"/>
          </a:xfrm>
        </p:spPr>
        <p:txBody>
          <a:bodyPr>
            <a:normAutofit/>
          </a:bodyPr>
          <a:lstStyle/>
          <a:p>
            <a:r>
              <a:rPr lang="en-IN" dirty="0" smtClean="0">
                <a:solidFill>
                  <a:schemeClr val="tx1">
                    <a:lumMod val="85000"/>
                    <a:lumOff val="15000"/>
                  </a:schemeClr>
                </a:solidFill>
              </a:rPr>
              <a:t>Computer vision research typically focuses on a few well defined task including image classification, object recognition, object detection, image segmentation etc. these task have originally emerged and serve as proxies for actual problem of visual intelligence.</a:t>
            </a:r>
          </a:p>
          <a:p>
            <a:r>
              <a:rPr lang="en-IN" dirty="0" smtClean="0">
                <a:solidFill>
                  <a:schemeClr val="tx1">
                    <a:lumMod val="85000"/>
                    <a:lumOff val="15000"/>
                  </a:schemeClr>
                </a:solidFill>
              </a:rPr>
              <a:t>Authors were inspired to perform this research on the basis of recent work on:</a:t>
            </a:r>
          </a:p>
          <a:p>
            <a:pPr lvl="1">
              <a:buFont typeface="Wingdings" panose="05000000000000000000" pitchFamily="2" charset="2"/>
              <a:buChar char="Ø"/>
            </a:pPr>
            <a:r>
              <a:rPr lang="en-IN" dirty="0" smtClean="0">
                <a:solidFill>
                  <a:schemeClr val="tx1">
                    <a:lumMod val="85000"/>
                    <a:lumOff val="15000"/>
                  </a:schemeClr>
                </a:solidFill>
              </a:rPr>
              <a:t>Experiment learning of intuitive physics</a:t>
            </a:r>
          </a:p>
          <a:p>
            <a:pPr lvl="1">
              <a:buFont typeface="Wingdings" panose="05000000000000000000" pitchFamily="2" charset="2"/>
              <a:buChar char="Ø"/>
            </a:pPr>
            <a:r>
              <a:rPr lang="en-IN" dirty="0" smtClean="0">
                <a:solidFill>
                  <a:schemeClr val="tx1">
                    <a:lumMod val="85000"/>
                    <a:lumOff val="15000"/>
                  </a:schemeClr>
                </a:solidFill>
              </a:rPr>
              <a:t>Learning visual representations via physical interactions</a:t>
            </a:r>
          </a:p>
          <a:p>
            <a:pPr lvl="1">
              <a:buFont typeface="Wingdings" panose="05000000000000000000" pitchFamily="2" charset="2"/>
              <a:buChar char="Ø"/>
            </a:pPr>
            <a:r>
              <a:rPr lang="en-IN" dirty="0" smtClean="0">
                <a:solidFill>
                  <a:schemeClr val="tx1">
                    <a:lumMod val="85000"/>
                    <a:lumOff val="15000"/>
                  </a:schemeClr>
                </a:solidFill>
              </a:rPr>
              <a:t>Visual semantic planning using deep successor representations</a:t>
            </a:r>
          </a:p>
          <a:p>
            <a:r>
              <a:rPr lang="en-IN" dirty="0" smtClean="0">
                <a:solidFill>
                  <a:schemeClr val="tx1">
                    <a:lumMod val="85000"/>
                    <a:lumOff val="15000"/>
                  </a:schemeClr>
                </a:solidFill>
              </a:rPr>
              <a:t>Under this definition they propose to learn to act like a visually intelligent agent in visual world.</a:t>
            </a:r>
          </a:p>
          <a:p>
            <a:r>
              <a:rPr lang="en-IN" dirty="0">
                <a:solidFill>
                  <a:schemeClr val="tx1">
                    <a:lumMod val="85000"/>
                    <a:lumOff val="15000"/>
                  </a:schemeClr>
                </a:solidFill>
              </a:rPr>
              <a:t>Authors choose to model a dog as visually intelligent agent because dogs have much simpler action space rather than human making the task more tractable. Thus they propose to modelling a black box where they only know the input and outputs of the system.</a:t>
            </a:r>
          </a:p>
          <a:p>
            <a:endParaRPr lang="en-IN"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smtClean="0"/>
              <a:t>5</a:t>
            </a:fld>
            <a:endParaRPr lang="en-US" dirty="0"/>
          </a:p>
        </p:txBody>
      </p:sp>
    </p:spTree>
    <p:extLst>
      <p:ext uri="{BB962C8B-B14F-4D97-AF65-F5344CB8AC3E}">
        <p14:creationId xmlns:p14="http://schemas.microsoft.com/office/powerpoint/2010/main" val="2613889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418011"/>
            <a:ext cx="10178322" cy="6204858"/>
          </a:xfrm>
        </p:spPr>
        <p:txBody>
          <a:bodyPr/>
          <a:lstStyle/>
          <a:p>
            <a:r>
              <a:rPr lang="en-IN" dirty="0" smtClean="0">
                <a:solidFill>
                  <a:schemeClr val="tx1">
                    <a:lumMod val="85000"/>
                    <a:lumOff val="15000"/>
                  </a:schemeClr>
                </a:solidFill>
              </a:rPr>
              <a:t>Authors compile dataset DECADE (Dataset of ego centric actions in dog environment) for recording movements IMU(inertial measurement units)were mounted on the joints and body of the dog. With this they record absolute positions and can calculate the relative angle of dogs main limbs and body.</a:t>
            </a:r>
          </a:p>
          <a:p>
            <a:r>
              <a:rPr lang="en-IN" dirty="0" smtClean="0">
                <a:solidFill>
                  <a:schemeClr val="tx1">
                    <a:lumMod val="85000"/>
                    <a:lumOff val="15000"/>
                  </a:schemeClr>
                </a:solidFill>
              </a:rPr>
              <a:t>Using DECADE three main problems were discovered:</a:t>
            </a:r>
          </a:p>
          <a:p>
            <a:pPr lvl="1">
              <a:buFont typeface="Wingdings" panose="05000000000000000000" pitchFamily="2" charset="2"/>
              <a:buChar char="Ø"/>
            </a:pPr>
            <a:r>
              <a:rPr lang="en-IN" dirty="0" smtClean="0">
                <a:solidFill>
                  <a:schemeClr val="tx1">
                    <a:lumMod val="85000"/>
                    <a:lumOff val="15000"/>
                  </a:schemeClr>
                </a:solidFill>
              </a:rPr>
              <a:t>Learning to act like a dog – here they study the problem of predicting dogs future moves, in term of all joint movements, by observing what the dog has observed up to current time.</a:t>
            </a:r>
          </a:p>
          <a:p>
            <a:pPr lvl="1">
              <a:buFont typeface="Wingdings" panose="05000000000000000000" pitchFamily="2" charset="2"/>
              <a:buChar char="Ø"/>
            </a:pPr>
            <a:r>
              <a:rPr lang="en-IN" dirty="0" smtClean="0">
                <a:solidFill>
                  <a:schemeClr val="tx1">
                    <a:lumMod val="85000"/>
                    <a:lumOff val="15000"/>
                  </a:schemeClr>
                </a:solidFill>
              </a:rPr>
              <a:t>Learning to plan like a dog – here, the problem of estimating a sequence of movements that take the state of dogs world from what is observed at a given time to a desired observed state was addressed. </a:t>
            </a:r>
          </a:p>
          <a:p>
            <a:pPr lvl="1">
              <a:buFont typeface="Wingdings" panose="05000000000000000000" pitchFamily="2" charset="2"/>
              <a:buChar char="Ø"/>
            </a:pPr>
            <a:r>
              <a:rPr lang="en-IN" dirty="0" smtClean="0">
                <a:solidFill>
                  <a:schemeClr val="tx1">
                    <a:lumMod val="85000"/>
                    <a:lumOff val="15000"/>
                  </a:schemeClr>
                </a:solidFill>
              </a:rPr>
              <a:t>In using dogs as supervision – they explore the potentials of using the dog movements for representation learning.</a:t>
            </a:r>
            <a:r>
              <a:rPr lang="en-IN" dirty="0">
                <a:solidFill>
                  <a:schemeClr val="tx1">
                    <a:lumMod val="85000"/>
                    <a:lumOff val="15000"/>
                  </a:schemeClr>
                </a:solidFill>
              </a:rPr>
              <a:t> </a:t>
            </a:r>
            <a:endParaRPr lang="en-IN" dirty="0" smtClean="0">
              <a:solidFill>
                <a:schemeClr val="tx1">
                  <a:lumMod val="85000"/>
                  <a:lumOff val="15000"/>
                </a:schemeClr>
              </a:solidFill>
            </a:endParaRPr>
          </a:p>
          <a:p>
            <a:r>
              <a:rPr lang="en-IN" dirty="0" smtClean="0">
                <a:solidFill>
                  <a:schemeClr val="tx1">
                    <a:lumMod val="85000"/>
                    <a:lumOff val="15000"/>
                  </a:schemeClr>
                </a:solidFill>
              </a:rPr>
              <a:t>Their </a:t>
            </a:r>
            <a:r>
              <a:rPr lang="en-IN" dirty="0">
                <a:solidFill>
                  <a:schemeClr val="tx1">
                    <a:lumMod val="85000"/>
                    <a:lumOff val="15000"/>
                  </a:schemeClr>
                </a:solidFill>
              </a:rPr>
              <a:t>evaluations shows results such as:- </a:t>
            </a:r>
          </a:p>
          <a:p>
            <a:pPr lvl="1">
              <a:buFont typeface="Wingdings" panose="05000000000000000000" pitchFamily="2" charset="2"/>
              <a:buChar char="Ø"/>
            </a:pPr>
            <a:r>
              <a:rPr lang="en-IN" dirty="0">
                <a:solidFill>
                  <a:schemeClr val="tx1">
                    <a:lumMod val="85000"/>
                    <a:lumOff val="15000"/>
                  </a:schemeClr>
                </a:solidFill>
              </a:rPr>
              <a:t>Their model can predict how dog moves in various scenario. (Act Like A Dog)</a:t>
            </a:r>
          </a:p>
          <a:p>
            <a:pPr lvl="1">
              <a:buFont typeface="Wingdings" panose="05000000000000000000" pitchFamily="2" charset="2"/>
              <a:buChar char="Ø"/>
            </a:pPr>
            <a:r>
              <a:rPr lang="en-IN" dirty="0">
                <a:solidFill>
                  <a:schemeClr val="tx1">
                    <a:lumMod val="85000"/>
                    <a:lumOff val="15000"/>
                  </a:schemeClr>
                </a:solidFill>
              </a:rPr>
              <a:t>How dogs </a:t>
            </a:r>
            <a:r>
              <a:rPr lang="en-IN" dirty="0" smtClean="0">
                <a:solidFill>
                  <a:schemeClr val="tx1">
                    <a:lumMod val="85000"/>
                    <a:lumOff val="15000"/>
                  </a:schemeClr>
                </a:solidFill>
              </a:rPr>
              <a:t>plan </a:t>
            </a:r>
            <a:r>
              <a:rPr lang="en-IN" dirty="0">
                <a:solidFill>
                  <a:schemeClr val="tx1">
                    <a:lumMod val="85000"/>
                    <a:lumOff val="15000"/>
                  </a:schemeClr>
                </a:solidFill>
              </a:rPr>
              <a:t>to move from one state to another. (Plan like A Dog)</a:t>
            </a:r>
          </a:p>
          <a:p>
            <a:pPr lvl="1">
              <a:buFont typeface="Wingdings" panose="05000000000000000000" pitchFamily="2" charset="2"/>
              <a:buChar char="Ø"/>
            </a:pPr>
            <a:r>
              <a:rPr lang="en-IN" dirty="0">
                <a:solidFill>
                  <a:schemeClr val="tx1">
                    <a:lumMod val="85000"/>
                    <a:lumOff val="15000"/>
                  </a:schemeClr>
                </a:solidFill>
              </a:rPr>
              <a:t>In addition they saw accuracy improvements using their dog model. As pre-training for walkable surface estimation and scene recognition.</a:t>
            </a:r>
          </a:p>
          <a:p>
            <a:pPr lvl="1">
              <a:buFont typeface="Wingdings" panose="05000000000000000000" pitchFamily="2" charset="2"/>
              <a:buChar char="Ø"/>
            </a:pPr>
            <a:endParaRPr lang="en-IN" dirty="0" smtClean="0"/>
          </a:p>
        </p:txBody>
      </p:sp>
      <p:sp>
        <p:nvSpPr>
          <p:cNvPr id="2" name="Slide Number Placeholder 1"/>
          <p:cNvSpPr>
            <a:spLocks noGrp="1"/>
          </p:cNvSpPr>
          <p:nvPr>
            <p:ph type="sldNum" sz="quarter" idx="12"/>
          </p:nvPr>
        </p:nvSpPr>
        <p:spPr/>
        <p:txBody>
          <a:bodyPr/>
          <a:lstStyle/>
          <a:p>
            <a:fld id="{71766878-3199-4EAB-94E7-2D6D11070E14}" type="slidenum">
              <a:rPr lang="en-US" smtClean="0"/>
              <a:t>6</a:t>
            </a:fld>
            <a:endParaRPr lang="en-US" dirty="0"/>
          </a:p>
        </p:txBody>
      </p:sp>
    </p:spTree>
    <p:extLst>
      <p:ext uri="{BB962C8B-B14F-4D97-AF65-F5344CB8AC3E}">
        <p14:creationId xmlns:p14="http://schemas.microsoft.com/office/powerpoint/2010/main" val="1422220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5" y="1005843"/>
            <a:ext cx="3984172" cy="4924694"/>
          </a:xfrm>
        </p:spPr>
        <p:txBody>
          <a:bodyPr>
            <a:normAutofit lnSpcReduction="10000"/>
          </a:bodyPr>
          <a:lstStyle/>
          <a:p>
            <a:pPr marL="0" indent="0">
              <a:buNone/>
            </a:pPr>
            <a:r>
              <a:rPr lang="en-IN" dirty="0">
                <a:solidFill>
                  <a:srgbClr val="482400"/>
                </a:solidFill>
              </a:rPr>
              <a:t>Figure 1. </a:t>
            </a:r>
            <a:r>
              <a:rPr lang="en-IN" dirty="0" smtClean="0">
                <a:solidFill>
                  <a:srgbClr val="482400"/>
                </a:solidFill>
              </a:rPr>
              <a:t> Authors </a:t>
            </a:r>
            <a:r>
              <a:rPr lang="en-IN" dirty="0">
                <a:solidFill>
                  <a:srgbClr val="482400"/>
                </a:solidFill>
              </a:rPr>
              <a:t>address three problems: </a:t>
            </a:r>
            <a:endParaRPr lang="en-IN" dirty="0" smtClean="0">
              <a:solidFill>
                <a:srgbClr val="482400"/>
              </a:solidFill>
            </a:endParaRPr>
          </a:p>
          <a:p>
            <a:pPr marL="0" indent="0">
              <a:buNone/>
            </a:pPr>
            <a:r>
              <a:rPr lang="en-IN" dirty="0" smtClean="0">
                <a:solidFill>
                  <a:srgbClr val="482400"/>
                </a:solidFill>
              </a:rPr>
              <a:t>(</a:t>
            </a:r>
            <a:r>
              <a:rPr lang="en-IN" dirty="0">
                <a:solidFill>
                  <a:srgbClr val="482400"/>
                </a:solidFill>
              </a:rPr>
              <a:t>1) Acting like a dog: where the goal is to predict the future movements of the dog given a sequence of previously seen images. </a:t>
            </a:r>
            <a:endParaRPr lang="en-IN" dirty="0" smtClean="0">
              <a:solidFill>
                <a:srgbClr val="482400"/>
              </a:solidFill>
            </a:endParaRPr>
          </a:p>
          <a:p>
            <a:pPr marL="0" indent="0">
              <a:buNone/>
            </a:pPr>
            <a:r>
              <a:rPr lang="en-IN" dirty="0" smtClean="0">
                <a:solidFill>
                  <a:srgbClr val="482400"/>
                </a:solidFill>
              </a:rPr>
              <a:t>(</a:t>
            </a:r>
            <a:r>
              <a:rPr lang="en-IN" dirty="0">
                <a:solidFill>
                  <a:srgbClr val="482400"/>
                </a:solidFill>
              </a:rPr>
              <a:t>2) Planning like a dog: where the goal is to find a sequence of actions that move the dog between the locations of the given pair of images. </a:t>
            </a:r>
            <a:endParaRPr lang="en-IN" dirty="0" smtClean="0">
              <a:solidFill>
                <a:srgbClr val="482400"/>
              </a:solidFill>
            </a:endParaRPr>
          </a:p>
          <a:p>
            <a:pPr marL="0" indent="0">
              <a:buNone/>
            </a:pPr>
            <a:r>
              <a:rPr lang="en-IN" dirty="0" smtClean="0">
                <a:solidFill>
                  <a:srgbClr val="482400"/>
                </a:solidFill>
              </a:rPr>
              <a:t>(</a:t>
            </a:r>
            <a:r>
              <a:rPr lang="en-IN" dirty="0">
                <a:solidFill>
                  <a:srgbClr val="482400"/>
                </a:solidFill>
              </a:rPr>
              <a:t>3) Learning from a dog: where they use the learned representation for a third task (e.g. walkable surface estimation</a:t>
            </a:r>
            <a:r>
              <a:rPr lang="en-IN" dirty="0" smtClean="0">
                <a:solidFill>
                  <a:srgbClr val="482400"/>
                </a:solidFill>
              </a:rPr>
              <a:t>)</a:t>
            </a:r>
            <a:endParaRPr lang="en-IN" dirty="0">
              <a:solidFill>
                <a:srgbClr val="482400"/>
              </a:solidFill>
            </a:endParaRPr>
          </a:p>
        </p:txBody>
      </p:sp>
      <p:pic>
        <p:nvPicPr>
          <p:cNvPr id="4" name="Picture 3"/>
          <p:cNvPicPr/>
          <p:nvPr/>
        </p:nvPicPr>
        <p:blipFill rotWithShape="1">
          <a:blip r:embed="rId2"/>
          <a:srcRect l="40963" t="16359" r="31867" b="21953"/>
          <a:stretch/>
        </p:blipFill>
        <p:spPr bwMode="auto">
          <a:xfrm>
            <a:off x="5525595" y="130629"/>
            <a:ext cx="5852154" cy="6557554"/>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p:txBody>
          <a:bodyPr/>
          <a:lstStyle/>
          <a:p>
            <a:fld id="{71766878-3199-4EAB-94E7-2D6D11070E14}" type="slidenum">
              <a:rPr lang="en-US" smtClean="0"/>
              <a:t>7</a:t>
            </a:fld>
            <a:endParaRPr lang="en-US" dirty="0"/>
          </a:p>
        </p:txBody>
      </p:sp>
    </p:spTree>
    <p:extLst>
      <p:ext uri="{BB962C8B-B14F-4D97-AF65-F5344CB8AC3E}">
        <p14:creationId xmlns:p14="http://schemas.microsoft.com/office/powerpoint/2010/main" val="2172064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a:t>
            </a:r>
            <a:endParaRPr lang="en-IN" dirty="0"/>
          </a:p>
        </p:txBody>
      </p:sp>
      <p:sp>
        <p:nvSpPr>
          <p:cNvPr id="3" name="Content Placeholder 2"/>
          <p:cNvSpPr>
            <a:spLocks noGrp="1"/>
          </p:cNvSpPr>
          <p:nvPr>
            <p:ph idx="1"/>
          </p:nvPr>
        </p:nvSpPr>
        <p:spPr>
          <a:xfrm>
            <a:off x="1251678" y="1632852"/>
            <a:ext cx="10178322" cy="4754885"/>
          </a:xfrm>
        </p:spPr>
        <p:txBody>
          <a:bodyPr/>
          <a:lstStyle/>
          <a:p>
            <a:r>
              <a:rPr lang="en-IN" dirty="0" smtClean="0">
                <a:solidFill>
                  <a:schemeClr val="tx1">
                    <a:lumMod val="85000"/>
                    <a:lumOff val="15000"/>
                  </a:schemeClr>
                </a:solidFill>
              </a:rPr>
              <a:t>Dataset includes 380 video clips from camera mounted on dogs head.</a:t>
            </a:r>
          </a:p>
          <a:p>
            <a:r>
              <a:rPr lang="en-IN" dirty="0" smtClean="0">
                <a:solidFill>
                  <a:schemeClr val="tx1">
                    <a:lumMod val="85000"/>
                    <a:lumOff val="15000"/>
                  </a:schemeClr>
                </a:solidFill>
              </a:rPr>
              <a:t>It includes information about body position and movements.</a:t>
            </a:r>
          </a:p>
          <a:p>
            <a:r>
              <a:rPr lang="en-IN" dirty="0" smtClean="0">
                <a:solidFill>
                  <a:schemeClr val="tx1">
                    <a:lumMod val="85000"/>
                    <a:lumOff val="15000"/>
                  </a:schemeClr>
                </a:solidFill>
              </a:rPr>
              <a:t> Overall, they have 24500 frames, they used 21000 of them for training , 1500 for validation and 2000 for testing.</a:t>
            </a:r>
          </a:p>
          <a:p>
            <a:r>
              <a:rPr lang="en-IN" dirty="0" smtClean="0">
                <a:solidFill>
                  <a:schemeClr val="tx1">
                    <a:lumMod val="85000"/>
                    <a:lumOff val="15000"/>
                  </a:schemeClr>
                </a:solidFill>
              </a:rPr>
              <a:t>A Gopro camera was used by authors to capture ego- centric videos then they sub sample frames at the rate of 5 Fps. </a:t>
            </a:r>
          </a:p>
          <a:p>
            <a:r>
              <a:rPr lang="en-IN" dirty="0" smtClean="0">
                <a:solidFill>
                  <a:schemeClr val="tx1">
                    <a:lumMod val="85000"/>
                    <a:lumOff val="15000"/>
                  </a:schemeClr>
                </a:solidFill>
              </a:rPr>
              <a:t>The camera applied video stabilization to the captured stream and they used inertial measurement units (IMU) to measure the body position and movement.</a:t>
            </a:r>
          </a:p>
          <a:p>
            <a:pPr lvl="1">
              <a:buFont typeface="Wingdings" panose="05000000000000000000" pitchFamily="2" charset="2"/>
              <a:buChar char="Ø"/>
            </a:pPr>
            <a:r>
              <a:rPr lang="en-IN" dirty="0" smtClean="0">
                <a:solidFill>
                  <a:schemeClr val="tx1">
                    <a:lumMod val="85000"/>
                    <a:lumOff val="15000"/>
                  </a:schemeClr>
                </a:solidFill>
              </a:rPr>
              <a:t>4 IMU measured dogs limbs</a:t>
            </a:r>
          </a:p>
          <a:p>
            <a:pPr lvl="1">
              <a:buFont typeface="Wingdings" panose="05000000000000000000" pitchFamily="2" charset="2"/>
              <a:buChar char="Ø"/>
            </a:pPr>
            <a:r>
              <a:rPr lang="en-IN" dirty="0" smtClean="0">
                <a:solidFill>
                  <a:schemeClr val="tx1">
                    <a:lumMod val="85000"/>
                    <a:lumOff val="15000"/>
                  </a:schemeClr>
                </a:solidFill>
              </a:rPr>
              <a:t>1 IMU measured dogs tail</a:t>
            </a:r>
          </a:p>
          <a:p>
            <a:pPr lvl="1">
              <a:buFont typeface="Wingdings" panose="05000000000000000000" pitchFamily="2" charset="2"/>
              <a:buChar char="Ø"/>
            </a:pPr>
            <a:r>
              <a:rPr lang="en-IN" dirty="0" smtClean="0">
                <a:solidFill>
                  <a:schemeClr val="tx1">
                    <a:lumMod val="85000"/>
                    <a:lumOff val="15000"/>
                  </a:schemeClr>
                </a:solidFill>
              </a:rPr>
              <a:t>1 IMU measured dogs body position </a:t>
            </a:r>
          </a:p>
          <a:p>
            <a:pPr marL="457200" lvl="1" indent="0">
              <a:buNone/>
            </a:pPr>
            <a:r>
              <a:rPr lang="en-IN" dirty="0" smtClean="0">
                <a:solidFill>
                  <a:schemeClr val="tx1">
                    <a:lumMod val="85000"/>
                    <a:lumOff val="15000"/>
                  </a:schemeClr>
                </a:solidFill>
              </a:rPr>
              <a:t>This helped them to capture movements in terms of angular displacements. </a:t>
            </a:r>
          </a:p>
          <a:p>
            <a:endParaRPr lang="en-IN" dirty="0"/>
          </a:p>
        </p:txBody>
      </p:sp>
      <p:sp>
        <p:nvSpPr>
          <p:cNvPr id="4" name="Slide Number Placeholder 3"/>
          <p:cNvSpPr>
            <a:spLocks noGrp="1"/>
          </p:cNvSpPr>
          <p:nvPr>
            <p:ph type="sldNum" sz="quarter" idx="12"/>
          </p:nvPr>
        </p:nvSpPr>
        <p:spPr/>
        <p:txBody>
          <a:bodyPr/>
          <a:lstStyle/>
          <a:p>
            <a:fld id="{71766878-3199-4EAB-94E7-2D6D11070E14}" type="slidenum">
              <a:rPr lang="en-US" smtClean="0"/>
              <a:t>8</a:t>
            </a:fld>
            <a:endParaRPr lang="en-US" dirty="0"/>
          </a:p>
        </p:txBody>
      </p:sp>
    </p:spTree>
    <p:extLst>
      <p:ext uri="{BB962C8B-B14F-4D97-AF65-F5344CB8AC3E}">
        <p14:creationId xmlns:p14="http://schemas.microsoft.com/office/powerpoint/2010/main" val="4291774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391885"/>
            <a:ext cx="10178322" cy="6008915"/>
          </a:xfrm>
        </p:spPr>
        <p:txBody>
          <a:bodyPr/>
          <a:lstStyle/>
          <a:p>
            <a:r>
              <a:rPr lang="en-IN" dirty="0" smtClean="0">
                <a:solidFill>
                  <a:schemeClr val="tx1">
                    <a:lumMod val="85000"/>
                    <a:lumOff val="15000"/>
                  </a:schemeClr>
                </a:solidFill>
              </a:rPr>
              <a:t>For each frame they collected absolute angular displacement of the six IMUs. Each angular displacement is represented as a 4 dimensional quaternion vector.</a:t>
            </a:r>
          </a:p>
          <a:p>
            <a:r>
              <a:rPr lang="en-IN" dirty="0" smtClean="0">
                <a:solidFill>
                  <a:schemeClr val="tx1">
                    <a:lumMod val="85000"/>
                    <a:lumOff val="15000"/>
                  </a:schemeClr>
                </a:solidFill>
              </a:rPr>
              <a:t>The difference of the angular displacements between two consecutive frame(i.e. 0.2 sec in time) represent the action of the dog in that timestep.</a:t>
            </a:r>
          </a:p>
          <a:p>
            <a:r>
              <a:rPr lang="en-IN" dirty="0" smtClean="0">
                <a:solidFill>
                  <a:schemeClr val="tx1">
                    <a:lumMod val="85000"/>
                    <a:lumOff val="15000"/>
                  </a:schemeClr>
                </a:solidFill>
              </a:rPr>
              <a:t>An Arduino on dogs back connects to the IMUs and removed the positional information. It collects audio via microphone mounted on dogs back and they synchronize the Gopro with IMU measurement using audio information. </a:t>
            </a:r>
          </a:p>
          <a:p>
            <a:r>
              <a:rPr lang="en-IN" dirty="0" smtClean="0">
                <a:solidFill>
                  <a:schemeClr val="tx1">
                    <a:lumMod val="85000"/>
                    <a:lumOff val="15000"/>
                  </a:schemeClr>
                </a:solidFill>
              </a:rPr>
              <a:t>Video stream synchronize the IMU readings to attain microsecond precision.</a:t>
            </a:r>
          </a:p>
          <a:p>
            <a:pPr marL="0" indent="0">
              <a:buNone/>
            </a:pPr>
            <a:endParaRPr lang="en-IN" b="1" i="1" dirty="0" smtClean="0">
              <a:solidFill>
                <a:srgbClr val="663300"/>
              </a:solidFill>
            </a:endParaRPr>
          </a:p>
          <a:p>
            <a:pPr marL="0" indent="0">
              <a:buNone/>
            </a:pPr>
            <a:r>
              <a:rPr lang="en-IN" b="1" i="1" dirty="0" smtClean="0">
                <a:solidFill>
                  <a:srgbClr val="482400"/>
                </a:solidFill>
              </a:rPr>
              <a:t>DATA COLLECTION</a:t>
            </a:r>
          </a:p>
          <a:p>
            <a:r>
              <a:rPr lang="en-IN" dirty="0" smtClean="0">
                <a:solidFill>
                  <a:schemeClr val="tx1">
                    <a:lumMod val="85000"/>
                    <a:lumOff val="15000"/>
                  </a:schemeClr>
                </a:solidFill>
              </a:rPr>
              <a:t>The data was collected in various outdoor and indoor scenes. </a:t>
            </a:r>
          </a:p>
          <a:p>
            <a:r>
              <a:rPr lang="en-IN" dirty="0" smtClean="0">
                <a:solidFill>
                  <a:schemeClr val="tx1">
                    <a:lumMod val="85000"/>
                    <a:lumOff val="15000"/>
                  </a:schemeClr>
                </a:solidFill>
              </a:rPr>
              <a:t>Data is recorded in more than 50 different locations dogs behaviour was recorded while doing different activities. </a:t>
            </a:r>
          </a:p>
          <a:p>
            <a:r>
              <a:rPr lang="en-IN" dirty="0" smtClean="0">
                <a:solidFill>
                  <a:schemeClr val="tx1">
                    <a:lumMod val="85000"/>
                    <a:lumOff val="15000"/>
                  </a:schemeClr>
                </a:solidFill>
              </a:rPr>
              <a:t>All raw data was used for this experiment and no annotations are provided in video frame. </a:t>
            </a:r>
            <a:endParaRPr lang="en-IN" b="1" dirty="0">
              <a:solidFill>
                <a:schemeClr val="tx1">
                  <a:lumMod val="85000"/>
                  <a:lumOff val="15000"/>
                </a:schemeClr>
              </a:solidFill>
            </a:endParaRPr>
          </a:p>
        </p:txBody>
      </p:sp>
      <p:sp>
        <p:nvSpPr>
          <p:cNvPr id="2" name="Slide Number Placeholder 1"/>
          <p:cNvSpPr>
            <a:spLocks noGrp="1"/>
          </p:cNvSpPr>
          <p:nvPr>
            <p:ph type="sldNum" sz="quarter" idx="12"/>
          </p:nvPr>
        </p:nvSpPr>
        <p:spPr/>
        <p:txBody>
          <a:bodyPr/>
          <a:lstStyle/>
          <a:p>
            <a:fld id="{71766878-3199-4EAB-94E7-2D6D11070E14}" type="slidenum">
              <a:rPr lang="en-US" smtClean="0"/>
              <a:t>9</a:t>
            </a:fld>
            <a:endParaRPr lang="en-US" dirty="0"/>
          </a:p>
        </p:txBody>
      </p:sp>
    </p:spTree>
    <p:extLst>
      <p:ext uri="{BB962C8B-B14F-4D97-AF65-F5344CB8AC3E}">
        <p14:creationId xmlns:p14="http://schemas.microsoft.com/office/powerpoint/2010/main" val="2937352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1122</TotalTime>
  <Words>3076</Words>
  <Application>Microsoft Office PowerPoint</Application>
  <PresentationFormat>Widescreen</PresentationFormat>
  <Paragraphs>211</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Microsoft JhengHei</vt:lpstr>
      <vt:lpstr>Microsoft JhengHei</vt:lpstr>
      <vt:lpstr>Arial</vt:lpstr>
      <vt:lpstr>Berlin Sans FB</vt:lpstr>
      <vt:lpstr>Calibri</vt:lpstr>
      <vt:lpstr>Courier New</vt:lpstr>
      <vt:lpstr>Gill Sans MT</vt:lpstr>
      <vt:lpstr>Impact</vt:lpstr>
      <vt:lpstr>Times New Roman</vt:lpstr>
      <vt:lpstr>Wingdings</vt:lpstr>
      <vt:lpstr>Badge</vt:lpstr>
      <vt:lpstr>PowerPoint Presentation</vt:lpstr>
      <vt:lpstr>Who let the dogs out? MODELING DOG BEHAVIOUR FROM VISUAL DATA . </vt:lpstr>
      <vt:lpstr>CONTENTS</vt:lpstr>
      <vt:lpstr>Proposed work by authors</vt:lpstr>
      <vt:lpstr>introduction</vt:lpstr>
      <vt:lpstr>PowerPoint Presentation</vt:lpstr>
      <vt:lpstr>PowerPoint Presentation</vt:lpstr>
      <vt:lpstr>dataset</vt:lpstr>
      <vt:lpstr>PowerPoint Presentation</vt:lpstr>
      <vt:lpstr>Acting like a dog</vt:lpstr>
      <vt:lpstr>PowerPoint Presentation</vt:lpstr>
      <vt:lpstr>PowerPoint Presentation</vt:lpstr>
      <vt:lpstr>PowerPoint Presentation</vt:lpstr>
      <vt:lpstr>Planning like a dog</vt:lpstr>
      <vt:lpstr>PowerPoint Presentation</vt:lpstr>
      <vt:lpstr>Learning from a dog</vt:lpstr>
      <vt:lpstr>PowerPoint Presentation</vt:lpstr>
      <vt:lpstr>Experiment</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let the dogs out?MODELING DOG BEHAVIOUR FROM VISUAL DATA Kiana Ehsani1, Hessam Bagherinezhad1, Joseph Redmon1 Roozbeh Mottaghi2, Ali Farhadi1;2 1 University of Washington, 2 Allen Institute for AI (AI2)</dc:title>
  <dc:creator>dell</dc:creator>
  <cp:lastModifiedBy>dell</cp:lastModifiedBy>
  <cp:revision>112</cp:revision>
  <dcterms:created xsi:type="dcterms:W3CDTF">2019-11-06T05:20:14Z</dcterms:created>
  <dcterms:modified xsi:type="dcterms:W3CDTF">2020-07-10T04:17:10Z</dcterms:modified>
</cp:coreProperties>
</file>