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9D27-1534-1E87-0E8F-B483822A1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3E549-9B7A-93D8-78AB-241821985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AD04B-1FEF-C507-5096-6AAA0856A832}"/>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468C212D-FCA2-B8DB-6728-E4C5EF72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334ED-AADF-C558-4AA2-E7603CA317A7}"/>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23827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0722-6EA4-1FE9-7806-014DD3215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F5EAAE-38FC-4965-7955-82A1BE5DB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0CB49-378C-EB3F-35E0-A472D2676942}"/>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B0EE5BDF-D847-2F32-71CD-2DEC0F07F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2535D-6A05-EA30-05BE-B2F5468E3D1C}"/>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337414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7B680-8A83-9A07-D616-6DC098873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927C4-487E-56E3-0ACA-00B4D46D1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47C6-C5FC-6E65-2884-1521A3CB150A}"/>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B16F37A1-D3CE-4A1D-BD92-E4BA0794B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0C6A2-1D65-8C9A-C823-3C41F945241A}"/>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199221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1C1C-5F1F-E32D-4E13-E8BA082E2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0B119-0D5E-668E-DB44-6116248AD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CE2B0-48B5-8E10-587C-7A548852595E}"/>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4FD6B1ED-89C0-2FB6-A515-7E77207FC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2045D-0F6D-63C9-9DA8-BAFD6D86D0D0}"/>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7131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F3B5-E814-D6AD-D9C0-B5FC4165D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C09914-743A-F9DA-4A53-1CF808C95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1E88F-99B6-CDA1-6A23-9CBB448212FC}"/>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95D1FEBB-54DF-FBD5-D33B-13B5566D6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105AA-5B78-B064-65E7-14880A7DD83A}"/>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258067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7F9E-4305-4696-C1A6-871121338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0BAA1B-E79A-97D7-0B0E-391F52A701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44F6C-7162-6D53-405F-AAF1CE834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BEDA78-F543-5FB2-BFA5-93B4A52BB132}"/>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6" name="Footer Placeholder 5">
            <a:extLst>
              <a:ext uri="{FF2B5EF4-FFF2-40B4-BE49-F238E27FC236}">
                <a16:creationId xmlns:a16="http://schemas.microsoft.com/office/drawing/2014/main" id="{9FD27B7E-0FDC-8063-E00B-2C2CC98DB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6CC74-7CDF-B507-7C92-B9C0AE38D15C}"/>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161205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B9B0-92C8-3BC3-3EEF-75AA00E522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06E532-4411-3909-960D-A19FB01C5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D5C25-7279-40AE-65BB-85DB4C241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7646C9-E6EF-AD90-E2FF-511072D83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9205E-4EA1-434F-34BD-868F813D1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7A9A42-FE8D-8BA1-DFA8-445DC4A71B46}"/>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8" name="Footer Placeholder 7">
            <a:extLst>
              <a:ext uri="{FF2B5EF4-FFF2-40B4-BE49-F238E27FC236}">
                <a16:creationId xmlns:a16="http://schemas.microsoft.com/office/drawing/2014/main" id="{43981E36-D7B9-EB86-5131-3DF240EA3E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1B4486-B856-6C19-E943-88EB7E3A4145}"/>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59033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41CB-999D-0446-B39B-2EB7EBCB1F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62512-963D-2D6F-14CD-876BC4401162}"/>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4" name="Footer Placeholder 3">
            <a:extLst>
              <a:ext uri="{FF2B5EF4-FFF2-40B4-BE49-F238E27FC236}">
                <a16:creationId xmlns:a16="http://schemas.microsoft.com/office/drawing/2014/main" id="{82036BBA-1142-E72A-506A-7123BF2D0F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263EA1-EE63-2A60-88F9-50074FF887E0}"/>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380586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B040A-47E2-7313-9CBE-A53295CB6B10}"/>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3" name="Footer Placeholder 2">
            <a:extLst>
              <a:ext uri="{FF2B5EF4-FFF2-40B4-BE49-F238E27FC236}">
                <a16:creationId xmlns:a16="http://schemas.microsoft.com/office/drawing/2014/main" id="{61805421-E14C-4812-EC94-91C4B9B461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21C82B-5AC4-4753-F0E5-E57A312C488F}"/>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291077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5205-E766-3DA3-FE83-A3490A9B1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099A2A-DE20-4CE6-34B8-B8443C1A5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725A4-0759-20CF-6861-70A4D15A9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E7E1E-6E56-0010-95F0-DCD5B5B30FBC}"/>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6" name="Footer Placeholder 5">
            <a:extLst>
              <a:ext uri="{FF2B5EF4-FFF2-40B4-BE49-F238E27FC236}">
                <a16:creationId xmlns:a16="http://schemas.microsoft.com/office/drawing/2014/main" id="{F0825683-6147-0802-6541-0EADE537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143AE-13C2-88CA-D35D-CBA6256A1DCC}"/>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338374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08B8-A84C-FCE7-31F9-E2C28ED1C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E246E-4DD7-0EB8-307F-DD538FBDB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9380-FD6C-51C4-1795-0D1D5D63A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4F5B6-EBCD-6521-A3BE-D5009D2E3958}"/>
              </a:ext>
            </a:extLst>
          </p:cNvPr>
          <p:cNvSpPr>
            <a:spLocks noGrp="1"/>
          </p:cNvSpPr>
          <p:nvPr>
            <p:ph type="dt" sz="half" idx="10"/>
          </p:nvPr>
        </p:nvSpPr>
        <p:spPr/>
        <p:txBody>
          <a:bodyPr/>
          <a:lstStyle/>
          <a:p>
            <a:fld id="{4F4F8B30-0094-4B25-882D-3B2AFDFD29CF}" type="datetimeFigureOut">
              <a:rPr lang="en-US" smtClean="0"/>
              <a:t>3/9/2023</a:t>
            </a:fld>
            <a:endParaRPr lang="en-US"/>
          </a:p>
        </p:txBody>
      </p:sp>
      <p:sp>
        <p:nvSpPr>
          <p:cNvPr id="6" name="Footer Placeholder 5">
            <a:extLst>
              <a:ext uri="{FF2B5EF4-FFF2-40B4-BE49-F238E27FC236}">
                <a16:creationId xmlns:a16="http://schemas.microsoft.com/office/drawing/2014/main" id="{22E3740E-214F-0BBA-60CF-42D47B9F3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28639-9EE7-560C-AC54-5E8CC62D8B5A}"/>
              </a:ext>
            </a:extLst>
          </p:cNvPr>
          <p:cNvSpPr>
            <a:spLocks noGrp="1"/>
          </p:cNvSpPr>
          <p:nvPr>
            <p:ph type="sldNum" sz="quarter" idx="12"/>
          </p:nvPr>
        </p:nvSpPr>
        <p:spPr/>
        <p:txBody>
          <a:bodyPr/>
          <a:lstStyle/>
          <a:p>
            <a:fld id="{0813D76B-4AB7-4281-ADFA-3ADB9C0433BB}" type="slidenum">
              <a:rPr lang="en-US" smtClean="0"/>
              <a:t>‹#›</a:t>
            </a:fld>
            <a:endParaRPr lang="en-US"/>
          </a:p>
        </p:txBody>
      </p:sp>
    </p:spTree>
    <p:extLst>
      <p:ext uri="{BB962C8B-B14F-4D97-AF65-F5344CB8AC3E}">
        <p14:creationId xmlns:p14="http://schemas.microsoft.com/office/powerpoint/2010/main" val="145401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A3DB7-CC5A-4342-8F52-8A6A8C8D7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2ACC18-BEEF-6C68-A5C5-837BE403B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A231-3CA3-8E4A-ED75-00CF4B814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F8B30-0094-4B25-882D-3B2AFDFD29CF}" type="datetimeFigureOut">
              <a:rPr lang="en-US" smtClean="0"/>
              <a:t>3/9/2023</a:t>
            </a:fld>
            <a:endParaRPr lang="en-US"/>
          </a:p>
        </p:txBody>
      </p:sp>
      <p:sp>
        <p:nvSpPr>
          <p:cNvPr id="5" name="Footer Placeholder 4">
            <a:extLst>
              <a:ext uri="{FF2B5EF4-FFF2-40B4-BE49-F238E27FC236}">
                <a16:creationId xmlns:a16="http://schemas.microsoft.com/office/drawing/2014/main" id="{E08D12C3-5E42-A3A0-F0C1-DED9937E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8FEDE-5482-4B0B-4FF3-0B54C452B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3D76B-4AB7-4281-ADFA-3ADB9C0433BB}" type="slidenum">
              <a:rPr lang="en-US" smtClean="0"/>
              <a:t>‹#›</a:t>
            </a:fld>
            <a:endParaRPr lang="en-US"/>
          </a:p>
        </p:txBody>
      </p:sp>
    </p:spTree>
    <p:extLst>
      <p:ext uri="{BB962C8B-B14F-4D97-AF65-F5344CB8AC3E}">
        <p14:creationId xmlns:p14="http://schemas.microsoft.com/office/powerpoint/2010/main" val="2353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github.com/Ashishkumar00110/vehicle_insurance_prediction_mode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ABE5-E3DA-BB32-CD9F-842BCDED6F61}"/>
              </a:ext>
            </a:extLst>
          </p:cNvPr>
          <p:cNvSpPr>
            <a:spLocks noGrp="1"/>
          </p:cNvSpPr>
          <p:nvPr>
            <p:ph type="ctrTitle"/>
          </p:nvPr>
        </p:nvSpPr>
        <p:spPr>
          <a:xfrm>
            <a:off x="1524000" y="1122363"/>
            <a:ext cx="9144000" cy="1859376"/>
          </a:xfrm>
        </p:spPr>
        <p:txBody>
          <a:bodyPr/>
          <a:lstStyle/>
          <a:p>
            <a:r>
              <a:rPr lang="en-US" b="1" dirty="0">
                <a:latin typeface="Bahnschrift Condensed" panose="020B0502040204020203" pitchFamily="34" charset="0"/>
              </a:rPr>
              <a:t>Vehicle Insurance Prediction Model</a:t>
            </a:r>
          </a:p>
        </p:txBody>
      </p:sp>
      <p:sp>
        <p:nvSpPr>
          <p:cNvPr id="3" name="Subtitle 2">
            <a:extLst>
              <a:ext uri="{FF2B5EF4-FFF2-40B4-BE49-F238E27FC236}">
                <a16:creationId xmlns:a16="http://schemas.microsoft.com/office/drawing/2014/main" id="{132CA2B6-CE99-5892-EB8A-0037490AAF29}"/>
              </a:ext>
            </a:extLst>
          </p:cNvPr>
          <p:cNvSpPr>
            <a:spLocks noGrp="1"/>
          </p:cNvSpPr>
          <p:nvPr>
            <p:ph type="subTitle" idx="1"/>
          </p:nvPr>
        </p:nvSpPr>
        <p:spPr>
          <a:xfrm>
            <a:off x="1524000" y="2981739"/>
            <a:ext cx="9144000" cy="2276061"/>
          </a:xfrm>
        </p:spPr>
        <p:txBody>
          <a:bodyPr/>
          <a:lstStyle/>
          <a:p>
            <a:r>
              <a:rPr lang="en-US" b="1" dirty="0"/>
              <a:t>A prediction model to predict, whether the customer would be interested in Vehicle insurance.</a:t>
            </a:r>
          </a:p>
        </p:txBody>
      </p:sp>
    </p:spTree>
    <p:extLst>
      <p:ext uri="{BB962C8B-B14F-4D97-AF65-F5344CB8AC3E}">
        <p14:creationId xmlns:p14="http://schemas.microsoft.com/office/powerpoint/2010/main" val="366629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2E188-A471-825A-675D-ECB99FDF7511}"/>
              </a:ext>
            </a:extLst>
          </p:cNvPr>
          <p:cNvSpPr>
            <a:spLocks noGrp="1"/>
          </p:cNvSpPr>
          <p:nvPr>
            <p:ph idx="1"/>
          </p:nvPr>
        </p:nvSpPr>
        <p:spPr>
          <a:xfrm>
            <a:off x="838200" y="2447777"/>
            <a:ext cx="10515600" cy="3729185"/>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23523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23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323C-4A4B-49BD-7FBD-76356DC31CA4}"/>
              </a:ext>
            </a:extLst>
          </p:cNvPr>
          <p:cNvSpPr>
            <a:spLocks noGrp="1"/>
          </p:cNvSpPr>
          <p:nvPr>
            <p:ph type="title"/>
          </p:nvPr>
        </p:nvSpPr>
        <p:spPr/>
        <p:txBody>
          <a:bodyPr/>
          <a:lstStyle/>
          <a:p>
            <a:r>
              <a:rPr lang="en-US" b="1" dirty="0">
                <a:latin typeface="Arial Black" panose="020B0A04020102020204" pitchFamily="34" charset="0"/>
              </a:rPr>
              <a:t>Dataset</a:t>
            </a:r>
          </a:p>
        </p:txBody>
      </p:sp>
      <p:sp>
        <p:nvSpPr>
          <p:cNvPr id="3" name="Content Placeholder 2">
            <a:extLst>
              <a:ext uri="{FF2B5EF4-FFF2-40B4-BE49-F238E27FC236}">
                <a16:creationId xmlns:a16="http://schemas.microsoft.com/office/drawing/2014/main" id="{F04D625F-333C-F39C-E696-FA7DE59313F0}"/>
              </a:ext>
            </a:extLst>
          </p:cNvPr>
          <p:cNvSpPr>
            <a:spLocks noGrp="1"/>
          </p:cNvSpPr>
          <p:nvPr>
            <p:ph idx="1"/>
          </p:nvPr>
        </p:nvSpPr>
        <p:spPr/>
        <p:txBody>
          <a:bodyPr/>
          <a:lstStyle/>
          <a:p>
            <a:r>
              <a:rPr lang="en-US" dirty="0"/>
              <a:t>We do not have the data so for building a model we require data to train the model. For that, we have taken data from Kaggle(</a:t>
            </a:r>
            <a:r>
              <a:rPr lang="en-US" dirty="0">
                <a:hlinkClick r:id="rId3"/>
              </a:rPr>
              <a:t>https://www.kaggle.com</a:t>
            </a:r>
            <a:r>
              <a:rPr lang="en-US" dirty="0"/>
              <a:t>) with columns like </a:t>
            </a:r>
          </a:p>
        </p:txBody>
      </p:sp>
      <p:sp>
        <p:nvSpPr>
          <p:cNvPr id="4" name="Rectangle 1">
            <a:extLst>
              <a:ext uri="{FF2B5EF4-FFF2-40B4-BE49-F238E27FC236}">
                <a16:creationId xmlns:a16="http://schemas.microsoft.com/office/drawing/2014/main" id="{0F0B56C9-F3E0-7FE2-7C46-A682BEC016CA}"/>
              </a:ext>
            </a:extLst>
          </p:cNvPr>
          <p:cNvSpPr>
            <a:spLocks noChangeArrowheads="1"/>
          </p:cNvSpPr>
          <p:nvPr/>
        </p:nvSpPr>
        <p:spPr bwMode="auto">
          <a:xfrm>
            <a:off x="1097280" y="3191862"/>
            <a:ext cx="469860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'Gender’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Driving_License</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Region_Code</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Previously_Insured</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Annual_Premium</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Policy_Sales_Channel</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'Vintage’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'Response'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3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E94A-EDAB-18A9-F58F-774770447C10}"/>
              </a:ext>
            </a:extLst>
          </p:cNvPr>
          <p:cNvSpPr>
            <a:spLocks noGrp="1"/>
          </p:cNvSpPr>
          <p:nvPr>
            <p:ph type="title"/>
          </p:nvPr>
        </p:nvSpPr>
        <p:spPr/>
        <p:txBody>
          <a:bodyPr>
            <a:normAutofit/>
          </a:bodyPr>
          <a:lstStyle/>
          <a:p>
            <a:r>
              <a:rPr lang="en-US" b="0" i="0" dirty="0">
                <a:solidFill>
                  <a:srgbClr val="374151"/>
                </a:solidFill>
                <a:effectLst/>
                <a:latin typeface="Söhne"/>
              </a:rPr>
              <a:t>Data Exploration</a:t>
            </a:r>
            <a:br>
              <a:rPr lang="en-US" b="0" i="0" dirty="0">
                <a:solidFill>
                  <a:srgbClr val="374151"/>
                </a:solidFill>
                <a:effectLst/>
                <a:latin typeface="Söhne"/>
              </a:rPr>
            </a:br>
            <a:r>
              <a:rPr lang="en-US" sz="2200" b="0" i="0" dirty="0">
                <a:solidFill>
                  <a:srgbClr val="374151"/>
                </a:solidFill>
                <a:effectLst/>
                <a:latin typeface="Söhne"/>
              </a:rPr>
              <a:t>some visualization for more explores the dataset.</a:t>
            </a:r>
            <a:endParaRPr lang="en-US" sz="2200" dirty="0"/>
          </a:p>
        </p:txBody>
      </p:sp>
      <p:pic>
        <p:nvPicPr>
          <p:cNvPr id="4" name="Content Placeholder 3">
            <a:extLst>
              <a:ext uri="{FF2B5EF4-FFF2-40B4-BE49-F238E27FC236}">
                <a16:creationId xmlns:a16="http://schemas.microsoft.com/office/drawing/2014/main" id="{9481D92A-6742-F7BF-123D-6627262DF8E5}"/>
              </a:ext>
            </a:extLst>
          </p:cNvPr>
          <p:cNvPicPr>
            <a:picLocks noGrp="1" noChangeAspect="1"/>
          </p:cNvPicPr>
          <p:nvPr>
            <p:ph idx="1"/>
          </p:nvPr>
        </p:nvPicPr>
        <p:blipFill>
          <a:blip r:embed="rId2"/>
          <a:stretch>
            <a:fillRect/>
          </a:stretch>
        </p:blipFill>
        <p:spPr>
          <a:xfrm>
            <a:off x="248237" y="3766625"/>
            <a:ext cx="3886200" cy="2505075"/>
          </a:xfrm>
          <a:prstGeom prst="rect">
            <a:avLst/>
          </a:prstGeom>
        </p:spPr>
      </p:pic>
      <p:pic>
        <p:nvPicPr>
          <p:cNvPr id="5" name="Picture 4">
            <a:extLst>
              <a:ext uri="{FF2B5EF4-FFF2-40B4-BE49-F238E27FC236}">
                <a16:creationId xmlns:a16="http://schemas.microsoft.com/office/drawing/2014/main" id="{BAE4FC4A-6213-509C-8D4E-4F708B03BB72}"/>
              </a:ext>
            </a:extLst>
          </p:cNvPr>
          <p:cNvPicPr>
            <a:picLocks noChangeAspect="1"/>
          </p:cNvPicPr>
          <p:nvPr/>
        </p:nvPicPr>
        <p:blipFill>
          <a:blip r:embed="rId3"/>
          <a:stretch>
            <a:fillRect/>
          </a:stretch>
        </p:blipFill>
        <p:spPr>
          <a:xfrm>
            <a:off x="4134437" y="2322782"/>
            <a:ext cx="3886200" cy="2524125"/>
          </a:xfrm>
          <a:prstGeom prst="rect">
            <a:avLst/>
          </a:prstGeom>
        </p:spPr>
      </p:pic>
      <p:pic>
        <p:nvPicPr>
          <p:cNvPr id="6" name="Picture 5">
            <a:extLst>
              <a:ext uri="{FF2B5EF4-FFF2-40B4-BE49-F238E27FC236}">
                <a16:creationId xmlns:a16="http://schemas.microsoft.com/office/drawing/2014/main" id="{E7816761-0E6E-A87C-F96D-F07F7E23FEEF}"/>
              </a:ext>
            </a:extLst>
          </p:cNvPr>
          <p:cNvPicPr>
            <a:picLocks noChangeAspect="1"/>
          </p:cNvPicPr>
          <p:nvPr/>
        </p:nvPicPr>
        <p:blipFill>
          <a:blip r:embed="rId4"/>
          <a:stretch>
            <a:fillRect/>
          </a:stretch>
        </p:blipFill>
        <p:spPr>
          <a:xfrm>
            <a:off x="8119111" y="1098160"/>
            <a:ext cx="3676650" cy="2609850"/>
          </a:xfrm>
          <a:prstGeom prst="rect">
            <a:avLst/>
          </a:prstGeom>
        </p:spPr>
      </p:pic>
    </p:spTree>
    <p:extLst>
      <p:ext uri="{BB962C8B-B14F-4D97-AF65-F5344CB8AC3E}">
        <p14:creationId xmlns:p14="http://schemas.microsoft.com/office/powerpoint/2010/main" val="19157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69D6-423D-92E2-F685-DD98C1B30D0B}"/>
              </a:ext>
            </a:extLst>
          </p:cNvPr>
          <p:cNvSpPr>
            <a:spLocks noGrp="1"/>
          </p:cNvSpPr>
          <p:nvPr>
            <p:ph type="title"/>
          </p:nvPr>
        </p:nvSpPr>
        <p:spPr/>
        <p:txBody>
          <a:bodyPr/>
          <a:lstStyle/>
          <a:p>
            <a:r>
              <a:rPr lang="en-US" b="0" i="0" dirty="0">
                <a:solidFill>
                  <a:srgbClr val="374151"/>
                </a:solidFill>
                <a:effectLst/>
                <a:latin typeface="Söhne"/>
              </a:rPr>
              <a:t>PCA Analysis</a:t>
            </a:r>
            <a:endParaRPr lang="en-US" dirty="0"/>
          </a:p>
        </p:txBody>
      </p:sp>
      <p:sp>
        <p:nvSpPr>
          <p:cNvPr id="3" name="Content Placeholder 2">
            <a:extLst>
              <a:ext uri="{FF2B5EF4-FFF2-40B4-BE49-F238E27FC236}">
                <a16:creationId xmlns:a16="http://schemas.microsoft.com/office/drawing/2014/main" id="{3CAC7F7D-F625-F0DD-19E4-21226B280571}"/>
              </a:ext>
            </a:extLst>
          </p:cNvPr>
          <p:cNvSpPr>
            <a:spLocks noGrp="1"/>
          </p:cNvSpPr>
          <p:nvPr>
            <p:ph idx="1"/>
          </p:nvPr>
        </p:nvSpPr>
        <p:spPr>
          <a:xfrm>
            <a:off x="838200" y="1825625"/>
            <a:ext cx="5028468" cy="4351338"/>
          </a:xfrm>
        </p:spPr>
        <p:txBody>
          <a:bodyPr/>
          <a:lstStyle/>
          <a:p>
            <a:r>
              <a:rPr lang="en-US" b="0" i="0" dirty="0">
                <a:solidFill>
                  <a:srgbClr val="374151"/>
                </a:solidFill>
                <a:effectLst/>
                <a:latin typeface="Segoe UI Semilight" panose="020B0402040204020203" pitchFamily="34" charset="0"/>
                <a:cs typeface="Segoe UI Semilight" panose="020B0402040204020203" pitchFamily="34" charset="0"/>
              </a:rPr>
              <a:t>PCA Analysis: Perform PCA analysis on the scaled dataset to identify the principal components that explain the most variance in the data. Plot the scree plot to visualize the amount of variance explained by each principal component.</a:t>
            </a:r>
          </a:p>
          <a:p>
            <a:endParaRPr lang="en-US" dirty="0"/>
          </a:p>
        </p:txBody>
      </p:sp>
      <p:pic>
        <p:nvPicPr>
          <p:cNvPr id="4" name="Picture 3">
            <a:extLst>
              <a:ext uri="{FF2B5EF4-FFF2-40B4-BE49-F238E27FC236}">
                <a16:creationId xmlns:a16="http://schemas.microsoft.com/office/drawing/2014/main" id="{DE351845-BB77-0C20-2367-0B23B831469A}"/>
              </a:ext>
            </a:extLst>
          </p:cNvPr>
          <p:cNvPicPr>
            <a:picLocks noChangeAspect="1"/>
          </p:cNvPicPr>
          <p:nvPr/>
        </p:nvPicPr>
        <p:blipFill>
          <a:blip r:embed="rId2"/>
          <a:stretch>
            <a:fillRect/>
          </a:stretch>
        </p:blipFill>
        <p:spPr>
          <a:xfrm>
            <a:off x="6325334" y="1757851"/>
            <a:ext cx="5309821" cy="4081778"/>
          </a:xfrm>
          <a:prstGeom prst="rect">
            <a:avLst/>
          </a:prstGeom>
        </p:spPr>
      </p:pic>
    </p:spTree>
    <p:extLst>
      <p:ext uri="{BB962C8B-B14F-4D97-AF65-F5344CB8AC3E}">
        <p14:creationId xmlns:p14="http://schemas.microsoft.com/office/powerpoint/2010/main" val="190190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222D-532E-313E-7B65-28D022512CBF}"/>
              </a:ext>
            </a:extLst>
          </p:cNvPr>
          <p:cNvSpPr>
            <a:spLocks noGrp="1"/>
          </p:cNvSpPr>
          <p:nvPr>
            <p:ph type="title"/>
          </p:nvPr>
        </p:nvSpPr>
        <p:spPr>
          <a:xfrm>
            <a:off x="838200" y="137477"/>
            <a:ext cx="10515600" cy="1325563"/>
          </a:xfrm>
        </p:spPr>
        <p:txBody>
          <a:bodyPr/>
          <a:lstStyle/>
          <a:p>
            <a:r>
              <a:rPr lang="en-US" b="1" i="0" dirty="0">
                <a:solidFill>
                  <a:srgbClr val="374151"/>
                </a:solidFill>
                <a:effectLst/>
                <a:latin typeface="Söhne"/>
              </a:rPr>
              <a:t>Model Selection</a:t>
            </a:r>
            <a:endParaRPr lang="en-US" b="1" dirty="0"/>
          </a:p>
        </p:txBody>
      </p:sp>
      <p:sp>
        <p:nvSpPr>
          <p:cNvPr id="3" name="Content Placeholder 2">
            <a:extLst>
              <a:ext uri="{FF2B5EF4-FFF2-40B4-BE49-F238E27FC236}">
                <a16:creationId xmlns:a16="http://schemas.microsoft.com/office/drawing/2014/main" id="{5DDA4B26-648D-B3E3-536F-2E64F170375A}"/>
              </a:ext>
            </a:extLst>
          </p:cNvPr>
          <p:cNvSpPr>
            <a:spLocks noGrp="1"/>
          </p:cNvSpPr>
          <p:nvPr>
            <p:ph idx="1"/>
          </p:nvPr>
        </p:nvSpPr>
        <p:spPr>
          <a:xfrm>
            <a:off x="838200" y="1209822"/>
            <a:ext cx="10515600" cy="5648178"/>
          </a:xfrm>
        </p:spPr>
        <p:txBody>
          <a:bodyPr>
            <a:normAutofit lnSpcReduction="10000"/>
          </a:bodyPr>
          <a:lstStyle/>
          <a:p>
            <a:r>
              <a:rPr lang="en-US" sz="2400" b="0" i="0" dirty="0">
                <a:effectLst/>
                <a:latin typeface="Bahnschrift Light Condensed" panose="020B0502040204020203" pitchFamily="34" charset="0"/>
              </a:rPr>
              <a:t>Use the principal components identified in the PCA analysis as input features to build a predictive model to classify whether a customer is interested in Vehicle Insurance.</a:t>
            </a:r>
          </a:p>
          <a:p>
            <a:r>
              <a:rPr lang="en-US" sz="2400" dirty="0">
                <a:latin typeface="Bahnschrift Light Condensed" panose="020B0502040204020203" pitchFamily="34" charset="0"/>
              </a:rPr>
              <a:t>So, among the many models like – linear regression, logistic regression, decision tree, random forest, and many more we have selected random forest because </a:t>
            </a:r>
          </a:p>
          <a:p>
            <a:r>
              <a:rPr lang="en-US" sz="2400" b="0" i="0" u="sng" dirty="0">
                <a:effectLst/>
                <a:latin typeface="Bahnschrift Light Condensed" panose="020B0502040204020203" pitchFamily="34" charset="0"/>
              </a:rPr>
              <a:t>High accuracy: </a:t>
            </a:r>
            <a:r>
              <a:rPr lang="en-US" sz="2400" b="0" i="0" dirty="0">
                <a:effectLst/>
                <a:latin typeface="Bahnschrift Light Condensed" panose="020B0502040204020203" pitchFamily="34" charset="0"/>
              </a:rPr>
              <a:t>Random forest has been shown to have higher accuracy than other models, especially when dealing with large and complex datasets.</a:t>
            </a:r>
          </a:p>
          <a:p>
            <a:r>
              <a:rPr lang="en-US" sz="2400" b="0" i="0" u="sng" dirty="0">
                <a:effectLst/>
                <a:latin typeface="Bahnschrift Light Condensed" panose="020B0502040204020203" pitchFamily="34" charset="0"/>
              </a:rPr>
              <a:t>Robustness: </a:t>
            </a:r>
            <a:r>
              <a:rPr lang="en-US" sz="2400" b="0" i="0" dirty="0">
                <a:effectLst/>
                <a:latin typeface="Bahnschrift Light Condensed" panose="020B0502040204020203" pitchFamily="34" charset="0"/>
              </a:rPr>
              <a:t>Random forest is a robust algorithm that can handle missing values and noisy data without requiring pre-processing</a:t>
            </a:r>
            <a:r>
              <a:rPr lang="en-US" sz="2400" dirty="0">
                <a:latin typeface="Bahnschrift Light Condensed" panose="020B0502040204020203" pitchFamily="34" charset="0"/>
              </a:rPr>
              <a:t>.</a:t>
            </a:r>
          </a:p>
          <a:p>
            <a:r>
              <a:rPr lang="en-US" sz="2400" b="0" i="0" u="sng" dirty="0">
                <a:effectLst/>
                <a:latin typeface="Bahnschrift Light Condensed" panose="020B0502040204020203" pitchFamily="34" charset="0"/>
              </a:rPr>
              <a:t>Non-linear relationships: </a:t>
            </a:r>
            <a:r>
              <a:rPr lang="en-US" sz="2400" b="0" i="0" dirty="0">
                <a:effectLst/>
                <a:latin typeface="Bahnschrift Light Condensed" panose="020B0502040204020203" pitchFamily="34" charset="0"/>
              </a:rPr>
              <a:t>Random forest can capture non-linear relationships between input variables and the target variable, making it suitable for complex problems that involve interactions between multiple variables.</a:t>
            </a:r>
          </a:p>
          <a:p>
            <a:r>
              <a:rPr lang="en-US" sz="2400" b="0" i="0" u="sng" dirty="0">
                <a:effectLst/>
                <a:latin typeface="Bahnschrift Light Condensed" panose="020B0502040204020203" pitchFamily="34" charset="0"/>
              </a:rPr>
              <a:t>Feature importance: </a:t>
            </a:r>
            <a:r>
              <a:rPr lang="en-US" sz="2400" b="0" i="0" dirty="0">
                <a:effectLst/>
                <a:latin typeface="Bahnschrift Light Condensed" panose="020B0502040204020203" pitchFamily="34" charset="0"/>
              </a:rPr>
              <a:t>Random forest provides a measure of feature importance, which can be used to identify the most important variables in the dataset.</a:t>
            </a:r>
          </a:p>
          <a:p>
            <a:r>
              <a:rPr lang="en-US" sz="2400" b="0" i="0" u="sng" dirty="0">
                <a:effectLst/>
                <a:latin typeface="Bahnschrift Light Condensed" panose="020B0502040204020203" pitchFamily="34" charset="0"/>
              </a:rPr>
              <a:t>Outlier detection: </a:t>
            </a:r>
            <a:r>
              <a:rPr lang="en-US" sz="2400" b="0" i="0" dirty="0">
                <a:effectLst/>
                <a:latin typeface="Bahnschrift Light Condensed" panose="020B0502040204020203" pitchFamily="34" charset="0"/>
              </a:rPr>
              <a:t>Random forest can detect outliers in the data, which can be useful for identifying anomalous data points that may be indicative of errors or fraud.</a:t>
            </a:r>
            <a:endParaRPr lang="en-US" sz="2400" dirty="0">
              <a:latin typeface="Bahnschrift Light Condensed" panose="020B0502040204020203" pitchFamily="34" charset="0"/>
            </a:endParaRPr>
          </a:p>
        </p:txBody>
      </p:sp>
    </p:spTree>
    <p:extLst>
      <p:ext uri="{BB962C8B-B14F-4D97-AF65-F5344CB8AC3E}">
        <p14:creationId xmlns:p14="http://schemas.microsoft.com/office/powerpoint/2010/main" val="379492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5294-212A-72F1-B0C4-60E240FA86E2}"/>
              </a:ext>
            </a:extLst>
          </p:cNvPr>
          <p:cNvSpPr>
            <a:spLocks noGrp="1"/>
          </p:cNvSpPr>
          <p:nvPr>
            <p:ph type="title"/>
          </p:nvPr>
        </p:nvSpPr>
        <p:spPr>
          <a:xfrm>
            <a:off x="838200" y="109343"/>
            <a:ext cx="10515600" cy="1325563"/>
          </a:xfrm>
        </p:spPr>
        <p:txBody>
          <a:bodyPr/>
          <a:lstStyle/>
          <a:p>
            <a:r>
              <a:rPr lang="en-US" dirty="0">
                <a:latin typeface="Arial Rounded MT Bold" panose="020F0704030504030204" pitchFamily="34" charset="0"/>
              </a:rPr>
              <a:t>Model building</a:t>
            </a:r>
          </a:p>
        </p:txBody>
      </p:sp>
      <p:sp>
        <p:nvSpPr>
          <p:cNvPr id="3" name="Content Placeholder 2">
            <a:extLst>
              <a:ext uri="{FF2B5EF4-FFF2-40B4-BE49-F238E27FC236}">
                <a16:creationId xmlns:a16="http://schemas.microsoft.com/office/drawing/2014/main" id="{8E41E163-7821-272B-2C76-948F58AA3339}"/>
              </a:ext>
            </a:extLst>
          </p:cNvPr>
          <p:cNvSpPr>
            <a:spLocks noGrp="1"/>
          </p:cNvSpPr>
          <p:nvPr>
            <p:ph idx="1"/>
          </p:nvPr>
        </p:nvSpPr>
        <p:spPr>
          <a:xfrm>
            <a:off x="838200" y="1237957"/>
            <a:ext cx="10515600" cy="5261317"/>
          </a:xfrm>
        </p:spPr>
        <p:txBody>
          <a:bodyPr>
            <a:normAutofit lnSpcReduction="10000"/>
          </a:bodyPr>
          <a:lstStyle/>
          <a:p>
            <a:pPr algn="l">
              <a:buFont typeface="+mj-lt"/>
              <a:buAutoNum type="arabicPeriod"/>
            </a:pPr>
            <a:r>
              <a:rPr lang="en-US" sz="2600" dirty="0">
                <a:latin typeface="Bahnschrift Light Condensed" panose="020B0502040204020203" pitchFamily="34" charset="0"/>
              </a:rPr>
              <a:t>Data splitting: The first step is to split the dataset into two parts: a training set and a test set. The training set is used to train the model, while the test set is used to evaluate its performance.</a:t>
            </a:r>
          </a:p>
          <a:p>
            <a:pPr algn="l">
              <a:buFont typeface="+mj-lt"/>
              <a:buAutoNum type="arabicPeriod"/>
            </a:pPr>
            <a:r>
              <a:rPr lang="en-US" sz="2600" dirty="0">
                <a:latin typeface="Bahnschrift Light Condensed" panose="020B0502040204020203" pitchFamily="34" charset="0"/>
              </a:rPr>
              <a:t>Model development: The next step is to develop the model using the training set. In this case, a random forest was chosen as the modeling algorithm. The hyperparameters of the model were tuned using cross-validation to optimize its performance.</a:t>
            </a:r>
          </a:p>
          <a:p>
            <a:pPr algn="l">
              <a:buFont typeface="+mj-lt"/>
              <a:buAutoNum type="arabicPeriod"/>
            </a:pPr>
            <a:r>
              <a:rPr lang="en-US" sz="2600" dirty="0">
                <a:latin typeface="Bahnschrift Light Condensed" panose="020B0502040204020203" pitchFamily="34" charset="0"/>
              </a:rPr>
              <a:t>Model evaluation: Once the model is developed, it is evaluated using the test set. The performance metrics used to evaluate the model include accuracy, precision, recall, and F1 score. These metrics provide information on how well the model can predict customer interest in vehicle insurance.</a:t>
            </a:r>
          </a:p>
          <a:p>
            <a:pPr algn="l">
              <a:buFont typeface="+mj-lt"/>
              <a:buAutoNum type="arabicPeriod"/>
            </a:pPr>
            <a:r>
              <a:rPr lang="en-US" sz="2600" dirty="0">
                <a:latin typeface="Bahnschrift Light Condensed" panose="020B0502040204020203" pitchFamily="34" charset="0"/>
              </a:rPr>
              <a:t>Model interpretation: The final step is to interpret the results of the model. This involves analyzing the importance of the different features in predicting customer interest in vehicle insurance. This information can be used to optimize the company's communication strategy to reach out to those customers and optimize its business model and revenue.</a:t>
            </a:r>
          </a:p>
          <a:p>
            <a:pPr marL="0" indent="0">
              <a:buNone/>
            </a:pPr>
            <a:endParaRPr lang="en-US" dirty="0"/>
          </a:p>
        </p:txBody>
      </p:sp>
    </p:spTree>
    <p:extLst>
      <p:ext uri="{BB962C8B-B14F-4D97-AF65-F5344CB8AC3E}">
        <p14:creationId xmlns:p14="http://schemas.microsoft.com/office/powerpoint/2010/main" val="286929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AE69-F81F-A33E-0DF6-FF0808B53833}"/>
              </a:ext>
            </a:extLst>
          </p:cNvPr>
          <p:cNvSpPr>
            <a:spLocks noGrp="1"/>
          </p:cNvSpPr>
          <p:nvPr>
            <p:ph type="title"/>
          </p:nvPr>
        </p:nvSpPr>
        <p:spPr/>
        <p:txBody>
          <a:bodyPr/>
          <a:lstStyle/>
          <a:p>
            <a:r>
              <a:rPr lang="en-US" dirty="0">
                <a:latin typeface="Arial Rounded MT Bold" panose="020F0704030504030204" pitchFamily="34" charset="0"/>
              </a:rPr>
              <a:t>Model evaluation</a:t>
            </a:r>
          </a:p>
        </p:txBody>
      </p:sp>
      <p:pic>
        <p:nvPicPr>
          <p:cNvPr id="6" name="Content Placeholder 5">
            <a:extLst>
              <a:ext uri="{FF2B5EF4-FFF2-40B4-BE49-F238E27FC236}">
                <a16:creationId xmlns:a16="http://schemas.microsoft.com/office/drawing/2014/main" id="{DD5CD744-2D89-0AA8-B453-5D1B932CB9FD}"/>
              </a:ext>
            </a:extLst>
          </p:cNvPr>
          <p:cNvPicPr>
            <a:picLocks noGrp="1" noChangeAspect="1"/>
          </p:cNvPicPr>
          <p:nvPr>
            <p:ph idx="1"/>
          </p:nvPr>
        </p:nvPicPr>
        <p:blipFill rotWithShape="1">
          <a:blip r:embed="rId2"/>
          <a:srcRect l="8679" t="45658" r="46789" b="27185"/>
          <a:stretch/>
        </p:blipFill>
        <p:spPr>
          <a:xfrm>
            <a:off x="313005" y="1997612"/>
            <a:ext cx="10730133" cy="3845303"/>
          </a:xfrm>
        </p:spPr>
      </p:pic>
    </p:spTree>
    <p:extLst>
      <p:ext uri="{BB962C8B-B14F-4D97-AF65-F5344CB8AC3E}">
        <p14:creationId xmlns:p14="http://schemas.microsoft.com/office/powerpoint/2010/main" val="100028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4126-85EF-B8E2-4CDA-CED1D207B646}"/>
              </a:ext>
            </a:extLst>
          </p:cNvPr>
          <p:cNvSpPr>
            <a:spLocks noGrp="1"/>
          </p:cNvSpPr>
          <p:nvPr>
            <p:ph type="title"/>
          </p:nvPr>
        </p:nvSpPr>
        <p:spPr/>
        <p:txBody>
          <a:bodyPr/>
          <a:lstStyle/>
          <a:p>
            <a:r>
              <a:rPr lang="en-US"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270D4AB1-1F8F-4BD4-4BD2-DE01431F218E}"/>
              </a:ext>
            </a:extLst>
          </p:cNvPr>
          <p:cNvSpPr>
            <a:spLocks noGrp="1"/>
          </p:cNvSpPr>
          <p:nvPr>
            <p:ph idx="1"/>
          </p:nvPr>
        </p:nvSpPr>
        <p:spPr/>
        <p:txBody>
          <a:bodyPr>
            <a:normAutofit/>
          </a:bodyPr>
          <a:lstStyle/>
          <a:p>
            <a:pPr algn="l">
              <a:buFont typeface="+mj-lt"/>
              <a:buAutoNum type="arabicPeriod"/>
            </a:pPr>
            <a:r>
              <a:rPr lang="en-US" sz="2600" u="sng" dirty="0">
                <a:latin typeface="Bahnschrift Light Condensed" panose="020B0502040204020203" pitchFamily="34" charset="0"/>
              </a:rPr>
              <a:t>Business impact</a:t>
            </a:r>
            <a:r>
              <a:rPr lang="en-US" sz="2600" dirty="0">
                <a:latin typeface="Bahnschrift Light Condensed" panose="020B0502040204020203" pitchFamily="34" charset="0"/>
              </a:rPr>
              <a:t>: Discuss how the model can help the company to optimize its business model and revenue. For example, by identifying the customers who are most likely to be interested in vehicle insurance, the company can target its marketing efforts more effectively.</a:t>
            </a:r>
          </a:p>
          <a:p>
            <a:pPr algn="l">
              <a:buFont typeface="+mj-lt"/>
              <a:buAutoNum type="arabicPeriod"/>
            </a:pPr>
            <a:r>
              <a:rPr lang="en-US" sz="2600" u="sng" dirty="0">
                <a:latin typeface="Bahnschrift Light Condensed" panose="020B0502040204020203" pitchFamily="34" charset="0"/>
              </a:rPr>
              <a:t>Future work</a:t>
            </a:r>
            <a:r>
              <a:rPr lang="en-US" sz="2600" dirty="0">
                <a:latin typeface="Bahnschrift Light Condensed" panose="020B0502040204020203" pitchFamily="34" charset="0"/>
              </a:rPr>
              <a:t>: Discuss potential future work that could be done to improve the model or expand its scope. For example, the model could be applied to different datasets to see if it can be generalized to different populations. The model could also be expanded to include additional features that may be relevant to predicting customer interest in vehicle insurance.</a:t>
            </a:r>
          </a:p>
          <a:p>
            <a:endParaRPr lang="en-US" b="1" dirty="0"/>
          </a:p>
        </p:txBody>
      </p:sp>
    </p:spTree>
    <p:extLst>
      <p:ext uri="{BB962C8B-B14F-4D97-AF65-F5344CB8AC3E}">
        <p14:creationId xmlns:p14="http://schemas.microsoft.com/office/powerpoint/2010/main" val="344601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64DA-584C-D7BF-3BFB-723ECC31C392}"/>
              </a:ext>
            </a:extLst>
          </p:cNvPr>
          <p:cNvSpPr>
            <a:spLocks noGrp="1"/>
          </p:cNvSpPr>
          <p:nvPr>
            <p:ph type="title"/>
          </p:nvPr>
        </p:nvSpPr>
        <p:spPr/>
        <p:txBody>
          <a:bodyPr/>
          <a:lstStyle/>
          <a:p>
            <a:r>
              <a:rPr lang="en-US" dirty="0">
                <a:latin typeface="Arial Rounded MT Bold" panose="020F0704030504030204" pitchFamily="34" charset="0"/>
              </a:rPr>
              <a:t>Code file</a:t>
            </a:r>
          </a:p>
        </p:txBody>
      </p:sp>
      <p:pic>
        <p:nvPicPr>
          <p:cNvPr id="5" name="Content Placeholder 4">
            <a:extLst>
              <a:ext uri="{FF2B5EF4-FFF2-40B4-BE49-F238E27FC236}">
                <a16:creationId xmlns:a16="http://schemas.microsoft.com/office/drawing/2014/main" id="{D918F235-B444-BF37-E417-FBDAEADF0301}"/>
              </a:ext>
            </a:extLst>
          </p:cNvPr>
          <p:cNvPicPr>
            <a:picLocks noGrp="1" noChangeAspect="1"/>
          </p:cNvPicPr>
          <p:nvPr>
            <p:ph idx="1"/>
          </p:nvPr>
        </p:nvPicPr>
        <p:blipFill rotWithShape="1">
          <a:blip r:embed="rId2"/>
          <a:srcRect l="5682" t="8670" r="3611" b="13739"/>
          <a:stretch/>
        </p:blipFill>
        <p:spPr>
          <a:xfrm>
            <a:off x="838200" y="1519310"/>
            <a:ext cx="5028028" cy="4372516"/>
          </a:xfrm>
        </p:spPr>
      </p:pic>
      <p:pic>
        <p:nvPicPr>
          <p:cNvPr id="7" name="Picture 6">
            <a:extLst>
              <a:ext uri="{FF2B5EF4-FFF2-40B4-BE49-F238E27FC236}">
                <a16:creationId xmlns:a16="http://schemas.microsoft.com/office/drawing/2014/main" id="{09776113-60AD-4B85-332E-CC0AE94DD2B7}"/>
              </a:ext>
            </a:extLst>
          </p:cNvPr>
          <p:cNvPicPr>
            <a:picLocks noChangeAspect="1"/>
          </p:cNvPicPr>
          <p:nvPr/>
        </p:nvPicPr>
        <p:blipFill rotWithShape="1">
          <a:blip r:embed="rId3"/>
          <a:srcRect l="6875" t="9416" r="5385" b="11571"/>
          <a:stretch/>
        </p:blipFill>
        <p:spPr>
          <a:xfrm>
            <a:off x="6096000" y="1519311"/>
            <a:ext cx="5439508" cy="4372516"/>
          </a:xfrm>
          <a:prstGeom prst="rect">
            <a:avLst/>
          </a:prstGeom>
        </p:spPr>
      </p:pic>
      <p:sp>
        <p:nvSpPr>
          <p:cNvPr id="8" name="TextBox 7">
            <a:extLst>
              <a:ext uri="{FF2B5EF4-FFF2-40B4-BE49-F238E27FC236}">
                <a16:creationId xmlns:a16="http://schemas.microsoft.com/office/drawing/2014/main" id="{BCAA2D13-9C3F-5624-40B3-36EC2664EDC9}"/>
              </a:ext>
            </a:extLst>
          </p:cNvPr>
          <p:cNvSpPr txBox="1"/>
          <p:nvPr/>
        </p:nvSpPr>
        <p:spPr>
          <a:xfrm>
            <a:off x="1195753" y="6006905"/>
            <a:ext cx="5329472" cy="461665"/>
          </a:xfrm>
          <a:prstGeom prst="rect">
            <a:avLst/>
          </a:prstGeom>
          <a:noFill/>
        </p:spPr>
        <p:txBody>
          <a:bodyPr wrap="none" rtlCol="0">
            <a:spAutoFit/>
          </a:bodyPr>
          <a:lstStyle/>
          <a:p>
            <a:r>
              <a:rPr lang="en-US" sz="2400" dirty="0"/>
              <a:t>Here is the link to the code file: </a:t>
            </a:r>
            <a:r>
              <a:rPr lang="en-US" sz="2400" dirty="0">
                <a:hlinkClick r:id="rId4"/>
              </a:rPr>
              <a:t>click here</a:t>
            </a:r>
            <a:endParaRPr lang="en-US" sz="2400" dirty="0"/>
          </a:p>
        </p:txBody>
      </p:sp>
    </p:spTree>
    <p:extLst>
      <p:ext uri="{BB962C8B-B14F-4D97-AF65-F5344CB8AC3E}">
        <p14:creationId xmlns:p14="http://schemas.microsoft.com/office/powerpoint/2010/main" val="352440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Black</vt:lpstr>
      <vt:lpstr>Arial Rounded MT Bold</vt:lpstr>
      <vt:lpstr>Bahnschrift Condensed</vt:lpstr>
      <vt:lpstr>Bahnschrift Light Condensed</vt:lpstr>
      <vt:lpstr>Calibri</vt:lpstr>
      <vt:lpstr>Calibri Light</vt:lpstr>
      <vt:lpstr>Courier New</vt:lpstr>
      <vt:lpstr>Segoe UI Semilight</vt:lpstr>
      <vt:lpstr>Söhne</vt:lpstr>
      <vt:lpstr>Office Theme</vt:lpstr>
      <vt:lpstr>Vehicle Insurance Prediction Model</vt:lpstr>
      <vt:lpstr>Dataset</vt:lpstr>
      <vt:lpstr>Data Exploration some visualization for more explores the dataset.</vt:lpstr>
      <vt:lpstr>PCA Analysis</vt:lpstr>
      <vt:lpstr>Model Selection</vt:lpstr>
      <vt:lpstr>Model building</vt:lpstr>
      <vt:lpstr>Model evaluation</vt:lpstr>
      <vt:lpstr>Conclusion</vt:lpstr>
      <vt:lpstr>Code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Prediction Model</dc:title>
  <dc:creator>ashish</dc:creator>
  <cp:lastModifiedBy>ashish</cp:lastModifiedBy>
  <cp:revision>1</cp:revision>
  <dcterms:created xsi:type="dcterms:W3CDTF">2023-03-09T03:22:24Z</dcterms:created>
  <dcterms:modified xsi:type="dcterms:W3CDTF">2023-03-09T03:23:52Z</dcterms:modified>
</cp:coreProperties>
</file>