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640" r:id="rId2"/>
    <p:sldId id="3694" r:id="rId3"/>
    <p:sldId id="3697" r:id="rId4"/>
    <p:sldId id="3700" r:id="rId5"/>
    <p:sldId id="3701" r:id="rId6"/>
    <p:sldId id="3702" r:id="rId7"/>
    <p:sldId id="3718" r:id="rId8"/>
    <p:sldId id="3709" r:id="rId9"/>
    <p:sldId id="3710" r:id="rId10"/>
    <p:sldId id="3717" r:id="rId11"/>
    <p:sldId id="3711" r:id="rId12"/>
    <p:sldId id="3712" r:id="rId13"/>
    <p:sldId id="3715" r:id="rId14"/>
    <p:sldId id="3713" r:id="rId15"/>
    <p:sldId id="3714" r:id="rId16"/>
    <p:sldId id="36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0FA"/>
    <a:srgbClr val="0B2F3E"/>
    <a:srgbClr val="4AAEFC"/>
    <a:srgbClr val="AE36FF"/>
    <a:srgbClr val="434ACF"/>
    <a:srgbClr val="BF2CFE"/>
    <a:srgbClr val="27D4F8"/>
    <a:srgbClr val="D9FF00"/>
    <a:srgbClr val="E0E600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5377" y="1496036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9" y="2617252"/>
            <a:ext cx="994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Credit Risk Evaluation Model</a:t>
            </a:r>
            <a:endParaRPr lang="en-US" sz="3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196" y="4573675"/>
            <a:ext cx="3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29C734-7E8B-EECA-45AB-718A4018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87577"/>
              </p:ext>
            </p:extLst>
          </p:nvPr>
        </p:nvGraphicFramePr>
        <p:xfrm>
          <a:off x="474196" y="5003074"/>
          <a:ext cx="6639007" cy="1348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529">
                  <a:extLst>
                    <a:ext uri="{9D8B030D-6E8A-4147-A177-3AD203B41FA5}">
                      <a16:colId xmlns:a16="http://schemas.microsoft.com/office/drawing/2014/main" val="178648522"/>
                    </a:ext>
                  </a:extLst>
                </a:gridCol>
                <a:gridCol w="2213239">
                  <a:extLst>
                    <a:ext uri="{9D8B030D-6E8A-4147-A177-3AD203B41FA5}">
                      <a16:colId xmlns:a16="http://schemas.microsoft.com/office/drawing/2014/main" val="1205038916"/>
                    </a:ext>
                  </a:extLst>
                </a:gridCol>
                <a:gridCol w="2213239">
                  <a:extLst>
                    <a:ext uri="{9D8B030D-6E8A-4147-A177-3AD203B41FA5}">
                      <a16:colId xmlns:a16="http://schemas.microsoft.com/office/drawing/2014/main" val="3788166808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Sap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Branch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690617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Abhishek Chaudhary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500126209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MCA (</a:t>
                      </a:r>
                      <a:r>
                        <a:rPr lang="en-US" sz="1100" kern="100">
                          <a:effectLst/>
                        </a:rPr>
                        <a:t>Data Science)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582418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Paras Sharma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500125582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MCA (CYBER SECURITY)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1588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Ashish Kumar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500126237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MCA (Data Science)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95097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Sudhanshu Yadav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500125191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MCA (Data Science)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91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0F8BA-78F5-15C9-9626-E69BFD6249C3}"/>
              </a:ext>
            </a:extLst>
          </p:cNvPr>
          <p:cNvSpPr txBox="1"/>
          <p:nvPr/>
        </p:nvSpPr>
        <p:spPr>
          <a:xfrm>
            <a:off x="380223" y="510464"/>
            <a:ext cx="1700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18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25280-1020-CA19-570E-6FA3E67D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940" b="87982"/>
          <a:stretch/>
        </p:blipFill>
        <p:spPr>
          <a:xfrm>
            <a:off x="839756" y="2786254"/>
            <a:ext cx="5066522" cy="64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DA352-FDBB-7B92-041F-E134BC57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57" y="1522542"/>
            <a:ext cx="6391481" cy="38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9DB4-6499-7023-B35E-B58DF269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37D9F-D558-28FA-CE9B-1AE57F1E5FC4}"/>
              </a:ext>
            </a:extLst>
          </p:cNvPr>
          <p:cNvSpPr txBox="1"/>
          <p:nvPr/>
        </p:nvSpPr>
        <p:spPr>
          <a:xfrm>
            <a:off x="569168" y="2527733"/>
            <a:ext cx="5638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Accuracy: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93%   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Accuracy: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89%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5F4CB-45FF-A8E5-EBC0-0C33425F13E3}"/>
              </a:ext>
            </a:extLst>
          </p:cNvPr>
          <p:cNvSpPr txBox="1"/>
          <p:nvPr/>
        </p:nvSpPr>
        <p:spPr>
          <a:xfrm>
            <a:off x="830424" y="71829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66CDF-4A2F-C3EC-3C95-C26C8F60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31" y="823912"/>
            <a:ext cx="6335485" cy="2796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4176C-396B-3B26-BD4F-B4E64842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8" y="3800541"/>
            <a:ext cx="5105400" cy="29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5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2BA6F-6E2A-4EDB-5C95-6B959C2D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96D6F-5685-CC10-3777-3230065E7920}"/>
              </a:ext>
            </a:extLst>
          </p:cNvPr>
          <p:cNvSpPr txBox="1"/>
          <p:nvPr/>
        </p:nvSpPr>
        <p:spPr>
          <a:xfrm>
            <a:off x="830424" y="71829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Importance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0872D6-3FC7-A43C-3013-A69CA14E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1909398"/>
            <a:ext cx="100770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provides a list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loan_percent_income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how much of their income goes into loan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person_income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higher income = less risk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loan_int_rate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higher interest = higher risk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person_age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younger people may have less stable credit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help financial institutions understand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made a decision.</a:t>
            </a:r>
          </a:p>
        </p:txBody>
      </p:sp>
    </p:spTree>
    <p:extLst>
      <p:ext uri="{BB962C8B-B14F-4D97-AF65-F5344CB8AC3E}">
        <p14:creationId xmlns:p14="http://schemas.microsoft.com/office/powerpoint/2010/main" val="334087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F9DF-A0C5-DA89-DD50-1C69E4D74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038" y="951723"/>
            <a:ext cx="6036906" cy="648478"/>
          </a:xfrm>
        </p:spPr>
        <p:txBody>
          <a:bodyPr/>
          <a:lstStyle/>
          <a:p>
            <a:pPr algn="l"/>
            <a:r>
              <a:rPr lang="en-IN" sz="3200" b="1" dirty="0">
                <a:solidFill>
                  <a:srgbClr val="46B0FA"/>
                </a:solidFill>
              </a:rPr>
              <a:t>User Input Prediction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2FF0B-17FB-5101-0D0E-2AA110B9B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1609" y="1671930"/>
            <a:ext cx="551439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built a prediction interface where users can enter: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income, loan amount, interest rate,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processes this through the same pipeline and gives: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Risk or  High Risk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ideal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apps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approval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checks.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C586-E9C5-B8F8-C07D-E5A02CB8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30" y="1558213"/>
            <a:ext cx="3299927" cy="46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EBB0-1D4E-BA20-0E09-952D2CD6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04C3CA-35F8-79B1-1865-50C3E5C457FC}"/>
              </a:ext>
            </a:extLst>
          </p:cNvPr>
          <p:cNvSpPr txBox="1"/>
          <p:nvPr/>
        </p:nvSpPr>
        <p:spPr>
          <a:xfrm>
            <a:off x="1038030" y="1303070"/>
            <a:ext cx="104199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Model: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trained Random Forest model was saved using joblib for later use in production systems.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in Financial Institutions: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saved model can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into web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to banking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real-time loan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119D3-A956-01BA-C618-A3FD374B933C}"/>
              </a:ext>
            </a:extLst>
          </p:cNvPr>
          <p:cNvSpPr txBox="1"/>
          <p:nvPr/>
        </p:nvSpPr>
        <p:spPr>
          <a:xfrm>
            <a:off x="830424" y="71829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2F8C4-12F0-7DD3-CF9D-ACFA70A0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72" y="2085393"/>
            <a:ext cx="3106776" cy="44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4B3F-9CE7-5B7A-A70B-A6E43300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F21971-5D56-B065-751B-360E8C542209}"/>
              </a:ext>
            </a:extLst>
          </p:cNvPr>
          <p:cNvSpPr txBox="1"/>
          <p:nvPr/>
        </p:nvSpPr>
        <p:spPr>
          <a:xfrm>
            <a:off x="571499" y="1490008"/>
            <a:ext cx="112714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Random Forest and SVM models showed promising results with high accuracy (93% and 89% respectively). 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was slightly more accurate, especially in terms of feature importance.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working machine learning pipeline for credit risk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Random Forest and SVM; Random Forest performed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a user input module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is ready for deployment in real-world lending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80624-5615-6372-F98A-1A33C26BDCFB}"/>
              </a:ext>
            </a:extLst>
          </p:cNvPr>
          <p:cNvSpPr txBox="1"/>
          <p:nvPr/>
        </p:nvSpPr>
        <p:spPr>
          <a:xfrm>
            <a:off x="830424" y="71829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5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67667" y="864044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67667" y="1685255"/>
            <a:ext cx="5356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Datasources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Prediction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4754" y="680198"/>
            <a:ext cx="97754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Abstract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developed a machine learning model to evaluate the credit risk of loan applicants.</a:t>
            </a: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takes structured information like income, age, employment details, credit history, and loan-related data to predict if an applicant is likely to default.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 need to minimize bad loans.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automate decision-making for loans using data and ML algorithms.</a:t>
            </a:r>
            <a:endParaRPr lang="en-US" sz="800" b="1" kern="1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b="1" kern="1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9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9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9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1B40A-2E40-E299-524C-C4FA4DB3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49" y="2735019"/>
            <a:ext cx="1079059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84993" y="1424283"/>
            <a:ext cx="94600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2400" kern="1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 often suffer losses due to people who default on loans.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credit evaluation systems are either too strict or too lenient and often rely on incomplete data.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machine learning-based solution that uses historical data to predict whether a loan applicant is likely to default.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that uses available structured data to predict creditworthiness and reduce risks of non-repayment.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85764" y="1185737"/>
            <a:ext cx="904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 and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AFC-7CA3-8176-07C1-AAEB1FC159BA}"/>
              </a:ext>
            </a:extLst>
          </p:cNvPr>
          <p:cNvSpPr txBox="1"/>
          <p:nvPr/>
        </p:nvSpPr>
        <p:spPr>
          <a:xfrm>
            <a:off x="885764" y="2149545"/>
            <a:ext cx="6836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Collected: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info: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income, employment length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info: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loan amount, interest rate, intent, grade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013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history: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past defaults, credit history length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643A48-06E8-16F5-C65E-E21EEA5E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64" y="3187227"/>
            <a:ext cx="75677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person_age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/>
              <a:t>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of the applicant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annual income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loan_amnt</a:t>
            </a:r>
            <a:r>
              <a:rPr lang="en-US" altLang="en-US" dirty="0">
                <a:latin typeface="Arial Unicode MS"/>
              </a:rPr>
              <a:t>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requested loan amount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loan_int_rate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     Interest rate offered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loan_percent_income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% of income taken by the loan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cb_person_cred_hist_length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how long the person has had credit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cb_person_default_on_file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whether the person has defaulted before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312E0-EB0B-6BB6-2B61-ACD4BB078DF0}"/>
              </a:ext>
            </a:extLst>
          </p:cNvPr>
          <p:cNvSpPr txBox="1"/>
          <p:nvPr/>
        </p:nvSpPr>
        <p:spPr>
          <a:xfrm>
            <a:off x="8686800" y="3464224"/>
            <a:ext cx="3023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loan-to-income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higher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very strong risk indicator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history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longer = more reliable profile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43813" y="113503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Approach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17E6B-E0F6-92F0-C62B-B261B854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13" y="1929520"/>
            <a:ext cx="925596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compared two classification models: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good with complex, non-linear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good at separating two classes using optimal boundaries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in Our Pipeline: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Mean for numeric, mode for categorical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Categorical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e.g., home ownership, loan intent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Numeric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StandardScaler for uniformity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80% for training, 20% for testing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both Random Forest and SVM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classification report and ROC-AUC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53C62-6299-00D2-3369-09A1A90C5B6F}"/>
              </a:ext>
            </a:extLst>
          </p:cNvPr>
          <p:cNvSpPr txBox="1"/>
          <p:nvPr/>
        </p:nvSpPr>
        <p:spPr>
          <a:xfrm>
            <a:off x="576166" y="417158"/>
            <a:ext cx="2652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AAA2D6-8122-3045-2E1F-68A6FA33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58581"/>
              </p:ext>
            </p:extLst>
          </p:nvPr>
        </p:nvGraphicFramePr>
        <p:xfrm>
          <a:off x="671804" y="734903"/>
          <a:ext cx="11178072" cy="58618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4482">
                  <a:extLst>
                    <a:ext uri="{9D8B030D-6E8A-4147-A177-3AD203B41FA5}">
                      <a16:colId xmlns:a16="http://schemas.microsoft.com/office/drawing/2014/main" val="270354156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2800037296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276975676"/>
                    </a:ext>
                  </a:extLst>
                </a:gridCol>
                <a:gridCol w="1819469">
                  <a:extLst>
                    <a:ext uri="{9D8B030D-6E8A-4147-A177-3AD203B41FA5}">
                      <a16:colId xmlns:a16="http://schemas.microsoft.com/office/drawing/2014/main" val="1803477527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148359078"/>
                    </a:ext>
                  </a:extLst>
                </a:gridCol>
                <a:gridCol w="4357394">
                  <a:extLst>
                    <a:ext uri="{9D8B030D-6E8A-4147-A177-3AD203B41FA5}">
                      <a16:colId xmlns:a16="http://schemas.microsoft.com/office/drawing/2014/main" val="632802945"/>
                    </a:ext>
                  </a:extLst>
                </a:gridCol>
              </a:tblGrid>
              <a:tr h="628239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45344"/>
                  </a:ext>
                </a:extLst>
              </a:tr>
              <a:tr h="2616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Sanjiv Das, Xin Huang.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Risk Modeling with Graph Machine Learning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Scientific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authors show that combining graph-based and tabular data significantly improves the accuracy of credit rating predictions.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11091"/>
                  </a:ext>
                </a:extLst>
              </a:tr>
              <a:tr h="2616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</a:t>
                      </a:r>
                      <a:r>
                        <a:rPr lang="en-US" dirty="0" err="1"/>
                        <a:t>Boemio</a:t>
                      </a:r>
                      <a:r>
                        <a:rPr lang="en-US" dirty="0"/>
                        <a:t> , Roger Cole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Risk Models at Major U.S. Banking Institutions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NCBI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report reviews the evolution of internal credit risk models in large U.S. banks, highlighting their increasing role in economic capital allocation and risk management since the  Basle Capital Accord. 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8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81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F2F5-E4D9-9EAE-FF60-4CD5EE24A29B}"/>
              </a:ext>
            </a:extLst>
          </p:cNvPr>
          <p:cNvSpPr txBox="1"/>
          <p:nvPr/>
        </p:nvSpPr>
        <p:spPr>
          <a:xfrm>
            <a:off x="551055" y="591079"/>
            <a:ext cx="504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845B0C-5900-4E74-1C3B-B0066849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17" y="1148403"/>
            <a:ext cx="11074331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 isn’t clean — it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strings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issues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the following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Simple Imputer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missing numbers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loan_int_rate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frequent (mode)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missing categorical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columns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loan_intent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home_ownership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numeric form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Scaling: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normalize values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loan_amount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 need clean, numeric, and scaled data. Preprocessing improves: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speed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2565-D4E0-2C3D-9B90-2C1A126CE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464B3-D4D5-3FED-6893-E20B773EC056}"/>
              </a:ext>
            </a:extLst>
          </p:cNvPr>
          <p:cNvSpPr txBox="1"/>
          <p:nvPr/>
        </p:nvSpPr>
        <p:spPr>
          <a:xfrm>
            <a:off x="571499" y="1490008"/>
            <a:ext cx="1127145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Train/Test Split: 80% of the data was used for training, and 20% was reserved for testing.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Random Forest Model: 100 estimators with a random state of 42.  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Fitted the model to the training data and predicted on the test set.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SVM Model: Radial Basis Function (RBF) kernel used for better handling of non-linear decision boundaries.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Model’s prediction accuracy on the test set.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To visualize true positives, false positives, true negatives, and false negatives.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 Precision, recall, and F1 score for a better understanding of model performance.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23B93-663A-8D34-0412-94A999D7B8B8}"/>
              </a:ext>
            </a:extLst>
          </p:cNvPr>
          <p:cNvSpPr txBox="1"/>
          <p:nvPr/>
        </p:nvSpPr>
        <p:spPr>
          <a:xfrm>
            <a:off x="830424" y="71829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and Evaluation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17110</TotalTime>
  <Words>1054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Input Prediction Module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Abhishek Chaudhary</cp:lastModifiedBy>
  <cp:revision>634</cp:revision>
  <dcterms:created xsi:type="dcterms:W3CDTF">2021-05-06T09:42:21Z</dcterms:created>
  <dcterms:modified xsi:type="dcterms:W3CDTF">2025-05-24T02:56:40Z</dcterms:modified>
</cp:coreProperties>
</file>