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4E4B"/>
    <a:srgbClr val="3753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A7D45-31D8-BE10-CF70-F709B4465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BE8B2-06D8-B75D-4CF7-4DADF8A25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01A9C-0686-B6FC-DD02-F193C1BAC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A044-F6E2-42F3-8DC3-D09589A17459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58E4D-7DD9-9804-A5E1-E7808C2A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52974-328C-C803-3A29-35EFED26F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668C-1506-4B37-A981-E352385A7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44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B9DB7-00EF-91EE-A754-371C0A840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BC49A-5AA4-229F-F075-AECBEC18E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60135-021C-0CE4-4712-0D68FC46C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A044-F6E2-42F3-8DC3-D09589A17459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A918C-68F9-8F06-1EA3-82A2674F3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82895-AE02-7E83-1CDF-F8421174F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668C-1506-4B37-A981-E352385A7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931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4944A8-9427-EBBA-9452-B0A4E7A5CB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9E990-0EE6-265A-4D08-936D4C3D2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23636-2288-AA6F-C838-2BECA656A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A044-F6E2-42F3-8DC3-D09589A17459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C1DD9-7B79-4CC2-5B63-8435FE812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FAC3B-0738-49EB-4698-E675BC554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668C-1506-4B37-A981-E352385A7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97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FA953-239C-3EB5-0947-CE2182531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9B00C-8321-61EE-9F04-5713D0FED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626C5-6A17-13B3-5E3E-0B7BFE7D0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A044-F6E2-42F3-8DC3-D09589A17459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3A5EB-40F2-3457-3215-24C289A80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51619-28B4-B9E9-A9E9-E61EE5F6B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668C-1506-4B37-A981-E352385A7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435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8E207-D362-D5CB-783A-23401763D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C4F66-89AA-04A2-E29E-07587C055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913FF-1543-C679-2E4A-F05344840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A044-F6E2-42F3-8DC3-D09589A17459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B143D-1BE0-C663-2974-2BAC5A279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C8A4B-4114-4DF6-F9AD-FCF3E8F0F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668C-1506-4B37-A981-E352385A7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297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D7E56-8499-5231-AF73-2EC2C09A1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B900A-7350-C7F4-6FB8-DACC9E721D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4F8075-416E-9886-63B2-8601C7952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E98C8-F280-0F81-A4CB-F92E83373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A044-F6E2-42F3-8DC3-D09589A17459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AC392-24C4-D324-DE1A-D170B58B0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F8C4C-E7BC-4C8E-FB66-EA693CD32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668C-1506-4B37-A981-E352385A7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054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E5712-66E2-9155-B966-568724758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96747-502A-9F4D-2F2C-B1D54ACA7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592A6C-62A3-3E1D-3147-14633F1AA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D9A242-9682-55DC-3F64-A7D19CFBF5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983A99-2D92-9B22-CCCD-A99470EAA7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55334F-8494-C1D6-C80F-855155F16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A044-F6E2-42F3-8DC3-D09589A17459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3F2821-A5FB-66B5-09D6-A17506A08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089887-3D64-1DE6-0504-F1BA01665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668C-1506-4B37-A981-E352385A7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66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D2A22-4971-6B4D-9D6A-90EF63EC5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7DE796-E8F0-6416-1FCF-DDC1ADE7A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A044-F6E2-42F3-8DC3-D09589A17459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CC90E8-67D0-D7B3-A03B-CE66F0502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725B0E-10AD-24B5-D363-F879CAF43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668C-1506-4B37-A981-E352385A7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908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C2F09E-9216-42F4-BE82-56CF9E7A9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A044-F6E2-42F3-8DC3-D09589A17459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C61BBD-8027-CA8D-DF88-95BE1116C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96F81-672A-9A3F-8177-3B52B529C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668C-1506-4B37-A981-E352385A7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967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435A1-C1A5-AE8F-3E00-EAB64529A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C3CA8-AE13-6167-EE49-4EECD0761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1CF833-6DB0-40FA-4433-FF76F832F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BBDDD-22BF-D104-F3AD-8DC5E7C2D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A044-F6E2-42F3-8DC3-D09589A17459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4BD53-44A0-CF9A-D7EA-C84F1A8F2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54B31-027B-138B-7855-5B1CA2D0C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668C-1506-4B37-A981-E352385A7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971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57500-A0E9-748B-B928-364402875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BF0EC7-3480-1B57-27BE-CCADFA5F5A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93A066-4D7A-A3C8-F5D6-4BCFDE5B3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CB5F4-4209-9705-3081-6867390B6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A044-F6E2-42F3-8DC3-D09589A17459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4EEE4-4B01-A062-77D5-B55ED91F8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3A145-E186-56E8-B5AB-E40A91821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668C-1506-4B37-A981-E352385A7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034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4E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387F15-8E15-C225-8340-FBB8309D5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F128E-ABB7-65ED-DA40-B475B1694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B24C4-E073-9BF6-3D6F-60E06B9C92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CA044-F6E2-42F3-8DC3-D09589A17459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5E5ED-0325-2E9D-7096-9EEED70EF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845A4-94B0-558B-0A0B-698231FB59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6668C-1506-4B37-A981-E352385A7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62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59D217-8B55-1DF4-C93B-7975C960B5BC}"/>
              </a:ext>
            </a:extLst>
          </p:cNvPr>
          <p:cNvSpPr txBox="1"/>
          <p:nvPr/>
        </p:nvSpPr>
        <p:spPr>
          <a:xfrm>
            <a:off x="3243262" y="2644170"/>
            <a:ext cx="57054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>
                <a:solidFill>
                  <a:schemeClr val="bg1"/>
                </a:solidFill>
                <a:latin typeface="Bahnschrift Light" panose="020B0502040204020203" pitchFamily="34" charset="0"/>
              </a:rPr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2996608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627C03-9189-D69E-32EB-75E1C2A8A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99" y="576741"/>
            <a:ext cx="2997154" cy="515654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AA32E47-A699-0233-047F-153F85A5193B}"/>
              </a:ext>
            </a:extLst>
          </p:cNvPr>
          <p:cNvCxnSpPr>
            <a:cxnSpLocks/>
          </p:cNvCxnSpPr>
          <p:nvPr/>
        </p:nvCxnSpPr>
        <p:spPr>
          <a:xfrm>
            <a:off x="3346704" y="1028587"/>
            <a:ext cx="1417320" cy="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DB7C65C-608B-75B2-CECD-88767146C4C1}"/>
              </a:ext>
            </a:extLst>
          </p:cNvPr>
          <p:cNvSpPr txBox="1"/>
          <p:nvPr/>
        </p:nvSpPr>
        <p:spPr>
          <a:xfrm>
            <a:off x="4764024" y="859310"/>
            <a:ext cx="1078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Flow lines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45153A-FAF6-1C0B-1527-D5427498900F}"/>
              </a:ext>
            </a:extLst>
          </p:cNvPr>
          <p:cNvSpPr/>
          <p:nvPr/>
        </p:nvSpPr>
        <p:spPr>
          <a:xfrm>
            <a:off x="2112264" y="2633472"/>
            <a:ext cx="374904" cy="12252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6903302-99D8-9A9B-86EE-D19602429D21}"/>
              </a:ext>
            </a:extLst>
          </p:cNvPr>
          <p:cNvCxnSpPr>
            <a:cxnSpLocks/>
          </p:cNvCxnSpPr>
          <p:nvPr/>
        </p:nvCxnSpPr>
        <p:spPr>
          <a:xfrm flipV="1">
            <a:off x="2112264" y="3210954"/>
            <a:ext cx="2569464" cy="1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13CF942-6314-41F4-E352-E4822F04178E}"/>
              </a:ext>
            </a:extLst>
          </p:cNvPr>
          <p:cNvSpPr txBox="1"/>
          <p:nvPr/>
        </p:nvSpPr>
        <p:spPr>
          <a:xfrm>
            <a:off x="4681728" y="3041677"/>
            <a:ext cx="1078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Module</a:t>
            </a:r>
            <a:endParaRPr lang="en-IN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3CB5541-37FB-5E81-B1F1-7C2B693CDBB9}"/>
              </a:ext>
            </a:extLst>
          </p:cNvPr>
          <p:cNvCxnSpPr>
            <a:cxnSpLocks/>
          </p:cNvCxnSpPr>
          <p:nvPr/>
        </p:nvCxnSpPr>
        <p:spPr>
          <a:xfrm flipV="1">
            <a:off x="2941001" y="1583766"/>
            <a:ext cx="1832167" cy="22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2177D35-8D5C-5A4D-1252-3A0C027E847C}"/>
              </a:ext>
            </a:extLst>
          </p:cNvPr>
          <p:cNvSpPr txBox="1"/>
          <p:nvPr/>
        </p:nvSpPr>
        <p:spPr>
          <a:xfrm>
            <a:off x="4764024" y="1389888"/>
            <a:ext cx="1331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Vertical lines</a:t>
            </a:r>
            <a:endParaRPr lang="en-IN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43D5E5F-9346-D896-33B2-6F9658204E91}"/>
              </a:ext>
            </a:extLst>
          </p:cNvPr>
          <p:cNvCxnSpPr>
            <a:cxnSpLocks/>
          </p:cNvCxnSpPr>
          <p:nvPr/>
        </p:nvCxnSpPr>
        <p:spPr>
          <a:xfrm flipV="1">
            <a:off x="3614928" y="1572614"/>
            <a:ext cx="1158240" cy="2230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16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Single Corner Snipped 1">
            <a:extLst>
              <a:ext uri="{FF2B5EF4-FFF2-40B4-BE49-F238E27FC236}">
                <a16:creationId xmlns:a16="http://schemas.microsoft.com/office/drawing/2014/main" id="{F1406330-B5D7-8CF2-AFE4-3F9CFD7BFCF1}"/>
              </a:ext>
            </a:extLst>
          </p:cNvPr>
          <p:cNvSpPr/>
          <p:nvPr/>
        </p:nvSpPr>
        <p:spPr>
          <a:xfrm>
            <a:off x="0" y="3822192"/>
            <a:ext cx="12192000" cy="1088136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D0FB4A-D1E5-0C4A-A6C0-CE2D3E2B6735}"/>
              </a:ext>
            </a:extLst>
          </p:cNvPr>
          <p:cNvSpPr txBox="1"/>
          <p:nvPr/>
        </p:nvSpPr>
        <p:spPr>
          <a:xfrm>
            <a:off x="347472" y="2441448"/>
            <a:ext cx="63825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Basic Networking</a:t>
            </a:r>
            <a:endParaRPr lang="en-IN" sz="8800" dirty="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37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>
            <a:extLst>
              <a:ext uri="{FF2B5EF4-FFF2-40B4-BE49-F238E27FC236}">
                <a16:creationId xmlns:a16="http://schemas.microsoft.com/office/drawing/2014/main" id="{20C115AF-2624-8315-5FB2-897B6696CD65}"/>
              </a:ext>
            </a:extLst>
          </p:cNvPr>
          <p:cNvSpPr txBox="1">
            <a:spLocks/>
          </p:cNvSpPr>
          <p:nvPr/>
        </p:nvSpPr>
        <p:spPr>
          <a:xfrm>
            <a:off x="5987751" y="975026"/>
            <a:ext cx="5186218" cy="1676665"/>
          </a:xfrm>
          <a:prstGeom prst="rect">
            <a:avLst/>
          </a:prstGeom>
        </p:spPr>
        <p:txBody>
          <a:bodyPr vert="horz" wrap="square" lIns="0" tIns="1453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3209">
              <a:spcBef>
                <a:spcPts val="114"/>
              </a:spcBef>
            </a:pPr>
            <a:r>
              <a:rPr lang="en-IN" sz="9600" spc="-10" dirty="0">
                <a:solidFill>
                  <a:schemeClr val="bg1"/>
                </a:solidFill>
                <a:latin typeface="Minion Pro"/>
                <a:cs typeface="Minion Pro"/>
              </a:rPr>
              <a:t>Internet</a:t>
            </a:r>
            <a:r>
              <a:rPr lang="en-IN" sz="12000" spc="-10" dirty="0">
                <a:solidFill>
                  <a:schemeClr val="bg1"/>
                </a:solidFill>
                <a:latin typeface="Consolas"/>
                <a:cs typeface="Consolas"/>
              </a:rPr>
              <a:t>?</a:t>
            </a:r>
            <a:endParaRPr lang="en-IN" sz="120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73936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Single Corner Snipped 1">
            <a:extLst>
              <a:ext uri="{FF2B5EF4-FFF2-40B4-BE49-F238E27FC236}">
                <a16:creationId xmlns:a16="http://schemas.microsoft.com/office/drawing/2014/main" id="{863E75E3-4942-DC94-DCB5-562F6DEF0D64}"/>
              </a:ext>
            </a:extLst>
          </p:cNvPr>
          <p:cNvSpPr/>
          <p:nvPr/>
        </p:nvSpPr>
        <p:spPr>
          <a:xfrm>
            <a:off x="0" y="3822192"/>
            <a:ext cx="12192000" cy="1088136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A980A1-EFCB-6937-69F6-AE6C90BFF58D}"/>
              </a:ext>
            </a:extLst>
          </p:cNvPr>
          <p:cNvSpPr txBox="1"/>
          <p:nvPr/>
        </p:nvSpPr>
        <p:spPr>
          <a:xfrm>
            <a:off x="347472" y="2441448"/>
            <a:ext cx="63825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HTML 5</a:t>
            </a:r>
            <a:endParaRPr lang="en-IN" sz="8800" dirty="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31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C3C1D-DDD2-CF32-530B-F7E74A57AEB7}"/>
              </a:ext>
            </a:extLst>
          </p:cNvPr>
          <p:cNvSpPr txBox="1"/>
          <p:nvPr/>
        </p:nvSpPr>
        <p:spPr>
          <a:xfrm>
            <a:off x="173736" y="292608"/>
            <a:ext cx="2944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chemeClr val="bg1">
                    <a:lumMod val="85000"/>
                  </a:schemeClr>
                </a:solidFill>
              </a:rPr>
              <a:t>What is HTML5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FAB71C-8D27-5497-9620-01940541A8B6}"/>
              </a:ext>
            </a:extLst>
          </p:cNvPr>
          <p:cNvSpPr txBox="1"/>
          <p:nvPr/>
        </p:nvSpPr>
        <p:spPr>
          <a:xfrm>
            <a:off x="1078992" y="960120"/>
            <a:ext cx="7763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bg1"/>
                </a:solidFill>
              </a:rPr>
              <a:t>it’s a buzzword refers to modern web technologies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bg1"/>
                </a:solidFill>
              </a:rPr>
              <a:t>it’s the core markup language of WWW, Developed at WHATWG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bg1"/>
                </a:solidFill>
              </a:rPr>
              <a:t>Primarily designed for semantically describing scientific documents</a:t>
            </a:r>
          </a:p>
        </p:txBody>
      </p:sp>
    </p:spTree>
    <p:extLst>
      <p:ext uri="{BB962C8B-B14F-4D97-AF65-F5344CB8AC3E}">
        <p14:creationId xmlns:p14="http://schemas.microsoft.com/office/powerpoint/2010/main" val="2941365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6EC6930-BDA2-2D21-87EF-9C8A536A5963}"/>
              </a:ext>
            </a:extLst>
          </p:cNvPr>
          <p:cNvSpPr txBox="1"/>
          <p:nvPr/>
        </p:nvSpPr>
        <p:spPr>
          <a:xfrm>
            <a:off x="173736" y="292608"/>
            <a:ext cx="3127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chemeClr val="bg1">
                    <a:lumMod val="85000"/>
                  </a:schemeClr>
                </a:solidFill>
              </a:rPr>
              <a:t>History of HTML5 ?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8CC62AD8-057F-765D-8F5A-F29C199328CD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48640" y="801083"/>
            <a:ext cx="10597896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1. From roots to reform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1990–1995</a:t>
            </a:r>
            <a:r>
              <a:rPr lang="en-US" dirty="0">
                <a:solidFill>
                  <a:schemeClr val="bg1"/>
                </a:solidFill>
              </a:rPr>
              <a:t>: HTML starts at </a:t>
            </a:r>
            <a:r>
              <a:rPr lang="en-US" b="1" dirty="0">
                <a:solidFill>
                  <a:schemeClr val="bg1"/>
                </a:solidFill>
              </a:rPr>
              <a:t>CERN</a:t>
            </a:r>
            <a:r>
              <a:rPr lang="en-US" dirty="0">
                <a:solidFill>
                  <a:schemeClr val="bg1"/>
                </a:solidFill>
              </a:rPr>
              <a:t>, then moves to the </a:t>
            </a:r>
            <a:r>
              <a:rPr lang="en-US" b="1" dirty="0">
                <a:solidFill>
                  <a:schemeClr val="bg1"/>
                </a:solidFill>
              </a:rPr>
              <a:t>IETF</a:t>
            </a:r>
            <a:r>
              <a:rPr lang="en-US" dirty="0">
                <a:solidFill>
                  <a:schemeClr val="bg1"/>
                </a:solidFill>
              </a:rPr>
              <a:t>. A period of rapid updates and experimentation.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1995</a:t>
            </a:r>
            <a:r>
              <a:rPr lang="en-US" dirty="0">
                <a:solidFill>
                  <a:schemeClr val="bg1"/>
                </a:solidFill>
              </a:rPr>
              <a:t>: HTML 3.0 aimed big but fizzled.</a:t>
            </a:r>
          </a:p>
          <a:p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📌 Solution? A more practical </a:t>
            </a:r>
            <a:r>
              <a:rPr lang="en-US" b="1" dirty="0">
                <a:solidFill>
                  <a:schemeClr val="bg1"/>
                </a:solidFill>
              </a:rPr>
              <a:t>HTML 3.2</a:t>
            </a:r>
            <a:r>
              <a:rPr lang="en-US" dirty="0">
                <a:solidFill>
                  <a:schemeClr val="bg1"/>
                </a:solidFill>
              </a:rPr>
              <a:t> in </a:t>
            </a:r>
            <a:r>
              <a:rPr lang="en-US" b="1" dirty="0">
                <a:solidFill>
                  <a:schemeClr val="bg1"/>
                </a:solidFill>
              </a:rPr>
              <a:t>1997</a:t>
            </a:r>
            <a:r>
              <a:rPr lang="en-US" dirty="0">
                <a:solidFill>
                  <a:schemeClr val="bg1"/>
                </a:solidFill>
              </a:rPr>
              <a:t>, followed closely by </a:t>
            </a:r>
            <a:r>
              <a:rPr lang="en-US" b="1" dirty="0">
                <a:solidFill>
                  <a:schemeClr val="bg1"/>
                </a:solidFill>
              </a:rPr>
              <a:t>HTML4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1998</a:t>
            </a:r>
            <a:r>
              <a:rPr lang="en-US" dirty="0">
                <a:solidFill>
                  <a:schemeClr val="bg1"/>
                </a:solidFill>
              </a:rPr>
              <a:t>: W3C shifts focus to </a:t>
            </a:r>
            <a:r>
              <a:rPr lang="en-US" b="1" dirty="0">
                <a:solidFill>
                  <a:schemeClr val="bg1"/>
                </a:solidFill>
              </a:rPr>
              <a:t>XHTML</a:t>
            </a:r>
            <a:r>
              <a:rPr lang="en-US" dirty="0">
                <a:solidFill>
                  <a:schemeClr val="bg1"/>
                </a:solidFill>
              </a:rPr>
              <a:t>—an XML version of HTML.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2000</a:t>
            </a:r>
            <a:r>
              <a:rPr lang="en-US" dirty="0">
                <a:solidFill>
                  <a:schemeClr val="bg1"/>
                </a:solidFill>
              </a:rPr>
              <a:t>: Launch of </a:t>
            </a:r>
            <a:r>
              <a:rPr lang="en-US" b="1" dirty="0">
                <a:solidFill>
                  <a:schemeClr val="bg1"/>
                </a:solidFill>
              </a:rPr>
              <a:t>XHTML 1.0</a:t>
            </a:r>
            <a:r>
              <a:rPr lang="en-US" dirty="0">
                <a:solidFill>
                  <a:schemeClr val="bg1"/>
                </a:solidFill>
              </a:rPr>
              <a:t>—HTML4 in XML clothes, no new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focus shifts to </a:t>
            </a:r>
            <a:r>
              <a:rPr lang="en-US" b="1" dirty="0">
                <a:solidFill>
                  <a:schemeClr val="bg1"/>
                </a:solidFill>
              </a:rPr>
              <a:t>XHTML Modularization</a:t>
            </a:r>
            <a:r>
              <a:rPr lang="en-US" dirty="0">
                <a:solidFill>
                  <a:schemeClr val="bg1"/>
                </a:solidFill>
              </a:rPr>
              <a:t>—breaking it into reusable parts.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Meanwhile, </a:t>
            </a:r>
            <a:r>
              <a:rPr lang="en-US" b="1" dirty="0">
                <a:solidFill>
                  <a:schemeClr val="bg1"/>
                </a:solidFill>
              </a:rPr>
              <a:t>XHTML2</a:t>
            </a:r>
            <a:r>
              <a:rPr lang="en-US" dirty="0">
                <a:solidFill>
                  <a:schemeClr val="bg1"/>
                </a:solidFill>
              </a:rPr>
              <a:t> was born—a clean slate, but </a:t>
            </a:r>
            <a:r>
              <a:rPr lang="en-US" b="1" dirty="0">
                <a:solidFill>
                  <a:schemeClr val="bg1"/>
                </a:solidFill>
              </a:rPr>
              <a:t>not backward-compatible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DOM APIs</a:t>
            </a:r>
            <a:r>
              <a:rPr lang="en-US" dirty="0">
                <a:solidFill>
                  <a:schemeClr val="bg1"/>
                </a:solidFill>
              </a:rPr>
              <a:t> for HTML were also standardized around this time: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DOM Level 1</a:t>
            </a:r>
            <a:r>
              <a:rPr lang="en-US" dirty="0">
                <a:solidFill>
                  <a:schemeClr val="bg1"/>
                </a:solidFill>
              </a:rPr>
              <a:t> (1998)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DOM Level 2</a:t>
            </a:r>
            <a:r>
              <a:rPr lang="en-US" dirty="0">
                <a:solidFill>
                  <a:schemeClr val="bg1"/>
                </a:solidFill>
              </a:rPr>
              <a:t> (2000–2003)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DOM Level 3</a:t>
            </a:r>
            <a:r>
              <a:rPr lang="en-US" dirty="0">
                <a:solidFill>
                  <a:schemeClr val="bg1"/>
                </a:solidFill>
              </a:rPr>
              <a:t> started but left incomplete.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2003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XForms</a:t>
            </a:r>
            <a:r>
              <a:rPr lang="en-US" dirty="0">
                <a:solidFill>
                  <a:schemeClr val="bg1"/>
                </a:solidFill>
              </a:rPr>
              <a:t> (future of web forms?) drops—sparks realization: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➤ </a:t>
            </a:r>
            <a:r>
              <a:rPr lang="en-US" b="1" dirty="0">
                <a:solidFill>
                  <a:schemeClr val="bg1"/>
                </a:solidFill>
              </a:rPr>
              <a:t>XML didn’t replace HTML</a:t>
            </a:r>
            <a:r>
              <a:rPr lang="en-US" dirty="0">
                <a:solidFill>
                  <a:schemeClr val="bg1"/>
                </a:solidFill>
              </a:rPr>
              <a:t>… but rather coexisted with new formats like RSS and Atom.</a:t>
            </a:r>
          </a:p>
        </p:txBody>
      </p:sp>
    </p:spTree>
    <p:extLst>
      <p:ext uri="{BB962C8B-B14F-4D97-AF65-F5344CB8AC3E}">
        <p14:creationId xmlns:p14="http://schemas.microsoft.com/office/powerpoint/2010/main" val="3421437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A763A477-0F34-5FCF-3B97-54C1B8AADBB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92608" y="522745"/>
            <a:ext cx="11786616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Developers prove that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HTML4 could be extended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to include many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XForms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features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without breaking the web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Opera takes the lead—publishes a draft under its copyright.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2004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Opera &amp; Mozilla present their ideas at a W3C workshop. Rejected. W3C sticks to the XML path.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So... Apple, Mozilla, and Opera form WHATWG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and continue independently.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 🔓 Open spec, public mailing list, shared copyright.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WHATWG core values: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Backward compatibility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Spec matches real-world behavior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Detailed enough to avoid browser guesswork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HTML5 draft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grows—combines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HTML4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XHTML1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DOM2 HTML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into one powerful spec.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2006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W3C shows interest again.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2007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W3C and WHATWG start collaborating on HTML5.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2011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Differences resurface: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W3C wants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finished snapshot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📘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WHATWG prefers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Living Standard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🔄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2019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✨ Happy ending—WHATWG and W3C agree to work together on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 single, unified HTML standard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8486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8651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3906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385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Agency FB</vt:lpstr>
      <vt:lpstr>Arial</vt:lpstr>
      <vt:lpstr>Bahnschrift Light</vt:lpstr>
      <vt:lpstr>Calibri</vt:lpstr>
      <vt:lpstr>Calibri Light</vt:lpstr>
      <vt:lpstr>Consolas</vt:lpstr>
      <vt:lpstr>Minion Pro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Ashish kumar Jena</dc:creator>
  <cp:lastModifiedBy>Ashish kumar Jena</cp:lastModifiedBy>
  <cp:revision>4</cp:revision>
  <dcterms:created xsi:type="dcterms:W3CDTF">2025-04-06T02:56:32Z</dcterms:created>
  <dcterms:modified xsi:type="dcterms:W3CDTF">2025-06-14T05:25:18Z</dcterms:modified>
</cp:coreProperties>
</file>