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7" r:id="rId8"/>
    <p:sldId id="268" r:id="rId9"/>
    <p:sldId id="264" r:id="rId10"/>
    <p:sldId id="272" r:id="rId11"/>
    <p:sldId id="271" r:id="rId12"/>
    <p:sldId id="263" r:id="rId13"/>
    <p:sldId id="266" r:id="rId14"/>
    <p:sldId id="265"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E7DD-22D9-5599-85BC-7E448C633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051C21-23B2-FCC2-2585-D0CF49CFF7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9B61E-5206-18F0-77C7-8776754058CC}"/>
              </a:ext>
            </a:extLst>
          </p:cNvPr>
          <p:cNvSpPr>
            <a:spLocks noGrp="1"/>
          </p:cNvSpPr>
          <p:nvPr>
            <p:ph type="dt" sz="half" idx="10"/>
          </p:nvPr>
        </p:nvSpPr>
        <p:spPr/>
        <p:txBody>
          <a:bodyPr/>
          <a:lstStyle/>
          <a:p>
            <a:fld id="{1C741E01-1D4D-4433-A40D-3072864D9EEF}" type="datetimeFigureOut">
              <a:rPr lang="en-US" smtClean="0"/>
              <a:t>3/3/2024</a:t>
            </a:fld>
            <a:endParaRPr lang="en-US"/>
          </a:p>
        </p:txBody>
      </p:sp>
      <p:sp>
        <p:nvSpPr>
          <p:cNvPr id="5" name="Footer Placeholder 4">
            <a:extLst>
              <a:ext uri="{FF2B5EF4-FFF2-40B4-BE49-F238E27FC236}">
                <a16:creationId xmlns:a16="http://schemas.microsoft.com/office/drawing/2014/main" id="{50122D07-D1C6-D435-215C-B246CD64E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2F80C-5F33-C32B-357D-333497784495}"/>
              </a:ext>
            </a:extLst>
          </p:cNvPr>
          <p:cNvSpPr>
            <a:spLocks noGrp="1"/>
          </p:cNvSpPr>
          <p:nvPr>
            <p:ph type="sldNum" sz="quarter" idx="12"/>
          </p:nvPr>
        </p:nvSpPr>
        <p:spPr/>
        <p:txBody>
          <a:bodyPr/>
          <a:lstStyle/>
          <a:p>
            <a:fld id="{541A9160-3810-4FDB-89C2-FF648CF97F50}" type="slidenum">
              <a:rPr lang="en-US" smtClean="0"/>
              <a:t>‹#›</a:t>
            </a:fld>
            <a:endParaRPr lang="en-US"/>
          </a:p>
        </p:txBody>
      </p:sp>
    </p:spTree>
    <p:extLst>
      <p:ext uri="{BB962C8B-B14F-4D97-AF65-F5344CB8AC3E}">
        <p14:creationId xmlns:p14="http://schemas.microsoft.com/office/powerpoint/2010/main" val="266157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B8F4-7B35-A6F8-A6D7-C655B8549D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21B787-DA6C-0913-A18D-470F530122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D19E1-19F1-EDF3-9F9A-5E22BA83680A}"/>
              </a:ext>
            </a:extLst>
          </p:cNvPr>
          <p:cNvSpPr>
            <a:spLocks noGrp="1"/>
          </p:cNvSpPr>
          <p:nvPr>
            <p:ph type="dt" sz="half" idx="10"/>
          </p:nvPr>
        </p:nvSpPr>
        <p:spPr/>
        <p:txBody>
          <a:bodyPr/>
          <a:lstStyle/>
          <a:p>
            <a:fld id="{1C741E01-1D4D-4433-A40D-3072864D9EEF}" type="datetimeFigureOut">
              <a:rPr lang="en-US" smtClean="0"/>
              <a:t>3/3/2024</a:t>
            </a:fld>
            <a:endParaRPr lang="en-US"/>
          </a:p>
        </p:txBody>
      </p:sp>
      <p:sp>
        <p:nvSpPr>
          <p:cNvPr id="5" name="Footer Placeholder 4">
            <a:extLst>
              <a:ext uri="{FF2B5EF4-FFF2-40B4-BE49-F238E27FC236}">
                <a16:creationId xmlns:a16="http://schemas.microsoft.com/office/drawing/2014/main" id="{91B99E0E-6266-2CFC-590B-214D239FC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C7052-AD0E-929F-8B73-639222E57E83}"/>
              </a:ext>
            </a:extLst>
          </p:cNvPr>
          <p:cNvSpPr>
            <a:spLocks noGrp="1"/>
          </p:cNvSpPr>
          <p:nvPr>
            <p:ph type="sldNum" sz="quarter" idx="12"/>
          </p:nvPr>
        </p:nvSpPr>
        <p:spPr/>
        <p:txBody>
          <a:bodyPr/>
          <a:lstStyle/>
          <a:p>
            <a:fld id="{541A9160-3810-4FDB-89C2-FF648CF97F50}" type="slidenum">
              <a:rPr lang="en-US" smtClean="0"/>
              <a:t>‹#›</a:t>
            </a:fld>
            <a:endParaRPr lang="en-US"/>
          </a:p>
        </p:txBody>
      </p:sp>
    </p:spTree>
    <p:extLst>
      <p:ext uri="{BB962C8B-B14F-4D97-AF65-F5344CB8AC3E}">
        <p14:creationId xmlns:p14="http://schemas.microsoft.com/office/powerpoint/2010/main" val="400815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05008-3B49-E021-2986-4AA04A40D0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CDB140-E5D1-0AFE-BD92-B0C5F0B27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99603-E0D9-689C-C032-E80C1695FABF}"/>
              </a:ext>
            </a:extLst>
          </p:cNvPr>
          <p:cNvSpPr>
            <a:spLocks noGrp="1"/>
          </p:cNvSpPr>
          <p:nvPr>
            <p:ph type="dt" sz="half" idx="10"/>
          </p:nvPr>
        </p:nvSpPr>
        <p:spPr/>
        <p:txBody>
          <a:bodyPr/>
          <a:lstStyle/>
          <a:p>
            <a:fld id="{1C741E01-1D4D-4433-A40D-3072864D9EEF}" type="datetimeFigureOut">
              <a:rPr lang="en-US" smtClean="0"/>
              <a:t>3/3/2024</a:t>
            </a:fld>
            <a:endParaRPr lang="en-US"/>
          </a:p>
        </p:txBody>
      </p:sp>
      <p:sp>
        <p:nvSpPr>
          <p:cNvPr id="5" name="Footer Placeholder 4">
            <a:extLst>
              <a:ext uri="{FF2B5EF4-FFF2-40B4-BE49-F238E27FC236}">
                <a16:creationId xmlns:a16="http://schemas.microsoft.com/office/drawing/2014/main" id="{249D6E16-0C35-7A76-D6C3-20B8B129E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44BC7-2567-F589-4D23-8A2EAD821AF5}"/>
              </a:ext>
            </a:extLst>
          </p:cNvPr>
          <p:cNvSpPr>
            <a:spLocks noGrp="1"/>
          </p:cNvSpPr>
          <p:nvPr>
            <p:ph type="sldNum" sz="quarter" idx="12"/>
          </p:nvPr>
        </p:nvSpPr>
        <p:spPr/>
        <p:txBody>
          <a:bodyPr/>
          <a:lstStyle/>
          <a:p>
            <a:fld id="{541A9160-3810-4FDB-89C2-FF648CF97F50}" type="slidenum">
              <a:rPr lang="en-US" smtClean="0"/>
              <a:t>‹#›</a:t>
            </a:fld>
            <a:endParaRPr lang="en-US"/>
          </a:p>
        </p:txBody>
      </p:sp>
    </p:spTree>
    <p:extLst>
      <p:ext uri="{BB962C8B-B14F-4D97-AF65-F5344CB8AC3E}">
        <p14:creationId xmlns:p14="http://schemas.microsoft.com/office/powerpoint/2010/main" val="92249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3C0A-F107-3664-4082-F30B586E4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410BB5-158B-6908-B33F-2FECE3CC0C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D1FED-2887-9307-6779-81853B755A54}"/>
              </a:ext>
            </a:extLst>
          </p:cNvPr>
          <p:cNvSpPr>
            <a:spLocks noGrp="1"/>
          </p:cNvSpPr>
          <p:nvPr>
            <p:ph type="dt" sz="half" idx="10"/>
          </p:nvPr>
        </p:nvSpPr>
        <p:spPr/>
        <p:txBody>
          <a:bodyPr/>
          <a:lstStyle/>
          <a:p>
            <a:fld id="{1C741E01-1D4D-4433-A40D-3072864D9EEF}" type="datetimeFigureOut">
              <a:rPr lang="en-US" smtClean="0"/>
              <a:t>3/3/2024</a:t>
            </a:fld>
            <a:endParaRPr lang="en-US"/>
          </a:p>
        </p:txBody>
      </p:sp>
      <p:sp>
        <p:nvSpPr>
          <p:cNvPr id="5" name="Footer Placeholder 4">
            <a:extLst>
              <a:ext uri="{FF2B5EF4-FFF2-40B4-BE49-F238E27FC236}">
                <a16:creationId xmlns:a16="http://schemas.microsoft.com/office/drawing/2014/main" id="{53869C11-17A6-C967-BC87-8C3129869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DB7B0-2EAA-F70C-08B5-4C19DD294490}"/>
              </a:ext>
            </a:extLst>
          </p:cNvPr>
          <p:cNvSpPr>
            <a:spLocks noGrp="1"/>
          </p:cNvSpPr>
          <p:nvPr>
            <p:ph type="sldNum" sz="quarter" idx="12"/>
          </p:nvPr>
        </p:nvSpPr>
        <p:spPr/>
        <p:txBody>
          <a:bodyPr/>
          <a:lstStyle/>
          <a:p>
            <a:fld id="{541A9160-3810-4FDB-89C2-FF648CF97F50}" type="slidenum">
              <a:rPr lang="en-US" smtClean="0"/>
              <a:t>‹#›</a:t>
            </a:fld>
            <a:endParaRPr lang="en-US"/>
          </a:p>
        </p:txBody>
      </p:sp>
    </p:spTree>
    <p:extLst>
      <p:ext uri="{BB962C8B-B14F-4D97-AF65-F5344CB8AC3E}">
        <p14:creationId xmlns:p14="http://schemas.microsoft.com/office/powerpoint/2010/main" val="301839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1CB4-65DD-0C53-55D0-8BE27D1EB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2BEBF2-AD88-C812-7135-F7439AD70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D3EED-EDE3-CF4B-507D-0BD70E9B10E4}"/>
              </a:ext>
            </a:extLst>
          </p:cNvPr>
          <p:cNvSpPr>
            <a:spLocks noGrp="1"/>
          </p:cNvSpPr>
          <p:nvPr>
            <p:ph type="dt" sz="half" idx="10"/>
          </p:nvPr>
        </p:nvSpPr>
        <p:spPr/>
        <p:txBody>
          <a:bodyPr/>
          <a:lstStyle/>
          <a:p>
            <a:fld id="{1C741E01-1D4D-4433-A40D-3072864D9EEF}" type="datetimeFigureOut">
              <a:rPr lang="en-US" smtClean="0"/>
              <a:t>3/3/2024</a:t>
            </a:fld>
            <a:endParaRPr lang="en-US"/>
          </a:p>
        </p:txBody>
      </p:sp>
      <p:sp>
        <p:nvSpPr>
          <p:cNvPr id="5" name="Footer Placeholder 4">
            <a:extLst>
              <a:ext uri="{FF2B5EF4-FFF2-40B4-BE49-F238E27FC236}">
                <a16:creationId xmlns:a16="http://schemas.microsoft.com/office/drawing/2014/main" id="{6FD065E5-2D6F-0D2A-B066-4A76A966A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F1CAF-641E-3828-6003-34842694F8BF}"/>
              </a:ext>
            </a:extLst>
          </p:cNvPr>
          <p:cNvSpPr>
            <a:spLocks noGrp="1"/>
          </p:cNvSpPr>
          <p:nvPr>
            <p:ph type="sldNum" sz="quarter" idx="12"/>
          </p:nvPr>
        </p:nvSpPr>
        <p:spPr/>
        <p:txBody>
          <a:bodyPr/>
          <a:lstStyle/>
          <a:p>
            <a:fld id="{541A9160-3810-4FDB-89C2-FF648CF97F50}" type="slidenum">
              <a:rPr lang="en-US" smtClean="0"/>
              <a:t>‹#›</a:t>
            </a:fld>
            <a:endParaRPr lang="en-US"/>
          </a:p>
        </p:txBody>
      </p:sp>
    </p:spTree>
    <p:extLst>
      <p:ext uri="{BB962C8B-B14F-4D97-AF65-F5344CB8AC3E}">
        <p14:creationId xmlns:p14="http://schemas.microsoft.com/office/powerpoint/2010/main" val="396170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8325-8861-BA79-4E35-4722C9548D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74723-BE22-149B-7D7A-46FBD6DDDA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1036D0-AD92-09D7-B8EB-90EA4DB439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73FFF0-AF34-3711-B340-1D9AA496BC25}"/>
              </a:ext>
            </a:extLst>
          </p:cNvPr>
          <p:cNvSpPr>
            <a:spLocks noGrp="1"/>
          </p:cNvSpPr>
          <p:nvPr>
            <p:ph type="dt" sz="half" idx="10"/>
          </p:nvPr>
        </p:nvSpPr>
        <p:spPr/>
        <p:txBody>
          <a:bodyPr/>
          <a:lstStyle/>
          <a:p>
            <a:fld id="{1C741E01-1D4D-4433-A40D-3072864D9EEF}" type="datetimeFigureOut">
              <a:rPr lang="en-US" smtClean="0"/>
              <a:t>3/3/2024</a:t>
            </a:fld>
            <a:endParaRPr lang="en-US"/>
          </a:p>
        </p:txBody>
      </p:sp>
      <p:sp>
        <p:nvSpPr>
          <p:cNvPr id="6" name="Footer Placeholder 5">
            <a:extLst>
              <a:ext uri="{FF2B5EF4-FFF2-40B4-BE49-F238E27FC236}">
                <a16:creationId xmlns:a16="http://schemas.microsoft.com/office/drawing/2014/main" id="{62F74B00-D313-251B-8013-F7042F5BB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F18D0-2C1F-065F-83E1-9563F2A6FE37}"/>
              </a:ext>
            </a:extLst>
          </p:cNvPr>
          <p:cNvSpPr>
            <a:spLocks noGrp="1"/>
          </p:cNvSpPr>
          <p:nvPr>
            <p:ph type="sldNum" sz="quarter" idx="12"/>
          </p:nvPr>
        </p:nvSpPr>
        <p:spPr/>
        <p:txBody>
          <a:bodyPr/>
          <a:lstStyle/>
          <a:p>
            <a:fld id="{541A9160-3810-4FDB-89C2-FF648CF97F50}" type="slidenum">
              <a:rPr lang="en-US" smtClean="0"/>
              <a:t>‹#›</a:t>
            </a:fld>
            <a:endParaRPr lang="en-US"/>
          </a:p>
        </p:txBody>
      </p:sp>
    </p:spTree>
    <p:extLst>
      <p:ext uri="{BB962C8B-B14F-4D97-AF65-F5344CB8AC3E}">
        <p14:creationId xmlns:p14="http://schemas.microsoft.com/office/powerpoint/2010/main" val="383949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BB07-3954-3AB3-1277-AEF6B9E4B2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9BC6CD-0054-52ED-B264-7B6BBB963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8A60DF-292C-6E54-35F7-F6751DDDA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57F04F-AD07-BD8A-271E-BA1F82118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0E7EF2-FD62-182E-BB73-43739B758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9480F1-8B58-EEF1-7660-ECCD699222A8}"/>
              </a:ext>
            </a:extLst>
          </p:cNvPr>
          <p:cNvSpPr>
            <a:spLocks noGrp="1"/>
          </p:cNvSpPr>
          <p:nvPr>
            <p:ph type="dt" sz="half" idx="10"/>
          </p:nvPr>
        </p:nvSpPr>
        <p:spPr/>
        <p:txBody>
          <a:bodyPr/>
          <a:lstStyle/>
          <a:p>
            <a:fld id="{1C741E01-1D4D-4433-A40D-3072864D9EEF}" type="datetimeFigureOut">
              <a:rPr lang="en-US" smtClean="0"/>
              <a:t>3/3/2024</a:t>
            </a:fld>
            <a:endParaRPr lang="en-US"/>
          </a:p>
        </p:txBody>
      </p:sp>
      <p:sp>
        <p:nvSpPr>
          <p:cNvPr id="8" name="Footer Placeholder 7">
            <a:extLst>
              <a:ext uri="{FF2B5EF4-FFF2-40B4-BE49-F238E27FC236}">
                <a16:creationId xmlns:a16="http://schemas.microsoft.com/office/drawing/2014/main" id="{930CCB99-A998-4A98-E7B4-D2012375C2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B2335B-E525-8D11-D009-709239BF1D8D}"/>
              </a:ext>
            </a:extLst>
          </p:cNvPr>
          <p:cNvSpPr>
            <a:spLocks noGrp="1"/>
          </p:cNvSpPr>
          <p:nvPr>
            <p:ph type="sldNum" sz="quarter" idx="12"/>
          </p:nvPr>
        </p:nvSpPr>
        <p:spPr/>
        <p:txBody>
          <a:bodyPr/>
          <a:lstStyle/>
          <a:p>
            <a:fld id="{541A9160-3810-4FDB-89C2-FF648CF97F50}" type="slidenum">
              <a:rPr lang="en-US" smtClean="0"/>
              <a:t>‹#›</a:t>
            </a:fld>
            <a:endParaRPr lang="en-US"/>
          </a:p>
        </p:txBody>
      </p:sp>
    </p:spTree>
    <p:extLst>
      <p:ext uri="{BB962C8B-B14F-4D97-AF65-F5344CB8AC3E}">
        <p14:creationId xmlns:p14="http://schemas.microsoft.com/office/powerpoint/2010/main" val="191162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5965-D9E5-987F-9FE4-1D0FAB6EA5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702DA0-9D51-B86B-4635-A15CEC5E76A1}"/>
              </a:ext>
            </a:extLst>
          </p:cNvPr>
          <p:cNvSpPr>
            <a:spLocks noGrp="1"/>
          </p:cNvSpPr>
          <p:nvPr>
            <p:ph type="dt" sz="half" idx="10"/>
          </p:nvPr>
        </p:nvSpPr>
        <p:spPr/>
        <p:txBody>
          <a:bodyPr/>
          <a:lstStyle/>
          <a:p>
            <a:fld id="{1C741E01-1D4D-4433-A40D-3072864D9EEF}" type="datetimeFigureOut">
              <a:rPr lang="en-US" smtClean="0"/>
              <a:t>3/3/2024</a:t>
            </a:fld>
            <a:endParaRPr lang="en-US"/>
          </a:p>
        </p:txBody>
      </p:sp>
      <p:sp>
        <p:nvSpPr>
          <p:cNvPr id="4" name="Footer Placeholder 3">
            <a:extLst>
              <a:ext uri="{FF2B5EF4-FFF2-40B4-BE49-F238E27FC236}">
                <a16:creationId xmlns:a16="http://schemas.microsoft.com/office/drawing/2014/main" id="{7CF7C325-8780-BB46-119B-3E71106ADD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DCE5C5-973F-01D6-0D46-97E9FCDA244F}"/>
              </a:ext>
            </a:extLst>
          </p:cNvPr>
          <p:cNvSpPr>
            <a:spLocks noGrp="1"/>
          </p:cNvSpPr>
          <p:nvPr>
            <p:ph type="sldNum" sz="quarter" idx="12"/>
          </p:nvPr>
        </p:nvSpPr>
        <p:spPr/>
        <p:txBody>
          <a:bodyPr/>
          <a:lstStyle/>
          <a:p>
            <a:fld id="{541A9160-3810-4FDB-89C2-FF648CF97F50}" type="slidenum">
              <a:rPr lang="en-US" smtClean="0"/>
              <a:t>‹#›</a:t>
            </a:fld>
            <a:endParaRPr lang="en-US"/>
          </a:p>
        </p:txBody>
      </p:sp>
    </p:spTree>
    <p:extLst>
      <p:ext uri="{BB962C8B-B14F-4D97-AF65-F5344CB8AC3E}">
        <p14:creationId xmlns:p14="http://schemas.microsoft.com/office/powerpoint/2010/main" val="63751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AC98B-3647-F6B9-4CDA-3D3EBAEDEB71}"/>
              </a:ext>
            </a:extLst>
          </p:cNvPr>
          <p:cNvSpPr>
            <a:spLocks noGrp="1"/>
          </p:cNvSpPr>
          <p:nvPr>
            <p:ph type="dt" sz="half" idx="10"/>
          </p:nvPr>
        </p:nvSpPr>
        <p:spPr/>
        <p:txBody>
          <a:bodyPr/>
          <a:lstStyle/>
          <a:p>
            <a:fld id="{1C741E01-1D4D-4433-A40D-3072864D9EEF}" type="datetimeFigureOut">
              <a:rPr lang="en-US" smtClean="0"/>
              <a:t>3/3/2024</a:t>
            </a:fld>
            <a:endParaRPr lang="en-US"/>
          </a:p>
        </p:txBody>
      </p:sp>
      <p:sp>
        <p:nvSpPr>
          <p:cNvPr id="3" name="Footer Placeholder 2">
            <a:extLst>
              <a:ext uri="{FF2B5EF4-FFF2-40B4-BE49-F238E27FC236}">
                <a16:creationId xmlns:a16="http://schemas.microsoft.com/office/drawing/2014/main" id="{CBB1CE0B-DEA7-204F-1186-10E4E13E6D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881362-E422-DF05-E579-4DF8D576F601}"/>
              </a:ext>
            </a:extLst>
          </p:cNvPr>
          <p:cNvSpPr>
            <a:spLocks noGrp="1"/>
          </p:cNvSpPr>
          <p:nvPr>
            <p:ph type="sldNum" sz="quarter" idx="12"/>
          </p:nvPr>
        </p:nvSpPr>
        <p:spPr/>
        <p:txBody>
          <a:bodyPr/>
          <a:lstStyle/>
          <a:p>
            <a:fld id="{541A9160-3810-4FDB-89C2-FF648CF97F50}" type="slidenum">
              <a:rPr lang="en-US" smtClean="0"/>
              <a:t>‹#›</a:t>
            </a:fld>
            <a:endParaRPr lang="en-US"/>
          </a:p>
        </p:txBody>
      </p:sp>
    </p:spTree>
    <p:extLst>
      <p:ext uri="{BB962C8B-B14F-4D97-AF65-F5344CB8AC3E}">
        <p14:creationId xmlns:p14="http://schemas.microsoft.com/office/powerpoint/2010/main" val="3095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71CF-64D2-3BA1-4B17-439ED669F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3F4C8-287D-A759-DD12-6F074A950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A580F0-35C1-24BC-1709-4B7B2A860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9F9CA-940F-2D5E-734A-727555A09D07}"/>
              </a:ext>
            </a:extLst>
          </p:cNvPr>
          <p:cNvSpPr>
            <a:spLocks noGrp="1"/>
          </p:cNvSpPr>
          <p:nvPr>
            <p:ph type="dt" sz="half" idx="10"/>
          </p:nvPr>
        </p:nvSpPr>
        <p:spPr/>
        <p:txBody>
          <a:bodyPr/>
          <a:lstStyle/>
          <a:p>
            <a:fld id="{1C741E01-1D4D-4433-A40D-3072864D9EEF}" type="datetimeFigureOut">
              <a:rPr lang="en-US" smtClean="0"/>
              <a:t>3/3/2024</a:t>
            </a:fld>
            <a:endParaRPr lang="en-US"/>
          </a:p>
        </p:txBody>
      </p:sp>
      <p:sp>
        <p:nvSpPr>
          <p:cNvPr id="6" name="Footer Placeholder 5">
            <a:extLst>
              <a:ext uri="{FF2B5EF4-FFF2-40B4-BE49-F238E27FC236}">
                <a16:creationId xmlns:a16="http://schemas.microsoft.com/office/drawing/2014/main" id="{4D084CF1-3097-AB93-F45D-9CAEC14E16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A6471-B0B0-1A4D-B3F1-6AD58EFCD75F}"/>
              </a:ext>
            </a:extLst>
          </p:cNvPr>
          <p:cNvSpPr>
            <a:spLocks noGrp="1"/>
          </p:cNvSpPr>
          <p:nvPr>
            <p:ph type="sldNum" sz="quarter" idx="12"/>
          </p:nvPr>
        </p:nvSpPr>
        <p:spPr/>
        <p:txBody>
          <a:bodyPr/>
          <a:lstStyle/>
          <a:p>
            <a:fld id="{541A9160-3810-4FDB-89C2-FF648CF97F50}" type="slidenum">
              <a:rPr lang="en-US" smtClean="0"/>
              <a:t>‹#›</a:t>
            </a:fld>
            <a:endParaRPr lang="en-US"/>
          </a:p>
        </p:txBody>
      </p:sp>
    </p:spTree>
    <p:extLst>
      <p:ext uri="{BB962C8B-B14F-4D97-AF65-F5344CB8AC3E}">
        <p14:creationId xmlns:p14="http://schemas.microsoft.com/office/powerpoint/2010/main" val="284056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E78-FF4D-F6A5-6D8D-05BA5F48C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2150F7-EEBA-FC91-70E0-90AC713BF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C3181-9612-7614-308E-CA12ECAF5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94DEC-313D-CD1B-05B7-B361C1FA0FE3}"/>
              </a:ext>
            </a:extLst>
          </p:cNvPr>
          <p:cNvSpPr>
            <a:spLocks noGrp="1"/>
          </p:cNvSpPr>
          <p:nvPr>
            <p:ph type="dt" sz="half" idx="10"/>
          </p:nvPr>
        </p:nvSpPr>
        <p:spPr/>
        <p:txBody>
          <a:bodyPr/>
          <a:lstStyle/>
          <a:p>
            <a:fld id="{1C741E01-1D4D-4433-A40D-3072864D9EEF}" type="datetimeFigureOut">
              <a:rPr lang="en-US" smtClean="0"/>
              <a:t>3/3/2024</a:t>
            </a:fld>
            <a:endParaRPr lang="en-US"/>
          </a:p>
        </p:txBody>
      </p:sp>
      <p:sp>
        <p:nvSpPr>
          <p:cNvPr id="6" name="Footer Placeholder 5">
            <a:extLst>
              <a:ext uri="{FF2B5EF4-FFF2-40B4-BE49-F238E27FC236}">
                <a16:creationId xmlns:a16="http://schemas.microsoft.com/office/drawing/2014/main" id="{B66D1D07-CFF9-2C29-8BF5-CFDD23A06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30E32-8FDC-C952-FF1F-40AD804E334A}"/>
              </a:ext>
            </a:extLst>
          </p:cNvPr>
          <p:cNvSpPr>
            <a:spLocks noGrp="1"/>
          </p:cNvSpPr>
          <p:nvPr>
            <p:ph type="sldNum" sz="quarter" idx="12"/>
          </p:nvPr>
        </p:nvSpPr>
        <p:spPr/>
        <p:txBody>
          <a:bodyPr/>
          <a:lstStyle/>
          <a:p>
            <a:fld id="{541A9160-3810-4FDB-89C2-FF648CF97F50}" type="slidenum">
              <a:rPr lang="en-US" smtClean="0"/>
              <a:t>‹#›</a:t>
            </a:fld>
            <a:endParaRPr lang="en-US"/>
          </a:p>
        </p:txBody>
      </p:sp>
    </p:spTree>
    <p:extLst>
      <p:ext uri="{BB962C8B-B14F-4D97-AF65-F5344CB8AC3E}">
        <p14:creationId xmlns:p14="http://schemas.microsoft.com/office/powerpoint/2010/main" val="354514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61FFFE-580A-9601-2CF6-3A5EA7850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116224-2BC0-CFB6-832A-B9BECD6C7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D1583-5082-1A80-057B-224C02C54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41E01-1D4D-4433-A40D-3072864D9EEF}" type="datetimeFigureOut">
              <a:rPr lang="en-US" smtClean="0"/>
              <a:t>3/3/2024</a:t>
            </a:fld>
            <a:endParaRPr lang="en-US"/>
          </a:p>
        </p:txBody>
      </p:sp>
      <p:sp>
        <p:nvSpPr>
          <p:cNvPr id="5" name="Footer Placeholder 4">
            <a:extLst>
              <a:ext uri="{FF2B5EF4-FFF2-40B4-BE49-F238E27FC236}">
                <a16:creationId xmlns:a16="http://schemas.microsoft.com/office/drawing/2014/main" id="{0EE70785-C3B0-77DE-667E-E068C81FD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620481-0F64-041E-CFEB-F55A0FC46E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A9160-3810-4FDB-89C2-FF648CF97F50}" type="slidenum">
              <a:rPr lang="en-US" smtClean="0"/>
              <a:t>‹#›</a:t>
            </a:fld>
            <a:endParaRPr lang="en-US"/>
          </a:p>
        </p:txBody>
      </p:sp>
    </p:spTree>
    <p:extLst>
      <p:ext uri="{BB962C8B-B14F-4D97-AF65-F5344CB8AC3E}">
        <p14:creationId xmlns:p14="http://schemas.microsoft.com/office/powerpoint/2010/main" val="38706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linkedin.com/pulse/understanding-career-aspiration-gen-z-vishal-meh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49FB-F5F2-3D36-F89A-9725EF29BC62}"/>
              </a:ext>
            </a:extLst>
          </p:cNvPr>
          <p:cNvSpPr>
            <a:spLocks noGrp="1"/>
          </p:cNvSpPr>
          <p:nvPr>
            <p:ph type="ctrTitle"/>
          </p:nvPr>
        </p:nvSpPr>
        <p:spPr/>
        <p:txBody>
          <a:bodyPr/>
          <a:lstStyle/>
          <a:p>
            <a:r>
              <a:rPr lang="en-US" dirty="0"/>
              <a:t>Understanding  of Career Aspirations of Gen-Z </a:t>
            </a:r>
          </a:p>
        </p:txBody>
      </p:sp>
      <p:sp>
        <p:nvSpPr>
          <p:cNvPr id="3" name="Subtitle 2">
            <a:extLst>
              <a:ext uri="{FF2B5EF4-FFF2-40B4-BE49-F238E27FC236}">
                <a16:creationId xmlns:a16="http://schemas.microsoft.com/office/drawing/2014/main" id="{21846827-CAA9-09A6-0D87-A2C0D6E82B8C}"/>
              </a:ext>
            </a:extLst>
          </p:cNvPr>
          <p:cNvSpPr>
            <a:spLocks noGrp="1"/>
          </p:cNvSpPr>
          <p:nvPr>
            <p:ph type="subTitle" idx="1"/>
          </p:nvPr>
        </p:nvSpPr>
        <p:spPr/>
        <p:txBody>
          <a:bodyPr/>
          <a:lstStyle/>
          <a:p>
            <a:r>
              <a:rPr lang="en-US" dirty="0"/>
              <a:t>Data Analytics Report</a:t>
            </a:r>
          </a:p>
        </p:txBody>
      </p:sp>
      <p:sp>
        <p:nvSpPr>
          <p:cNvPr id="4" name="Subtitle 2">
            <a:extLst>
              <a:ext uri="{FF2B5EF4-FFF2-40B4-BE49-F238E27FC236}">
                <a16:creationId xmlns:a16="http://schemas.microsoft.com/office/drawing/2014/main" id="{DEB38536-7E4C-35B2-7602-A1E791DB380A}"/>
              </a:ext>
            </a:extLst>
          </p:cNvPr>
          <p:cNvSpPr txBox="1">
            <a:spLocks/>
          </p:cNvSpPr>
          <p:nvPr/>
        </p:nvSpPr>
        <p:spPr>
          <a:xfrm>
            <a:off x="8773551" y="5357617"/>
            <a:ext cx="341844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Presented by:</a:t>
            </a:r>
          </a:p>
          <a:p>
            <a:r>
              <a:rPr lang="en-US" dirty="0"/>
              <a:t>Ashish Kumar</a:t>
            </a:r>
          </a:p>
          <a:p>
            <a:endParaRPr lang="en-US" dirty="0"/>
          </a:p>
        </p:txBody>
      </p:sp>
    </p:spTree>
    <p:extLst>
      <p:ext uri="{BB962C8B-B14F-4D97-AF65-F5344CB8AC3E}">
        <p14:creationId xmlns:p14="http://schemas.microsoft.com/office/powerpoint/2010/main" val="151376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B8ED1B-66A5-7F22-E460-EEF0D7CD8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04" y="1624012"/>
            <a:ext cx="6599583" cy="3609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D84D21-473F-2222-4518-1DB0FE1C9C74}"/>
              </a:ext>
            </a:extLst>
          </p:cNvPr>
          <p:cNvSpPr txBox="1"/>
          <p:nvPr/>
        </p:nvSpPr>
        <p:spPr>
          <a:xfrm>
            <a:off x="8189845" y="1859339"/>
            <a:ext cx="3631093" cy="3139321"/>
          </a:xfrm>
          <a:prstGeom prst="rect">
            <a:avLst/>
          </a:prstGeom>
          <a:noFill/>
        </p:spPr>
        <p:txBody>
          <a:bodyPr wrap="square" rtlCol="0">
            <a:spAutoFit/>
          </a:bodyPr>
          <a:lstStyle/>
          <a:p>
            <a:pPr algn="ctr"/>
            <a:r>
              <a:rPr lang="en-US" dirty="0">
                <a:solidFill>
                  <a:srgbClr val="021D44"/>
                </a:solidFill>
                <a:latin typeface="Guardian Sans"/>
              </a:rPr>
              <a:t>Genpact is</a:t>
            </a:r>
            <a:r>
              <a:rPr lang="en-US" b="0" i="0" dirty="0">
                <a:solidFill>
                  <a:srgbClr val="021D44"/>
                </a:solidFill>
                <a:effectLst/>
                <a:latin typeface="Guardian Sans"/>
              </a:rPr>
              <a:t> a global professional services firm delivering business outcomes that transform industries and shape the future. They partner with the world's most innovative companies to turn their biggest challenges into opportunities, resilience, and growth – from creating hyper-connected supply chains to transforming experiences for their customers and employees.</a:t>
            </a:r>
          </a:p>
        </p:txBody>
      </p:sp>
    </p:spTree>
    <p:extLst>
      <p:ext uri="{BB962C8B-B14F-4D97-AF65-F5344CB8AC3E}">
        <p14:creationId xmlns:p14="http://schemas.microsoft.com/office/powerpoint/2010/main" val="64034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89195A-6DC4-F2D7-3B8D-D36ADC7B850E}"/>
              </a:ext>
            </a:extLst>
          </p:cNvPr>
          <p:cNvPicPr>
            <a:picLocks noChangeAspect="1"/>
          </p:cNvPicPr>
          <p:nvPr/>
        </p:nvPicPr>
        <p:blipFill>
          <a:blip r:embed="rId2"/>
          <a:stretch>
            <a:fillRect/>
          </a:stretch>
        </p:blipFill>
        <p:spPr>
          <a:xfrm>
            <a:off x="639723" y="351996"/>
            <a:ext cx="9422384" cy="3077004"/>
          </a:xfrm>
          <a:prstGeom prst="rect">
            <a:avLst/>
          </a:prstGeom>
        </p:spPr>
      </p:pic>
      <p:pic>
        <p:nvPicPr>
          <p:cNvPr id="9" name="Picture 8">
            <a:extLst>
              <a:ext uri="{FF2B5EF4-FFF2-40B4-BE49-F238E27FC236}">
                <a16:creationId xmlns:a16="http://schemas.microsoft.com/office/drawing/2014/main" id="{0AF9C86E-A7C4-8A44-9E92-CCDB78EDE924}"/>
              </a:ext>
            </a:extLst>
          </p:cNvPr>
          <p:cNvPicPr>
            <a:picLocks noChangeAspect="1"/>
          </p:cNvPicPr>
          <p:nvPr/>
        </p:nvPicPr>
        <p:blipFill>
          <a:blip r:embed="rId3"/>
          <a:stretch>
            <a:fillRect/>
          </a:stretch>
        </p:blipFill>
        <p:spPr>
          <a:xfrm>
            <a:off x="639723" y="3199889"/>
            <a:ext cx="4525006" cy="3658111"/>
          </a:xfrm>
          <a:prstGeom prst="rect">
            <a:avLst/>
          </a:prstGeom>
        </p:spPr>
      </p:pic>
      <p:pic>
        <p:nvPicPr>
          <p:cNvPr id="11" name="Picture 10">
            <a:extLst>
              <a:ext uri="{FF2B5EF4-FFF2-40B4-BE49-F238E27FC236}">
                <a16:creationId xmlns:a16="http://schemas.microsoft.com/office/drawing/2014/main" id="{4F261FA7-32D0-8FDF-E1E9-A3F7679EDE9A}"/>
              </a:ext>
            </a:extLst>
          </p:cNvPr>
          <p:cNvPicPr>
            <a:picLocks noChangeAspect="1"/>
          </p:cNvPicPr>
          <p:nvPr/>
        </p:nvPicPr>
        <p:blipFill>
          <a:blip r:embed="rId4"/>
          <a:stretch>
            <a:fillRect/>
          </a:stretch>
        </p:blipFill>
        <p:spPr>
          <a:xfrm>
            <a:off x="5927680" y="3199889"/>
            <a:ext cx="4134427" cy="3134162"/>
          </a:xfrm>
          <a:prstGeom prst="rect">
            <a:avLst/>
          </a:prstGeom>
        </p:spPr>
      </p:pic>
    </p:spTree>
    <p:extLst>
      <p:ext uri="{BB962C8B-B14F-4D97-AF65-F5344CB8AC3E}">
        <p14:creationId xmlns:p14="http://schemas.microsoft.com/office/powerpoint/2010/main" val="390746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D7D1AD-6D00-2D18-5BBE-2C13C5B6D1CD}"/>
              </a:ext>
            </a:extLst>
          </p:cNvPr>
          <p:cNvPicPr>
            <a:picLocks noChangeAspect="1"/>
          </p:cNvPicPr>
          <p:nvPr/>
        </p:nvPicPr>
        <p:blipFill>
          <a:blip r:embed="rId2"/>
          <a:stretch>
            <a:fillRect/>
          </a:stretch>
        </p:blipFill>
        <p:spPr>
          <a:xfrm>
            <a:off x="648841" y="669248"/>
            <a:ext cx="7538556" cy="5153744"/>
          </a:xfrm>
          <a:prstGeom prst="rect">
            <a:avLst/>
          </a:prstGeom>
        </p:spPr>
      </p:pic>
      <p:sp>
        <p:nvSpPr>
          <p:cNvPr id="4" name="Title 1">
            <a:extLst>
              <a:ext uri="{FF2B5EF4-FFF2-40B4-BE49-F238E27FC236}">
                <a16:creationId xmlns:a16="http://schemas.microsoft.com/office/drawing/2014/main" id="{74C3ECF3-1A86-F05F-0FC4-D4592854DEC0}"/>
              </a:ext>
            </a:extLst>
          </p:cNvPr>
          <p:cNvSpPr txBox="1">
            <a:spLocks/>
          </p:cNvSpPr>
          <p:nvPr/>
        </p:nvSpPr>
        <p:spPr>
          <a:xfrm>
            <a:off x="838200" y="146802"/>
            <a:ext cx="10515600" cy="88820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Insight No 1</a:t>
            </a:r>
          </a:p>
        </p:txBody>
      </p:sp>
      <p:sp>
        <p:nvSpPr>
          <p:cNvPr id="9" name="TextBox 8">
            <a:extLst>
              <a:ext uri="{FF2B5EF4-FFF2-40B4-BE49-F238E27FC236}">
                <a16:creationId xmlns:a16="http://schemas.microsoft.com/office/drawing/2014/main" id="{0E904F5C-765B-1D6E-8BB8-2CA0126617D5}"/>
              </a:ext>
            </a:extLst>
          </p:cNvPr>
          <p:cNvSpPr txBox="1"/>
          <p:nvPr/>
        </p:nvSpPr>
        <p:spPr>
          <a:xfrm>
            <a:off x="8645214" y="1035008"/>
            <a:ext cx="30829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More than 21% Wants Every Office </a:t>
            </a:r>
          </a:p>
          <a:p>
            <a:pPr marL="285750" indent="-285750">
              <a:buFont typeface="Arial" panose="020B0604020202020204" pitchFamily="34" charset="0"/>
              <a:buChar char="•"/>
            </a:pPr>
            <a:r>
              <a:rPr lang="en-US" dirty="0"/>
              <a:t>More than 46% wants to work for Hybrid Environment</a:t>
            </a:r>
          </a:p>
        </p:txBody>
      </p:sp>
      <p:sp>
        <p:nvSpPr>
          <p:cNvPr id="2" name="TextBox 1">
            <a:extLst>
              <a:ext uri="{FF2B5EF4-FFF2-40B4-BE49-F238E27FC236}">
                <a16:creationId xmlns:a16="http://schemas.microsoft.com/office/drawing/2014/main" id="{C7D44CC3-8D5B-050B-21A9-620E8D6F7BAB}"/>
              </a:ext>
            </a:extLst>
          </p:cNvPr>
          <p:cNvSpPr txBox="1"/>
          <p:nvPr/>
        </p:nvSpPr>
        <p:spPr>
          <a:xfrm>
            <a:off x="8645214" y="3798087"/>
            <a:ext cx="3082960"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Company prioritize their Employees Mental peace. </a:t>
            </a:r>
          </a:p>
        </p:txBody>
      </p:sp>
    </p:spTree>
    <p:extLst>
      <p:ext uri="{BB962C8B-B14F-4D97-AF65-F5344CB8AC3E}">
        <p14:creationId xmlns:p14="http://schemas.microsoft.com/office/powerpoint/2010/main" val="128261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890DDA-3400-9ABE-EC61-B441435550ED}"/>
              </a:ext>
            </a:extLst>
          </p:cNvPr>
          <p:cNvPicPr>
            <a:picLocks noChangeAspect="1"/>
          </p:cNvPicPr>
          <p:nvPr/>
        </p:nvPicPr>
        <p:blipFill>
          <a:blip r:embed="rId2"/>
          <a:stretch>
            <a:fillRect/>
          </a:stretch>
        </p:blipFill>
        <p:spPr>
          <a:xfrm>
            <a:off x="381555" y="837838"/>
            <a:ext cx="8840434" cy="5182323"/>
          </a:xfrm>
          <a:prstGeom prst="rect">
            <a:avLst/>
          </a:prstGeom>
        </p:spPr>
      </p:pic>
      <p:sp>
        <p:nvSpPr>
          <p:cNvPr id="5" name="Title 1">
            <a:extLst>
              <a:ext uri="{FF2B5EF4-FFF2-40B4-BE49-F238E27FC236}">
                <a16:creationId xmlns:a16="http://schemas.microsoft.com/office/drawing/2014/main" id="{78F32AA4-F7F2-92F9-F006-349C8B97207A}"/>
              </a:ext>
            </a:extLst>
          </p:cNvPr>
          <p:cNvSpPr txBox="1">
            <a:spLocks/>
          </p:cNvSpPr>
          <p:nvPr/>
        </p:nvSpPr>
        <p:spPr>
          <a:xfrm>
            <a:off x="838200" y="146802"/>
            <a:ext cx="10515600" cy="88820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Insight No 2</a:t>
            </a:r>
          </a:p>
        </p:txBody>
      </p:sp>
      <p:sp>
        <p:nvSpPr>
          <p:cNvPr id="6" name="TextBox 5">
            <a:extLst>
              <a:ext uri="{FF2B5EF4-FFF2-40B4-BE49-F238E27FC236}">
                <a16:creationId xmlns:a16="http://schemas.microsoft.com/office/drawing/2014/main" id="{168CB757-D348-4A05-8D8B-932D7D258E08}"/>
              </a:ext>
            </a:extLst>
          </p:cNvPr>
          <p:cNvSpPr txBox="1"/>
          <p:nvPr/>
        </p:nvSpPr>
        <p:spPr>
          <a:xfrm>
            <a:off x="9294055" y="3882979"/>
            <a:ext cx="2897945" cy="1200329"/>
          </a:xfrm>
          <a:prstGeom prst="rect">
            <a:avLst/>
          </a:prstGeom>
          <a:noFill/>
        </p:spPr>
        <p:txBody>
          <a:bodyPr wrap="square" rtlCol="0">
            <a:spAutoFit/>
          </a:bodyPr>
          <a:lstStyle/>
          <a:p>
            <a:r>
              <a:rPr lang="en-US" dirty="0"/>
              <a:t>Gen Z definitely may consider Genpact Because of the Work Culture is Good according Glassdoor Ratings</a:t>
            </a:r>
          </a:p>
        </p:txBody>
      </p:sp>
      <p:sp>
        <p:nvSpPr>
          <p:cNvPr id="2" name="TextBox 1">
            <a:extLst>
              <a:ext uri="{FF2B5EF4-FFF2-40B4-BE49-F238E27FC236}">
                <a16:creationId xmlns:a16="http://schemas.microsoft.com/office/drawing/2014/main" id="{0EB194D7-A8C5-B699-3323-8B94BA572D26}"/>
              </a:ext>
            </a:extLst>
          </p:cNvPr>
          <p:cNvSpPr txBox="1"/>
          <p:nvPr/>
        </p:nvSpPr>
        <p:spPr>
          <a:xfrm>
            <a:off x="9304611" y="1419045"/>
            <a:ext cx="2505834" cy="1200329"/>
          </a:xfrm>
          <a:prstGeom prst="rect">
            <a:avLst/>
          </a:prstGeom>
          <a:noFill/>
        </p:spPr>
        <p:txBody>
          <a:bodyPr wrap="square" rtlCol="0">
            <a:spAutoFit/>
          </a:bodyPr>
          <a:lstStyle/>
          <a:p>
            <a:r>
              <a:rPr lang="en-US" dirty="0"/>
              <a:t>About 65% wants to come Office for more than 15 Days in Hybrid Environment</a:t>
            </a:r>
          </a:p>
        </p:txBody>
      </p:sp>
    </p:spTree>
    <p:extLst>
      <p:ext uri="{BB962C8B-B14F-4D97-AF65-F5344CB8AC3E}">
        <p14:creationId xmlns:p14="http://schemas.microsoft.com/office/powerpoint/2010/main" val="393232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E08BEB-7D1D-791A-4829-F757C65E06B4}"/>
              </a:ext>
            </a:extLst>
          </p:cNvPr>
          <p:cNvPicPr>
            <a:picLocks noChangeAspect="1"/>
          </p:cNvPicPr>
          <p:nvPr/>
        </p:nvPicPr>
        <p:blipFill>
          <a:blip r:embed="rId2"/>
          <a:stretch>
            <a:fillRect/>
          </a:stretch>
        </p:blipFill>
        <p:spPr>
          <a:xfrm>
            <a:off x="592350" y="842601"/>
            <a:ext cx="7285558" cy="5172797"/>
          </a:xfrm>
          <a:prstGeom prst="rect">
            <a:avLst/>
          </a:prstGeom>
        </p:spPr>
      </p:pic>
      <p:sp>
        <p:nvSpPr>
          <p:cNvPr id="4" name="Title 1">
            <a:extLst>
              <a:ext uri="{FF2B5EF4-FFF2-40B4-BE49-F238E27FC236}">
                <a16:creationId xmlns:a16="http://schemas.microsoft.com/office/drawing/2014/main" id="{5D1FDA01-C854-28A5-4414-D09B4F05A0DE}"/>
              </a:ext>
            </a:extLst>
          </p:cNvPr>
          <p:cNvSpPr txBox="1">
            <a:spLocks/>
          </p:cNvSpPr>
          <p:nvPr/>
        </p:nvSpPr>
        <p:spPr>
          <a:xfrm>
            <a:off x="838200" y="365126"/>
            <a:ext cx="10515600" cy="88820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Insight No 2</a:t>
            </a:r>
          </a:p>
        </p:txBody>
      </p:sp>
      <p:sp>
        <p:nvSpPr>
          <p:cNvPr id="5" name="TextBox 4">
            <a:extLst>
              <a:ext uri="{FF2B5EF4-FFF2-40B4-BE49-F238E27FC236}">
                <a16:creationId xmlns:a16="http://schemas.microsoft.com/office/drawing/2014/main" id="{A110B6A9-B608-0879-1121-B9FD424BC43E}"/>
              </a:ext>
            </a:extLst>
          </p:cNvPr>
          <p:cNvSpPr txBox="1"/>
          <p:nvPr/>
        </p:nvSpPr>
        <p:spPr>
          <a:xfrm>
            <a:off x="8877631" y="4916290"/>
            <a:ext cx="2897945" cy="923330"/>
          </a:xfrm>
          <a:prstGeom prst="rect">
            <a:avLst/>
          </a:prstGeom>
          <a:noFill/>
        </p:spPr>
        <p:txBody>
          <a:bodyPr wrap="square" rtlCol="0">
            <a:spAutoFit/>
          </a:bodyPr>
          <a:lstStyle/>
          <a:p>
            <a:r>
              <a:rPr lang="en-US" dirty="0"/>
              <a:t>Company can offer Bonuses or make hike to Salaries of Employees </a:t>
            </a:r>
          </a:p>
        </p:txBody>
      </p:sp>
      <p:sp>
        <p:nvSpPr>
          <p:cNvPr id="6" name="TextBox 5">
            <a:extLst>
              <a:ext uri="{FF2B5EF4-FFF2-40B4-BE49-F238E27FC236}">
                <a16:creationId xmlns:a16="http://schemas.microsoft.com/office/drawing/2014/main" id="{F89C30FA-B963-4D28-7D3E-5A7F4DC48F8A}"/>
              </a:ext>
            </a:extLst>
          </p:cNvPr>
          <p:cNvSpPr txBox="1"/>
          <p:nvPr/>
        </p:nvSpPr>
        <p:spPr>
          <a:xfrm>
            <a:off x="8701705" y="1572378"/>
            <a:ext cx="289794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43% Wants above 50K Salary</a:t>
            </a:r>
          </a:p>
          <a:p>
            <a:pPr marL="285750" indent="-285750">
              <a:buFont typeface="Arial" panose="020B0604020202020204" pitchFamily="34" charset="0"/>
              <a:buChar char="•"/>
            </a:pPr>
            <a:r>
              <a:rPr lang="en-US" dirty="0"/>
              <a:t>29% wants above 40K</a:t>
            </a:r>
          </a:p>
          <a:p>
            <a:pPr marL="285750" indent="-285750">
              <a:buFont typeface="Arial" panose="020B0604020202020204" pitchFamily="34" charset="0"/>
              <a:buChar char="•"/>
            </a:pPr>
            <a:r>
              <a:rPr lang="en-US" dirty="0"/>
              <a:t>That makes about 72% Employees want Above 40K salary</a:t>
            </a:r>
          </a:p>
          <a:p>
            <a:pPr marL="285750" indent="-285750">
              <a:buFont typeface="Arial" panose="020B0604020202020204" pitchFamily="34" charset="0"/>
              <a:buChar char="•"/>
            </a:pPr>
            <a:r>
              <a:rPr lang="en-US" dirty="0"/>
              <a:t>That’s Makes Tough for the retain its employees  for long period</a:t>
            </a:r>
          </a:p>
        </p:txBody>
      </p:sp>
    </p:spTree>
    <p:extLst>
      <p:ext uri="{BB962C8B-B14F-4D97-AF65-F5344CB8AC3E}">
        <p14:creationId xmlns:p14="http://schemas.microsoft.com/office/powerpoint/2010/main" val="2288528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443699-6C08-54E3-9C63-D8EDDF8E6E09}"/>
              </a:ext>
            </a:extLst>
          </p:cNvPr>
          <p:cNvPicPr>
            <a:picLocks noChangeAspect="1"/>
          </p:cNvPicPr>
          <p:nvPr/>
        </p:nvPicPr>
        <p:blipFill>
          <a:blip r:embed="rId2"/>
          <a:stretch>
            <a:fillRect/>
          </a:stretch>
        </p:blipFill>
        <p:spPr>
          <a:xfrm>
            <a:off x="410749" y="1047967"/>
            <a:ext cx="6417224" cy="4762066"/>
          </a:xfrm>
          <a:prstGeom prst="rect">
            <a:avLst/>
          </a:prstGeom>
        </p:spPr>
      </p:pic>
      <p:sp>
        <p:nvSpPr>
          <p:cNvPr id="4" name="Title 1">
            <a:extLst>
              <a:ext uri="{FF2B5EF4-FFF2-40B4-BE49-F238E27FC236}">
                <a16:creationId xmlns:a16="http://schemas.microsoft.com/office/drawing/2014/main" id="{2E7B6A93-9BA2-EF12-2556-AD9DF7D00E30}"/>
              </a:ext>
            </a:extLst>
          </p:cNvPr>
          <p:cNvSpPr txBox="1">
            <a:spLocks/>
          </p:cNvSpPr>
          <p:nvPr/>
        </p:nvSpPr>
        <p:spPr>
          <a:xfrm>
            <a:off x="838200" y="365126"/>
            <a:ext cx="10515600" cy="88820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Insight No 4 </a:t>
            </a:r>
          </a:p>
        </p:txBody>
      </p:sp>
      <p:sp>
        <p:nvSpPr>
          <p:cNvPr id="5" name="TextBox 4">
            <a:extLst>
              <a:ext uri="{FF2B5EF4-FFF2-40B4-BE49-F238E27FC236}">
                <a16:creationId xmlns:a16="http://schemas.microsoft.com/office/drawing/2014/main" id="{0DD6FE0E-C4C0-E8E4-7AB8-40F43501E863}"/>
              </a:ext>
            </a:extLst>
          </p:cNvPr>
          <p:cNvSpPr txBox="1"/>
          <p:nvPr/>
        </p:nvSpPr>
        <p:spPr>
          <a:xfrm>
            <a:off x="7791361" y="3475558"/>
            <a:ext cx="2897945" cy="2308324"/>
          </a:xfrm>
          <a:prstGeom prst="rect">
            <a:avLst/>
          </a:prstGeom>
          <a:noFill/>
        </p:spPr>
        <p:txBody>
          <a:bodyPr wrap="square" rtlCol="0">
            <a:spAutoFit/>
          </a:bodyPr>
          <a:lstStyle/>
          <a:p>
            <a:r>
              <a:rPr lang="en-US" dirty="0"/>
              <a:t>I f the company’s doesn’t offer salary it is difficult to retain the employees which results extra capital required for Hiring people again &amp; which is also waste of time and efforts that are put by the employees.</a:t>
            </a:r>
          </a:p>
        </p:txBody>
      </p:sp>
      <p:sp>
        <p:nvSpPr>
          <p:cNvPr id="6" name="TextBox 5">
            <a:extLst>
              <a:ext uri="{FF2B5EF4-FFF2-40B4-BE49-F238E27FC236}">
                <a16:creationId xmlns:a16="http://schemas.microsoft.com/office/drawing/2014/main" id="{D67E906A-F101-2C60-16A4-B7A5CCD6FECA}"/>
              </a:ext>
            </a:extLst>
          </p:cNvPr>
          <p:cNvSpPr txBox="1"/>
          <p:nvPr/>
        </p:nvSpPr>
        <p:spPr>
          <a:xfrm>
            <a:off x="7791361" y="1253331"/>
            <a:ext cx="3562439" cy="646331"/>
          </a:xfrm>
          <a:prstGeom prst="rect">
            <a:avLst/>
          </a:prstGeom>
          <a:noFill/>
        </p:spPr>
        <p:txBody>
          <a:bodyPr wrap="square" rtlCol="0">
            <a:spAutoFit/>
          </a:bodyPr>
          <a:lstStyle/>
          <a:p>
            <a:r>
              <a:rPr lang="en-US" dirty="0"/>
              <a:t>Majority of the Employees are Okay or Try to work for more than 3 years </a:t>
            </a:r>
          </a:p>
        </p:txBody>
      </p:sp>
    </p:spTree>
    <p:extLst>
      <p:ext uri="{BB962C8B-B14F-4D97-AF65-F5344CB8AC3E}">
        <p14:creationId xmlns:p14="http://schemas.microsoft.com/office/powerpoint/2010/main" val="3381124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5EC00-4606-2651-B992-078E20E14668}"/>
              </a:ext>
            </a:extLst>
          </p:cNvPr>
          <p:cNvSpPr txBox="1"/>
          <p:nvPr/>
        </p:nvSpPr>
        <p:spPr>
          <a:xfrm>
            <a:off x="3120683" y="2405575"/>
            <a:ext cx="5950634" cy="1446550"/>
          </a:xfrm>
          <a:prstGeom prst="rect">
            <a:avLst/>
          </a:prstGeom>
          <a:noFill/>
        </p:spPr>
        <p:txBody>
          <a:bodyPr wrap="square" rtlCol="0">
            <a:spAutoFit/>
          </a:bodyPr>
          <a:lstStyle/>
          <a:p>
            <a:r>
              <a:rPr lang="en-US" sz="8800" b="1" dirty="0"/>
              <a:t>THANK YOU</a:t>
            </a:r>
          </a:p>
        </p:txBody>
      </p:sp>
    </p:spTree>
    <p:extLst>
      <p:ext uri="{BB962C8B-B14F-4D97-AF65-F5344CB8AC3E}">
        <p14:creationId xmlns:p14="http://schemas.microsoft.com/office/powerpoint/2010/main" val="102305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76E6DAB-1C61-737B-1C1C-5CD95B3D8B57}"/>
              </a:ext>
            </a:extLst>
          </p:cNvPr>
          <p:cNvGrpSpPr/>
          <p:nvPr/>
        </p:nvGrpSpPr>
        <p:grpSpPr>
          <a:xfrm>
            <a:off x="-803193" y="807259"/>
            <a:ext cx="12995193" cy="5860262"/>
            <a:chOff x="1" y="461733"/>
            <a:chExt cx="12995193" cy="5860262"/>
          </a:xfrm>
        </p:grpSpPr>
        <p:sp>
          <p:nvSpPr>
            <p:cNvPr id="3" name="Shape">
              <a:extLst>
                <a:ext uri="{FF2B5EF4-FFF2-40B4-BE49-F238E27FC236}">
                  <a16:creationId xmlns:a16="http://schemas.microsoft.com/office/drawing/2014/main" id="{D639DE4D-1E01-ADD0-1A84-1AE7D7EFBC2C}"/>
                </a:ext>
              </a:extLst>
            </p:cNvPr>
            <p:cNvSpPr/>
            <p:nvPr/>
          </p:nvSpPr>
          <p:spPr>
            <a:xfrm>
              <a:off x="1" y="6034992"/>
              <a:ext cx="5758487" cy="287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587" y="0"/>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algn="ctr" defTabSz="1528703">
                <a:defRPr sz="5400" b="0">
                  <a:solidFill>
                    <a:srgbClr val="FFFFFF"/>
                  </a:solidFill>
                  <a:latin typeface="Helvetica Neue Medium"/>
                  <a:ea typeface="Helvetica Neue Medium"/>
                  <a:cs typeface="Helvetica Neue Medium"/>
                  <a:sym typeface="Helvetica Neue Medium"/>
                </a:defRPr>
              </a:pPr>
              <a:endParaRPr/>
            </a:p>
          </p:txBody>
        </p:sp>
        <p:sp>
          <p:nvSpPr>
            <p:cNvPr id="4" name="Shape">
              <a:extLst>
                <a:ext uri="{FF2B5EF4-FFF2-40B4-BE49-F238E27FC236}">
                  <a16:creationId xmlns:a16="http://schemas.microsoft.com/office/drawing/2014/main" id="{2EAB8D8B-2972-698C-1E75-57210615AB0D}"/>
                </a:ext>
              </a:extLst>
            </p:cNvPr>
            <p:cNvSpPr/>
            <p:nvPr/>
          </p:nvSpPr>
          <p:spPr>
            <a:xfrm>
              <a:off x="5252587" y="5257502"/>
              <a:ext cx="1508639" cy="1062983"/>
            </a:xfrm>
            <a:custGeom>
              <a:avLst/>
              <a:gdLst/>
              <a:ahLst/>
              <a:cxnLst>
                <a:cxn ang="0">
                  <a:pos x="wd2" y="hd2"/>
                </a:cxn>
                <a:cxn ang="5400000">
                  <a:pos x="wd2" y="hd2"/>
                </a:cxn>
                <a:cxn ang="10800000">
                  <a:pos x="wd2" y="hd2"/>
                </a:cxn>
                <a:cxn ang="16200000">
                  <a:pos x="wd2" y="hd2"/>
                </a:cxn>
              </a:cxnLst>
              <a:rect l="0" t="0" r="r" b="b"/>
              <a:pathLst>
                <a:path w="21477" h="21053" extrusionOk="0">
                  <a:moveTo>
                    <a:pt x="7441" y="0"/>
                  </a:moveTo>
                  <a:cubicBezTo>
                    <a:pt x="3403" y="41"/>
                    <a:pt x="114" y="4525"/>
                    <a:pt x="3" y="10141"/>
                  </a:cubicBezTo>
                  <a:cubicBezTo>
                    <a:pt x="-123" y="16506"/>
                    <a:pt x="3770" y="21600"/>
                    <a:pt x="8321" y="21006"/>
                  </a:cubicBezTo>
                  <a:cubicBezTo>
                    <a:pt x="12460" y="20465"/>
                    <a:pt x="15483" y="15335"/>
                    <a:pt x="15136" y="9549"/>
                  </a:cubicBezTo>
                  <a:cubicBezTo>
                    <a:pt x="15054" y="8194"/>
                    <a:pt x="14771" y="6877"/>
                    <a:pt x="14305" y="5683"/>
                  </a:cubicBezTo>
                  <a:lnTo>
                    <a:pt x="21477" y="5683"/>
                  </a:lnTo>
                  <a:lnTo>
                    <a:pt x="20980" y="0"/>
                  </a:lnTo>
                  <a:lnTo>
                    <a:pt x="7441" y="0"/>
                  </a:lnTo>
                  <a:close/>
                  <a:moveTo>
                    <a:pt x="7589" y="5631"/>
                  </a:moveTo>
                  <a:cubicBezTo>
                    <a:pt x="8489" y="5631"/>
                    <a:pt x="9388" y="6110"/>
                    <a:pt x="10074" y="7065"/>
                  </a:cubicBezTo>
                  <a:cubicBezTo>
                    <a:pt x="11448" y="8976"/>
                    <a:pt x="11448" y="12073"/>
                    <a:pt x="10074" y="13984"/>
                  </a:cubicBezTo>
                  <a:cubicBezTo>
                    <a:pt x="8701" y="15894"/>
                    <a:pt x="6478" y="15894"/>
                    <a:pt x="5104" y="13984"/>
                  </a:cubicBezTo>
                  <a:cubicBezTo>
                    <a:pt x="3731" y="12073"/>
                    <a:pt x="3731" y="8976"/>
                    <a:pt x="5104" y="7065"/>
                  </a:cubicBezTo>
                  <a:cubicBezTo>
                    <a:pt x="5791" y="6110"/>
                    <a:pt x="6689" y="5631"/>
                    <a:pt x="7589" y="5631"/>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defTabSz="1528703">
                <a:defRPr sz="5400" b="0">
                  <a:solidFill>
                    <a:srgbClr val="FFFFFF"/>
                  </a:solidFill>
                  <a:latin typeface="Helvetica Neue Medium"/>
                  <a:ea typeface="Helvetica Neue Medium"/>
                  <a:cs typeface="Helvetica Neue Medium"/>
                  <a:sym typeface="Helvetica Neue Medium"/>
                </a:defRPr>
              </a:pPr>
              <a:endParaRPr/>
            </a:p>
          </p:txBody>
        </p:sp>
        <p:sp>
          <p:nvSpPr>
            <p:cNvPr id="5" name="Shape">
              <a:extLst>
                <a:ext uri="{FF2B5EF4-FFF2-40B4-BE49-F238E27FC236}">
                  <a16:creationId xmlns:a16="http://schemas.microsoft.com/office/drawing/2014/main" id="{D9BF817F-0F85-ACE1-C641-E71F219C9723}"/>
                </a:ext>
              </a:extLst>
            </p:cNvPr>
            <p:cNvSpPr/>
            <p:nvPr/>
          </p:nvSpPr>
          <p:spPr>
            <a:xfrm>
              <a:off x="6209252" y="4480612"/>
              <a:ext cx="1508639" cy="1062983"/>
            </a:xfrm>
            <a:custGeom>
              <a:avLst/>
              <a:gdLst/>
              <a:ahLst/>
              <a:cxnLst>
                <a:cxn ang="0">
                  <a:pos x="wd2" y="hd2"/>
                </a:cxn>
                <a:cxn ang="5400000">
                  <a:pos x="wd2" y="hd2"/>
                </a:cxn>
                <a:cxn ang="10800000">
                  <a:pos x="wd2" y="hd2"/>
                </a:cxn>
                <a:cxn ang="16200000">
                  <a:pos x="wd2" y="hd2"/>
                </a:cxn>
              </a:cxnLst>
              <a:rect l="0" t="0" r="r" b="b"/>
              <a:pathLst>
                <a:path w="21477" h="21053" extrusionOk="0">
                  <a:moveTo>
                    <a:pt x="7441" y="0"/>
                  </a:moveTo>
                  <a:cubicBezTo>
                    <a:pt x="3403" y="41"/>
                    <a:pt x="114" y="4525"/>
                    <a:pt x="3" y="10141"/>
                  </a:cubicBezTo>
                  <a:cubicBezTo>
                    <a:pt x="-123" y="16506"/>
                    <a:pt x="3770" y="21600"/>
                    <a:pt x="8321" y="21006"/>
                  </a:cubicBezTo>
                  <a:cubicBezTo>
                    <a:pt x="12460" y="20465"/>
                    <a:pt x="15483" y="15335"/>
                    <a:pt x="15136" y="9549"/>
                  </a:cubicBezTo>
                  <a:cubicBezTo>
                    <a:pt x="15054" y="8194"/>
                    <a:pt x="14771" y="6877"/>
                    <a:pt x="14305" y="5683"/>
                  </a:cubicBezTo>
                  <a:lnTo>
                    <a:pt x="21477" y="5683"/>
                  </a:lnTo>
                  <a:lnTo>
                    <a:pt x="20980" y="0"/>
                  </a:lnTo>
                  <a:lnTo>
                    <a:pt x="7441" y="0"/>
                  </a:lnTo>
                  <a:close/>
                  <a:moveTo>
                    <a:pt x="7589" y="5631"/>
                  </a:moveTo>
                  <a:cubicBezTo>
                    <a:pt x="8489" y="5631"/>
                    <a:pt x="9388" y="6110"/>
                    <a:pt x="10074" y="7065"/>
                  </a:cubicBezTo>
                  <a:cubicBezTo>
                    <a:pt x="11448" y="8976"/>
                    <a:pt x="11448" y="12073"/>
                    <a:pt x="10074" y="13984"/>
                  </a:cubicBezTo>
                  <a:cubicBezTo>
                    <a:pt x="8701" y="15894"/>
                    <a:pt x="6478" y="15894"/>
                    <a:pt x="5104" y="13984"/>
                  </a:cubicBezTo>
                  <a:cubicBezTo>
                    <a:pt x="3731" y="12073"/>
                    <a:pt x="3731" y="8976"/>
                    <a:pt x="5104" y="7065"/>
                  </a:cubicBezTo>
                  <a:cubicBezTo>
                    <a:pt x="5791" y="6110"/>
                    <a:pt x="6689" y="5631"/>
                    <a:pt x="7589" y="5631"/>
                  </a:cubicBezTo>
                  <a:close/>
                </a:path>
              </a:pathLst>
            </a:custGeom>
            <a:solidFill>
              <a:schemeClr val="accent2"/>
            </a:solidFill>
            <a:ln w="12700" cap="flat">
              <a:noFill/>
              <a:miter lim="400000"/>
            </a:ln>
            <a:effectLst/>
          </p:spPr>
          <p:txBody>
            <a:bodyPr wrap="square" lIns="50800" tIns="50800" rIns="50800" bIns="50800" numCol="1" anchor="ctr">
              <a:noAutofit/>
            </a:bodyPr>
            <a:lstStyle/>
            <a:p>
              <a:pPr algn="ctr" defTabSz="1528703">
                <a:defRPr sz="5400" b="0">
                  <a:solidFill>
                    <a:srgbClr val="FFFFFF"/>
                  </a:solidFill>
                  <a:latin typeface="Helvetica Neue Medium"/>
                  <a:ea typeface="Helvetica Neue Medium"/>
                  <a:cs typeface="Helvetica Neue Medium"/>
                  <a:sym typeface="Helvetica Neue Medium"/>
                </a:defRPr>
              </a:pPr>
              <a:endParaRPr/>
            </a:p>
          </p:txBody>
        </p:sp>
        <p:sp>
          <p:nvSpPr>
            <p:cNvPr id="6" name="Shape">
              <a:extLst>
                <a:ext uri="{FF2B5EF4-FFF2-40B4-BE49-F238E27FC236}">
                  <a16:creationId xmlns:a16="http://schemas.microsoft.com/office/drawing/2014/main" id="{616E8F7E-9057-CF8E-8BD8-5E6B37D584F3}"/>
                </a:ext>
              </a:extLst>
            </p:cNvPr>
            <p:cNvSpPr/>
            <p:nvPr/>
          </p:nvSpPr>
          <p:spPr>
            <a:xfrm>
              <a:off x="7159497" y="3703723"/>
              <a:ext cx="1508639" cy="1062982"/>
            </a:xfrm>
            <a:custGeom>
              <a:avLst/>
              <a:gdLst/>
              <a:ahLst/>
              <a:cxnLst>
                <a:cxn ang="0">
                  <a:pos x="wd2" y="hd2"/>
                </a:cxn>
                <a:cxn ang="5400000">
                  <a:pos x="wd2" y="hd2"/>
                </a:cxn>
                <a:cxn ang="10800000">
                  <a:pos x="wd2" y="hd2"/>
                </a:cxn>
                <a:cxn ang="16200000">
                  <a:pos x="wd2" y="hd2"/>
                </a:cxn>
              </a:cxnLst>
              <a:rect l="0" t="0" r="r" b="b"/>
              <a:pathLst>
                <a:path w="21477" h="21053" extrusionOk="0">
                  <a:moveTo>
                    <a:pt x="7441" y="0"/>
                  </a:moveTo>
                  <a:cubicBezTo>
                    <a:pt x="3403" y="41"/>
                    <a:pt x="114" y="4525"/>
                    <a:pt x="3" y="10141"/>
                  </a:cubicBezTo>
                  <a:cubicBezTo>
                    <a:pt x="-123" y="16506"/>
                    <a:pt x="3770" y="21600"/>
                    <a:pt x="8321" y="21006"/>
                  </a:cubicBezTo>
                  <a:cubicBezTo>
                    <a:pt x="12460" y="20465"/>
                    <a:pt x="15483" y="15335"/>
                    <a:pt x="15136" y="9549"/>
                  </a:cubicBezTo>
                  <a:cubicBezTo>
                    <a:pt x="15054" y="8194"/>
                    <a:pt x="14771" y="6877"/>
                    <a:pt x="14305" y="5683"/>
                  </a:cubicBezTo>
                  <a:lnTo>
                    <a:pt x="21477" y="5683"/>
                  </a:lnTo>
                  <a:lnTo>
                    <a:pt x="20799" y="0"/>
                  </a:lnTo>
                  <a:lnTo>
                    <a:pt x="7441" y="0"/>
                  </a:lnTo>
                  <a:close/>
                  <a:moveTo>
                    <a:pt x="7589" y="5631"/>
                  </a:moveTo>
                  <a:cubicBezTo>
                    <a:pt x="8489" y="5631"/>
                    <a:pt x="9388" y="6110"/>
                    <a:pt x="10074" y="7065"/>
                  </a:cubicBezTo>
                  <a:cubicBezTo>
                    <a:pt x="11448" y="8976"/>
                    <a:pt x="11448" y="12073"/>
                    <a:pt x="10074" y="13984"/>
                  </a:cubicBezTo>
                  <a:cubicBezTo>
                    <a:pt x="8701" y="15894"/>
                    <a:pt x="6478" y="15894"/>
                    <a:pt x="5104" y="13984"/>
                  </a:cubicBezTo>
                  <a:cubicBezTo>
                    <a:pt x="3731" y="12073"/>
                    <a:pt x="3731" y="8976"/>
                    <a:pt x="5104" y="7065"/>
                  </a:cubicBezTo>
                  <a:cubicBezTo>
                    <a:pt x="5791" y="6110"/>
                    <a:pt x="6689" y="5631"/>
                    <a:pt x="7589" y="5631"/>
                  </a:cubicBezTo>
                  <a:close/>
                </a:path>
              </a:pathLst>
            </a:custGeom>
            <a:solidFill>
              <a:schemeClr val="accent3"/>
            </a:solidFill>
            <a:ln w="12700" cap="flat">
              <a:noFill/>
              <a:miter lim="400000"/>
            </a:ln>
            <a:effectLst/>
          </p:spPr>
          <p:txBody>
            <a:bodyPr wrap="square" lIns="50800" tIns="50800" rIns="50800" bIns="50800" numCol="1" anchor="ctr">
              <a:noAutofit/>
            </a:bodyPr>
            <a:lstStyle/>
            <a:p>
              <a:pPr algn="ctr" defTabSz="1528703">
                <a:defRPr sz="5400" b="0">
                  <a:solidFill>
                    <a:srgbClr val="FFFFFF"/>
                  </a:solidFill>
                  <a:latin typeface="Helvetica Neue Medium"/>
                  <a:ea typeface="Helvetica Neue Medium"/>
                  <a:cs typeface="Helvetica Neue Medium"/>
                  <a:sym typeface="Helvetica Neue Medium"/>
                </a:defRPr>
              </a:pPr>
              <a:endParaRPr/>
            </a:p>
          </p:txBody>
        </p:sp>
        <p:sp>
          <p:nvSpPr>
            <p:cNvPr id="7" name="Shape">
              <a:extLst>
                <a:ext uri="{FF2B5EF4-FFF2-40B4-BE49-F238E27FC236}">
                  <a16:creationId xmlns:a16="http://schemas.microsoft.com/office/drawing/2014/main" id="{72CEC2DD-851B-C404-9E2D-8B6E720E4A0A}"/>
                </a:ext>
              </a:extLst>
            </p:cNvPr>
            <p:cNvSpPr/>
            <p:nvPr/>
          </p:nvSpPr>
          <p:spPr>
            <a:xfrm>
              <a:off x="8116162" y="2926834"/>
              <a:ext cx="1508639" cy="1062983"/>
            </a:xfrm>
            <a:custGeom>
              <a:avLst/>
              <a:gdLst/>
              <a:ahLst/>
              <a:cxnLst>
                <a:cxn ang="0">
                  <a:pos x="wd2" y="hd2"/>
                </a:cxn>
                <a:cxn ang="5400000">
                  <a:pos x="wd2" y="hd2"/>
                </a:cxn>
                <a:cxn ang="10800000">
                  <a:pos x="wd2" y="hd2"/>
                </a:cxn>
                <a:cxn ang="16200000">
                  <a:pos x="wd2" y="hd2"/>
                </a:cxn>
              </a:cxnLst>
              <a:rect l="0" t="0" r="r" b="b"/>
              <a:pathLst>
                <a:path w="21477" h="21053" extrusionOk="0">
                  <a:moveTo>
                    <a:pt x="7441" y="0"/>
                  </a:moveTo>
                  <a:cubicBezTo>
                    <a:pt x="3403" y="41"/>
                    <a:pt x="114" y="4525"/>
                    <a:pt x="3" y="10141"/>
                  </a:cubicBezTo>
                  <a:cubicBezTo>
                    <a:pt x="-123" y="16506"/>
                    <a:pt x="3770" y="21600"/>
                    <a:pt x="8321" y="21006"/>
                  </a:cubicBezTo>
                  <a:cubicBezTo>
                    <a:pt x="12460" y="20465"/>
                    <a:pt x="15483" y="15335"/>
                    <a:pt x="15136" y="9549"/>
                  </a:cubicBezTo>
                  <a:cubicBezTo>
                    <a:pt x="15054" y="8194"/>
                    <a:pt x="14771" y="6877"/>
                    <a:pt x="14305" y="5683"/>
                  </a:cubicBezTo>
                  <a:lnTo>
                    <a:pt x="21477" y="5683"/>
                  </a:lnTo>
                  <a:lnTo>
                    <a:pt x="20799" y="0"/>
                  </a:lnTo>
                  <a:lnTo>
                    <a:pt x="7441" y="0"/>
                  </a:lnTo>
                  <a:close/>
                  <a:moveTo>
                    <a:pt x="7589" y="5631"/>
                  </a:moveTo>
                  <a:cubicBezTo>
                    <a:pt x="8489" y="5631"/>
                    <a:pt x="9388" y="6110"/>
                    <a:pt x="10074" y="7065"/>
                  </a:cubicBezTo>
                  <a:cubicBezTo>
                    <a:pt x="11448" y="8976"/>
                    <a:pt x="11448" y="12073"/>
                    <a:pt x="10074" y="13984"/>
                  </a:cubicBezTo>
                  <a:cubicBezTo>
                    <a:pt x="8701" y="15894"/>
                    <a:pt x="6478" y="15894"/>
                    <a:pt x="5104" y="13984"/>
                  </a:cubicBezTo>
                  <a:cubicBezTo>
                    <a:pt x="3731" y="12073"/>
                    <a:pt x="3731" y="8976"/>
                    <a:pt x="5104" y="7065"/>
                  </a:cubicBezTo>
                  <a:cubicBezTo>
                    <a:pt x="5791" y="6110"/>
                    <a:pt x="6689" y="5631"/>
                    <a:pt x="7589" y="5631"/>
                  </a:cubicBezTo>
                  <a:close/>
                </a:path>
              </a:pathLst>
            </a:custGeom>
            <a:solidFill>
              <a:schemeClr val="accent4"/>
            </a:solidFill>
            <a:ln w="12700" cap="flat">
              <a:noFill/>
              <a:miter lim="400000"/>
            </a:ln>
            <a:effectLst/>
          </p:spPr>
          <p:txBody>
            <a:bodyPr wrap="square" lIns="50800" tIns="50800" rIns="50800" bIns="50800" numCol="1" anchor="ctr">
              <a:noAutofit/>
            </a:bodyPr>
            <a:lstStyle/>
            <a:p>
              <a:pPr algn="ctr" defTabSz="1528703">
                <a:defRPr sz="5400" b="0">
                  <a:solidFill>
                    <a:srgbClr val="FFFFFF"/>
                  </a:solidFill>
                  <a:latin typeface="Helvetica Neue Medium"/>
                  <a:ea typeface="Helvetica Neue Medium"/>
                  <a:cs typeface="Helvetica Neue Medium"/>
                  <a:sym typeface="Helvetica Neue Medium"/>
                </a:defRPr>
              </a:pPr>
              <a:endParaRPr/>
            </a:p>
          </p:txBody>
        </p:sp>
        <p:sp>
          <p:nvSpPr>
            <p:cNvPr id="8" name="Shape">
              <a:extLst>
                <a:ext uri="{FF2B5EF4-FFF2-40B4-BE49-F238E27FC236}">
                  <a16:creationId xmlns:a16="http://schemas.microsoft.com/office/drawing/2014/main" id="{A6891F30-D050-7664-30F6-0047BD293EAA}"/>
                </a:ext>
              </a:extLst>
            </p:cNvPr>
            <p:cNvSpPr/>
            <p:nvPr/>
          </p:nvSpPr>
          <p:spPr>
            <a:xfrm>
              <a:off x="9066407" y="2149944"/>
              <a:ext cx="1508639" cy="1062982"/>
            </a:xfrm>
            <a:custGeom>
              <a:avLst/>
              <a:gdLst/>
              <a:ahLst/>
              <a:cxnLst>
                <a:cxn ang="0">
                  <a:pos x="wd2" y="hd2"/>
                </a:cxn>
                <a:cxn ang="5400000">
                  <a:pos x="wd2" y="hd2"/>
                </a:cxn>
                <a:cxn ang="10800000">
                  <a:pos x="wd2" y="hd2"/>
                </a:cxn>
                <a:cxn ang="16200000">
                  <a:pos x="wd2" y="hd2"/>
                </a:cxn>
              </a:cxnLst>
              <a:rect l="0" t="0" r="r" b="b"/>
              <a:pathLst>
                <a:path w="21477" h="21053" extrusionOk="0">
                  <a:moveTo>
                    <a:pt x="7441" y="0"/>
                  </a:moveTo>
                  <a:cubicBezTo>
                    <a:pt x="3403" y="41"/>
                    <a:pt x="114" y="4525"/>
                    <a:pt x="3" y="10141"/>
                  </a:cubicBezTo>
                  <a:cubicBezTo>
                    <a:pt x="-123" y="16506"/>
                    <a:pt x="3770" y="21600"/>
                    <a:pt x="8321" y="21006"/>
                  </a:cubicBezTo>
                  <a:cubicBezTo>
                    <a:pt x="12460" y="20465"/>
                    <a:pt x="15483" y="15335"/>
                    <a:pt x="15136" y="9549"/>
                  </a:cubicBezTo>
                  <a:cubicBezTo>
                    <a:pt x="15054" y="8194"/>
                    <a:pt x="14771" y="6877"/>
                    <a:pt x="14305" y="5683"/>
                  </a:cubicBezTo>
                  <a:lnTo>
                    <a:pt x="21477" y="5683"/>
                  </a:lnTo>
                  <a:lnTo>
                    <a:pt x="20799" y="0"/>
                  </a:lnTo>
                  <a:lnTo>
                    <a:pt x="7441" y="0"/>
                  </a:lnTo>
                  <a:close/>
                  <a:moveTo>
                    <a:pt x="7589" y="5631"/>
                  </a:moveTo>
                  <a:cubicBezTo>
                    <a:pt x="8489" y="5631"/>
                    <a:pt x="9388" y="6110"/>
                    <a:pt x="10074" y="7065"/>
                  </a:cubicBezTo>
                  <a:cubicBezTo>
                    <a:pt x="11448" y="8976"/>
                    <a:pt x="11448" y="12073"/>
                    <a:pt x="10074" y="13984"/>
                  </a:cubicBezTo>
                  <a:cubicBezTo>
                    <a:pt x="8701" y="15894"/>
                    <a:pt x="6478" y="15894"/>
                    <a:pt x="5104" y="13984"/>
                  </a:cubicBezTo>
                  <a:cubicBezTo>
                    <a:pt x="3731" y="12073"/>
                    <a:pt x="3731" y="8976"/>
                    <a:pt x="5104" y="7065"/>
                  </a:cubicBezTo>
                  <a:cubicBezTo>
                    <a:pt x="5791" y="6110"/>
                    <a:pt x="6689" y="5631"/>
                    <a:pt x="7589" y="5631"/>
                  </a:cubicBezTo>
                  <a:close/>
                </a:path>
              </a:pathLst>
            </a:custGeom>
            <a:solidFill>
              <a:schemeClr val="accent5"/>
            </a:solidFill>
            <a:ln w="12700" cap="flat">
              <a:noFill/>
              <a:miter lim="400000"/>
            </a:ln>
            <a:effectLst/>
          </p:spPr>
          <p:txBody>
            <a:bodyPr wrap="square" lIns="50800" tIns="50800" rIns="50800" bIns="50800" numCol="1" anchor="ctr">
              <a:noAutofit/>
            </a:bodyPr>
            <a:lstStyle/>
            <a:p>
              <a:pPr algn="ctr" defTabSz="1528703">
                <a:defRPr sz="5400" b="0">
                  <a:solidFill>
                    <a:srgbClr val="FFFFFF"/>
                  </a:solidFill>
                  <a:latin typeface="Helvetica Neue Medium"/>
                  <a:ea typeface="Helvetica Neue Medium"/>
                  <a:cs typeface="Helvetica Neue Medium"/>
                  <a:sym typeface="Helvetica Neue Medium"/>
                </a:defRPr>
              </a:pPr>
              <a:endParaRPr/>
            </a:p>
          </p:txBody>
        </p:sp>
        <p:sp>
          <p:nvSpPr>
            <p:cNvPr id="9" name="Shape">
              <a:extLst>
                <a:ext uri="{FF2B5EF4-FFF2-40B4-BE49-F238E27FC236}">
                  <a16:creationId xmlns:a16="http://schemas.microsoft.com/office/drawing/2014/main" id="{85595ECA-945A-355F-109A-B9BD361C2F53}"/>
                </a:ext>
              </a:extLst>
            </p:cNvPr>
            <p:cNvSpPr/>
            <p:nvPr/>
          </p:nvSpPr>
          <p:spPr>
            <a:xfrm>
              <a:off x="10826133" y="461733"/>
              <a:ext cx="2169061" cy="1062984"/>
            </a:xfrm>
            <a:custGeom>
              <a:avLst/>
              <a:gdLst/>
              <a:ahLst/>
              <a:cxnLst>
                <a:cxn ang="0">
                  <a:pos x="wd2" y="hd2"/>
                </a:cxn>
                <a:cxn ang="5400000">
                  <a:pos x="wd2" y="hd2"/>
                </a:cxn>
                <a:cxn ang="10800000">
                  <a:pos x="wd2" y="hd2"/>
                </a:cxn>
                <a:cxn ang="16200000">
                  <a:pos x="wd2" y="hd2"/>
                </a:cxn>
              </a:cxnLst>
              <a:rect l="0" t="0" r="r" b="b"/>
              <a:pathLst>
                <a:path w="21514" h="21053" extrusionOk="0">
                  <a:moveTo>
                    <a:pt x="5184" y="0"/>
                  </a:moveTo>
                  <a:cubicBezTo>
                    <a:pt x="2371" y="41"/>
                    <a:pt x="79" y="4525"/>
                    <a:pt x="2" y="10141"/>
                  </a:cubicBezTo>
                  <a:cubicBezTo>
                    <a:pt x="-86" y="16506"/>
                    <a:pt x="2626" y="21600"/>
                    <a:pt x="5797" y="21006"/>
                  </a:cubicBezTo>
                  <a:cubicBezTo>
                    <a:pt x="8681" y="20465"/>
                    <a:pt x="10788" y="15335"/>
                    <a:pt x="10545" y="9549"/>
                  </a:cubicBezTo>
                  <a:cubicBezTo>
                    <a:pt x="10489" y="8194"/>
                    <a:pt x="10291" y="6877"/>
                    <a:pt x="9966" y="5683"/>
                  </a:cubicBezTo>
                  <a:lnTo>
                    <a:pt x="21514" y="5683"/>
                  </a:lnTo>
                  <a:lnTo>
                    <a:pt x="21482" y="0"/>
                  </a:lnTo>
                  <a:lnTo>
                    <a:pt x="5184" y="0"/>
                  </a:lnTo>
                  <a:close/>
                  <a:moveTo>
                    <a:pt x="5287" y="5631"/>
                  </a:moveTo>
                  <a:cubicBezTo>
                    <a:pt x="5914" y="5631"/>
                    <a:pt x="6540" y="6110"/>
                    <a:pt x="7019" y="7065"/>
                  </a:cubicBezTo>
                  <a:cubicBezTo>
                    <a:pt x="7976" y="8976"/>
                    <a:pt x="7976" y="12073"/>
                    <a:pt x="7019" y="13984"/>
                  </a:cubicBezTo>
                  <a:cubicBezTo>
                    <a:pt x="6062" y="15894"/>
                    <a:pt x="4513" y="15894"/>
                    <a:pt x="3556" y="13984"/>
                  </a:cubicBezTo>
                  <a:cubicBezTo>
                    <a:pt x="2599" y="12073"/>
                    <a:pt x="2599" y="8976"/>
                    <a:pt x="3556" y="7065"/>
                  </a:cubicBezTo>
                  <a:cubicBezTo>
                    <a:pt x="4034" y="6110"/>
                    <a:pt x="4660" y="5631"/>
                    <a:pt x="5287" y="5631"/>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defTabSz="1528703">
                <a:defRPr sz="5400" b="0">
                  <a:solidFill>
                    <a:srgbClr val="FFFFFF"/>
                  </a:solidFill>
                  <a:latin typeface="Helvetica Neue Medium"/>
                  <a:ea typeface="Helvetica Neue Medium"/>
                  <a:cs typeface="Helvetica Neue Medium"/>
                  <a:sym typeface="Helvetica Neue Medium"/>
                </a:defRPr>
              </a:pPr>
              <a:endParaRPr/>
            </a:p>
          </p:txBody>
        </p:sp>
      </p:grpSp>
      <p:sp>
        <p:nvSpPr>
          <p:cNvPr id="10" name="Shape">
            <a:extLst>
              <a:ext uri="{FF2B5EF4-FFF2-40B4-BE49-F238E27FC236}">
                <a16:creationId xmlns:a16="http://schemas.microsoft.com/office/drawing/2014/main" id="{307D041C-0FAD-F78C-D9FF-2CBBAB937047}"/>
              </a:ext>
            </a:extLst>
          </p:cNvPr>
          <p:cNvSpPr/>
          <p:nvPr/>
        </p:nvSpPr>
        <p:spPr>
          <a:xfrm>
            <a:off x="9300588" y="1577903"/>
            <a:ext cx="1508639" cy="1062982"/>
          </a:xfrm>
          <a:custGeom>
            <a:avLst/>
            <a:gdLst/>
            <a:ahLst/>
            <a:cxnLst>
              <a:cxn ang="0">
                <a:pos x="wd2" y="hd2"/>
              </a:cxn>
              <a:cxn ang="5400000">
                <a:pos x="wd2" y="hd2"/>
              </a:cxn>
              <a:cxn ang="10800000">
                <a:pos x="wd2" y="hd2"/>
              </a:cxn>
              <a:cxn ang="16200000">
                <a:pos x="wd2" y="hd2"/>
              </a:cxn>
            </a:cxnLst>
            <a:rect l="0" t="0" r="r" b="b"/>
            <a:pathLst>
              <a:path w="21477" h="21053" extrusionOk="0">
                <a:moveTo>
                  <a:pt x="7441" y="0"/>
                </a:moveTo>
                <a:cubicBezTo>
                  <a:pt x="3403" y="41"/>
                  <a:pt x="114" y="4525"/>
                  <a:pt x="3" y="10141"/>
                </a:cubicBezTo>
                <a:cubicBezTo>
                  <a:pt x="-123" y="16506"/>
                  <a:pt x="3770" y="21600"/>
                  <a:pt x="8321" y="21006"/>
                </a:cubicBezTo>
                <a:cubicBezTo>
                  <a:pt x="12460" y="20465"/>
                  <a:pt x="15483" y="15335"/>
                  <a:pt x="15136" y="9549"/>
                </a:cubicBezTo>
                <a:cubicBezTo>
                  <a:pt x="15054" y="8194"/>
                  <a:pt x="14771" y="6877"/>
                  <a:pt x="14305" y="5683"/>
                </a:cubicBezTo>
                <a:lnTo>
                  <a:pt x="21477" y="5683"/>
                </a:lnTo>
                <a:lnTo>
                  <a:pt x="20799" y="0"/>
                </a:lnTo>
                <a:lnTo>
                  <a:pt x="7441" y="0"/>
                </a:lnTo>
                <a:close/>
                <a:moveTo>
                  <a:pt x="7589" y="5631"/>
                </a:moveTo>
                <a:cubicBezTo>
                  <a:pt x="8489" y="5631"/>
                  <a:pt x="9388" y="6110"/>
                  <a:pt x="10074" y="7065"/>
                </a:cubicBezTo>
                <a:cubicBezTo>
                  <a:pt x="11448" y="8976"/>
                  <a:pt x="11448" y="12073"/>
                  <a:pt x="10074" y="13984"/>
                </a:cubicBezTo>
                <a:cubicBezTo>
                  <a:pt x="8701" y="15894"/>
                  <a:pt x="6478" y="15894"/>
                  <a:pt x="5104" y="13984"/>
                </a:cubicBezTo>
                <a:cubicBezTo>
                  <a:pt x="3731" y="12073"/>
                  <a:pt x="3731" y="8976"/>
                  <a:pt x="5104" y="7065"/>
                </a:cubicBezTo>
                <a:cubicBezTo>
                  <a:pt x="5791" y="6110"/>
                  <a:pt x="6689" y="5631"/>
                  <a:pt x="7589" y="5631"/>
                </a:cubicBezTo>
                <a:close/>
              </a:path>
            </a:pathLst>
          </a:custGeom>
          <a:solidFill>
            <a:schemeClr val="accent6">
              <a:lumMod val="60000"/>
              <a:lumOff val="40000"/>
            </a:schemeClr>
          </a:solidFill>
          <a:ln w="12700" cap="flat">
            <a:noFill/>
            <a:miter lim="400000"/>
          </a:ln>
          <a:effectLst/>
        </p:spPr>
        <p:txBody>
          <a:bodyPr wrap="square" lIns="50800" tIns="50800" rIns="50800" bIns="50800" numCol="1" anchor="ctr">
            <a:noAutofit/>
          </a:bodyPr>
          <a:lstStyle/>
          <a:p>
            <a:pPr algn="ctr" defTabSz="1528703">
              <a:defRPr sz="5400" b="0">
                <a:solidFill>
                  <a:srgbClr val="FFFFFF"/>
                </a:solidFill>
                <a:latin typeface="Helvetica Neue Medium"/>
                <a:ea typeface="Helvetica Neue Medium"/>
                <a:cs typeface="Helvetica Neue Medium"/>
                <a:sym typeface="Helvetica Neue Medium"/>
              </a:defRPr>
            </a:pPr>
            <a:endParaRPr/>
          </a:p>
        </p:txBody>
      </p:sp>
      <p:sp>
        <p:nvSpPr>
          <p:cNvPr id="11" name="P">
            <a:extLst>
              <a:ext uri="{FF2B5EF4-FFF2-40B4-BE49-F238E27FC236}">
                <a16:creationId xmlns:a16="http://schemas.microsoft.com/office/drawing/2014/main" id="{D611E6D7-E0CD-C5E5-11C0-49BBC91ED99A}"/>
              </a:ext>
            </a:extLst>
          </p:cNvPr>
          <p:cNvSpPr txBox="1"/>
          <p:nvPr/>
        </p:nvSpPr>
        <p:spPr>
          <a:xfrm>
            <a:off x="4695990" y="5816621"/>
            <a:ext cx="590809" cy="6565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defTabSz="457200">
              <a:defRPr sz="3600" b="0">
                <a:solidFill>
                  <a:srgbClr val="1D1C21"/>
                </a:solidFill>
                <a:latin typeface="DM Sans Medium"/>
                <a:ea typeface="DM Sans Medium"/>
                <a:cs typeface="DM Sans Medium"/>
                <a:sym typeface="DM Sans Medium"/>
              </a:defRPr>
            </a:lvl1pPr>
          </a:lstStyle>
          <a:p>
            <a:pPr algn="ctr"/>
            <a:r>
              <a:rPr b="1" dirty="0">
                <a:solidFill>
                  <a:schemeClr val="tx1"/>
                </a:solidFill>
                <a:latin typeface="+mn-lt"/>
              </a:rPr>
              <a:t>P</a:t>
            </a:r>
          </a:p>
        </p:txBody>
      </p:sp>
      <p:sp>
        <p:nvSpPr>
          <p:cNvPr id="12" name="P">
            <a:extLst>
              <a:ext uri="{FF2B5EF4-FFF2-40B4-BE49-F238E27FC236}">
                <a16:creationId xmlns:a16="http://schemas.microsoft.com/office/drawing/2014/main" id="{AB43D8AB-ACC7-3A8E-092A-A4C7F898FCC0}"/>
              </a:ext>
            </a:extLst>
          </p:cNvPr>
          <p:cNvSpPr txBox="1"/>
          <p:nvPr/>
        </p:nvSpPr>
        <p:spPr>
          <a:xfrm>
            <a:off x="5685881" y="5029334"/>
            <a:ext cx="590809" cy="6565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defTabSz="457200">
              <a:defRPr sz="3600" b="0">
                <a:solidFill>
                  <a:srgbClr val="1D1C21"/>
                </a:solidFill>
                <a:latin typeface="DM Sans Medium"/>
                <a:ea typeface="DM Sans Medium"/>
                <a:cs typeface="DM Sans Medium"/>
                <a:sym typeface="DM Sans Medium"/>
              </a:defRPr>
            </a:lvl1pPr>
          </a:lstStyle>
          <a:p>
            <a:pPr algn="ctr"/>
            <a:r>
              <a:rPr b="1" dirty="0">
                <a:solidFill>
                  <a:schemeClr val="tx1"/>
                </a:solidFill>
                <a:latin typeface="+mn-lt"/>
              </a:rPr>
              <a:t>P</a:t>
            </a:r>
          </a:p>
        </p:txBody>
      </p:sp>
      <p:sp>
        <p:nvSpPr>
          <p:cNvPr id="13" name="P">
            <a:extLst>
              <a:ext uri="{FF2B5EF4-FFF2-40B4-BE49-F238E27FC236}">
                <a16:creationId xmlns:a16="http://schemas.microsoft.com/office/drawing/2014/main" id="{5B911674-F17B-D872-1E74-09908A501C1E}"/>
              </a:ext>
            </a:extLst>
          </p:cNvPr>
          <p:cNvSpPr txBox="1"/>
          <p:nvPr/>
        </p:nvSpPr>
        <p:spPr>
          <a:xfrm>
            <a:off x="9577025" y="1781099"/>
            <a:ext cx="590809" cy="6565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defTabSz="457200">
              <a:defRPr sz="3600" b="0">
                <a:solidFill>
                  <a:srgbClr val="1D1C21"/>
                </a:solidFill>
                <a:latin typeface="DM Sans Medium"/>
                <a:ea typeface="DM Sans Medium"/>
                <a:cs typeface="DM Sans Medium"/>
                <a:sym typeface="DM Sans Medium"/>
              </a:defRPr>
            </a:lvl1pPr>
          </a:lstStyle>
          <a:p>
            <a:pPr algn="ctr"/>
            <a:r>
              <a:rPr b="1" dirty="0">
                <a:solidFill>
                  <a:schemeClr val="tx1"/>
                </a:solidFill>
                <a:latin typeface="+mn-lt"/>
              </a:rPr>
              <a:t>P</a:t>
            </a:r>
          </a:p>
        </p:txBody>
      </p:sp>
      <p:sp>
        <p:nvSpPr>
          <p:cNvPr id="14" name="P">
            <a:extLst>
              <a:ext uri="{FF2B5EF4-FFF2-40B4-BE49-F238E27FC236}">
                <a16:creationId xmlns:a16="http://schemas.microsoft.com/office/drawing/2014/main" id="{AD382B0B-51A0-CB1C-030C-26E33F9B3206}"/>
              </a:ext>
            </a:extLst>
          </p:cNvPr>
          <p:cNvSpPr txBox="1"/>
          <p:nvPr/>
        </p:nvSpPr>
        <p:spPr>
          <a:xfrm>
            <a:off x="8526202" y="2698666"/>
            <a:ext cx="590809" cy="6565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defTabSz="457200">
              <a:defRPr sz="3600" b="0">
                <a:solidFill>
                  <a:srgbClr val="1D1C21"/>
                </a:solidFill>
                <a:latin typeface="DM Sans Medium"/>
                <a:ea typeface="DM Sans Medium"/>
                <a:cs typeface="DM Sans Medium"/>
                <a:sym typeface="DM Sans Medium"/>
              </a:defRPr>
            </a:lvl1pPr>
          </a:lstStyle>
          <a:p>
            <a:pPr algn="ctr"/>
            <a:r>
              <a:rPr b="1" dirty="0">
                <a:solidFill>
                  <a:schemeClr val="tx1"/>
                </a:solidFill>
                <a:latin typeface="+mn-lt"/>
              </a:rPr>
              <a:t>P</a:t>
            </a:r>
          </a:p>
        </p:txBody>
      </p:sp>
      <p:sp>
        <p:nvSpPr>
          <p:cNvPr id="15" name="P">
            <a:extLst>
              <a:ext uri="{FF2B5EF4-FFF2-40B4-BE49-F238E27FC236}">
                <a16:creationId xmlns:a16="http://schemas.microsoft.com/office/drawing/2014/main" id="{BCB1A6BD-4A0F-ABB7-1247-7CB9212419FA}"/>
              </a:ext>
            </a:extLst>
          </p:cNvPr>
          <p:cNvSpPr txBox="1"/>
          <p:nvPr/>
        </p:nvSpPr>
        <p:spPr>
          <a:xfrm>
            <a:off x="7569537" y="3558452"/>
            <a:ext cx="590809" cy="6565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defTabSz="457200">
              <a:defRPr sz="3600" b="0">
                <a:solidFill>
                  <a:srgbClr val="1D1C21"/>
                </a:solidFill>
                <a:latin typeface="DM Sans Medium"/>
                <a:ea typeface="DM Sans Medium"/>
                <a:cs typeface="DM Sans Medium"/>
                <a:sym typeface="DM Sans Medium"/>
              </a:defRPr>
            </a:lvl1pPr>
          </a:lstStyle>
          <a:p>
            <a:pPr algn="ctr"/>
            <a:r>
              <a:rPr b="1" dirty="0">
                <a:solidFill>
                  <a:schemeClr val="tx1"/>
                </a:solidFill>
                <a:latin typeface="+mn-lt"/>
              </a:rPr>
              <a:t>P</a:t>
            </a:r>
          </a:p>
        </p:txBody>
      </p:sp>
      <p:sp>
        <p:nvSpPr>
          <p:cNvPr id="16" name="P">
            <a:extLst>
              <a:ext uri="{FF2B5EF4-FFF2-40B4-BE49-F238E27FC236}">
                <a16:creationId xmlns:a16="http://schemas.microsoft.com/office/drawing/2014/main" id="{543A9D6E-FD7D-BA86-3C33-4240EAF6F2DF}"/>
              </a:ext>
            </a:extLst>
          </p:cNvPr>
          <p:cNvSpPr txBox="1"/>
          <p:nvPr/>
        </p:nvSpPr>
        <p:spPr>
          <a:xfrm>
            <a:off x="6619292" y="4287373"/>
            <a:ext cx="590809" cy="6565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defTabSz="457200">
              <a:defRPr sz="3600" b="0">
                <a:solidFill>
                  <a:srgbClr val="1D1C21"/>
                </a:solidFill>
                <a:latin typeface="DM Sans Medium"/>
                <a:ea typeface="DM Sans Medium"/>
                <a:cs typeface="DM Sans Medium"/>
                <a:sym typeface="DM Sans Medium"/>
              </a:defRPr>
            </a:lvl1pPr>
          </a:lstStyle>
          <a:p>
            <a:pPr algn="ctr"/>
            <a:r>
              <a:rPr b="1" dirty="0">
                <a:solidFill>
                  <a:schemeClr val="tx1"/>
                </a:solidFill>
                <a:latin typeface="+mn-lt"/>
              </a:rPr>
              <a:t>P</a:t>
            </a:r>
          </a:p>
        </p:txBody>
      </p:sp>
      <p:sp>
        <p:nvSpPr>
          <p:cNvPr id="17" name="P">
            <a:extLst>
              <a:ext uri="{FF2B5EF4-FFF2-40B4-BE49-F238E27FC236}">
                <a16:creationId xmlns:a16="http://schemas.microsoft.com/office/drawing/2014/main" id="{079D5C8C-D6CC-0C8C-0AE6-C0A07EA57B73}"/>
              </a:ext>
            </a:extLst>
          </p:cNvPr>
          <p:cNvSpPr txBox="1"/>
          <p:nvPr/>
        </p:nvSpPr>
        <p:spPr>
          <a:xfrm>
            <a:off x="10318343" y="1010456"/>
            <a:ext cx="590809" cy="6565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defTabSz="457200">
              <a:defRPr sz="3600" b="0">
                <a:solidFill>
                  <a:srgbClr val="1D1C21"/>
                </a:solidFill>
                <a:latin typeface="DM Sans Medium"/>
                <a:ea typeface="DM Sans Medium"/>
                <a:cs typeface="DM Sans Medium"/>
                <a:sym typeface="DM Sans Medium"/>
              </a:defRPr>
            </a:lvl1pPr>
          </a:lstStyle>
          <a:p>
            <a:pPr algn="ctr"/>
            <a:r>
              <a:rPr b="1" dirty="0">
                <a:solidFill>
                  <a:schemeClr val="tx1"/>
                </a:solidFill>
                <a:latin typeface="+mn-lt"/>
              </a:rPr>
              <a:t>P</a:t>
            </a:r>
          </a:p>
        </p:txBody>
      </p:sp>
      <p:sp>
        <p:nvSpPr>
          <p:cNvPr id="18" name="TextBox 17">
            <a:extLst>
              <a:ext uri="{FF2B5EF4-FFF2-40B4-BE49-F238E27FC236}">
                <a16:creationId xmlns:a16="http://schemas.microsoft.com/office/drawing/2014/main" id="{579F3E55-3FF2-50FB-3286-81855B0C611E}"/>
              </a:ext>
            </a:extLst>
          </p:cNvPr>
          <p:cNvSpPr txBox="1"/>
          <p:nvPr/>
        </p:nvSpPr>
        <p:spPr>
          <a:xfrm>
            <a:off x="6213754" y="2654537"/>
            <a:ext cx="185391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1200" b="0" i="0" dirty="0">
                <a:solidFill>
                  <a:srgbClr val="0D0D0D"/>
                </a:solidFill>
                <a:effectLst/>
                <a:latin typeface="Söhne"/>
              </a:rPr>
              <a:t>Use graphs, charts for clear communication.</a:t>
            </a:r>
            <a:r>
              <a:rPr kumimoji="0" lang="en-US" sz="1200" b="0" i="0" u="none" strike="noStrike" kern="1200" cap="none" spc="0" normalizeH="0" baseline="0" noProof="0" dirty="0">
                <a:ln>
                  <a:noFill/>
                </a:ln>
                <a:solidFill>
                  <a:srgbClr val="263238"/>
                </a:solidFill>
                <a:effectLst/>
                <a:uLnTx/>
                <a:uFillTx/>
                <a:ea typeface="+mn-ea"/>
                <a:cs typeface="+mn-cs"/>
              </a:rPr>
              <a:t>. </a:t>
            </a: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19" name="TextBox 18">
            <a:extLst>
              <a:ext uri="{FF2B5EF4-FFF2-40B4-BE49-F238E27FC236}">
                <a16:creationId xmlns:a16="http://schemas.microsoft.com/office/drawing/2014/main" id="{B1E46A34-5BCB-7E2E-15DA-7560349DDB57}"/>
              </a:ext>
            </a:extLst>
          </p:cNvPr>
          <p:cNvSpPr txBox="1"/>
          <p:nvPr/>
        </p:nvSpPr>
        <p:spPr>
          <a:xfrm>
            <a:off x="5316718" y="3453375"/>
            <a:ext cx="185391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1200" b="0" i="0" dirty="0">
                <a:solidFill>
                  <a:srgbClr val="0D0D0D"/>
                </a:solidFill>
                <a:effectLst/>
                <a:latin typeface="Söhne"/>
              </a:rPr>
              <a:t>Understand patterns, trends, and relationships.</a:t>
            </a: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20" name="TextBox 19">
            <a:extLst>
              <a:ext uri="{FF2B5EF4-FFF2-40B4-BE49-F238E27FC236}">
                <a16:creationId xmlns:a16="http://schemas.microsoft.com/office/drawing/2014/main" id="{EF3AF26E-F841-57D1-EEA1-3919AEEA64DE}"/>
              </a:ext>
            </a:extLst>
          </p:cNvPr>
          <p:cNvSpPr txBox="1"/>
          <p:nvPr/>
        </p:nvSpPr>
        <p:spPr>
          <a:xfrm>
            <a:off x="7308458" y="1904571"/>
            <a:ext cx="1853911"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1200" b="0" i="0" dirty="0">
                <a:solidFill>
                  <a:srgbClr val="0D0D0D"/>
                </a:solidFill>
                <a:effectLst/>
                <a:latin typeface="Söhne"/>
              </a:rPr>
              <a:t>Create visual representation for presentation.</a:t>
            </a: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21" name="TextBox 20">
            <a:extLst>
              <a:ext uri="{FF2B5EF4-FFF2-40B4-BE49-F238E27FC236}">
                <a16:creationId xmlns:a16="http://schemas.microsoft.com/office/drawing/2014/main" id="{4190865D-D2A8-0C53-D55F-40714CC13224}"/>
              </a:ext>
            </a:extLst>
          </p:cNvPr>
          <p:cNvSpPr txBox="1"/>
          <p:nvPr/>
        </p:nvSpPr>
        <p:spPr>
          <a:xfrm>
            <a:off x="4359843" y="4239789"/>
            <a:ext cx="185391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1200" b="0" i="0" dirty="0">
                <a:solidFill>
                  <a:srgbClr val="0D0D0D"/>
                </a:solidFill>
                <a:effectLst/>
                <a:latin typeface="Söhne"/>
              </a:rPr>
              <a:t>Remove errors, handle missing values.</a:t>
            </a:r>
            <a:r>
              <a:rPr kumimoji="0" lang="en-US" sz="1200" b="0" i="0" u="none" strike="noStrike" kern="1200" cap="none" spc="0" normalizeH="0" baseline="0" noProof="0" dirty="0">
                <a:ln>
                  <a:noFill/>
                </a:ln>
                <a:solidFill>
                  <a:srgbClr val="263238"/>
                </a:solidFill>
                <a:effectLst/>
                <a:uLnTx/>
                <a:uFillTx/>
                <a:ea typeface="+mn-ea"/>
                <a:cs typeface="+mn-cs"/>
              </a:rPr>
              <a:t>. </a:t>
            </a: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22" name="TextBox 21">
            <a:extLst>
              <a:ext uri="{FF2B5EF4-FFF2-40B4-BE49-F238E27FC236}">
                <a16:creationId xmlns:a16="http://schemas.microsoft.com/office/drawing/2014/main" id="{2EF200D5-020B-A1F0-A102-E9103BFDA188}"/>
              </a:ext>
            </a:extLst>
          </p:cNvPr>
          <p:cNvSpPr txBox="1"/>
          <p:nvPr/>
        </p:nvSpPr>
        <p:spPr>
          <a:xfrm>
            <a:off x="8160346" y="1007200"/>
            <a:ext cx="185391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1200" b="0" i="0" dirty="0">
                <a:solidFill>
                  <a:srgbClr val="0D0D0D"/>
                </a:solidFill>
                <a:effectLst/>
                <a:latin typeface="Söhne"/>
              </a:rPr>
              <a:t>Share insights effectively with stakeholders.</a:t>
            </a: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23" name="TextBox 22">
            <a:extLst>
              <a:ext uri="{FF2B5EF4-FFF2-40B4-BE49-F238E27FC236}">
                <a16:creationId xmlns:a16="http://schemas.microsoft.com/office/drawing/2014/main" id="{EBD51DE4-B60D-D1B6-F74A-4F82BDBDCDE3}"/>
              </a:ext>
            </a:extLst>
          </p:cNvPr>
          <p:cNvSpPr txBox="1"/>
          <p:nvPr/>
        </p:nvSpPr>
        <p:spPr>
          <a:xfrm>
            <a:off x="2535852" y="5707619"/>
            <a:ext cx="185391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1200" b="0" i="0" dirty="0">
                <a:solidFill>
                  <a:srgbClr val="0D0D0D"/>
                </a:solidFill>
                <a:effectLst/>
                <a:latin typeface="Söhne"/>
              </a:rPr>
              <a:t>Define the issue or challenge clearly.</a:t>
            </a:r>
            <a:r>
              <a:rPr kumimoji="0" lang="en-US" sz="1200" b="0" i="0" u="none" strike="noStrike" kern="1200" cap="none" spc="0" normalizeH="0" baseline="0" noProof="0" dirty="0">
                <a:ln>
                  <a:noFill/>
                </a:ln>
                <a:solidFill>
                  <a:srgbClr val="263238"/>
                </a:solidFill>
                <a:effectLst/>
                <a:uLnTx/>
                <a:uFillTx/>
                <a:ea typeface="+mn-ea"/>
                <a:cs typeface="+mn-cs"/>
              </a:rPr>
              <a:t>. </a:t>
            </a: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24" name="TextBox 23">
            <a:extLst>
              <a:ext uri="{FF2B5EF4-FFF2-40B4-BE49-F238E27FC236}">
                <a16:creationId xmlns:a16="http://schemas.microsoft.com/office/drawing/2014/main" id="{9E347A8A-051D-E3DD-22AF-0EC669251D93}"/>
              </a:ext>
            </a:extLst>
          </p:cNvPr>
          <p:cNvSpPr txBox="1"/>
          <p:nvPr/>
        </p:nvSpPr>
        <p:spPr>
          <a:xfrm>
            <a:off x="3462807" y="4984456"/>
            <a:ext cx="185391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lang="en-US" sz="1200" b="0" i="0" dirty="0">
                <a:solidFill>
                  <a:srgbClr val="0D0D0D"/>
                </a:solidFill>
                <a:effectLst/>
                <a:latin typeface="Söhne"/>
              </a:rPr>
              <a:t>Gather relevant information systematically.</a:t>
            </a: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25" name="Title 1">
            <a:extLst>
              <a:ext uri="{FF2B5EF4-FFF2-40B4-BE49-F238E27FC236}">
                <a16:creationId xmlns:a16="http://schemas.microsoft.com/office/drawing/2014/main" id="{1E7B01DA-AA48-9940-2856-E67E40D16A1B}"/>
              </a:ext>
            </a:extLst>
          </p:cNvPr>
          <p:cNvSpPr txBox="1">
            <a:spLocks/>
          </p:cNvSpPr>
          <p:nvPr/>
        </p:nvSpPr>
        <p:spPr>
          <a:xfrm>
            <a:off x="838200" y="365126"/>
            <a:ext cx="10515600" cy="88820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Project Roadmap</a:t>
            </a:r>
            <a:br>
              <a:rPr lang="en-US" dirty="0"/>
            </a:br>
            <a:endParaRPr lang="en-US" dirty="0"/>
          </a:p>
        </p:txBody>
      </p:sp>
    </p:spTree>
    <p:extLst>
      <p:ext uri="{BB962C8B-B14F-4D97-AF65-F5344CB8AC3E}">
        <p14:creationId xmlns:p14="http://schemas.microsoft.com/office/powerpoint/2010/main" val="97475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5F50-3239-8294-4220-5B4950D9122F}"/>
              </a:ext>
            </a:extLst>
          </p:cNvPr>
          <p:cNvSpPr>
            <a:spLocks noGrp="1"/>
          </p:cNvSpPr>
          <p:nvPr>
            <p:ph type="title"/>
          </p:nvPr>
        </p:nvSpPr>
        <p:spPr>
          <a:xfrm>
            <a:off x="838200" y="365126"/>
            <a:ext cx="10515600" cy="888206"/>
          </a:xfrm>
        </p:spPr>
        <p:txBody>
          <a:bodyPr>
            <a:normAutofit fontScale="90000"/>
          </a:bodyPr>
          <a:lstStyle/>
          <a:p>
            <a:pPr algn="ctr"/>
            <a:r>
              <a:rPr lang="en-US" dirty="0"/>
              <a:t>Problem Statement</a:t>
            </a:r>
            <a:br>
              <a:rPr lang="en-US" dirty="0"/>
            </a:br>
            <a:endParaRPr lang="en-US" dirty="0"/>
          </a:p>
        </p:txBody>
      </p:sp>
      <p:sp>
        <p:nvSpPr>
          <p:cNvPr id="3" name="Content Placeholder 2">
            <a:extLst>
              <a:ext uri="{FF2B5EF4-FFF2-40B4-BE49-F238E27FC236}">
                <a16:creationId xmlns:a16="http://schemas.microsoft.com/office/drawing/2014/main" id="{B2A4AABA-0090-F7DE-6BA9-BCDA0ABBEFD1}"/>
              </a:ext>
            </a:extLst>
          </p:cNvPr>
          <p:cNvSpPr>
            <a:spLocks noGrp="1"/>
          </p:cNvSpPr>
          <p:nvPr>
            <p:ph idx="1"/>
          </p:nvPr>
        </p:nvSpPr>
        <p:spPr>
          <a:xfrm>
            <a:off x="458373" y="1253332"/>
            <a:ext cx="8773549" cy="4584761"/>
          </a:xfrm>
        </p:spPr>
        <p:txBody>
          <a:bodyPr>
            <a:normAutofit fontScale="92500" lnSpcReduction="10000"/>
          </a:bodyPr>
          <a:lstStyle/>
          <a:p>
            <a:endParaRPr lang="en-US" dirty="0"/>
          </a:p>
          <a:p>
            <a:pPr marL="0" indent="0">
              <a:buNone/>
            </a:pPr>
            <a:r>
              <a:rPr lang="en-US" sz="2200" dirty="0"/>
              <a:t>In the rapidly growing modern workplace, The different needs and expectations of Gen-Z, desiring for bigger paychecks, flexible work arrangements, social and environmental responsibility, becomes a complex issue for employers, department heads, managers, and HR professionals. This becomes hurdles for organizational growth but also leads to critical consequences such as layoffs, a lack of essential skills in the workforce, and diminished customer satisfaction. This data analytics project aims to analyze the impact of the misalignment between Gen-Z's career aspirations and workplace dynamics on various stakeholders, providing actionable insights for employers, HR professionals, and decision-makers to foster a more inclusive and productive work environment. </a:t>
            </a:r>
          </a:p>
          <a:p>
            <a:pPr marL="0" indent="0">
              <a:buNone/>
            </a:pPr>
            <a:endParaRPr lang="en-US" sz="2200" dirty="0"/>
          </a:p>
          <a:p>
            <a:pPr marL="0" indent="0">
              <a:buNone/>
            </a:pPr>
            <a:r>
              <a:rPr lang="en-US" sz="2200" dirty="0"/>
              <a:t>References:</a:t>
            </a:r>
            <a:br>
              <a:rPr lang="en-US" sz="2200" dirty="0"/>
            </a:br>
            <a:r>
              <a:rPr lang="en-US" sz="2200" dirty="0">
                <a:hlinkClick r:id="rId2"/>
              </a:rPr>
              <a:t>https://www.linkedin.com/pulse/understanding-career-aspiration-gen-z-vishal-mehta/</a:t>
            </a:r>
            <a:r>
              <a:rPr lang="en-US" sz="2200" dirty="0"/>
              <a:t> </a:t>
            </a:r>
          </a:p>
          <a:p>
            <a:pPr marL="0" indent="0">
              <a:buNone/>
            </a:pPr>
            <a:endParaRPr lang="en-US" sz="2200" dirty="0"/>
          </a:p>
        </p:txBody>
      </p:sp>
      <p:pic>
        <p:nvPicPr>
          <p:cNvPr id="16" name="Picture 15">
            <a:extLst>
              <a:ext uri="{FF2B5EF4-FFF2-40B4-BE49-F238E27FC236}">
                <a16:creationId xmlns:a16="http://schemas.microsoft.com/office/drawing/2014/main" id="{F75C35BA-C542-B3E1-950B-EE86B9815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1798" y="1253332"/>
            <a:ext cx="2926079" cy="3395705"/>
          </a:xfrm>
          <a:prstGeom prst="rect">
            <a:avLst/>
          </a:prstGeom>
          <a:noFill/>
        </p:spPr>
      </p:pic>
      <p:sp>
        <p:nvSpPr>
          <p:cNvPr id="20" name="TextBox 19">
            <a:extLst>
              <a:ext uri="{FF2B5EF4-FFF2-40B4-BE49-F238E27FC236}">
                <a16:creationId xmlns:a16="http://schemas.microsoft.com/office/drawing/2014/main" id="{54668249-FC7A-0AAC-DDCB-B99B4A88FA25}"/>
              </a:ext>
            </a:extLst>
          </p:cNvPr>
          <p:cNvSpPr txBox="1"/>
          <p:nvPr/>
        </p:nvSpPr>
        <p:spPr>
          <a:xfrm>
            <a:off x="3049172" y="3240817"/>
            <a:ext cx="3046828" cy="369332"/>
          </a:xfrm>
          <a:prstGeom prst="rect">
            <a:avLst/>
          </a:prstGeom>
          <a:noFill/>
        </p:spPr>
        <p:txBody>
          <a:bodyPr wrap="square">
            <a:spAutoFit/>
          </a:bodyPr>
          <a:lstStyle/>
          <a:p>
            <a:endParaRPr lang="en-US" dirty="0"/>
          </a:p>
        </p:txBody>
      </p:sp>
      <p:sp>
        <p:nvSpPr>
          <p:cNvPr id="22" name="TextBox 21">
            <a:extLst>
              <a:ext uri="{FF2B5EF4-FFF2-40B4-BE49-F238E27FC236}">
                <a16:creationId xmlns:a16="http://schemas.microsoft.com/office/drawing/2014/main" id="{C9A22484-31A6-3DBB-82DE-BE1F7755B536}"/>
              </a:ext>
            </a:extLst>
          </p:cNvPr>
          <p:cNvSpPr txBox="1"/>
          <p:nvPr/>
        </p:nvSpPr>
        <p:spPr>
          <a:xfrm>
            <a:off x="3077308" y="3240817"/>
            <a:ext cx="6154614"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113964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2000"/>
          </a:schemeClr>
        </a:solidFill>
        <a:effectLst/>
      </p:bgPr>
    </p:bg>
    <p:spTree>
      <p:nvGrpSpPr>
        <p:cNvPr id="1" name="">
          <a:extLst>
            <a:ext uri="{FF2B5EF4-FFF2-40B4-BE49-F238E27FC236}">
              <a16:creationId xmlns:a16="http://schemas.microsoft.com/office/drawing/2014/main" id="{CBF4B430-485C-D793-1E53-7FFDCB308E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C0F61-3FA3-267F-88F7-7C08D89C56C3}"/>
              </a:ext>
            </a:extLst>
          </p:cNvPr>
          <p:cNvSpPr>
            <a:spLocks noGrp="1"/>
          </p:cNvSpPr>
          <p:nvPr>
            <p:ph type="title"/>
          </p:nvPr>
        </p:nvSpPr>
        <p:spPr>
          <a:xfrm>
            <a:off x="838200" y="365126"/>
            <a:ext cx="10515600" cy="888206"/>
          </a:xfrm>
        </p:spPr>
        <p:txBody>
          <a:bodyPr>
            <a:normAutofit fontScale="90000"/>
          </a:bodyPr>
          <a:lstStyle/>
          <a:p>
            <a:pPr algn="ctr"/>
            <a:r>
              <a:rPr lang="en-US" dirty="0"/>
              <a:t>Document</a:t>
            </a:r>
            <a:br>
              <a:rPr lang="en-US" dirty="0"/>
            </a:br>
            <a:endParaRPr lang="en-US" dirty="0"/>
          </a:p>
        </p:txBody>
      </p:sp>
      <p:sp>
        <p:nvSpPr>
          <p:cNvPr id="20" name="TextBox 19">
            <a:extLst>
              <a:ext uri="{FF2B5EF4-FFF2-40B4-BE49-F238E27FC236}">
                <a16:creationId xmlns:a16="http://schemas.microsoft.com/office/drawing/2014/main" id="{D75C12B6-4AC8-E11A-425F-42A9FC96D736}"/>
              </a:ext>
            </a:extLst>
          </p:cNvPr>
          <p:cNvSpPr txBox="1"/>
          <p:nvPr/>
        </p:nvSpPr>
        <p:spPr>
          <a:xfrm>
            <a:off x="3049172" y="3240817"/>
            <a:ext cx="3046828" cy="369332"/>
          </a:xfrm>
          <a:prstGeom prst="rect">
            <a:avLst/>
          </a:prstGeom>
          <a:noFill/>
        </p:spPr>
        <p:txBody>
          <a:bodyPr wrap="square">
            <a:spAutoFit/>
          </a:bodyPr>
          <a:lstStyle/>
          <a:p>
            <a:endParaRPr lang="en-US" dirty="0"/>
          </a:p>
        </p:txBody>
      </p:sp>
      <p:sp>
        <p:nvSpPr>
          <p:cNvPr id="22" name="TextBox 21">
            <a:extLst>
              <a:ext uri="{FF2B5EF4-FFF2-40B4-BE49-F238E27FC236}">
                <a16:creationId xmlns:a16="http://schemas.microsoft.com/office/drawing/2014/main" id="{412445E1-5CFB-2535-0944-AFF311C99E64}"/>
              </a:ext>
            </a:extLst>
          </p:cNvPr>
          <p:cNvSpPr txBox="1"/>
          <p:nvPr/>
        </p:nvSpPr>
        <p:spPr>
          <a:xfrm>
            <a:off x="3077308" y="3240817"/>
            <a:ext cx="6154614" cy="369332"/>
          </a:xfrm>
          <a:prstGeom prst="rect">
            <a:avLst/>
          </a:prstGeom>
          <a:noFill/>
        </p:spPr>
        <p:txBody>
          <a:bodyPr wrap="square">
            <a:spAutoFit/>
          </a:bodyPr>
          <a:lstStyle/>
          <a:p>
            <a:endParaRPr lang="en-US" dirty="0"/>
          </a:p>
        </p:txBody>
      </p:sp>
      <p:pic>
        <p:nvPicPr>
          <p:cNvPr id="10" name="Picture 9">
            <a:extLst>
              <a:ext uri="{FF2B5EF4-FFF2-40B4-BE49-F238E27FC236}">
                <a16:creationId xmlns:a16="http://schemas.microsoft.com/office/drawing/2014/main" id="{719DCCF3-8327-E5DA-0D99-19BC93588201}"/>
              </a:ext>
            </a:extLst>
          </p:cNvPr>
          <p:cNvPicPr>
            <a:picLocks noChangeAspect="1"/>
          </p:cNvPicPr>
          <p:nvPr/>
        </p:nvPicPr>
        <p:blipFill>
          <a:blip r:embed="rId2"/>
          <a:stretch>
            <a:fillRect/>
          </a:stretch>
        </p:blipFill>
        <p:spPr>
          <a:xfrm>
            <a:off x="838199" y="1018987"/>
            <a:ext cx="4971757" cy="5182323"/>
          </a:xfrm>
          <a:prstGeom prst="rect">
            <a:avLst/>
          </a:prstGeom>
        </p:spPr>
      </p:pic>
      <p:pic>
        <p:nvPicPr>
          <p:cNvPr id="11" name="Picture 10">
            <a:extLst>
              <a:ext uri="{FF2B5EF4-FFF2-40B4-BE49-F238E27FC236}">
                <a16:creationId xmlns:a16="http://schemas.microsoft.com/office/drawing/2014/main" id="{B6D557B3-7A87-0B90-819C-4ABD8D2C942C}"/>
              </a:ext>
            </a:extLst>
          </p:cNvPr>
          <p:cNvPicPr>
            <a:picLocks noChangeAspect="1"/>
          </p:cNvPicPr>
          <p:nvPr/>
        </p:nvPicPr>
        <p:blipFill>
          <a:blip r:embed="rId3"/>
          <a:stretch>
            <a:fillRect/>
          </a:stretch>
        </p:blipFill>
        <p:spPr>
          <a:xfrm>
            <a:off x="5809957" y="1018987"/>
            <a:ext cx="5571980" cy="5182323"/>
          </a:xfrm>
          <a:prstGeom prst="rect">
            <a:avLst/>
          </a:prstGeom>
        </p:spPr>
      </p:pic>
    </p:spTree>
    <p:extLst>
      <p:ext uri="{BB962C8B-B14F-4D97-AF65-F5344CB8AC3E}">
        <p14:creationId xmlns:p14="http://schemas.microsoft.com/office/powerpoint/2010/main" val="219947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0699E8-6D06-36C0-4C06-425DE7D2C5D8}"/>
              </a:ext>
            </a:extLst>
          </p:cNvPr>
          <p:cNvPicPr>
            <a:picLocks noChangeAspect="1"/>
          </p:cNvPicPr>
          <p:nvPr/>
        </p:nvPicPr>
        <p:blipFill>
          <a:blip r:embed="rId2"/>
          <a:stretch>
            <a:fillRect/>
          </a:stretch>
        </p:blipFill>
        <p:spPr>
          <a:xfrm>
            <a:off x="0" y="959107"/>
            <a:ext cx="12192000" cy="4939785"/>
          </a:xfrm>
          <a:prstGeom prst="rect">
            <a:avLst/>
          </a:prstGeom>
        </p:spPr>
      </p:pic>
      <p:sp>
        <p:nvSpPr>
          <p:cNvPr id="8" name="Title 1">
            <a:extLst>
              <a:ext uri="{FF2B5EF4-FFF2-40B4-BE49-F238E27FC236}">
                <a16:creationId xmlns:a16="http://schemas.microsoft.com/office/drawing/2014/main" id="{12CA352D-5D57-5E8D-126D-3B6A77FD12FA}"/>
              </a:ext>
            </a:extLst>
          </p:cNvPr>
          <p:cNvSpPr txBox="1">
            <a:spLocks/>
          </p:cNvSpPr>
          <p:nvPr/>
        </p:nvSpPr>
        <p:spPr>
          <a:xfrm>
            <a:off x="838200" y="365126"/>
            <a:ext cx="10515600" cy="88820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Data Collection </a:t>
            </a:r>
          </a:p>
        </p:txBody>
      </p:sp>
    </p:spTree>
    <p:extLst>
      <p:ext uri="{BB962C8B-B14F-4D97-AF65-F5344CB8AC3E}">
        <p14:creationId xmlns:p14="http://schemas.microsoft.com/office/powerpoint/2010/main" val="23265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720B7E-F761-A7B4-BA12-0DCBF80B1F6C}"/>
              </a:ext>
            </a:extLst>
          </p:cNvPr>
          <p:cNvPicPr>
            <a:picLocks noChangeAspect="1"/>
          </p:cNvPicPr>
          <p:nvPr/>
        </p:nvPicPr>
        <p:blipFill>
          <a:blip r:embed="rId2"/>
          <a:stretch>
            <a:fillRect/>
          </a:stretch>
        </p:blipFill>
        <p:spPr>
          <a:xfrm>
            <a:off x="598907" y="1075309"/>
            <a:ext cx="7840169" cy="3534268"/>
          </a:xfrm>
          <a:prstGeom prst="rect">
            <a:avLst/>
          </a:prstGeom>
        </p:spPr>
      </p:pic>
      <p:pic>
        <p:nvPicPr>
          <p:cNvPr id="5" name="Picture 4">
            <a:extLst>
              <a:ext uri="{FF2B5EF4-FFF2-40B4-BE49-F238E27FC236}">
                <a16:creationId xmlns:a16="http://schemas.microsoft.com/office/drawing/2014/main" id="{8F1BB6ED-9488-ABCA-80A3-496D06D0D881}"/>
              </a:ext>
            </a:extLst>
          </p:cNvPr>
          <p:cNvPicPr>
            <a:picLocks noChangeAspect="1"/>
          </p:cNvPicPr>
          <p:nvPr/>
        </p:nvPicPr>
        <p:blipFill>
          <a:blip r:embed="rId3"/>
          <a:stretch>
            <a:fillRect/>
          </a:stretch>
        </p:blipFill>
        <p:spPr>
          <a:xfrm>
            <a:off x="5720536" y="1963515"/>
            <a:ext cx="6373114" cy="3677163"/>
          </a:xfrm>
          <a:prstGeom prst="rect">
            <a:avLst/>
          </a:prstGeom>
        </p:spPr>
      </p:pic>
      <p:sp>
        <p:nvSpPr>
          <p:cNvPr id="6" name="Title 1">
            <a:extLst>
              <a:ext uri="{FF2B5EF4-FFF2-40B4-BE49-F238E27FC236}">
                <a16:creationId xmlns:a16="http://schemas.microsoft.com/office/drawing/2014/main" id="{9640F5D9-84FB-435E-6E4E-B784F357256B}"/>
              </a:ext>
            </a:extLst>
          </p:cNvPr>
          <p:cNvSpPr txBox="1">
            <a:spLocks/>
          </p:cNvSpPr>
          <p:nvPr/>
        </p:nvSpPr>
        <p:spPr>
          <a:xfrm>
            <a:off x="838200" y="365126"/>
            <a:ext cx="10515600" cy="88820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Data Cleaning</a:t>
            </a:r>
            <a:br>
              <a:rPr lang="en-US" dirty="0"/>
            </a:br>
            <a:endParaRPr lang="en-US" dirty="0"/>
          </a:p>
        </p:txBody>
      </p:sp>
    </p:spTree>
    <p:extLst>
      <p:ext uri="{BB962C8B-B14F-4D97-AF65-F5344CB8AC3E}">
        <p14:creationId xmlns:p14="http://schemas.microsoft.com/office/powerpoint/2010/main" val="194513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65245"/>
            <a:ext cx="12192000" cy="6128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b="1"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 Interaction Dashboard 1</a:t>
            </a:r>
            <a:endParaRPr lang="en-IE" sz="1200" b="1"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220179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65245"/>
            <a:ext cx="12192000" cy="6128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b="1"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 </a:t>
            </a:r>
            <a:r>
              <a:rPr kumimoji="0" lang="en-GB" sz="1800" b="1" i="0" u="none" strike="noStrike" kern="1200" cap="none" spc="0" normalizeH="0" baseline="0" noProof="0" dirty="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Interaction Dashboard 2</a:t>
            </a:r>
            <a:endParaRPr lang="en-IE" sz="1200" b="1"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78334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65245"/>
            <a:ext cx="12192000" cy="6128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b="1"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 </a:t>
            </a:r>
            <a:r>
              <a:rPr kumimoji="0" lang="en-GB" sz="1800" b="1" i="0" u="none" strike="noStrike" kern="1200" cap="none" spc="0" normalizeH="0" baseline="0" noProof="0" dirty="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Interaction Dashboard 3</a:t>
            </a:r>
            <a:endParaRPr lang="en-IE" sz="1200" b="1"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8983fcf7-ec65-498d-945b-47a13bd1075c}">
  <we:reference id="WA200003233" version="2.0.0.3" store="en-US" storeType="OMEX"/>
  <we:alternateReferences/>
  <we:properties>
    <we:property name="Microsoft.Office.CampaignId" value="&quot;none&quot;"/>
    <we:property name="backgroundColor" value="&quot;#E6E6E6&quot;"/>
    <we:property name="bookmark" value="&quot;H4sIAAAAAAAAA+1bbW/TOhT+K1a+AFIvct4TvlzB2AAJxi5FIHSFkGOftIYkznWcbWXqf7/HSXv3Plq2de3uqqlKbMc95znneXLsZEeOkE1dsMkuK8F55rxQ6kfJ9A/iOgOnOt0Wpl4c55DQMEoZTT2IwMdRqjZSVY3z7MgxTI/AfJJNywo7ITb+/XXgsKLYYyN7lrOigYFTg25UxQr5E/rB2GV0C9OBA4d1oTSzUw4NM2Cn3cfheI6muE/tLzJu5D4MgZu+9QPUSpvZeeC5IQ1Szmjkhn4A1KcCr2n63s7MX4+3P9oZtqUqw2SFBti2MBIiTsMkhkwkIoqiGCLbnsvCzIZkk+3DWqPfR3P4drrODDJwo5hS4bk0zrJEUA/NMpPajtlCT0dKS84KbOyns7N9mnvuDZwdrcpu3lmoShy5XRlpJnjyTjZ24LfnTS179Brs/tjNTqcYg89j0NBdji4J2SN35Lzpvq3J0E3QzIYUbXmmx54NVas5fID8+KQzZIqB29MKw9oZMxwDGPfpa3VACvkDigk5UG0hyES1eITJlStNGOGqrFmFnWPVACl7D4hs7CHmxqgCQQ6kGRMzBqlJ3WaF5IT1cSQ4BexDNe/USrTckD/RFvT2EyvaLvvQmbcSwURcLZy2GQ189FkWxbEpOEX5yF74dYpffRKe8HohNK6MxHrhM3DG6mBLA+YcZro7HRzN0/C52GcVB8uX0xA8H400jNg8a7avgc/eMffFtzdVrs6i8wGaGh0A8uZl17XTVjOih2dtp120GlmNipmQHDO3z32HM23dUdl3pLtlKF6gtAD9YtKl+kup5zqCHNteT6/RTWyKqEAFiUTm8pC6YeCmjC+oPn4ep0GeCB5zzxMBTsHSe64+n5eiVKUM4QUwjWQUkEvLLVaJGamwsVYNptzTxeTlCzR3oCe35vGDYGymYIg493nAEiqAJhkVgU8XFYwgTmnCmUcpzSBJOAUhricY9UnBOO/dquSiPovjF+whr6DCCC9G7h0oWQEdvweXDHk3H3ATAvDLTDjtwdIJz2YcHiLtQc8GnSKAndR3A5HzVHihn/LYjzjj7PJcWqE8bEK9daUiHavpaVqdRuyVVm09933zYSGPR9ah5gk62rkGog/7EpzeFF+dmRwveyPqMNgaM23W4H60/hifuwXONwrQxO8nVv8zlvXoPdBqY33tafW1uzt5YUoBaBoFfiICN4s8oAtWOmkQuyGIHKudKEwDSr0kvOdLo3XfmNl9//GCzZnLiq2HvZwLl2ZXFRO3hcJOHwCyI3VjiE8muLxE63OLhia4sgLQA8SAGet611jKSpZtSdBA1GhEoVSVGSOMCAvTEyIr8hqXped9pStehm5CLjzUmQ83xOXrzKJtUFVBvGD6odq81WpzM3W3L7GyOMp9n/khUOamXuLFC28miTiKQASB50YJzagXJ+GJZ18fVb27cG3VtNk/LSCcZ5NvOO/A47/mBzdXpQ2hQJhusAa71ZAN5k7mEgrhWAfer4zEd+v6RcTEDHOe+V0W9yH17M1wU6r1WyY3useyAi636z/KTacrLakfismVk2Xp2iHbxJJh5fpzvwuDMHMhhyBJPQaJH3Hus2zBwsCLUi/0mM/jmNoPuMk6PJbeVeZ8KO7sWbWx0RmzhrxlUvzxPs/JdlkXagLQEGQWVAaDs9j2StUWxXxvZG2eTC/s36ZI9m8vSewj+Uyj3uIfaRSXrCASx16w5HB/Q6wLWcHmqfWK0Lxbnb4hAej0mAaxl7h+QiNcdbmMU1ekC+oxpVGaiyTzXeYmHgq5L6I10OP7+prQrrpyY/tev0W0vvJ9iwBcr9iu5QbK96rQXGP9vpaK9C/fiCwMM2ChABq4PGQ07CT9ynQxcGgydXj+VZ7EFyASwDKdei5EPAEaXn6D+BVHN+q+Tx5nsmqebJAaraL8+a3XJP9vb6csh+fdytEtc6dfPk5Pht0pQY+6TUTVmgYvgD1W9aVc3ZsnoRuHlEKpAzE77grIC4qf7h+F5juO+PkXkPpquKg0AAA=&quot;"/>
    <we:property name="creatorSessionId" value="&quot;f0135687-be34-4035-a4e7-16fe0624fa3a&quot;"/>
    <we:property name="creatorTenantId" value="&quot;98a48a8e-1d55-4ded-b9b7-451842c75a87&quot;"/>
    <we:property name="creatorUserId" value="&quot;100320030AA3D09C&quot;"/>
    <we:property name="datasetId" value="&quot;a06ccdc1-b126-4770-9400-f47e07594577&quot;"/>
    <we:property name="embedUrl" value="&quot;/reportEmbed?reportId=66d5dcbd-d15e-4cd8-8ce2-6d0ed8f5d20c&amp;config=eyJjbHVzdGVyVXJsIjoiaHR0cHM6Ly9XQUJJLVNPVVRILUVBU1QtQVNJQS1DLVBSSU1BUlktcmVkaXJlY3QuYW5hbHlzaXMud2luZG93cy5uZXQiLCJlbWJlZEZlYXR1cmVzIjp7InVzYWdlTWV0cmljc1ZOZXh0Ijp0cnVlLCJkaXNhYmxlQW5ndWxhckpTQm9vdHN0cmFwUmVwb3J0RW1iZWQiOnRydWV9fQ%3D%3D&amp;disableSensitivityBanner=true&amp;lrtl=true&quot;"/>
    <we:property name="initialStateBookmark" value="&quot;H4sIAAAAAAAAA+1b227bOBD9FUIv2wLegrpLfVmkadIWbS6bFC2KRVFQ5MhmK4laikriDfzvO5TszT11msSxszGCQCIpeubMnKMhJR87QjZ1wcbbrATnpfNKqR8l0z+I6wycatq2s/N+a23v/bftta0NbFa1kapqnJfHjmF6COaTbFpW2Bmw8a+vA4cVxS4b2rOcFQ0MnBp0oypWyH+gH4xdRrcwGThwVBdKMzvlvmEG7LQHOBzP8bvdFz5+I+NGHsA+cNO37kGttJmeB54b0iDljEZu6AdAfSrwmqbv7cz8+Xj7pZ1h66oyTFZogG0LIyHiNExiyEQioiiKIbLtuSzMdEg23jiqNfp9PMNrs+vMIAM3iikVnkvjLEsE9dAsM67tmHX0dKi05KzAxn46O9unmefewNnUquzmncamxJEblZFmjCdbsrEDv601tezRa7D7Yzc7nWAMPo9AQ3c5uiRkj9yx8677b02GboJmOqRoy3M99mxftZrDHuQnJ50hEwzcrlYY1s6Y/RGAcV+8VYekkD+gGJND1RaCjFWLR5hNudKEEa7KmlXYOVINkLL3gMjGHmJuDCsQ5FCaETEjkJrUbVZITlgfR4JTwAFUs06tRMsN+QNtQW8/saLtsg+d+SARTMTVwmmb0cDfPsuiODEFpyh/sxd+neC/PglPeT0XGtdGYrnwGTgjdbiuAXMOM92dDI5nabgmDljFwfLlLARrw6GGIZtlzcYt8Nk94b749q7K1Xl09qCp0QEg7153XZttNSV6eN522kWrkdWwmArJCXP73Hc409YdlX1HuluG4gVKC9Cvxl2qv5Z6piPIsY3l9BrdxKaIClSQSGQuD6kbBm7K+Jzq4+dxGuSJ4DH3PBHgFCx95Orz+UaUqpQhvACmkYwCcmm5xSoxJRU21qrBlHsxn7x8geYB9OTePH4SjNUUDBHnPg9YQgXQJKMi8Om8ghHEKU048yilGSQJpyDE7QSjPi0YF71blFzU53H8gj3kDVQY4fnIvQklK6Dj9+CKIVuzAXchAD/NhLMe3Djh2ZTD+0h70NNBZwhgJ/XdQOQ8FV7opzz2I844uzqXFigPq1BvXatIJ2p6llZnEXujVVvPfF99WMizoXWoeY6Odq6B6MN+A06viq/OVI5veiPqMFgfMW2W4H60/BhfuAXONgrQxO+nVv9TlvXoPdFqZX3tafW1uzt5YUoBaBoFfiICN4s8oHNWOmkQuyGIHKudKEwDSr0kfORLo2XfmNne+XjJ5sxVxdbTXs6lS7Prion7QmGzDwDZlLoxxCdjXF6i9blFQxNcWQHoAWLAjHW9ayxlJcu2JGggajSiUKrKjBBGhIXpMZEVeYvL0ou+0gUvQ1chF57qzKcb4s3rzKJtUFVBvGL6qdq812pzNXW3L7GyOMp9n/khUOamXuLFc28miTiKQASB50YJzagXJ+GpZ18fVb09d23VtNnfLSCc55Nvf9aBx3/ODu6uStuHAmG6wxrsXkM2mDmZSyiEYx3YWRiJH9b1y4iJGea89Lss7kPq2ZvhqlTr90xudI9lBVxt13+Um0wWWlI/FZMLJ8uNa4dsFUuGhevP4y4MwsyFHIIk9RgkfsS5z7I5CwMvSr3QYz6PY2o/4CbL8Fh6W5mLoXiwZ9XGRmfEGvKBSfH7Tp6TjbIu1BigIcgsqAwGZ77tlaotitneyNI8mZ7bv1WR7F9ekthH8plGvcU/0iguWUEkjr1kyeH+glgXsoLVU+sFofmwOn1HAtDpMQ1iL3H9hEa46nIZp65I59RjSqM0F0nmu8xNPBRyX0RLoMeP9TWhbXXtxvajfotoeeX7HgG4XbFdyxWU70WhucT6fSsV6V++EVkYZsBCATRwecho2En6teli4Mhk6ujiqzyJL0AkgGU69VyIeAI0vPoG8TOOrtR9nzzLZNU8XyE1WkT580uvSf7f3k65GZ4PK0f3zJ1++Tg5HXanBD3sNhFVaxq8AHZZ1ZdydW+ehG4cUgqlDsT0uCsgLyl+uh8KOd2XYNrJ6QblNRfYnw/Ndijx8y9vUjrWyTQAAA==&quot;"/>
    <we:property name="isFiltersActionButtonVisible" value="true"/>
    <we:property name="isVisualContainerHeaderHidden" value="false"/>
    <we:property name="pageDisplayName" value="&quot;Mission_spirations_DashBoard&quot;"/>
    <we:property name="pageName" value="&quot;ReportSection4215049ca061534e030d&quot;"/>
    <we:property name="reportEmbeddedTime" value="&quot;2024-03-01T11:16:33.821Z&quot;"/>
    <we:property name="reportName" value="&quot;KultureHire&quot;"/>
    <we:property name="reportState" value="&quot;CONNECTED&quot;"/>
    <we:property name="reportUrl" value="&quot;/groups/me/reports/66d5dcbd-d15e-4cd8-8ce2-6d0ed8f5d20c/ReportSection4215049ca061534e030d?bookmarkGuid=5d2e2023-be77-415b-a7cb-19647832a8ee&amp;bookmarkUsage=1&amp;ctid=98a48a8e-1d55-4ded-b9b7-451842c75a87&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a5976deb-86a3-43ce-a084-25797a0bc159}">
  <we:reference id="WA200003233" version="2.0.0.3" store="en-US" storeType="OMEX"/>
  <we:alternateReferences/>
  <we:properties>
    <we:property name="Microsoft.Office.CampaignId" value="&quot;none&quot;"/>
    <we:property name="backgroundColor" value="&quot;#E6E6E6&quot;"/>
    <we:property name="bookmark" value="&quot;H4sIAAAAAAAAA+1abU/jOBD+K1G+7J1Urey4eePLaeFgb6XbE1pOoNMJrRx70mZJ48hxFnqo//3GSXpAgVJ6LbRsJT4042E888x4Zvxy7cqsKnM+/oOPwN1z95W6GHF94VC35xZ3aWHAojAQELA4Bib6VBAfuVRpMlVU7t61a7gegDnNqprnViAS/z7vuTzPj/nAfqU8r6DnlqArVfA8+wdaZhwyuoZJz4WrMleaW5EnhhuwYr8jO36jKvQ9wxm5MNl3OAFhWuoXKJU23TfxkpRQShmJY5IkPpfSw/+p2tFGzaf57aSNYgeqMDwrUAFLixICMo6IT2USs8QL+qFv6WmWm44lGR9elRrtRjTGpYXvg/zOCwHSbYzTULW2XLsfBgMNA266z8M7gwcqr0cP0E9UrQV8gbQZKkxmxjjHZ14gwPorr8qsBa9yJ4jmsVaIdcPym7p08uwC8rGTVY4ZcuOMVe1cZnnuXCr0eKq0owpwYIQeGINuCMwZA9eVgz9HSoPzSyP2qC467H37OVSXBxrQWdLdI5Pef5YfIGmgdCZ4fs/4j1rV5dSMjbLQ+Wlgdat+Rp0bLUG2zqgar26wY87vO+McKVVWDPJuod1E9p+tj0ReVxi7UxsPhlwbu6iTb7g8bESjAKUl6P1xY/6vmZ6uO683A8EbCejJ+TTF4GzfbuWNLp5bIHYBvJYAxj+UHjLuhUlCoj6TgUd9j0by8UTb1amjZjDmaRgEURzRIAwoJF5CbOpdICWtHJizYSaGjkoRE0Cb81xd4lJ0KjB12UKk6lw22DlGtVi18Xh7EdMFM+p61U8AtXcOOw9WneqtEaj2ZWaG7++pfrsYbEgZXN4nm1n0lrLnpTPEsqAvU9ASrreoiK0oHF+tZL318GvLUURZyrgvEuH3CY0JYX7yZN+/y9WvY9TcPP2W08dyCC2WOjZC83YxSo+mPPR5ALEHIPuU0XBbNuG77mO70v+PlD523cfGhV/XfUjKI/BSGQaRoCEJA49vZcJbTQl/E7vhF8/T3Dh2amtAxz+rtD2UsYqr2ji5Uhc2SLMCIxI5cIQbNP9m8Tjeiy2fFam+ZEYf1oXUII8B1S/MieHiAuT+9qb5dXaJu8hdY+S2xSCNE08EAUskIZ5PfI8mdMGTUSYiJqlgtM8i34+E5AF77GS0FWelnU4v3zCIj7QaNXK728IRcs5FpOe2q4jY+DkbgoYO6kJm0+D/NIP5M7zRfjSKrORMOnzoTLrnnvK8bu4yUa/fM8SlTRMNGed6d3ZH6oyQd1aG9d35ZO01anVWP34EvSGNxSpN/X8nBoJruR11YG2YtYVVSBoLFhNKPRZ60GdxNOd2/E5qCgXu5WmI/0Cwv41iEpBdanr6uuy5qYltW2p6+Lb2TaamJV5a/PCpaaHLfEviCZMRJUQCcNKnEPOwOcCfi56BK5Ooq7sAWmn9iON2PI1CwWkQ+NhUyTm305sVnKtsSjf3VHK3Z1j2OdC2vQJaYzzv9ryvHr/tntfzSCTjOPZ8ThkhwqNk0ddA/TAmkeAeISSBKBIE5KOvgRZrLMvbjeXxzUNW+fVTkaoXayvLWeT/suB9hAIX6WKt4RGMeN72gL1HWD5PGVbRJN7Haq4Fz05dvCuwJ3kmQHdMM7W7CacbijsCPWieGGMsViUXcMyL1mFlq1cGDR/azVEv2f1uguQBwJrnzW4zjUVs8i+fu4JVXi0AAA==&quot;"/>
    <we:property name="creatorSessionId" value="&quot;ff3f2589-5fd8-450c-adae-1aef001a4a4f&quot;"/>
    <we:property name="creatorTenantId" value="&quot;98a48a8e-1d55-4ded-b9b7-451842c75a87&quot;"/>
    <we:property name="creatorUserId" value="&quot;100320030AA3D09C&quot;"/>
    <we:property name="datasetId" value="&quot;a06ccdc1-b126-4770-9400-f47e07594577&quot;"/>
    <we:property name="embedUrl" value="&quot;/reportEmbed?reportId=66d5dcbd-d15e-4cd8-8ce2-6d0ed8f5d20c&amp;config=eyJjbHVzdGVyVXJsIjoiaHR0cHM6Ly9XQUJJLVNPVVRILUVBU1QtQVNJQS1DLVBSSU1BUlktcmVkaXJlY3QuYW5hbHlzaXMud2luZG93cy5uZXQiLCJlbWJlZEZlYXR1cmVzIjp7InVzYWdlTWV0cmljc1ZOZXh0Ijp0cnVlLCJkaXNhYmxlQW5ndWxhckpTQm9vdHN0cmFwUmVwb3J0RW1iZWQiOnRydWV9fQ%3D%3D&amp;disableSensitivityBanner=true&amp;lrtl=true&quot;"/>
    <we:property name="initialStateBookmark" value="&quot;H4sIAAAAAAAAA+1abU/jOBD+K1G+7J1UreykeePLCTjYW+2xi+AEOp0QcuxJmyWNI8ehdFH/+42T9HgvpddCy1bqh3rsjGeeGc+MX65tkZZFxkZf2QDsLXtHyosBUxcWtTt23tK+fftysH305fzr9sEekmWhU5mX9ta1rZnqgT5Jy4plhgMS/znr2CzLDlnPtBKWldCxC1ClzFmW/oBmMHZpVcG4Y8NVkUnFDMtjzTQYtpc4HNs4N/3o4oyM6/QSjoHrhnoEhVS6bRMnTgil1CVRROLYY0I4+E3Z9NZiPj/eTFoLtitzzdIcBTC0MCYgopB4VMSRGzt+N/AMPUkz3Q6JR3tXhUK9EY1RYfDaFpcs5yDsWjkFZaPLtb3d6ynoMd029+507sqsGjxCP5aV4nAESd2V61SPcI4DliPA6pyVRdqAV9pjRPNQScS6HvKHHFpZegHZyEpLS/eZtkaysoZplllDiSZOpLJkDhYM0AIjUDXBtUbAVGnh34FUYP1Ws92v8hZ7zzT7crirAI0l7C0y7vyn+S6SelKlnGUPlP+kZFVM1FgpDa1feka28leUuZYSRGOMsrbqChvm7KExzpBSpnkvaxfajWf/1diIZ1WJvjvRcbfPlDaLOv6Oy8N4NDKQSoDaGdXq/56qybpzOvcgeCcOPT6bhBic7futuNH6cwPExoGX4sD4Q+6By5wgjknYdYXvUM+hoXg60LaJab/ujFgS+H4YhdQPfAqxExMTemcISQsH5rSf8r4lE8QEUOcsk0NcilYJuioaiGSViRo7S8sGq8Yfby9iOmNEXa74MaD01l5rwbIVvVECxR6muv/xgei3k8GKpMH5bbKaSW8ufV47QswL+jwJLWZqjZLYgtzxzVLWe3e/Jh2F1E1c5vGYe11CI0JcL3627t/E6rdRamqcfs/hYz6EZgsdKyF5sxiFQxMWeMyHyAEQXerSYF024ZvqY73C/88UPjbVx8q5X1t9CMpCcBIR+CGnAQl8h61lwFtMCn8Xu+FXj9NMW2Zqo0A7/r7Q5lDGCC4rbWVSXhgnTXP0SByBPUyj+jeLx3JebfksSPQ5I3q/yoUCcQgofq6PNeMXIHbWN8wvs0rceO4SPbdJBkkUO9z33VgQ4njEc2hMZzwZdXnoCspd2nVDzwu5YL771Mlow85wO5lcvqET7ys5qPm214MDHDkVkY7drCJi/Oe0DwpaqHORTpz/8z3MX2CNplELspAz6eCxM+mOfcKyqr7LRLn+TBGXJkzUZJzrw+kdrveYfDA8jO3OxkvPUYvT+ukj6BUpLBap6v87MeBMifXIA0vDrEmsXNCIuxGh1HEDB7puFE65Hb8TmgKOe3ka4AcE69swIj7ZhKbnr8teGprcdQtNj9/WvsvQNMdLi58+NM10mW9ILHZFSAkRAIx0KUQsqA/wp6Kn4UrH8uougIZbN2S4HU/CgDPq+x4WVWLK7fRqOecii9LVPZXc7BnmfQ60bq+AlujPmz3vm/tvs+d1HBKKKIocj1GXEO5QMutroG4QkZAzhxASQxhyAuLJ10CzFZbF7cLy8OYhqzj/nCfy1crK4j7yfxvwPkGOi3S20nAfBixrasDOE0MOJgMWUSQ+xGqqBi8OXaxNsMdZykG1g+7l7tqdbij2AFSvfmKMvlgWjMMhyxuDFY1cKdTjUG+Gcon2f+0kjwBWP2+260lQtDTO4JkPzKNnuxbLIDz+FzBMRKl/LQAA&quot;"/>
    <we:property name="isFiltersActionButtonVisible" value="true"/>
    <we:property name="isVisualContainerHeaderHidden" value="false"/>
    <we:property name="pageDisplayName" value="&quot;Manager_Aspirations_DashBoard&quot;"/>
    <we:property name="pageName" value="&quot;ReportSection02bf011130990bb5add2&quot;"/>
    <we:property name="reportEmbeddedTime" value="&quot;2024-03-01T11:16:56.962Z&quot;"/>
    <we:property name="reportName" value="&quot;KultureHire&quot;"/>
    <we:property name="reportState" value="&quot;CONNECTED&quot;"/>
    <we:property name="reportUrl" value="&quot;/groups/me/reports/66d5dcbd-d15e-4cd8-8ce2-6d0ed8f5d20c/ReportSection02bf011130990bb5add2?bookmarkGuid=db3298ea-94c7-49f8-95b7-ed0b0e4ef003&amp;bookmarkUsage=1&amp;ctid=98a48a8e-1d55-4ded-b9b7-451842c75a87&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3aa5fbc7-b7ae-4fc5-aaac-41b979db2b4b}">
  <we:reference id="WA200003233" version="2.0.0.3" store="en-US" storeType="OMEX"/>
  <we:alternateReferences/>
  <we:properties>
    <we:property name="Microsoft.Office.CampaignId" value="&quot;none&quot;"/>
    <we:property name="backgroundColor" value="&quot;#E6E6E6&quot;"/>
    <we:property name="bookmark" value="&quot;H4sIAAAAAAAAA+1b227bOBD9FUIv3QWMLiXLktyXokmTNkAvRrJoUSyCBS8jm40kChSVxFvk33coyZu74yauE2cNFKlJkcOZw7kc0vIPT6qqzNj0E8vBe+VtaX2UM3NEfK/nFZf7JPNlnzJKBbCA9gOahBRH6dIqXVTeqx+eZWYM9ouqapY5gdj512HPY1k2YmPXSllWQc8rwVS6YJn6B9rB+MiaGs56HpyWmTbMiTywzIITe4zDsY2q+C/7uCITVh3DAQjb9u5DqY3t2lEqYpEMqQhlzH2fB9QHnFO1Txs17x7vFm0U29aFZapABVyfCETA07DvyySiYTyMqN93/anKbDeET3dOS4N2IxrT0sG3jVaMtVGCZV5jn4GqNeeH987outyH1H3eufTkQNdGwOxRYZWdoqwPwEyhijEhb6pStTBV3hniNjIaUW0GfdXmyI3ZKY6V0UUOhSXNQrh88z/IbZ3VuQMD1Ww/L1eDCbNEVcROgOS6sgTlpmAMSHLSKQcXlEu1IVNdv0Qxh07SRJ9sG0DYpPeKnvX+Q/KNPGaFwN6rML4Zjw2Mme2al+14Uvb1vN266Px2cN3WQ+ypcHrWxcW5I/7ZQiAaY7YnzFgXevw7OrHzO5ynjQSzNW329K0ys+gIelfsXluwzg5noY/Sv1+I5y7CWtM3IXU9pPAfShvIwSAKwzBKgNJ4CDQKg9uzV5f8d5uHYeCnEsJIxkkgfZQjqSsQN2a4VpyT9mWWt9EHd43OG7ldoXEj70Cg57VOT93Gf52AgQ7cQqqZ9+5dQfkn8G8bjSoL73bjg19YVjelDVf6oNDWNk6bbpz9Ygfr1ZS8ZVPyOU2VAPKimXfL6N06y6ZkH3JtYe7A91NulGyGuP08PNsUk9UXkw3GN2E8p6b5C0FulJ3kYJVwrQ+Q2s1GLGMj9tV40kB5IHAFuXPcppSf4AMbmBeAuUHXHXVc4zOuwazGAti/B7/jzDyM3G0iaRNJ6wvz7ZG0If8PI/++SNNwGIaU0z7lnAH+WZD8y5gPo8CnCR3wqO8n1PcHz5j83x/ru48GLYcnN3nUCSZukqG6uDIriD8gkk0rwlCJAp+gUro5TSxwRlhEfv9XiM+1gdWo79N58m8+Hz2pwLwPS17Xi5vbD2ErvxvtPGyN0vfqKeS6utkjUoT1c6uWFfBo6MdcMMZ5ADSGiFK6ICsYJIwFIaVDKmW/H4okHLBnzAp0nUkHH5GQqgJrVzYlZW2qGrAGvcfTARiyI2vRKEr+ICO3Ie8Mk3Xbo2tbKQlYpcgeKsvIa7KXEl2gGCd1wo6xcmpSQZaSqkStcbeUXZBWfNJkq0ZfwKk6B10AEY2+mAqgcQ/htNnDIpplcwvwN6i6YcThT1ghidSu5NoVF9bHw3stvn9SYuJMc3vLIdMnROBWY2yRTOujiohMV419aKu5IIll5Lvm5PVdNfpX3dqtCxYPP+6vi6WL3109Imt7sOXkt7HTq/p9hcX54Zt1H/Y3qQuJDGAEqHhhDywTRyC3Vn+r+EQh3UT6E7tb+99GdkvABR2kaZoEVAac0YBCLOe8UXSJgPuS9WOWRjSO/DikQcyD+BkT8Ouop+izGlFXRYr0FSnK+UmIceR/Lf7t3hB2bkS7A3ez6o9TMsLJha3mcuYR6DIDkiKYJJ8SoYzAJsf1C42nLpYr5Jw55ByRX/Xt1HIxW4s7q2Wb/MD3tZiR63MR80uxa+lMSikNGCQsFIxSTmMayE3CexoJb28mF9c4mWg8JEtS1UKg7mmdzarcIsmwnY1HbDFhxRhko+iJNnimd9dQHCxOnSvoQAuFBfMjuLN7po6AfFAFUtm9YpND187kTQ5dag4NWBCJMBqGER3IMKSRGIRO1bkoWji1XJ9eBtJJo32eRBEPJR9gRmZRP4znfDO8uQJ47CuA9cgYy72PfK5vxi8dts1R/vGO8nHCeegLlsSDIRN9pKjxgsw2jIc0ESxAbswhSQQFKR/GbMuLzHZ0/nMr+TeSPL0yVlteRfybw/EdFBiQi3HSXchZNv+tkY+zAcsghdexmmvBT6cp1uXsg0whz+4GXanJjTud93g5mHHzmzT3pVbJBIxY0W5Y2eqloBmHdjPUS3afGye5AbDmR3hes4xD7OxfEZO8xgQ4AAA=&quot;"/>
    <we:property name="creatorSessionId" value="&quot;3db7a53e-3b3d-4135-a2c9-07c053a52bff&quot;"/>
    <we:property name="creatorTenantId" value="&quot;98a48a8e-1d55-4ded-b9b7-451842c75a87&quot;"/>
    <we:property name="creatorUserId" value="&quot;100320030AA3D09C&quot;"/>
    <we:property name="datasetId" value="&quot;a06ccdc1-b126-4770-9400-f47e07594577&quot;"/>
    <we:property name="embedUrl" value="&quot;/reportEmbed?reportId=66d5dcbd-d15e-4cd8-8ce2-6d0ed8f5d20c&amp;config=eyJjbHVzdGVyVXJsIjoiaHR0cHM6Ly9XQUJJLVNPVVRILUVBU1QtQVNJQS1DLVBSSU1BUlktcmVkaXJlY3QuYW5hbHlzaXMud2luZG93cy5uZXQiLCJlbWJlZEZlYXR1cmVzIjp7InVzYWdlTWV0cmljc1ZOZXh0Ijp0cnVlLCJkaXNhYmxlQW5ndWxhckpTQm9vdHN0cmFwUmVwb3J0RW1iZWQiOnRydWV9fQ%3D%3D&amp;disableSensitivityBanner=true&amp;lrtl=true&quot;"/>
    <we:property name="initialStateBookmark" value="&quot;H4sIAAAAAAAAA+1bbW/bNhD+K4S+dAOMjZJlSe6XIkmTNmjTGMnQohiCgi8nm40kGhSVxCvy33eU5OXdcRPXiTMDRWpS5PHu4b08pOUfnlTlOGOTTywH77W3qfVxzswx8b2OV7R9+/sf9jYOPnz7tLG3jd16bJUuSu/1D88yMwT7WZUVy5wE7Pz7qOOxLBuwoWulLCuh443BlLpgmfoHmsH4yJoKzjsenI0zbZgTeWiZBSf2BIdjG9f2/+jiikxYdQKHIGzTewBjbWzbjlIRi6RPRShj7vs8oD7gnLJ5Wqt5/3i3aK3Yli4sUwUq4PpEIAKehl1fJhEN435E/a7rT1Vm2yF8sn02Nmg3ojEZO7y20IqhNkqwzKvtM1A25vzw3hldjQ8gdZ+3rzw51JURMH1UWGUnKOsjMFOoYkjIRjlWDUyld464DYxGVOtBX7Q5dmO2ixNldJFDYUm9EC5f/w9yS2dV7sBANZvPi9VgxCxRJbEjILkuLUG5KRgDkpy2ysEl5VJtyERXf6CYIydppE+3DCBs0ntNzzv/IbkhT1ghsPc6jBvDoYEhs23zqh3Pyr6Ot1MVrd/2btp6hD0lTs/auLhwxL8aCERtzNaIGetCj39HJ3Z+h/O0kWA2J/WevlVmGh1B55rdKwvW+dE09FH690vx3EZYY/o6pG6GFP5DaT3Z60VhGEYJUBr3gUZhcHf2arP9Tv0wDPxUQhjJOAmkj3IkdRXh1gzXiHPSPk/zNvrgjtF5LbetLG7kPQh0vMbpqdv4LyMw0IJbSDX13t1rKP8E/k2jVmXu3a598DPLqrq04UofFdraxGndjbNfbWO9mpC3bEL201QJIK/qeXeM3qmybEIOINcWZg58P+FGyXqI28+j83UxWX4xWWN8G8Yzapo/F+RG2VEOVgnX+gipXW/EIjbiQA1HNZSHAleQ2ydNSvkJPrCGeQ6Ya3TdUcc19nENZjUWwO4D+B1n5nHkbh1J60haXZjvjqQ1+X8c+fdFmob9MKScdinnDPDPnORfxrwfBT5NaI9HXT+hvt97weT/4VjffzRoODy5zaNOMXGTDNXFlVlB/B6RbFIShkoU+ASV0vVpYo4zwjzyu79CfK4NLEd9n86Sf/v56FkF5kNY8qpe3Nx9CFv63WjrYSuUvpdPIVfVzZ6QIqyeWzWsgEd9P+aCMc4DoDFElNI5WUEvYSwIKe1TKbvdUCRhj71gVqCrTDr4iIRUFVi7sgkZV6asAGvQezwdgCHbshK1ouRPMnAb8s4wWTU9urKlkoBViuyisoy8Ibsp0QWKcVJH7AQrpyYlZCkpx6g17payc9KKT5psVugLOFXnoAsgotYXUwHU7iGcNrtYRLNsZgH+CmU7jDj8CSskkdqVXLvkwvp0eK/E909KjJxpbm85ZPqUCNxqjC2SaX1cEpHpsrYPbTWXJLGMfNecvLmvRv+qW7tVweLxx/1VsXT+u6snZG2Ptpz8NnR6lb8vsTg/frMewv5GVSGRAQwAFS/soWXiGOTm8m8Vnymk60h/Zndr/9vIbgi4oL00TZOAyoAzGlCI5Yw3iq4QcF+ybszSiMaRH4c0iHkQv2ACfhP1FH1WI+qqSJG+IkW5OAkxjvyvwb/ZG8IujGh24H5WvTchA5xc2HImZx6AHmdAUgST5BMilBHY5Lh+ofHUxXKFnDOHnCPyy76dWixmK3FntWiTH/m+FjNydS5ifil2DZ1JKaUBg4SFglHKaUwDuU54zyPh7U7l4hqnI42HZEnKSgjUPa2yaZWbJxk2s/GILUasGIKsFT3VBs/07hqKg8WpMwUdaqGwYO6BO7tn6hjIR1Ugld0t1jl05Uxe59CF5tCABZEIo34Y0Z4MQxqJXuhUnYmihTPL9dlVIJ002uVJFPFQ8h5mZBZ1w3jGN8PrK4CnvgJYjYyx2PvIl/pm/MJhWx/ln+4oHyech75gSdzrM9FFihrPyWzDuE8TwQLkxhySRFCQ8nHMdnyZ2Q4ufm4lvyHJ00tjtePriH91OL6DAgNyPk66AznLZr81sjcdsAhSeBOrmRb8dJpibc4+zBTy7HbQtZpcu9NFj5eDGda/SXNfao2ZgAErmg0bN3opqMeh3Qz1ku3n2kluAaz+EZ5XL4KqKZ7BPRPcT/O8Wi2H8Pm/N7NXbyU4AAA=&quot;"/>
    <we:property name="isFiltersActionButtonVisible" value="true"/>
    <we:property name="isVisualContainerHeaderHidden" value="false"/>
    <we:property name="pageDisplayName" value="&quot;Learning_Aspirations_DashBoard&quot;"/>
    <we:property name="pageName" value="&quot;ReportSection6fc7c890c4d7b11b201e&quot;"/>
    <we:property name="reportEmbeddedTime" value="&quot;2024-03-01T11:14:18.873Z&quot;"/>
    <we:property name="reportName" value="&quot;KultureHire&quot;"/>
    <we:property name="reportState" value="&quot;CONNECTED&quot;"/>
    <we:property name="reportUrl" value="&quot;/groups/me/reports/66d5dcbd-d15e-4cd8-8ce2-6d0ed8f5d20c/ReportSection6fc7c890c4d7b11b201e?bookmarkGuid=07411a0b-3ef9-4597-a446-a01681312de5&amp;bookmarkUsage=1&amp;ctid=98a48a8e-1d55-4ded-b9b7-451842c75a87&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240</TotalTime>
  <Words>452</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Guardian Sans</vt:lpstr>
      <vt:lpstr>Segoe UI Light</vt:lpstr>
      <vt:lpstr>Söhne</vt:lpstr>
      <vt:lpstr>Office Theme</vt:lpstr>
      <vt:lpstr>Understanding  of Career Aspirations of Gen-Z </vt:lpstr>
      <vt:lpstr>PowerPoint Presentation</vt:lpstr>
      <vt:lpstr>Problem Statement </vt:lpstr>
      <vt:lpstr>Document </vt:lpstr>
      <vt:lpstr>PowerPoint Presentation</vt:lpstr>
      <vt:lpstr>PowerPoint Presentation</vt:lpstr>
      <vt:lpstr>Microsoft Power BI Interaction Dashboard 1</vt:lpstr>
      <vt:lpstr>Microsoft Power BI Interaction Dashboard 2</vt:lpstr>
      <vt:lpstr>Microsoft Power BI Interaction Dashboard 3</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of Career Aspirations of Gen-Z </dc:title>
  <dc:creator>Ashish Kumar</dc:creator>
  <cp:lastModifiedBy>Ashish Kumar</cp:lastModifiedBy>
  <cp:revision>4</cp:revision>
  <dcterms:created xsi:type="dcterms:W3CDTF">2024-03-01T10:42:34Z</dcterms:created>
  <dcterms:modified xsi:type="dcterms:W3CDTF">2024-03-03T07:14:48Z</dcterms:modified>
</cp:coreProperties>
</file>