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518F4-3FF5-BAD4-3F6D-124A76BF0CF9}" v="13" dt="2024-08-26T07:46:15.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69795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F1E8E-AF33-4A02-96B7-C2FBFE04850E}"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407941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0220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2097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91185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75146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62457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422691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18900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2311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0429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F1E8E-AF33-4A02-96B7-C2FBFE04850E}"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99147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F1E8E-AF33-4A02-96B7-C2FBFE04850E}"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41651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72834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58525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5F1E8E-AF33-4A02-96B7-C2FBFE04850E}" type="datetimeFigureOut">
              <a:rPr lang="en-US" smtClean="0"/>
              <a:t>8/26/2024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08287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F1E8E-AF33-4A02-96B7-C2FBFE04850E}"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18383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5F1E8E-AF33-4A02-96B7-C2FBFE04850E}" type="datetimeFigureOut">
              <a:rPr lang="en-US" smtClean="0"/>
              <a:t>8/26/2024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903F2A-AE47-466B-B1D0-6A2657C69DCF}" type="slidenum">
              <a:rPr lang="en-US" smtClean="0"/>
              <a:t>‹#›</a:t>
            </a:fld>
            <a:endParaRPr lang="en-US"/>
          </a:p>
        </p:txBody>
      </p:sp>
    </p:spTree>
    <p:extLst>
      <p:ext uri="{BB962C8B-B14F-4D97-AF65-F5344CB8AC3E}">
        <p14:creationId xmlns:p14="http://schemas.microsoft.com/office/powerpoint/2010/main" val="33295634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E49D-F17A-1E55-4DD0-8FF41678FE9E}"/>
              </a:ext>
            </a:extLst>
          </p:cNvPr>
          <p:cNvSpPr>
            <a:spLocks noGrp="1"/>
          </p:cNvSpPr>
          <p:nvPr>
            <p:ph type="ctrTitle"/>
          </p:nvPr>
        </p:nvSpPr>
        <p:spPr>
          <a:xfrm>
            <a:off x="1524000" y="1122363"/>
            <a:ext cx="9144000" cy="1973175"/>
          </a:xfrm>
        </p:spPr>
        <p:txBody>
          <a:bodyPr>
            <a:normAutofit fontScale="90000"/>
          </a:bodyPr>
          <a:lstStyle/>
          <a:p>
            <a:r>
              <a:rPr lang="en-US" sz="4800" dirty="0">
                <a:latin typeface="Bahnschrift Light"/>
              </a:rPr>
              <a:t>DBMS</a:t>
            </a:r>
            <a:r>
              <a:rPr lang="en-US" dirty="0">
                <a:latin typeface="Bahnschrift Light"/>
              </a:rPr>
              <a:t> </a:t>
            </a:r>
            <a:r>
              <a:rPr lang="en-US" sz="4800" dirty="0">
                <a:latin typeface="Bahnschrift Light"/>
              </a:rPr>
              <a:t>PROJECT</a:t>
            </a:r>
            <a:br>
              <a:rPr lang="en-US" dirty="0">
                <a:latin typeface="Bahnschrift Light" panose="020B0502040204020203" pitchFamily="34" charset="0"/>
              </a:rPr>
            </a:br>
            <a:r>
              <a:rPr lang="en-US" sz="4400" dirty="0">
                <a:latin typeface="Bahnschrift Light"/>
              </a:rPr>
              <a:t>TOPIC: CAR RENTAL SYSTEM</a:t>
            </a:r>
            <a:br>
              <a:rPr lang="en-US" sz="4400" dirty="0">
                <a:latin typeface="Bahnschrift Light" panose="020B0502040204020203" pitchFamily="34" charset="0"/>
              </a:rPr>
            </a:br>
            <a:r>
              <a:rPr lang="en-US" sz="4400" dirty="0">
                <a:latin typeface="Bahnschrift Light"/>
              </a:rPr>
              <a:t>------------------------------------</a:t>
            </a:r>
          </a:p>
        </p:txBody>
      </p:sp>
      <p:sp>
        <p:nvSpPr>
          <p:cNvPr id="3" name="Subtitle 2">
            <a:extLst>
              <a:ext uri="{FF2B5EF4-FFF2-40B4-BE49-F238E27FC236}">
                <a16:creationId xmlns:a16="http://schemas.microsoft.com/office/drawing/2014/main" id="{2C027358-08EE-CA84-D2D6-03ABEDEFF0F7}"/>
              </a:ext>
            </a:extLst>
          </p:cNvPr>
          <p:cNvSpPr>
            <a:spLocks noGrp="1"/>
          </p:cNvSpPr>
          <p:nvPr>
            <p:ph type="subTitle" idx="1"/>
          </p:nvPr>
        </p:nvSpPr>
        <p:spPr>
          <a:xfrm>
            <a:off x="1524000" y="3095538"/>
            <a:ext cx="9144000" cy="2162262"/>
          </a:xfrm>
        </p:spPr>
        <p:txBody>
          <a:bodyPr>
            <a:normAutofit/>
          </a:bodyPr>
          <a:lstStyle/>
          <a:p>
            <a:pPr algn="l"/>
            <a:endParaRPr lang="en-US" dirty="0">
              <a:latin typeface="Bahnschrift Light" panose="020B0502040204020203" pitchFamily="34" charset="0"/>
            </a:endParaRPr>
          </a:p>
          <a:p>
            <a:r>
              <a:rPr lang="en-US" dirty="0">
                <a:latin typeface="Bahnschrift Light"/>
              </a:rPr>
              <a:t>Name: ASHISH MISHRA</a:t>
            </a:r>
            <a:endParaRPr lang="en-US" dirty="0">
              <a:latin typeface="Bahnschrift Light" panose="020B0502040204020203" pitchFamily="34" charset="0"/>
            </a:endParaRPr>
          </a:p>
          <a:p>
            <a:pPr algn="l"/>
            <a:r>
              <a:rPr lang="en-US" dirty="0">
                <a:latin typeface="Bahnschrift Light"/>
              </a:rPr>
              <a:t>Roll No:21CSB0B05</a:t>
            </a:r>
            <a:endParaRPr lang="en-US" dirty="0">
              <a:latin typeface="Bahnschrift Light" panose="020B0502040204020203" pitchFamily="34" charset="0"/>
            </a:endParaRPr>
          </a:p>
        </p:txBody>
      </p:sp>
    </p:spTree>
    <p:extLst>
      <p:ext uri="{BB962C8B-B14F-4D97-AF65-F5344CB8AC3E}">
        <p14:creationId xmlns:p14="http://schemas.microsoft.com/office/powerpoint/2010/main" val="190772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07CF-C0B3-75C9-C4A0-80B275348319}"/>
              </a:ext>
            </a:extLst>
          </p:cNvPr>
          <p:cNvSpPr>
            <a:spLocks noGrp="1"/>
          </p:cNvSpPr>
          <p:nvPr>
            <p:ph type="title"/>
          </p:nvPr>
        </p:nvSpPr>
        <p:spPr>
          <a:xfrm>
            <a:off x="646111" y="452718"/>
            <a:ext cx="9404723" cy="646240"/>
          </a:xfrm>
        </p:spPr>
        <p:txBody>
          <a:bodyPr/>
          <a:lstStyle/>
          <a:p>
            <a:pPr algn="ctr"/>
            <a:r>
              <a:rPr lang="en-US" sz="3200" u="sng" dirty="0">
                <a:solidFill>
                  <a:schemeClr val="bg2">
                    <a:lumMod val="60000"/>
                    <a:lumOff val="40000"/>
                  </a:schemeClr>
                </a:solidFill>
              </a:rPr>
              <a:t>BILLING_DETAILS</a:t>
            </a:r>
          </a:p>
        </p:txBody>
      </p:sp>
      <p:sp>
        <p:nvSpPr>
          <p:cNvPr id="3" name="Content Placeholder 2">
            <a:extLst>
              <a:ext uri="{FF2B5EF4-FFF2-40B4-BE49-F238E27FC236}">
                <a16:creationId xmlns:a16="http://schemas.microsoft.com/office/drawing/2014/main" id="{53168637-16D0-E54E-D7D4-280BD848BD5E}"/>
              </a:ext>
            </a:extLst>
          </p:cNvPr>
          <p:cNvSpPr>
            <a:spLocks noGrp="1"/>
          </p:cNvSpPr>
          <p:nvPr>
            <p:ph idx="1"/>
          </p:nvPr>
        </p:nvSpPr>
        <p:spPr/>
        <p:txBody>
          <a:bodyPr>
            <a:normAutofit/>
          </a:bodyPr>
          <a:lstStyle/>
          <a:p>
            <a:r>
              <a:rPr lang="en-US" sz="32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When a customer returns a car, a bill will be generated on the particular booking. Billing have attributes like Bill ID, bill date, bill status, total late fee, tax amount, and total amount.</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82632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AE89-53F9-06CE-D5CC-DB40157D936F}"/>
              </a:ext>
            </a:extLst>
          </p:cNvPr>
          <p:cNvSpPr>
            <a:spLocks noGrp="1"/>
          </p:cNvSpPr>
          <p:nvPr>
            <p:ph type="title"/>
          </p:nvPr>
        </p:nvSpPr>
        <p:spPr>
          <a:xfrm>
            <a:off x="646111" y="452718"/>
            <a:ext cx="9404723" cy="629462"/>
          </a:xfrm>
        </p:spPr>
        <p:txBody>
          <a:bodyPr/>
          <a:lstStyle/>
          <a:p>
            <a:pPr algn="ctr"/>
            <a:r>
              <a:rPr lang="en-US" sz="3200" u="sng" dirty="0">
                <a:solidFill>
                  <a:schemeClr val="bg2">
                    <a:lumMod val="60000"/>
                    <a:lumOff val="40000"/>
                  </a:schemeClr>
                </a:solidFill>
              </a:rPr>
              <a:t>DISCOUNT</a:t>
            </a:r>
          </a:p>
        </p:txBody>
      </p:sp>
      <p:sp>
        <p:nvSpPr>
          <p:cNvPr id="3" name="Content Placeholder 2">
            <a:extLst>
              <a:ext uri="{FF2B5EF4-FFF2-40B4-BE49-F238E27FC236}">
                <a16:creationId xmlns:a16="http://schemas.microsoft.com/office/drawing/2014/main" id="{D8CD64EC-9462-4285-08CB-BD0C179B5B59}"/>
              </a:ext>
            </a:extLst>
          </p:cNvPr>
          <p:cNvSpPr>
            <a:spLocks noGrp="1"/>
          </p:cNvSpPr>
          <p:nvPr>
            <p:ph idx="1"/>
          </p:nvPr>
        </p:nvSpPr>
        <p:spPr/>
        <p:txBody>
          <a:bodyPr>
            <a:normAutofit/>
          </a:bodyPr>
          <a:lstStyle/>
          <a:p>
            <a:r>
              <a:rPr lang="en-US" sz="32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Customer can apply discount code while the bill is generated. Each discount code has different discount percentage. Discount will have attributes like discount code, name, expiry date and discount percentage. </a:t>
            </a:r>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142291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46A-AF86-5293-406C-8116638072BA}"/>
              </a:ext>
            </a:extLst>
          </p:cNvPr>
          <p:cNvSpPr>
            <a:spLocks noGrp="1"/>
          </p:cNvSpPr>
          <p:nvPr>
            <p:ph type="title"/>
          </p:nvPr>
        </p:nvSpPr>
        <p:spPr>
          <a:xfrm>
            <a:off x="646111" y="452718"/>
            <a:ext cx="9404723" cy="704963"/>
          </a:xfrm>
        </p:spPr>
        <p:txBody>
          <a:bodyPr/>
          <a:lstStyle/>
          <a:p>
            <a:pPr algn="ctr"/>
            <a:r>
              <a:rPr lang="en-US" sz="2800" u="sng" dirty="0">
                <a:solidFill>
                  <a:schemeClr val="bg2">
                    <a:lumMod val="60000"/>
                    <a:lumOff val="40000"/>
                  </a:schemeClr>
                </a:solidFill>
              </a:rPr>
              <a:t>CAR RENTAL INSURANCE</a:t>
            </a:r>
          </a:p>
        </p:txBody>
      </p:sp>
      <p:sp>
        <p:nvSpPr>
          <p:cNvPr id="3" name="Content Placeholder 2">
            <a:extLst>
              <a:ext uri="{FF2B5EF4-FFF2-40B4-BE49-F238E27FC236}">
                <a16:creationId xmlns:a16="http://schemas.microsoft.com/office/drawing/2014/main" id="{3CF43447-A7DE-F1FA-6EAF-DE61436FCDEB}"/>
              </a:ext>
            </a:extLst>
          </p:cNvPr>
          <p:cNvSpPr>
            <a:spLocks noGrp="1"/>
          </p:cNvSpPr>
          <p:nvPr>
            <p:ph idx="1"/>
          </p:nvPr>
        </p:nvSpPr>
        <p:spPr/>
        <p:txBody>
          <a:bodyPr>
            <a:normAutofit/>
          </a:bodyPr>
          <a:lstStyle/>
          <a:p>
            <a:r>
              <a:rPr lang="en-US" sz="32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Customer may already have car rental insurance or can buy one while booking the car. Car rental insurance will have attributes like insurance code, coverage type, name and cost per day.</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307454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B9F8-C530-C1E6-3B42-05C3EE86611E}"/>
              </a:ext>
            </a:extLst>
          </p:cNvPr>
          <p:cNvSpPr>
            <a:spLocks noGrp="1"/>
          </p:cNvSpPr>
          <p:nvPr>
            <p:ph type="title"/>
          </p:nvPr>
        </p:nvSpPr>
        <p:spPr>
          <a:xfrm>
            <a:off x="646111" y="452718"/>
            <a:ext cx="9404723" cy="621073"/>
          </a:xfrm>
        </p:spPr>
        <p:txBody>
          <a:bodyPr/>
          <a:lstStyle/>
          <a:p>
            <a:pPr algn="ctr"/>
            <a:r>
              <a:rPr lang="en-US" sz="3600" u="sng" dirty="0">
                <a:solidFill>
                  <a:schemeClr val="bg2">
                    <a:lumMod val="40000"/>
                    <a:lumOff val="60000"/>
                  </a:schemeClr>
                </a:solidFill>
              </a:rPr>
              <a:t>RELATION</a:t>
            </a:r>
          </a:p>
        </p:txBody>
      </p:sp>
      <p:sp>
        <p:nvSpPr>
          <p:cNvPr id="3" name="Content Placeholder 2">
            <a:extLst>
              <a:ext uri="{FF2B5EF4-FFF2-40B4-BE49-F238E27FC236}">
                <a16:creationId xmlns:a16="http://schemas.microsoft.com/office/drawing/2014/main" id="{909ECF80-5D2D-160D-46D1-13ECD71BF899}"/>
              </a:ext>
            </a:extLst>
          </p:cNvPr>
          <p:cNvSpPr>
            <a:spLocks noGrp="1"/>
          </p:cNvSpPr>
          <p:nvPr>
            <p:ph idx="1"/>
          </p:nvPr>
        </p:nvSpPr>
        <p:spPr>
          <a:xfrm>
            <a:off x="1103312" y="1233182"/>
            <a:ext cx="8946541" cy="5015217"/>
          </a:xfrm>
        </p:spPr>
        <p:txBody>
          <a:bodyPr/>
          <a:lstStyle/>
          <a:p>
            <a:r>
              <a:rPr lang="en-US" dirty="0">
                <a:solidFill>
                  <a:schemeClr val="accent3">
                    <a:lumMod val="40000"/>
                    <a:lumOff val="60000"/>
                  </a:schemeClr>
                </a:solidFill>
              </a:rPr>
              <a:t>CAR TO CAR_CATEGORY</a:t>
            </a:r>
          </a:p>
          <a:p>
            <a:r>
              <a:rPr lang="en-US" dirty="0">
                <a:solidFill>
                  <a:schemeClr val="accent3">
                    <a:lumMod val="40000"/>
                    <a:lumOff val="60000"/>
                  </a:schemeClr>
                </a:solidFill>
              </a:rPr>
              <a:t>CAR TO LOCATION</a:t>
            </a:r>
          </a:p>
          <a:p>
            <a:r>
              <a:rPr lang="en-US" dirty="0">
                <a:solidFill>
                  <a:schemeClr val="accent3">
                    <a:lumMod val="40000"/>
                    <a:lumOff val="60000"/>
                  </a:schemeClr>
                </a:solidFill>
              </a:rPr>
              <a:t>BOOKING TO BILLING</a:t>
            </a:r>
          </a:p>
          <a:p>
            <a:r>
              <a:rPr lang="en-US" dirty="0">
                <a:solidFill>
                  <a:schemeClr val="accent3">
                    <a:lumMod val="40000"/>
                    <a:lumOff val="60000"/>
                  </a:schemeClr>
                </a:solidFill>
              </a:rPr>
              <a:t>BOOKING TO DISCOUNT</a:t>
            </a:r>
          </a:p>
          <a:p>
            <a:r>
              <a:rPr lang="en-US" dirty="0">
                <a:solidFill>
                  <a:schemeClr val="accent3">
                    <a:lumMod val="40000"/>
                    <a:lumOff val="60000"/>
                  </a:schemeClr>
                </a:solidFill>
              </a:rPr>
              <a:t>BOOKING TO CAR_RENTAL_INSURANCE</a:t>
            </a:r>
          </a:p>
          <a:p>
            <a:r>
              <a:rPr lang="en-US" dirty="0">
                <a:solidFill>
                  <a:schemeClr val="accent3">
                    <a:lumMod val="40000"/>
                    <a:lumOff val="60000"/>
                  </a:schemeClr>
                </a:solidFill>
              </a:rPr>
              <a:t>BOOKING TO PICK-UP LOCATION</a:t>
            </a:r>
          </a:p>
          <a:p>
            <a:r>
              <a:rPr lang="en-US" dirty="0">
                <a:solidFill>
                  <a:schemeClr val="accent3">
                    <a:lumMod val="40000"/>
                    <a:lumOff val="60000"/>
                  </a:schemeClr>
                </a:solidFill>
              </a:rPr>
              <a:t>BOOKING TO DROP LOCATION</a:t>
            </a:r>
          </a:p>
          <a:p>
            <a:r>
              <a:rPr lang="en-US" dirty="0">
                <a:solidFill>
                  <a:schemeClr val="accent3">
                    <a:lumMod val="40000"/>
                    <a:lumOff val="60000"/>
                  </a:schemeClr>
                </a:solidFill>
              </a:rPr>
              <a:t>CUSTOMER TO CAR TO BOOKING</a:t>
            </a:r>
          </a:p>
        </p:txBody>
      </p:sp>
    </p:spTree>
    <p:extLst>
      <p:ext uri="{BB962C8B-B14F-4D97-AF65-F5344CB8AC3E}">
        <p14:creationId xmlns:p14="http://schemas.microsoft.com/office/powerpoint/2010/main" val="409250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729-4A6A-ABFE-8CBD-E342D2031360}"/>
              </a:ext>
            </a:extLst>
          </p:cNvPr>
          <p:cNvSpPr>
            <a:spLocks noGrp="1"/>
          </p:cNvSpPr>
          <p:nvPr>
            <p:ph type="title"/>
          </p:nvPr>
        </p:nvSpPr>
        <p:spPr>
          <a:xfrm>
            <a:off x="646111" y="452718"/>
            <a:ext cx="9404723" cy="646240"/>
          </a:xfrm>
        </p:spPr>
        <p:txBody>
          <a:bodyPr/>
          <a:lstStyle/>
          <a:p>
            <a:pPr algn="ctr"/>
            <a:r>
              <a:rPr lang="en-US" sz="3200" u="sng" dirty="0">
                <a:solidFill>
                  <a:schemeClr val="bg2">
                    <a:lumMod val="60000"/>
                    <a:lumOff val="40000"/>
                  </a:schemeClr>
                </a:solidFill>
              </a:rPr>
              <a:t>ER-DIAGRAM</a:t>
            </a:r>
          </a:p>
        </p:txBody>
      </p:sp>
      <p:pic>
        <p:nvPicPr>
          <p:cNvPr id="4" name="image1.jpeg">
            <a:extLst>
              <a:ext uri="{FF2B5EF4-FFF2-40B4-BE49-F238E27FC236}">
                <a16:creationId xmlns:a16="http://schemas.microsoft.com/office/drawing/2014/main" id="{3AF7F39A-3084-6003-259D-3242F9D0AB62}"/>
              </a:ext>
            </a:extLst>
          </p:cNvPr>
          <p:cNvPicPr>
            <a:picLocks noGrp="1" noChangeAspect="1"/>
          </p:cNvPicPr>
          <p:nvPr>
            <p:ph idx="1"/>
          </p:nvPr>
        </p:nvPicPr>
        <p:blipFill>
          <a:blip r:embed="rId2" cstate="print"/>
          <a:stretch>
            <a:fillRect/>
          </a:stretch>
        </p:blipFill>
        <p:spPr>
          <a:xfrm>
            <a:off x="1662699" y="1098550"/>
            <a:ext cx="7828378" cy="5149850"/>
          </a:xfrm>
          <a:prstGeom prst="rect">
            <a:avLst/>
          </a:prstGeom>
        </p:spPr>
      </p:pic>
    </p:spTree>
    <p:extLst>
      <p:ext uri="{BB962C8B-B14F-4D97-AF65-F5344CB8AC3E}">
        <p14:creationId xmlns:p14="http://schemas.microsoft.com/office/powerpoint/2010/main" val="189136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3F9A-7D2D-74D1-DFB4-FF586A4F839E}"/>
              </a:ext>
            </a:extLst>
          </p:cNvPr>
          <p:cNvSpPr>
            <a:spLocks noGrp="1"/>
          </p:cNvSpPr>
          <p:nvPr>
            <p:ph type="title"/>
          </p:nvPr>
        </p:nvSpPr>
        <p:spPr>
          <a:xfrm>
            <a:off x="646111" y="452718"/>
            <a:ext cx="9404723" cy="553961"/>
          </a:xfrm>
        </p:spPr>
        <p:txBody>
          <a:bodyPr/>
          <a:lstStyle/>
          <a:p>
            <a:pPr algn="ctr"/>
            <a:r>
              <a:rPr lang="en-US" sz="3200" u="sng" dirty="0">
                <a:solidFill>
                  <a:schemeClr val="bg2">
                    <a:lumMod val="60000"/>
                    <a:lumOff val="40000"/>
                  </a:schemeClr>
                </a:solidFill>
              </a:rPr>
              <a:t>RELATIONAL SCHEMA</a:t>
            </a:r>
          </a:p>
        </p:txBody>
      </p:sp>
      <p:pic>
        <p:nvPicPr>
          <p:cNvPr id="4" name="Content Placeholder 3">
            <a:extLst>
              <a:ext uri="{FF2B5EF4-FFF2-40B4-BE49-F238E27FC236}">
                <a16:creationId xmlns:a16="http://schemas.microsoft.com/office/drawing/2014/main" id="{43F1B8A9-264A-0B04-D07E-E8EB56F0C7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345" y="1108075"/>
            <a:ext cx="9991288" cy="5105400"/>
          </a:xfrm>
          <a:prstGeom prst="rect">
            <a:avLst/>
          </a:prstGeom>
          <a:noFill/>
          <a:ln>
            <a:noFill/>
          </a:ln>
        </p:spPr>
      </p:pic>
    </p:spTree>
    <p:extLst>
      <p:ext uri="{BB962C8B-B14F-4D97-AF65-F5344CB8AC3E}">
        <p14:creationId xmlns:p14="http://schemas.microsoft.com/office/powerpoint/2010/main" val="427525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047D-54C5-F683-A226-E865638DB26D}"/>
              </a:ext>
            </a:extLst>
          </p:cNvPr>
          <p:cNvSpPr>
            <a:spLocks noGrp="1"/>
          </p:cNvSpPr>
          <p:nvPr>
            <p:ph type="title"/>
          </p:nvPr>
        </p:nvSpPr>
        <p:spPr>
          <a:xfrm>
            <a:off x="646111" y="452718"/>
            <a:ext cx="9404723" cy="587517"/>
          </a:xfrm>
        </p:spPr>
        <p:txBody>
          <a:bodyPr/>
          <a:lstStyle/>
          <a:p>
            <a:pPr algn="ctr"/>
            <a:r>
              <a:rPr lang="en-US" sz="3200" u="sng" dirty="0">
                <a:solidFill>
                  <a:schemeClr val="bg2">
                    <a:lumMod val="60000"/>
                    <a:lumOff val="40000"/>
                  </a:schemeClr>
                </a:solidFill>
              </a:rPr>
              <a:t>CONCLUSION</a:t>
            </a:r>
          </a:p>
        </p:txBody>
      </p:sp>
      <p:sp>
        <p:nvSpPr>
          <p:cNvPr id="3" name="Content Placeholder 2">
            <a:extLst>
              <a:ext uri="{FF2B5EF4-FFF2-40B4-BE49-F238E27FC236}">
                <a16:creationId xmlns:a16="http://schemas.microsoft.com/office/drawing/2014/main" id="{A787C566-B6C0-9E64-ED97-A0E0E3084596}"/>
              </a:ext>
            </a:extLst>
          </p:cNvPr>
          <p:cNvSpPr>
            <a:spLocks noGrp="1"/>
          </p:cNvSpPr>
          <p:nvPr>
            <p:ph idx="1"/>
          </p:nvPr>
        </p:nvSpPr>
        <p:spPr>
          <a:xfrm>
            <a:off x="1103312" y="1040236"/>
            <a:ext cx="8946541" cy="5208164"/>
          </a:xfrm>
        </p:spPr>
        <p:txBody>
          <a:bodyPr>
            <a:normAutofit/>
          </a:bodyPr>
          <a:lstStyle/>
          <a:p>
            <a:r>
              <a:rPr lang="en-US" sz="3200" dirty="0">
                <a:solidFill>
                  <a:schemeClr val="accent3">
                    <a:lumMod val="60000"/>
                    <a:lumOff val="40000"/>
                  </a:schemeClr>
                </a:solidFill>
                <a:effectLst/>
                <a:latin typeface="Carlito"/>
                <a:ea typeface="Carlito"/>
                <a:cs typeface="Carlito"/>
              </a:rPr>
              <a:t>In this project we learnt the rules to construct a good ER diagram, How to come up with relational schema mapping from the ER diagram, deriving the functional dependencies and how to normalize the relational schema. We learnt on how to design a system from Database perspective and how to efficiently store and manipulate data.</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340674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B4733-6BBB-5CB7-7CB8-78C509254DCC}"/>
              </a:ext>
            </a:extLst>
          </p:cNvPr>
          <p:cNvSpPr>
            <a:spLocks noGrp="1"/>
          </p:cNvSpPr>
          <p:nvPr>
            <p:ph idx="1"/>
          </p:nvPr>
        </p:nvSpPr>
        <p:spPr>
          <a:xfrm>
            <a:off x="1103313" y="1115736"/>
            <a:ext cx="8947150" cy="5132664"/>
          </a:xfrm>
        </p:spPr>
        <p:txBody>
          <a:bodyPr/>
          <a:lstStyle/>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1. PROBLEM STATEMENTS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2. Entities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3. Relations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4. ER/EER Diagram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5.Relational Schema</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6.1.Functional Dependencies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6.2. Final relational schema</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7. SQL CODE FOR CREATION AND INSERTION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8. PL/SQL CODE: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9. Conclusion</a:t>
            </a:r>
          </a:p>
          <a:p>
            <a:endParaRPr lang="en-US" dirty="0">
              <a:solidFill>
                <a:schemeClr val="accent3">
                  <a:lumMod val="40000"/>
                  <a:lumOff val="60000"/>
                </a:schemeClr>
              </a:solidFill>
            </a:endParaRPr>
          </a:p>
        </p:txBody>
      </p:sp>
      <p:sp>
        <p:nvSpPr>
          <p:cNvPr id="5" name="TextBox 4">
            <a:extLst>
              <a:ext uri="{FF2B5EF4-FFF2-40B4-BE49-F238E27FC236}">
                <a16:creationId xmlns:a16="http://schemas.microsoft.com/office/drawing/2014/main" id="{97639FA7-B3B3-4E2D-D7E2-EA89823E1883}"/>
              </a:ext>
            </a:extLst>
          </p:cNvPr>
          <p:cNvSpPr txBox="1"/>
          <p:nvPr/>
        </p:nvSpPr>
        <p:spPr>
          <a:xfrm>
            <a:off x="3724713" y="469405"/>
            <a:ext cx="3476816" cy="646331"/>
          </a:xfrm>
          <a:prstGeom prst="rect">
            <a:avLst/>
          </a:prstGeom>
          <a:noFill/>
        </p:spPr>
        <p:txBody>
          <a:bodyPr wrap="square" rtlCol="0">
            <a:spAutoFit/>
          </a:bodyPr>
          <a:lstStyle/>
          <a:p>
            <a:pPr algn="ctr"/>
            <a:r>
              <a:rPr lang="en-US" sz="3600" u="sng" dirty="0">
                <a:solidFill>
                  <a:schemeClr val="bg2">
                    <a:lumMod val="40000"/>
                    <a:lumOff val="60000"/>
                  </a:schemeClr>
                </a:solidFill>
              </a:rPr>
              <a:t>INDEX</a:t>
            </a:r>
          </a:p>
        </p:txBody>
      </p:sp>
    </p:spTree>
    <p:extLst>
      <p:ext uri="{BB962C8B-B14F-4D97-AF65-F5344CB8AC3E}">
        <p14:creationId xmlns:p14="http://schemas.microsoft.com/office/powerpoint/2010/main" val="4468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E335-C23F-9C44-843B-AEBA89D2D53A}"/>
              </a:ext>
            </a:extLst>
          </p:cNvPr>
          <p:cNvSpPr>
            <a:spLocks noGrp="1"/>
          </p:cNvSpPr>
          <p:nvPr>
            <p:ph type="title"/>
          </p:nvPr>
        </p:nvSpPr>
        <p:spPr>
          <a:xfrm>
            <a:off x="645130" y="452718"/>
            <a:ext cx="9404723" cy="780464"/>
          </a:xfrm>
        </p:spPr>
        <p:txBody>
          <a:bodyPr/>
          <a:lstStyle/>
          <a:p>
            <a:pPr algn="ctr"/>
            <a:r>
              <a:rPr lang="en-US" sz="3600" dirty="0">
                <a:solidFill>
                  <a:schemeClr val="accent3">
                    <a:lumMod val="40000"/>
                    <a:lumOff val="60000"/>
                  </a:schemeClr>
                </a:solidFill>
              </a:rPr>
              <a:t>       </a:t>
            </a:r>
            <a:r>
              <a:rPr lang="en-US" sz="3600" u="sng" dirty="0">
                <a:solidFill>
                  <a:schemeClr val="bg2">
                    <a:lumMod val="40000"/>
                    <a:lumOff val="60000"/>
                  </a:schemeClr>
                </a:solidFill>
              </a:rPr>
              <a:t>INTRODUCTION</a:t>
            </a:r>
          </a:p>
        </p:txBody>
      </p:sp>
      <p:sp>
        <p:nvSpPr>
          <p:cNvPr id="3" name="Content Placeholder 2">
            <a:extLst>
              <a:ext uri="{FF2B5EF4-FFF2-40B4-BE49-F238E27FC236}">
                <a16:creationId xmlns:a16="http://schemas.microsoft.com/office/drawing/2014/main" id="{4BF0312C-95C6-4FE2-5B12-14A393EDF576}"/>
              </a:ext>
            </a:extLst>
          </p:cNvPr>
          <p:cNvSpPr>
            <a:spLocks noGrp="1"/>
          </p:cNvSpPr>
          <p:nvPr>
            <p:ph idx="1"/>
          </p:nvPr>
        </p:nvSpPr>
        <p:spPr>
          <a:xfrm>
            <a:off x="1103312" y="1392572"/>
            <a:ext cx="8946541" cy="4855827"/>
          </a:xfrm>
        </p:spPr>
        <p:txBody>
          <a:bodyPr>
            <a:normAutofit/>
          </a:bodyPr>
          <a:lstStyle/>
          <a:p>
            <a:r>
              <a:rPr lang="en-US" sz="2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Our objective is to  produce a Car Rental system. Customer can rent a car based on make and a model. Our system provides customer to have different pick-up and drop off locations and will impose late fee if the rental car is returned beyond the return date and time. The Customers can purchase car rental insurance which is optional and can use </a:t>
            </a:r>
            <a:r>
              <a:rPr lang="en-US" sz="2800" kern="100" dirty="0" err="1">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upto</a:t>
            </a:r>
            <a:r>
              <a:rPr lang="en-US" sz="2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one discount coupon to their final bill. Customers who have membership will be by default given a 15% discount in their final bill. </a:t>
            </a:r>
          </a:p>
          <a:p>
            <a:endParaRPr lang="en-US" sz="2800" dirty="0">
              <a:solidFill>
                <a:schemeClr val="accent3">
                  <a:lumMod val="40000"/>
                  <a:lumOff val="60000"/>
                </a:schemeClr>
              </a:solidFill>
            </a:endParaRPr>
          </a:p>
        </p:txBody>
      </p:sp>
    </p:spTree>
    <p:extLst>
      <p:ext uri="{BB962C8B-B14F-4D97-AF65-F5344CB8AC3E}">
        <p14:creationId xmlns:p14="http://schemas.microsoft.com/office/powerpoint/2010/main" val="12764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7D3B-7759-B2C5-6E6B-3F0EEBABD725}"/>
              </a:ext>
            </a:extLst>
          </p:cNvPr>
          <p:cNvSpPr>
            <a:spLocks noGrp="1"/>
          </p:cNvSpPr>
          <p:nvPr>
            <p:ph type="title"/>
          </p:nvPr>
        </p:nvSpPr>
        <p:spPr>
          <a:xfrm>
            <a:off x="646111" y="452718"/>
            <a:ext cx="9404723" cy="772075"/>
          </a:xfrm>
        </p:spPr>
        <p:txBody>
          <a:bodyPr/>
          <a:lstStyle/>
          <a:p>
            <a:pPr algn="ctr"/>
            <a:r>
              <a:rPr lang="en-US" sz="4800" u="sng" kern="1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ENTITIES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51B951A-0444-19F2-68CD-CE6A3207B574}"/>
              </a:ext>
            </a:extLst>
          </p:cNvPr>
          <p:cNvSpPr>
            <a:spLocks noGrp="1"/>
          </p:cNvSpPr>
          <p:nvPr>
            <p:ph idx="1"/>
          </p:nvPr>
        </p:nvSpPr>
        <p:spPr>
          <a:xfrm>
            <a:off x="1103312" y="1224794"/>
            <a:ext cx="8946541" cy="5023606"/>
          </a:xfrm>
        </p:spPr>
        <p:txBody>
          <a:bodyPr/>
          <a:lstStyle/>
          <a:p>
            <a:r>
              <a:rPr lang="en-US" dirty="0">
                <a:solidFill>
                  <a:schemeClr val="accent3">
                    <a:lumMod val="40000"/>
                    <a:lumOff val="60000"/>
                  </a:schemeClr>
                </a:solidFill>
              </a:rPr>
              <a:t>CUSTOMER</a:t>
            </a:r>
          </a:p>
          <a:p>
            <a:r>
              <a:rPr lang="en-US" dirty="0">
                <a:solidFill>
                  <a:schemeClr val="accent3">
                    <a:lumMod val="40000"/>
                    <a:lumOff val="60000"/>
                  </a:schemeClr>
                </a:solidFill>
              </a:rPr>
              <a:t>CAR</a:t>
            </a:r>
          </a:p>
          <a:p>
            <a:r>
              <a:rPr lang="en-US" dirty="0">
                <a:solidFill>
                  <a:schemeClr val="accent3">
                    <a:lumMod val="40000"/>
                    <a:lumOff val="60000"/>
                  </a:schemeClr>
                </a:solidFill>
              </a:rPr>
              <a:t>CAR_CATEGORY</a:t>
            </a:r>
          </a:p>
          <a:p>
            <a:r>
              <a:rPr lang="en-US" dirty="0">
                <a:solidFill>
                  <a:schemeClr val="accent3">
                    <a:lumMod val="40000"/>
                    <a:lumOff val="60000"/>
                  </a:schemeClr>
                </a:solidFill>
              </a:rPr>
              <a:t>LOCATION</a:t>
            </a:r>
          </a:p>
          <a:p>
            <a:r>
              <a:rPr lang="en-US" dirty="0">
                <a:solidFill>
                  <a:schemeClr val="accent3">
                    <a:lumMod val="40000"/>
                    <a:lumOff val="60000"/>
                  </a:schemeClr>
                </a:solidFill>
              </a:rPr>
              <a:t>BOOKING</a:t>
            </a:r>
          </a:p>
          <a:p>
            <a:r>
              <a:rPr lang="en-US" dirty="0">
                <a:solidFill>
                  <a:schemeClr val="accent3">
                    <a:lumMod val="40000"/>
                    <a:lumOff val="60000"/>
                  </a:schemeClr>
                </a:solidFill>
              </a:rPr>
              <a:t>BILLING_DETAILS</a:t>
            </a:r>
          </a:p>
          <a:p>
            <a:r>
              <a:rPr lang="en-US" dirty="0">
                <a:solidFill>
                  <a:schemeClr val="accent3">
                    <a:lumMod val="40000"/>
                    <a:lumOff val="60000"/>
                  </a:schemeClr>
                </a:solidFill>
              </a:rPr>
              <a:t>DISCOUNT</a:t>
            </a:r>
          </a:p>
          <a:p>
            <a:r>
              <a:rPr lang="en-US" dirty="0">
                <a:solidFill>
                  <a:schemeClr val="accent3">
                    <a:lumMod val="40000"/>
                    <a:lumOff val="60000"/>
                  </a:schemeClr>
                </a:solidFill>
              </a:rPr>
              <a:t>CAR_RENTAL_INSURANCE</a:t>
            </a:r>
          </a:p>
          <a:p>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FOR DETAILED INFORMATION, REFER PDF..</a:t>
            </a:r>
          </a:p>
        </p:txBody>
      </p:sp>
    </p:spTree>
    <p:extLst>
      <p:ext uri="{BB962C8B-B14F-4D97-AF65-F5344CB8AC3E}">
        <p14:creationId xmlns:p14="http://schemas.microsoft.com/office/powerpoint/2010/main" val="300251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D7CA-6057-8881-8973-E2D585C0DFE9}"/>
              </a:ext>
            </a:extLst>
          </p:cNvPr>
          <p:cNvSpPr>
            <a:spLocks noGrp="1"/>
          </p:cNvSpPr>
          <p:nvPr>
            <p:ph type="title"/>
          </p:nvPr>
        </p:nvSpPr>
        <p:spPr/>
        <p:txBody>
          <a:bodyPr/>
          <a:lstStyle/>
          <a:p>
            <a:pPr algn="ctr"/>
            <a:r>
              <a:rPr lang="en-US" sz="2800" u="sng" dirty="0">
                <a:solidFill>
                  <a:schemeClr val="bg2">
                    <a:lumMod val="60000"/>
                    <a:lumOff val="40000"/>
                  </a:schemeClr>
                </a:solidFill>
              </a:rPr>
              <a:t>CUSTOMER</a:t>
            </a:r>
          </a:p>
        </p:txBody>
      </p:sp>
      <p:sp>
        <p:nvSpPr>
          <p:cNvPr id="3" name="Content Placeholder 2">
            <a:extLst>
              <a:ext uri="{FF2B5EF4-FFF2-40B4-BE49-F238E27FC236}">
                <a16:creationId xmlns:a16="http://schemas.microsoft.com/office/drawing/2014/main" id="{65519810-9433-7B69-86CF-1CB9AF9763F3}"/>
              </a:ext>
            </a:extLst>
          </p:cNvPr>
          <p:cNvSpPr>
            <a:spLocks noGrp="1"/>
          </p:cNvSpPr>
          <p:nvPr>
            <p:ph idx="1"/>
          </p:nvPr>
        </p:nvSpPr>
        <p:spPr>
          <a:xfrm>
            <a:off x="1103312" y="1283516"/>
            <a:ext cx="8946541" cy="4964883"/>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Customer will be the one who is using car rental system for reserving a car. He can be a member of the system or a non-member of the system. Member of the system will have membership id. Customer entity will store details like customer driving license number, email, address, name, and phone number.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376284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A2A7-0CEE-99BD-AEEF-830D4CF3CD10}"/>
              </a:ext>
            </a:extLst>
          </p:cNvPr>
          <p:cNvSpPr>
            <a:spLocks noGrp="1"/>
          </p:cNvSpPr>
          <p:nvPr>
            <p:ph type="title"/>
          </p:nvPr>
        </p:nvSpPr>
        <p:spPr>
          <a:xfrm>
            <a:off x="646111" y="452718"/>
            <a:ext cx="9404723" cy="763686"/>
          </a:xfrm>
        </p:spPr>
        <p:txBody>
          <a:bodyPr/>
          <a:lstStyle/>
          <a:p>
            <a:pPr algn="ctr"/>
            <a:r>
              <a:rPr lang="en-US" sz="3600" u="sng" dirty="0">
                <a:solidFill>
                  <a:schemeClr val="bg2">
                    <a:lumMod val="60000"/>
                    <a:lumOff val="40000"/>
                  </a:schemeClr>
                </a:solidFill>
              </a:rPr>
              <a:t>CAR</a:t>
            </a:r>
          </a:p>
        </p:txBody>
      </p:sp>
      <p:sp>
        <p:nvSpPr>
          <p:cNvPr id="3" name="Content Placeholder 2">
            <a:extLst>
              <a:ext uri="{FF2B5EF4-FFF2-40B4-BE49-F238E27FC236}">
                <a16:creationId xmlns:a16="http://schemas.microsoft.com/office/drawing/2014/main" id="{43190DB9-9DC9-359E-C879-0EAE68083D04}"/>
              </a:ext>
            </a:extLst>
          </p:cNvPr>
          <p:cNvSpPr>
            <a:spLocks noGrp="1"/>
          </p:cNvSpPr>
          <p:nvPr>
            <p:ph idx="1"/>
          </p:nvPr>
        </p:nvSpPr>
        <p:spPr>
          <a:xfrm>
            <a:off x="1103312" y="1568740"/>
            <a:ext cx="8946541" cy="4679659"/>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Car entity will have list of cars available in the system. Each car will be associated with a car category and car will have attributes like make, model, mileage and registration number. Car will also have separate flag to check the availability of the car.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95043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2F22-1379-856C-13DB-E071964219FB}"/>
              </a:ext>
            </a:extLst>
          </p:cNvPr>
          <p:cNvSpPr>
            <a:spLocks noGrp="1"/>
          </p:cNvSpPr>
          <p:nvPr>
            <p:ph type="title"/>
          </p:nvPr>
        </p:nvSpPr>
        <p:spPr>
          <a:xfrm>
            <a:off x="646111" y="452718"/>
            <a:ext cx="9404723" cy="730130"/>
          </a:xfrm>
        </p:spPr>
        <p:txBody>
          <a:bodyPr/>
          <a:lstStyle/>
          <a:p>
            <a:pPr algn="ctr"/>
            <a:r>
              <a:rPr lang="en-US" sz="2800" u="sng" dirty="0">
                <a:solidFill>
                  <a:schemeClr val="bg2">
                    <a:lumMod val="40000"/>
                    <a:lumOff val="60000"/>
                  </a:schemeClr>
                </a:solidFill>
              </a:rPr>
              <a:t>CAR_CATEGORY</a:t>
            </a:r>
          </a:p>
        </p:txBody>
      </p:sp>
      <p:sp>
        <p:nvSpPr>
          <p:cNvPr id="3" name="Content Placeholder 2">
            <a:extLst>
              <a:ext uri="{FF2B5EF4-FFF2-40B4-BE49-F238E27FC236}">
                <a16:creationId xmlns:a16="http://schemas.microsoft.com/office/drawing/2014/main" id="{8585620C-992B-6F81-980E-F6026394E38B}"/>
              </a:ext>
            </a:extLst>
          </p:cNvPr>
          <p:cNvSpPr>
            <a:spLocks noGrp="1"/>
          </p:cNvSpPr>
          <p:nvPr>
            <p:ph idx="1"/>
          </p:nvPr>
        </p:nvSpPr>
        <p:spPr>
          <a:xfrm>
            <a:off x="1103312" y="1652630"/>
            <a:ext cx="8946541" cy="4595769"/>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Every car has a car category. Price is calculated based on the car category. Car category will have attributes like no of person, no of luggage’s, name, and cost per day and late fee per hour.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157061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CBC1-17EE-0784-94F6-99268E0A6C04}"/>
              </a:ext>
            </a:extLst>
          </p:cNvPr>
          <p:cNvSpPr>
            <a:spLocks noGrp="1"/>
          </p:cNvSpPr>
          <p:nvPr>
            <p:ph type="title"/>
          </p:nvPr>
        </p:nvSpPr>
        <p:spPr>
          <a:xfrm>
            <a:off x="646111" y="452718"/>
            <a:ext cx="9404723" cy="663018"/>
          </a:xfrm>
        </p:spPr>
        <p:txBody>
          <a:bodyPr/>
          <a:lstStyle/>
          <a:p>
            <a:pPr algn="ctr"/>
            <a:r>
              <a:rPr lang="en-US" sz="2800" u="sng" dirty="0">
                <a:solidFill>
                  <a:schemeClr val="bg2">
                    <a:lumMod val="40000"/>
                    <a:lumOff val="60000"/>
                  </a:schemeClr>
                </a:solidFill>
              </a:rPr>
              <a:t>LOCATION</a:t>
            </a:r>
          </a:p>
        </p:txBody>
      </p:sp>
      <p:sp>
        <p:nvSpPr>
          <p:cNvPr id="3" name="Content Placeholder 2">
            <a:extLst>
              <a:ext uri="{FF2B5EF4-FFF2-40B4-BE49-F238E27FC236}">
                <a16:creationId xmlns:a16="http://schemas.microsoft.com/office/drawing/2014/main" id="{35B6630B-3F44-B975-C65C-606142EA9F49}"/>
              </a:ext>
            </a:extLst>
          </p:cNvPr>
          <p:cNvSpPr>
            <a:spLocks noGrp="1"/>
          </p:cNvSpPr>
          <p:nvPr>
            <p:ph idx="1"/>
          </p:nvPr>
        </p:nvSpPr>
        <p:spPr>
          <a:xfrm>
            <a:off x="1103312" y="1459684"/>
            <a:ext cx="8946541" cy="4788715"/>
          </a:xfrm>
        </p:spPr>
        <p:txBody>
          <a:bodyPr>
            <a:normAutofit/>
          </a:bodyPr>
          <a:lstStyle/>
          <a:p>
            <a:r>
              <a:rPr lang="en-US" sz="32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Location entity here denotes the pickup and drop off location of the car. Customer can pick up the car from the particular location and can have same or different drop off location. Location will have attributes like Location id, name and address.</a:t>
            </a:r>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27915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7074-6DB0-5D8C-AB9F-839D807B050E}"/>
              </a:ext>
            </a:extLst>
          </p:cNvPr>
          <p:cNvSpPr>
            <a:spLocks noGrp="1"/>
          </p:cNvSpPr>
          <p:nvPr>
            <p:ph type="title"/>
          </p:nvPr>
        </p:nvSpPr>
        <p:spPr>
          <a:xfrm>
            <a:off x="646111" y="452718"/>
            <a:ext cx="9404723" cy="805631"/>
          </a:xfrm>
        </p:spPr>
        <p:txBody>
          <a:bodyPr/>
          <a:lstStyle/>
          <a:p>
            <a:pPr algn="ctr"/>
            <a:r>
              <a:rPr lang="en-US" sz="3200" u="sng" dirty="0">
                <a:solidFill>
                  <a:schemeClr val="bg2">
                    <a:lumMod val="60000"/>
                    <a:lumOff val="40000"/>
                  </a:schemeClr>
                </a:solidFill>
              </a:rPr>
              <a:t>BOOKING</a:t>
            </a:r>
            <a:endParaRPr lang="en-US" sz="3600" u="sng" dirty="0">
              <a:solidFill>
                <a:schemeClr val="bg2">
                  <a:lumMod val="60000"/>
                  <a:lumOff val="40000"/>
                </a:schemeClr>
              </a:solidFill>
            </a:endParaRPr>
          </a:p>
        </p:txBody>
      </p:sp>
      <p:sp>
        <p:nvSpPr>
          <p:cNvPr id="3" name="Content Placeholder 2">
            <a:extLst>
              <a:ext uri="{FF2B5EF4-FFF2-40B4-BE49-F238E27FC236}">
                <a16:creationId xmlns:a16="http://schemas.microsoft.com/office/drawing/2014/main" id="{30A0789B-8781-D198-3D85-924EFBB75B74}"/>
              </a:ext>
            </a:extLst>
          </p:cNvPr>
          <p:cNvSpPr>
            <a:spLocks noGrp="1"/>
          </p:cNvSpPr>
          <p:nvPr>
            <p:ph idx="1"/>
          </p:nvPr>
        </p:nvSpPr>
        <p:spPr/>
        <p:txBody>
          <a:bodyPr>
            <a:normAutofit/>
          </a:bodyPr>
          <a:lstStyle/>
          <a:p>
            <a:r>
              <a:rPr lang="en-US" sz="28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Each car reservation will be monitored in the entity called booking. Booking will have attributes like booking id, from date and time of booking and due return date and time and actual return date and time of the booking, and booking status. This booking amount mi	</a:t>
            </a:r>
            <a:r>
              <a:rPr lang="en-US" sz="2800" kern="100" dirty="0" err="1">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ght</a:t>
            </a:r>
            <a:r>
              <a:rPr lang="en-US" sz="28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also include rental insurance and discount code.</a:t>
            </a:r>
          </a:p>
          <a:p>
            <a:endParaRPr lang="en-US" sz="2800" dirty="0">
              <a:solidFill>
                <a:schemeClr val="accent3">
                  <a:lumMod val="60000"/>
                  <a:lumOff val="40000"/>
                </a:schemeClr>
              </a:solidFill>
            </a:endParaRPr>
          </a:p>
        </p:txBody>
      </p:sp>
    </p:spTree>
    <p:extLst>
      <p:ext uri="{BB962C8B-B14F-4D97-AF65-F5344CB8AC3E}">
        <p14:creationId xmlns:p14="http://schemas.microsoft.com/office/powerpoint/2010/main" val="2497643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670</Words>
  <Application>Microsoft Office PowerPoint</Application>
  <PresentationFormat>Widescreen</PresentationFormat>
  <Paragraphs>57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DBMS PROJECT TOPIC: CAR RENTAL SYSTEM ------------------------------------</vt:lpstr>
      <vt:lpstr>PowerPoint Presentation</vt:lpstr>
      <vt:lpstr>       INTRODUCTION</vt:lpstr>
      <vt:lpstr>ENTITIES </vt:lpstr>
      <vt:lpstr>CUSTOMER</vt:lpstr>
      <vt:lpstr>CAR</vt:lpstr>
      <vt:lpstr>CAR_CATEGORY</vt:lpstr>
      <vt:lpstr>LOCATION</vt:lpstr>
      <vt:lpstr>BOOKING</vt:lpstr>
      <vt:lpstr>BILLING_DETAILS</vt:lpstr>
      <vt:lpstr>DISCOUNT</vt:lpstr>
      <vt:lpstr>CAR RENTAL INSURANCE</vt:lpstr>
      <vt:lpstr>RELATION</vt:lpstr>
      <vt:lpstr>ER-DIAGRAM</vt:lpstr>
      <vt:lpstr>RELATIONAL SCHEMA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TOPIC:CAR RENTAL SYSTEM ------------------------------------</dc:title>
  <dc:creator>Bipin Prasad Bihari</dc:creator>
  <cp:lastModifiedBy>Bipin Prasad Bihari</cp:lastModifiedBy>
  <cp:revision>6</cp:revision>
  <dcterms:created xsi:type="dcterms:W3CDTF">2023-05-13T11:06:44Z</dcterms:created>
  <dcterms:modified xsi:type="dcterms:W3CDTF">2024-08-26T07:46:54Z</dcterms:modified>
</cp:coreProperties>
</file>