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E542C2-D805-4306-8D77-D4EE54858120}">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D60D90-8F45-42B5-8FA2-E78E39365DFF}"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36389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D60D90-8F45-42B5-8FA2-E78E39365DFF}"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137336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D60D90-8F45-42B5-8FA2-E78E39365DFF}"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275286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D60D90-8F45-42B5-8FA2-E78E39365DFF}"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175124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D60D90-8F45-42B5-8FA2-E78E39365DFF}"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399802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D60D90-8F45-42B5-8FA2-E78E39365DFF}"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376651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D60D90-8F45-42B5-8FA2-E78E39365DFF}"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422600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D60D90-8F45-42B5-8FA2-E78E39365DFF}"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342042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60D90-8F45-42B5-8FA2-E78E39365DFF}"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372805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60D90-8F45-42B5-8FA2-E78E39365DFF}"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26128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60D90-8F45-42B5-8FA2-E78E39365DFF}"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E23E8-2353-4B45-B281-AE6EF1E1140E}" type="slidenum">
              <a:rPr lang="en-IN" smtClean="0"/>
              <a:t>‹#›</a:t>
            </a:fld>
            <a:endParaRPr lang="en-IN"/>
          </a:p>
        </p:txBody>
      </p:sp>
    </p:spTree>
    <p:extLst>
      <p:ext uri="{BB962C8B-B14F-4D97-AF65-F5344CB8AC3E}">
        <p14:creationId xmlns:p14="http://schemas.microsoft.com/office/powerpoint/2010/main" val="407696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60D90-8F45-42B5-8FA2-E78E39365DFF}" type="datetimeFigureOut">
              <a:rPr lang="en-IN" smtClean="0"/>
              <a:t>21-03-2023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E23E8-2353-4B45-B281-AE6EF1E1140E}" type="slidenum">
              <a:rPr lang="en-IN" smtClean="0"/>
              <a:t>‹#›</a:t>
            </a:fld>
            <a:endParaRPr lang="en-IN"/>
          </a:p>
        </p:txBody>
      </p:sp>
    </p:spTree>
    <p:extLst>
      <p:ext uri="{BB962C8B-B14F-4D97-AF65-F5344CB8AC3E}">
        <p14:creationId xmlns:p14="http://schemas.microsoft.com/office/powerpoint/2010/main" val="4210175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embedded-system-tutorial" TargetMode="External"/><Relationship Id="rId2" Type="http://schemas.openxmlformats.org/officeDocument/2006/relationships/hyperlink" Target="https://www.javatpoint.com/james-gosling-father-of-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features-of-java#Architecture-neutral" TargetMode="External"/><Relationship Id="rId13" Type="http://schemas.openxmlformats.org/officeDocument/2006/relationships/hyperlink" Target="https://www.javatpoint.com/features-of-java#Dynamic" TargetMode="External"/><Relationship Id="rId3" Type="http://schemas.openxmlformats.org/officeDocument/2006/relationships/hyperlink" Target="https://www.javatpoint.com/features-of-java#Object-Oriented" TargetMode="External"/><Relationship Id="rId7" Type="http://schemas.openxmlformats.org/officeDocument/2006/relationships/hyperlink" Target="https://www.javatpoint.com/features-of-java#Robust" TargetMode="External"/><Relationship Id="rId12" Type="http://schemas.openxmlformats.org/officeDocument/2006/relationships/hyperlink" Target="https://www.javatpoint.com/features-of-java#Distributed" TargetMode="External"/><Relationship Id="rId2" Type="http://schemas.openxmlformats.org/officeDocument/2006/relationships/hyperlink" Target="https://www.javatpoint.com/features-of-java#Simple" TargetMode="External"/><Relationship Id="rId1" Type="http://schemas.openxmlformats.org/officeDocument/2006/relationships/slideLayout" Target="../slideLayouts/slideLayout2.xml"/><Relationship Id="rId6" Type="http://schemas.openxmlformats.org/officeDocument/2006/relationships/hyperlink" Target="https://www.javatpoint.com/features-of-java#Secured" TargetMode="External"/><Relationship Id="rId11" Type="http://schemas.openxmlformats.org/officeDocument/2006/relationships/hyperlink" Target="https://www.javatpoint.com/features-of-java#Multithreaded" TargetMode="External"/><Relationship Id="rId5" Type="http://schemas.openxmlformats.org/officeDocument/2006/relationships/hyperlink" Target="https://www.javatpoint.com/features-of-java#Platform-independent" TargetMode="External"/><Relationship Id="rId10" Type="http://schemas.openxmlformats.org/officeDocument/2006/relationships/hyperlink" Target="https://www.javatpoint.com/features-of-java#High-Performance" TargetMode="External"/><Relationship Id="rId4" Type="http://schemas.openxmlformats.org/officeDocument/2006/relationships/hyperlink" Target="https://www.javatpoint.com/features-of-java#Portable" TargetMode="External"/><Relationship Id="rId9" Type="http://schemas.openxmlformats.org/officeDocument/2006/relationships/hyperlink" Target="https://www.javatpoint.com/features-of-java#Interprete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Core Java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1912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JVM</a:t>
            </a:r>
            <a:endParaRPr lang="en-IN" dirty="0"/>
          </a:p>
        </p:txBody>
      </p:sp>
      <p:sp>
        <p:nvSpPr>
          <p:cNvPr id="3" name="Content Placeholder 2"/>
          <p:cNvSpPr>
            <a:spLocks noGrp="1"/>
          </p:cNvSpPr>
          <p:nvPr>
            <p:ph idx="1"/>
          </p:nvPr>
        </p:nvSpPr>
        <p:spPr/>
        <p:txBody>
          <a:bodyPr>
            <a:normAutofit fontScale="92500" lnSpcReduction="10000"/>
          </a:bodyPr>
          <a:lstStyle/>
          <a:p>
            <a:r>
              <a:rPr lang="en-GB" sz="2600" dirty="0" smtClean="0"/>
              <a:t>JVM </a:t>
            </a:r>
            <a:r>
              <a:rPr lang="en-GB" sz="2600" dirty="0"/>
              <a:t>(Java Virtual Machine) is an abstract machine. It is called a virtual machine because it doesn't physically exist. It is a specification that provides a runtime environment in which Java </a:t>
            </a:r>
            <a:r>
              <a:rPr lang="en-GB" sz="2600" dirty="0" err="1"/>
              <a:t>bytecode</a:t>
            </a:r>
            <a:r>
              <a:rPr lang="en-GB" sz="2600" dirty="0"/>
              <a:t> can be executed. It can also run those programs which are written in other languages and compiled to Java </a:t>
            </a:r>
            <a:r>
              <a:rPr lang="en-GB" sz="2600" dirty="0" err="1"/>
              <a:t>bytecode</a:t>
            </a:r>
            <a:r>
              <a:rPr lang="en-GB" sz="2600" dirty="0"/>
              <a:t>.</a:t>
            </a:r>
          </a:p>
          <a:p>
            <a:r>
              <a:rPr lang="en-GB" sz="2600" dirty="0"/>
              <a:t>JVMs are available for many hardware and software platforms. JVM, JRE, and JDK are platform dependent because the configuration of each </a:t>
            </a:r>
            <a:r>
              <a:rPr lang="en-GB" sz="2600" dirty="0">
                <a:hlinkClick r:id="rId2"/>
              </a:rPr>
              <a:t>OS</a:t>
            </a:r>
            <a:r>
              <a:rPr lang="en-GB" sz="2600" dirty="0"/>
              <a:t> is different from each other. However, Java is platform independent. There are three notions of the JVM: </a:t>
            </a:r>
            <a:r>
              <a:rPr lang="en-GB" sz="2600" i="1" dirty="0"/>
              <a:t>specification</a:t>
            </a:r>
            <a:r>
              <a:rPr lang="en-GB" sz="2600" dirty="0"/>
              <a:t>, </a:t>
            </a:r>
            <a:r>
              <a:rPr lang="en-GB" sz="2600" i="1" dirty="0"/>
              <a:t>implementation</a:t>
            </a:r>
            <a:r>
              <a:rPr lang="en-GB" sz="2600" dirty="0"/>
              <a:t>, and </a:t>
            </a:r>
            <a:r>
              <a:rPr lang="en-GB" sz="2600" i="1" dirty="0"/>
              <a:t>instance</a:t>
            </a:r>
            <a:r>
              <a:rPr lang="en-GB" sz="2600" dirty="0"/>
              <a:t>.</a:t>
            </a:r>
          </a:p>
          <a:p>
            <a:endParaRPr lang="en-IN" dirty="0"/>
          </a:p>
        </p:txBody>
      </p:sp>
    </p:spTree>
    <p:extLst>
      <p:ext uri="{BB962C8B-B14F-4D97-AF65-F5344CB8AC3E}">
        <p14:creationId xmlns:p14="http://schemas.microsoft.com/office/powerpoint/2010/main" val="268863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GB" dirty="0"/>
              <a:t>The JVM performs the following main tasks:</a:t>
            </a:r>
          </a:p>
          <a:p>
            <a:r>
              <a:rPr lang="en-GB" dirty="0"/>
              <a:t>Loads code</a:t>
            </a:r>
          </a:p>
          <a:p>
            <a:r>
              <a:rPr lang="en-GB" dirty="0"/>
              <a:t>Verifies code</a:t>
            </a:r>
          </a:p>
          <a:p>
            <a:r>
              <a:rPr lang="en-GB" dirty="0"/>
              <a:t>Executes code</a:t>
            </a:r>
          </a:p>
          <a:p>
            <a:r>
              <a:rPr lang="en-GB" dirty="0"/>
              <a:t>Provides runtime environment</a:t>
            </a:r>
          </a:p>
          <a:p>
            <a:endParaRPr lang="en-IN" dirty="0"/>
          </a:p>
        </p:txBody>
      </p:sp>
    </p:spTree>
    <p:extLst>
      <p:ext uri="{BB962C8B-B14F-4D97-AF65-F5344CB8AC3E}">
        <p14:creationId xmlns:p14="http://schemas.microsoft.com/office/powerpoint/2010/main" val="166408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019" y="1628800"/>
            <a:ext cx="7724493" cy="42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3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7988426"/>
              </p:ext>
            </p:extLst>
          </p:nvPr>
        </p:nvGraphicFramePr>
        <p:xfrm>
          <a:off x="827584" y="1844824"/>
          <a:ext cx="7047909" cy="3916680"/>
        </p:xfrm>
        <a:graphic>
          <a:graphicData uri="http://schemas.openxmlformats.org/drawingml/2006/table">
            <a:tbl>
              <a:tblPr/>
              <a:tblGrid>
                <a:gridCol w="2349303"/>
                <a:gridCol w="2349303"/>
                <a:gridCol w="2349303"/>
              </a:tblGrid>
              <a:tr h="0">
                <a:tc>
                  <a:txBody>
                    <a:bodyPr/>
                    <a:lstStyle/>
                    <a:p>
                      <a:pPr algn="l" fontAlgn="t"/>
                      <a:r>
                        <a:rPr lang="en-IN" b="1" dirty="0">
                          <a:solidFill>
                            <a:srgbClr val="000000"/>
                          </a:solidFill>
                          <a:effectLst/>
                          <a:latin typeface="inter-bold"/>
                        </a:rPr>
                        <a:t>Data Type</a:t>
                      </a:r>
                      <a:endParaRPr lang="en-IN" dirty="0">
                        <a:solidFill>
                          <a:srgbClr val="000000"/>
                        </a:solidFill>
                        <a:effectLst/>
                        <a:latin typeface="times new roman"/>
                      </a:endParaRPr>
                    </a:p>
                  </a:txBody>
                  <a:tcPr marL="114300" marR="114300" marT="114300" marB="114300">
                    <a:lnL w="9525" cap="flat" cmpd="sng" algn="ctr">
                      <a:solidFill>
                        <a:srgbClr val="A09657"/>
                      </a:solidFill>
                      <a:prstDash val="solid"/>
                      <a:round/>
                      <a:headEnd type="none" w="med" len="med"/>
                      <a:tailEnd type="none" w="med" len="med"/>
                    </a:lnL>
                    <a:lnR w="9525" cap="flat" cmpd="sng" algn="ctr">
                      <a:solidFill>
                        <a:srgbClr val="A09657"/>
                      </a:solidFill>
                      <a:prstDash val="solid"/>
                      <a:round/>
                      <a:headEnd type="none" w="med" len="med"/>
                      <a:tailEnd type="none" w="med" len="med"/>
                    </a:lnR>
                    <a:lnT w="9525" cap="flat" cmpd="sng" algn="ctr">
                      <a:solidFill>
                        <a:srgbClr val="A096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a:solidFill>
                            <a:srgbClr val="000000"/>
                          </a:solidFill>
                          <a:effectLst/>
                          <a:latin typeface="inter-bold"/>
                        </a:rPr>
                        <a:t>Default Value</a:t>
                      </a:r>
                      <a:endParaRPr lang="en-IN">
                        <a:solidFill>
                          <a:srgbClr val="000000"/>
                        </a:solidFill>
                        <a:effectLst/>
                        <a:latin typeface="times new roman"/>
                      </a:endParaRPr>
                    </a:p>
                  </a:txBody>
                  <a:tcPr marL="114300" marR="114300" marT="114300" marB="114300">
                    <a:lnL w="9525" cap="flat" cmpd="sng" algn="ctr">
                      <a:solidFill>
                        <a:srgbClr val="A09657"/>
                      </a:solidFill>
                      <a:prstDash val="solid"/>
                      <a:round/>
                      <a:headEnd type="none" w="med" len="med"/>
                      <a:tailEnd type="none" w="med" len="med"/>
                    </a:lnL>
                    <a:lnR w="9525" cap="flat" cmpd="sng" algn="ctr">
                      <a:solidFill>
                        <a:srgbClr val="A09657"/>
                      </a:solidFill>
                      <a:prstDash val="solid"/>
                      <a:round/>
                      <a:headEnd type="none" w="med" len="med"/>
                      <a:tailEnd type="none" w="med" len="med"/>
                    </a:lnR>
                    <a:lnT w="9525" cap="flat" cmpd="sng" algn="ctr">
                      <a:solidFill>
                        <a:srgbClr val="A096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a:solidFill>
                            <a:srgbClr val="000000"/>
                          </a:solidFill>
                          <a:effectLst/>
                          <a:latin typeface="inter-bold"/>
                        </a:rPr>
                        <a:t>Default size</a:t>
                      </a:r>
                      <a:endParaRPr lang="en-IN">
                        <a:solidFill>
                          <a:srgbClr val="000000"/>
                        </a:solidFill>
                        <a:effectLst/>
                        <a:latin typeface="times new roman"/>
                      </a:endParaRPr>
                    </a:p>
                  </a:txBody>
                  <a:tcPr marL="114300" marR="114300" marT="114300" marB="114300">
                    <a:lnL w="9525" cap="flat" cmpd="sng" algn="ctr">
                      <a:solidFill>
                        <a:srgbClr val="A09657"/>
                      </a:solidFill>
                      <a:prstDash val="solid"/>
                      <a:round/>
                      <a:headEnd type="none" w="med" len="med"/>
                      <a:tailEnd type="none" w="med" len="med"/>
                    </a:lnL>
                    <a:lnR w="9525" cap="flat" cmpd="sng" algn="ctr">
                      <a:solidFill>
                        <a:srgbClr val="A09657"/>
                      </a:solidFill>
                      <a:prstDash val="solid"/>
                      <a:round/>
                      <a:headEnd type="none" w="med" len="med"/>
                      <a:tailEnd type="none" w="med" len="med"/>
                    </a:lnR>
                    <a:lnT w="9525" cap="flat" cmpd="sng" algn="ctr">
                      <a:solidFill>
                        <a:srgbClr val="A096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 bit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2 </a:t>
                      </a:r>
                      <a:r>
                        <a:rPr lang="en-IN" dirty="0" smtClean="0">
                          <a:solidFill>
                            <a:srgbClr val="333333"/>
                          </a:solidFill>
                          <a:effectLst/>
                          <a:latin typeface="inter-regular"/>
                        </a:rPr>
                        <a:t>byte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1 </a:t>
                      </a:r>
                      <a:r>
                        <a:rPr lang="en-IN" dirty="0" smtClean="0">
                          <a:solidFill>
                            <a:srgbClr val="333333"/>
                          </a:solidFill>
                          <a:effectLst/>
                          <a:latin typeface="inter-regular"/>
                        </a:rPr>
                        <a:t>byte = 8bits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dirty="0" err="1">
                          <a:solidFill>
                            <a:srgbClr val="333333"/>
                          </a:solidFill>
                          <a:effectLst/>
                          <a:latin typeface="inter-regular"/>
                        </a:rPr>
                        <a:t>int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66230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Operators</a:t>
            </a:r>
            <a:endParaRPr lang="en-IN" dirty="0"/>
          </a:p>
        </p:txBody>
      </p:sp>
      <p:sp>
        <p:nvSpPr>
          <p:cNvPr id="3" name="Content Placeholder 2"/>
          <p:cNvSpPr>
            <a:spLocks noGrp="1"/>
          </p:cNvSpPr>
          <p:nvPr>
            <p:ph idx="1"/>
          </p:nvPr>
        </p:nvSpPr>
        <p:spPr/>
        <p:txBody>
          <a:bodyPr>
            <a:normAutofit/>
          </a:bodyPr>
          <a:lstStyle/>
          <a:p>
            <a:r>
              <a:rPr lang="en-GB" b="1" dirty="0"/>
              <a:t>Unary </a:t>
            </a:r>
            <a:r>
              <a:rPr lang="en-GB" b="1" dirty="0" smtClean="0"/>
              <a:t>Operator</a:t>
            </a:r>
            <a:endParaRPr lang="en-GB" dirty="0"/>
          </a:p>
          <a:p>
            <a:pPr marL="514350" indent="-514350">
              <a:buFont typeface="+mj-lt"/>
              <a:buAutoNum type="arabicPeriod"/>
            </a:pPr>
            <a:r>
              <a:rPr lang="en-GB" sz="2000" dirty="0" smtClean="0"/>
              <a:t>incrementing/decrementing </a:t>
            </a:r>
            <a:r>
              <a:rPr lang="en-GB" sz="2000" dirty="0"/>
              <a:t>a value by one</a:t>
            </a:r>
          </a:p>
          <a:p>
            <a:pPr marL="514350" indent="-514350">
              <a:buFont typeface="+mj-lt"/>
              <a:buAutoNum type="arabicPeriod"/>
            </a:pPr>
            <a:r>
              <a:rPr lang="en-GB" sz="2000" dirty="0"/>
              <a:t>negating an expression</a:t>
            </a:r>
          </a:p>
          <a:p>
            <a:pPr marL="514350" indent="-514350">
              <a:buFont typeface="+mj-lt"/>
              <a:buAutoNum type="arabicPeriod"/>
            </a:pPr>
            <a:r>
              <a:rPr lang="en-GB" sz="2000" dirty="0"/>
              <a:t>inverting the value of a </a:t>
            </a:r>
            <a:r>
              <a:rPr lang="en-GB" sz="2000" dirty="0" err="1" smtClean="0"/>
              <a:t>boolean</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851305628"/>
              </p:ext>
            </p:extLst>
          </p:nvPr>
        </p:nvGraphicFramePr>
        <p:xfrm>
          <a:off x="827584" y="4725144"/>
          <a:ext cx="7047910" cy="1127760"/>
        </p:xfrm>
        <a:graphic>
          <a:graphicData uri="http://schemas.openxmlformats.org/drawingml/2006/table">
            <a:tbl>
              <a:tblPr/>
              <a:tblGrid>
                <a:gridCol w="3523955"/>
                <a:gridCol w="3523955"/>
              </a:tblGrid>
              <a:tr h="0">
                <a:tc>
                  <a:txBody>
                    <a:bodyPr/>
                    <a:lstStyle/>
                    <a:p>
                      <a:pPr algn="just" fontAlgn="t"/>
                      <a:r>
                        <a:rPr lang="en-IN" dirty="0">
                          <a:solidFill>
                            <a:srgbClr val="333333"/>
                          </a:solidFill>
                          <a:effectLst/>
                          <a:latin typeface="inter-regular"/>
                        </a:rPr>
                        <a:t/>
                      </a:r>
                      <a:br>
                        <a:rPr lang="en-IN" dirty="0">
                          <a:solidFill>
                            <a:srgbClr val="333333"/>
                          </a:solidFill>
                          <a:effectLst/>
                          <a:latin typeface="inter-regular"/>
                        </a:rPr>
                      </a:br>
                      <a:r>
                        <a:rPr lang="en-IN" dirty="0">
                          <a:solidFill>
                            <a:srgbClr val="333333"/>
                          </a:solidFill>
                          <a:effectLst/>
                          <a:latin typeface="inter-regular"/>
                        </a:rPr>
                        <a:t>postfix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i="1">
                          <a:solidFill>
                            <a:srgbClr val="333333"/>
                          </a:solidFill>
                          <a:effectLst/>
                          <a:latin typeface="inter-regular"/>
                        </a:rPr>
                        <a:t>expr</a:t>
                      </a:r>
                      <a:r>
                        <a:rPr lang="en-IN">
                          <a:solidFill>
                            <a:srgbClr val="333333"/>
                          </a:solidFill>
                          <a:effectLst/>
                          <a:latin typeface="inter-regular"/>
                        </a:rPr>
                        <a:t>++ </a:t>
                      </a:r>
                      <a:r>
                        <a:rPr lang="en-IN" i="1">
                          <a:solidFill>
                            <a:srgbClr val="333333"/>
                          </a:solidFill>
                          <a:effectLst/>
                          <a:latin typeface="inter-regular"/>
                        </a:rPr>
                        <a:t>expr</a:t>
                      </a:r>
                      <a:r>
                        <a:rPr lang="en-IN">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prefix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a:t>
                      </a:r>
                      <a:r>
                        <a:rPr lang="en-IN" i="1" dirty="0" err="1">
                          <a:solidFill>
                            <a:srgbClr val="333333"/>
                          </a:solidFill>
                          <a:effectLst/>
                          <a:latin typeface="inter-regular"/>
                        </a:rPr>
                        <a:t>expr</a:t>
                      </a:r>
                      <a:r>
                        <a:rPr lang="en-IN" dirty="0">
                          <a:solidFill>
                            <a:srgbClr val="333333"/>
                          </a:solidFill>
                          <a:effectLst/>
                          <a:latin typeface="inter-regular"/>
                        </a:rPr>
                        <a:t> --</a:t>
                      </a:r>
                      <a:r>
                        <a:rPr lang="en-IN" i="1" dirty="0" err="1">
                          <a:solidFill>
                            <a:srgbClr val="333333"/>
                          </a:solidFill>
                          <a:effectLst/>
                          <a:latin typeface="inter-regular"/>
                        </a:rPr>
                        <a:t>expr</a:t>
                      </a:r>
                      <a:r>
                        <a:rPr lang="en-IN" dirty="0">
                          <a:solidFill>
                            <a:srgbClr val="333333"/>
                          </a:solidFill>
                          <a:effectLst/>
                          <a:latin typeface="inter-regular"/>
                        </a:rPr>
                        <a:t> +</a:t>
                      </a:r>
                      <a:r>
                        <a:rPr lang="en-IN" i="1" dirty="0" err="1">
                          <a:solidFill>
                            <a:srgbClr val="333333"/>
                          </a:solidFill>
                          <a:effectLst/>
                          <a:latin typeface="inter-regular"/>
                        </a:rPr>
                        <a:t>expr</a:t>
                      </a:r>
                      <a:r>
                        <a:rPr lang="en-IN" dirty="0">
                          <a:solidFill>
                            <a:srgbClr val="333333"/>
                          </a:solidFill>
                          <a:effectLst/>
                          <a:latin typeface="inter-regular"/>
                        </a:rPr>
                        <a:t> -</a:t>
                      </a:r>
                      <a:r>
                        <a:rPr lang="en-IN" i="1" dirty="0" err="1">
                          <a:solidFill>
                            <a:srgbClr val="333333"/>
                          </a:solidFill>
                          <a:effectLst/>
                          <a:latin typeface="inter-regular"/>
                        </a:rPr>
                        <a:t>expr</a:t>
                      </a:r>
                      <a:r>
                        <a:rPr lang="en-IN" dirty="0">
                          <a:solidFill>
                            <a:srgbClr val="333333"/>
                          </a:solidFill>
                          <a:effectLst/>
                          <a:latin typeface="inter-regular"/>
                        </a:rPr>
                        <a:t> ~ !</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31016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GB" dirty="0" smtClean="0"/>
              <a:t>Arithmetic Operator,</a:t>
            </a:r>
          </a:p>
          <a:p>
            <a:pPr marL="400050" lvl="1" indent="0">
              <a:buNone/>
            </a:pPr>
            <a:r>
              <a:rPr lang="en-GB" dirty="0" smtClean="0"/>
              <a:t>			multiplicative	         * / %</a:t>
            </a:r>
          </a:p>
          <a:p>
            <a:pPr marL="400050" lvl="1" indent="0">
              <a:buNone/>
            </a:pPr>
            <a:r>
              <a:rPr lang="en-GB" dirty="0" smtClean="0"/>
              <a:t>			additive	+ -</a:t>
            </a:r>
          </a:p>
          <a:p>
            <a:r>
              <a:rPr lang="en-GB" dirty="0" smtClean="0"/>
              <a:t>Relational Operator</a:t>
            </a:r>
          </a:p>
          <a:p>
            <a:pPr marL="0" indent="0">
              <a:buNone/>
            </a:pPr>
            <a:r>
              <a:rPr lang="en-GB" dirty="0"/>
              <a:t>	</a:t>
            </a:r>
            <a:r>
              <a:rPr lang="en-GB" dirty="0" smtClean="0"/>
              <a:t>	comparison	  &lt; ,&gt; ,&lt;= ,&gt;=</a:t>
            </a:r>
          </a:p>
          <a:p>
            <a:pPr marL="0" indent="0">
              <a:buNone/>
            </a:pPr>
            <a:r>
              <a:rPr lang="en-GB" dirty="0" smtClean="0"/>
              <a:t>		equality	== ,  !=</a:t>
            </a:r>
            <a:endParaRPr lang="en-GB" dirty="0" smtClean="0"/>
          </a:p>
          <a:p>
            <a:r>
              <a:rPr lang="en-GB" dirty="0" smtClean="0"/>
              <a:t>Logical Operator </a:t>
            </a:r>
          </a:p>
          <a:p>
            <a:pPr marL="0" indent="0">
              <a:buNone/>
            </a:pPr>
            <a:r>
              <a:rPr lang="en-GB" dirty="0" smtClean="0"/>
              <a:t>		logical AND	&amp;&amp;</a:t>
            </a:r>
          </a:p>
          <a:p>
            <a:pPr marL="0" indent="0">
              <a:buNone/>
            </a:pPr>
            <a:r>
              <a:rPr lang="en-GB" dirty="0" smtClean="0"/>
              <a:t>		logical OR	||</a:t>
            </a:r>
          </a:p>
          <a:p>
            <a:endParaRPr lang="en-IN" dirty="0"/>
          </a:p>
        </p:txBody>
      </p:sp>
    </p:spTree>
    <p:extLst>
      <p:ext uri="{BB962C8B-B14F-4D97-AF65-F5344CB8AC3E}">
        <p14:creationId xmlns:p14="http://schemas.microsoft.com/office/powerpoint/2010/main" val="346101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smtClean="0"/>
              <a:t>Ternary Operator </a:t>
            </a:r>
          </a:p>
          <a:p>
            <a:pPr marL="0" indent="0">
              <a:buNone/>
            </a:pPr>
            <a:r>
              <a:rPr lang="en-GB" sz="2000" dirty="0" smtClean="0"/>
              <a:t>Java Ternary operator is used as one line replacement for if-then-else statement and used a lot in Java programming. It is the only conditional operator which takes three operands.</a:t>
            </a:r>
          </a:p>
          <a:p>
            <a:pPr marL="0" indent="0">
              <a:buNone/>
            </a:pPr>
            <a:r>
              <a:rPr lang="en-GB" sz="2000" dirty="0"/>
              <a:t>	</a:t>
            </a:r>
            <a:r>
              <a:rPr lang="en-GB" sz="2000" dirty="0" smtClean="0"/>
              <a:t>ternary	? :</a:t>
            </a:r>
            <a:endParaRPr lang="en-GB" sz="2000" dirty="0" smtClean="0"/>
          </a:p>
          <a:p>
            <a:r>
              <a:rPr lang="en-GB" dirty="0" smtClean="0"/>
              <a:t>Assignment Operator.</a:t>
            </a:r>
          </a:p>
          <a:p>
            <a:pPr marL="0" indent="0">
              <a:buNone/>
            </a:pPr>
            <a:r>
              <a:rPr lang="en-IN" sz="2000" dirty="0" smtClean="0"/>
              <a:t>	assignment	= ,+= ,-= ,*= ,/= ,%= ,&amp;= ,^=,</a:t>
            </a:r>
            <a:endParaRPr lang="en-IN" sz="2000" dirty="0"/>
          </a:p>
        </p:txBody>
      </p:sp>
    </p:spTree>
    <p:extLst>
      <p:ext uri="{BB962C8B-B14F-4D97-AF65-F5344CB8AC3E}">
        <p14:creationId xmlns:p14="http://schemas.microsoft.com/office/powerpoint/2010/main" val="90431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GB" b="1" dirty="0"/>
              <a:t>Java Control Statements | Control Flow in Java</a:t>
            </a:r>
          </a:p>
          <a:p>
            <a:pPr marL="0" indent="0">
              <a:buNone/>
            </a:pPr>
            <a:r>
              <a:rPr lang="en-GB" dirty="0"/>
              <a:t>Java compiler executes the code from top to bottom. </a:t>
            </a:r>
            <a:r>
              <a:rPr lang="en-GB" dirty="0" smtClean="0"/>
              <a:t>However</a:t>
            </a:r>
            <a:r>
              <a:rPr lang="en-GB" dirty="0"/>
              <a:t>, </a:t>
            </a:r>
            <a:r>
              <a:rPr lang="en-GB" dirty="0">
                <a:hlinkClick r:id="rId2"/>
              </a:rPr>
              <a:t>Java</a:t>
            </a:r>
            <a:r>
              <a:rPr lang="en-GB" dirty="0"/>
              <a:t> provides statements that can be used to control the flow of Java code. Such statements are called control flow statements. </a:t>
            </a:r>
            <a:r>
              <a:rPr lang="en-GB" dirty="0" smtClean="0"/>
              <a:t>Java </a:t>
            </a:r>
            <a:r>
              <a:rPr lang="en-GB" dirty="0"/>
              <a:t>provides three types of control flow statements.</a:t>
            </a:r>
          </a:p>
          <a:p>
            <a:r>
              <a:rPr lang="en-GB" b="1" dirty="0"/>
              <a:t>Decision Making statements</a:t>
            </a:r>
          </a:p>
          <a:p>
            <a:pPr lvl="1"/>
            <a:r>
              <a:rPr lang="en-GB" dirty="0"/>
              <a:t>if statements</a:t>
            </a:r>
          </a:p>
          <a:p>
            <a:pPr lvl="1"/>
            <a:r>
              <a:rPr lang="en-GB" dirty="0"/>
              <a:t>switch statement</a:t>
            </a:r>
          </a:p>
          <a:p>
            <a:r>
              <a:rPr lang="en-GB" b="1" dirty="0"/>
              <a:t>Loop statements</a:t>
            </a:r>
          </a:p>
          <a:p>
            <a:pPr lvl="1"/>
            <a:r>
              <a:rPr lang="en-GB" dirty="0"/>
              <a:t>do while loop</a:t>
            </a:r>
          </a:p>
          <a:p>
            <a:pPr lvl="1"/>
            <a:r>
              <a:rPr lang="en-GB" dirty="0"/>
              <a:t>while loop</a:t>
            </a:r>
          </a:p>
          <a:p>
            <a:pPr lvl="1"/>
            <a:r>
              <a:rPr lang="en-GB" dirty="0"/>
              <a:t>for loop</a:t>
            </a:r>
          </a:p>
          <a:p>
            <a:pPr lvl="1"/>
            <a:r>
              <a:rPr lang="en-GB" dirty="0"/>
              <a:t>for-each loop</a:t>
            </a:r>
          </a:p>
          <a:p>
            <a:r>
              <a:rPr lang="en-GB" b="1" dirty="0"/>
              <a:t>Jump statements</a:t>
            </a:r>
          </a:p>
          <a:p>
            <a:pPr lvl="1"/>
            <a:r>
              <a:rPr lang="en-GB" dirty="0"/>
              <a:t>break statement</a:t>
            </a:r>
          </a:p>
          <a:p>
            <a:pPr lvl="1"/>
            <a:r>
              <a:rPr lang="en-GB" dirty="0"/>
              <a:t>continue statement</a:t>
            </a:r>
          </a:p>
          <a:p>
            <a:endParaRPr lang="en-IN" dirty="0"/>
          </a:p>
        </p:txBody>
      </p:sp>
    </p:spTree>
    <p:extLst>
      <p:ext uri="{BB962C8B-B14F-4D97-AF65-F5344CB8AC3E}">
        <p14:creationId xmlns:p14="http://schemas.microsoft.com/office/powerpoint/2010/main" val="322196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Java?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Java </a:t>
            </a:r>
            <a:r>
              <a:rPr lang="en-GB" dirty="0"/>
              <a:t>is a </a:t>
            </a:r>
            <a:r>
              <a:rPr lang="en-GB" b="1" dirty="0"/>
              <a:t>programming language</a:t>
            </a:r>
            <a:r>
              <a:rPr lang="en-GB" dirty="0"/>
              <a:t> and a </a:t>
            </a:r>
            <a:r>
              <a:rPr lang="en-GB" b="1" dirty="0"/>
              <a:t>platform</a:t>
            </a:r>
            <a:r>
              <a:rPr lang="en-GB" dirty="0"/>
              <a:t>. Java is a high level, robust, object-oriented and secure programming language.</a:t>
            </a:r>
          </a:p>
          <a:p>
            <a:r>
              <a:rPr lang="en-GB" dirty="0"/>
              <a:t>Java was developed by </a:t>
            </a:r>
            <a:r>
              <a:rPr lang="en-GB" i="1" dirty="0"/>
              <a:t>Sun Microsystems</a:t>
            </a:r>
            <a:r>
              <a:rPr lang="en-GB" dirty="0"/>
              <a:t> (which is now the subsidiary of Oracle) in the year 1995. </a:t>
            </a:r>
            <a:endParaRPr lang="en-GB" dirty="0" smtClean="0"/>
          </a:p>
          <a:p>
            <a:r>
              <a:rPr lang="en-GB" i="1" dirty="0" smtClean="0"/>
              <a:t>James </a:t>
            </a:r>
            <a:r>
              <a:rPr lang="en-GB" i="1" dirty="0"/>
              <a:t>Gosling</a:t>
            </a:r>
            <a:r>
              <a:rPr lang="en-GB" dirty="0"/>
              <a:t> is known as the father of Java. Before Java, its name was </a:t>
            </a:r>
            <a:r>
              <a:rPr lang="en-GB" i="1" dirty="0"/>
              <a:t>Oak</a:t>
            </a:r>
            <a:r>
              <a:rPr lang="en-GB" dirty="0"/>
              <a:t>. Since Oak was already a registered company, so James Gosling and his team changed the name from Oak to Java.</a:t>
            </a:r>
          </a:p>
          <a:p>
            <a:endParaRPr lang="en-IN" dirty="0"/>
          </a:p>
        </p:txBody>
      </p:sp>
    </p:spTree>
    <p:extLst>
      <p:ext uri="{BB962C8B-B14F-4D97-AF65-F5344CB8AC3E}">
        <p14:creationId xmlns:p14="http://schemas.microsoft.com/office/powerpoint/2010/main" val="1168533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Flavours Of Java</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1) Java SE (Java Standard Edition)</a:t>
            </a:r>
          </a:p>
          <a:p>
            <a:pPr marL="0" indent="0">
              <a:buNone/>
            </a:pPr>
            <a:r>
              <a:rPr lang="en-IN" dirty="0"/>
              <a:t>It is a Java programming platform. It includes Java programming APIs such as </a:t>
            </a:r>
            <a:r>
              <a:rPr lang="en-IN" dirty="0" err="1"/>
              <a:t>java.lang</a:t>
            </a:r>
            <a:r>
              <a:rPr lang="en-IN" dirty="0"/>
              <a:t>, java.io, java.net, </a:t>
            </a:r>
            <a:r>
              <a:rPr lang="en-IN" dirty="0" err="1"/>
              <a:t>java.util</a:t>
            </a:r>
            <a:r>
              <a:rPr lang="en-IN" dirty="0"/>
              <a:t>, </a:t>
            </a:r>
            <a:r>
              <a:rPr lang="en-IN" dirty="0" err="1"/>
              <a:t>java.sql</a:t>
            </a:r>
            <a:r>
              <a:rPr lang="en-IN" dirty="0"/>
              <a:t>, </a:t>
            </a:r>
            <a:r>
              <a:rPr lang="en-IN" dirty="0" err="1"/>
              <a:t>java.math</a:t>
            </a:r>
            <a:r>
              <a:rPr lang="en-IN" dirty="0"/>
              <a:t> etc. It includes core topics like OOPs, </a:t>
            </a:r>
            <a:r>
              <a:rPr lang="en-IN" dirty="0">
                <a:hlinkClick r:id="rId2"/>
              </a:rPr>
              <a:t>String</a:t>
            </a:r>
            <a:r>
              <a:rPr lang="en-IN" dirty="0"/>
              <a:t>, Regex, Exception, Inner classes, Multithreading, I/O Stream, Networking, AWT, Swing, Reflection, Collection, etc.</a:t>
            </a:r>
          </a:p>
          <a:p>
            <a:pPr marL="0" indent="0">
              <a:buNone/>
            </a:pPr>
            <a:r>
              <a:rPr lang="en-IN" b="1" dirty="0"/>
              <a:t>2) Java EE (Java Enterprise </a:t>
            </a:r>
            <a:r>
              <a:rPr lang="en-IN" b="1" dirty="0" smtClean="0"/>
              <a:t>Edition)</a:t>
            </a:r>
          </a:p>
          <a:p>
            <a:pPr marL="0" indent="0">
              <a:buNone/>
            </a:pPr>
            <a:r>
              <a:rPr lang="en-IN" dirty="0" smtClean="0"/>
              <a:t>It </a:t>
            </a:r>
            <a:r>
              <a:rPr lang="en-IN" dirty="0"/>
              <a:t>is an enterprise platform that is mainly used to develop web and enterprise applications. It is built on top of the Java SE platform. It includes topics like Servlet, JSP, Web Services, EJB, </a:t>
            </a:r>
            <a:r>
              <a:rPr lang="en-IN" dirty="0">
                <a:hlinkClick r:id="rId3"/>
              </a:rPr>
              <a:t>JPA</a:t>
            </a:r>
            <a:r>
              <a:rPr lang="en-IN" dirty="0"/>
              <a:t>, etc.</a:t>
            </a:r>
          </a:p>
          <a:p>
            <a:pPr marL="0" indent="0">
              <a:buNone/>
            </a:pPr>
            <a:r>
              <a:rPr lang="en-IN" b="1" dirty="0"/>
              <a:t>3) Java ME (Java Micro Edition)</a:t>
            </a:r>
          </a:p>
          <a:p>
            <a:pPr marL="0" indent="0">
              <a:buNone/>
            </a:pPr>
            <a:r>
              <a:rPr lang="en-IN" dirty="0"/>
              <a:t>It is a micro platform that is dedicated to mobile applications.</a:t>
            </a:r>
          </a:p>
          <a:p>
            <a:pPr marL="0" indent="0">
              <a:buNone/>
            </a:pPr>
            <a:r>
              <a:rPr lang="en-IN" b="1" dirty="0"/>
              <a:t>4) </a:t>
            </a:r>
            <a:r>
              <a:rPr lang="en-IN" b="1" dirty="0" err="1"/>
              <a:t>JavaFX</a:t>
            </a:r>
            <a:endParaRPr lang="en-IN" b="1" dirty="0"/>
          </a:p>
          <a:p>
            <a:pPr marL="0" indent="0">
              <a:buNone/>
            </a:pPr>
            <a:r>
              <a:rPr lang="en-IN" dirty="0"/>
              <a:t>It is used to develop rich internet applications. It uses a lightweight user interface API.</a:t>
            </a:r>
          </a:p>
        </p:txBody>
      </p:sp>
    </p:spTree>
    <p:extLst>
      <p:ext uri="{BB962C8B-B14F-4D97-AF65-F5344CB8AC3E}">
        <p14:creationId xmlns:p14="http://schemas.microsoft.com/office/powerpoint/2010/main" val="140033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Java</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GB" sz="2600" dirty="0"/>
              <a:t>1) </a:t>
            </a:r>
            <a:r>
              <a:rPr lang="en-GB" sz="2600" b="1" dirty="0">
                <a:hlinkClick r:id="rId2"/>
              </a:rPr>
              <a:t>James Gosling</a:t>
            </a:r>
            <a:r>
              <a:rPr lang="en-GB" sz="2600" b="1" dirty="0"/>
              <a:t>, Mike Sheridan</a:t>
            </a:r>
            <a:r>
              <a:rPr lang="en-GB" sz="2600" dirty="0"/>
              <a:t>, and </a:t>
            </a:r>
            <a:r>
              <a:rPr lang="en-GB" sz="2600" b="1" dirty="0"/>
              <a:t>Patrick </a:t>
            </a:r>
            <a:r>
              <a:rPr lang="en-GB" sz="2600" b="1" dirty="0" err="1"/>
              <a:t>Naughton</a:t>
            </a:r>
            <a:r>
              <a:rPr lang="en-GB" sz="2600" dirty="0"/>
              <a:t> initiated the Java language project in June 1991. The small team of sun engineers called </a:t>
            </a:r>
            <a:r>
              <a:rPr lang="en-GB" sz="2600" b="1" dirty="0"/>
              <a:t>Green Team</a:t>
            </a:r>
            <a:r>
              <a:rPr lang="en-GB" sz="2600" dirty="0" smtClean="0"/>
              <a:t>.</a:t>
            </a:r>
          </a:p>
          <a:p>
            <a:pPr marL="0" indent="0">
              <a:buNone/>
            </a:pPr>
            <a:r>
              <a:rPr lang="en-GB" sz="2600" dirty="0"/>
              <a:t>2) Initially it was designed for small, </a:t>
            </a:r>
            <a:r>
              <a:rPr lang="en-GB" sz="2600" dirty="0">
                <a:hlinkClick r:id="rId3"/>
              </a:rPr>
              <a:t>embedded systems</a:t>
            </a:r>
            <a:r>
              <a:rPr lang="en-GB" sz="2600" dirty="0"/>
              <a:t> in electronic appliances like set-top boxes.</a:t>
            </a:r>
          </a:p>
          <a:p>
            <a:pPr marL="0" indent="0">
              <a:buNone/>
            </a:pPr>
            <a:r>
              <a:rPr lang="en-GB" sz="2600" dirty="0"/>
              <a:t>3) Firstly, it was called </a:t>
            </a:r>
            <a:r>
              <a:rPr lang="en-GB" sz="2600" b="1" dirty="0"/>
              <a:t>"</a:t>
            </a:r>
            <a:r>
              <a:rPr lang="en-GB" sz="2600" b="1" dirty="0" err="1"/>
              <a:t>Greentalk</a:t>
            </a:r>
            <a:r>
              <a:rPr lang="en-GB" sz="2600" b="1" dirty="0"/>
              <a:t>"</a:t>
            </a:r>
            <a:r>
              <a:rPr lang="en-GB" sz="2600" dirty="0"/>
              <a:t> by James Gosling, and the file extension was .</a:t>
            </a:r>
            <a:r>
              <a:rPr lang="en-GB" sz="2600" dirty="0" err="1"/>
              <a:t>gt.</a:t>
            </a:r>
            <a:endParaRPr lang="en-GB" sz="2600" dirty="0"/>
          </a:p>
          <a:p>
            <a:pPr marL="0" indent="0">
              <a:buNone/>
            </a:pPr>
            <a:r>
              <a:rPr lang="en-GB" sz="2600" dirty="0"/>
              <a:t>4) After that, it was called </a:t>
            </a:r>
            <a:r>
              <a:rPr lang="en-GB" sz="2600" b="1" dirty="0"/>
              <a:t>Oak</a:t>
            </a:r>
            <a:r>
              <a:rPr lang="en-GB" sz="2600" dirty="0"/>
              <a:t> and was developed as a part of the Green project</a:t>
            </a:r>
            <a:r>
              <a:rPr lang="en-GB" sz="2600" dirty="0" smtClean="0"/>
              <a:t>.</a:t>
            </a:r>
          </a:p>
          <a:p>
            <a:pPr marL="0" indent="0">
              <a:buNone/>
            </a:pPr>
            <a:r>
              <a:rPr lang="en-GB" sz="2600" dirty="0" smtClean="0"/>
              <a:t>5) </a:t>
            </a:r>
            <a:r>
              <a:rPr lang="en-GB" sz="2600" b="1" dirty="0" smtClean="0"/>
              <a:t>Why Oak?</a:t>
            </a:r>
            <a:r>
              <a:rPr lang="en-GB" sz="2600" dirty="0" smtClean="0"/>
              <a:t> Oak is a symbol of strength and chosen as a national tree of many countries like the U.S.A., France, Germany, Romania, etc.</a:t>
            </a:r>
          </a:p>
          <a:p>
            <a:pPr marL="0" indent="0">
              <a:buNone/>
            </a:pPr>
            <a:endParaRPr lang="en-GB" sz="2600" dirty="0"/>
          </a:p>
          <a:p>
            <a:pPr marL="0" indent="0">
              <a:buNone/>
            </a:pPr>
            <a:endParaRPr lang="en-IN" dirty="0"/>
          </a:p>
        </p:txBody>
      </p:sp>
    </p:spTree>
    <p:extLst>
      <p:ext uri="{BB962C8B-B14F-4D97-AF65-F5344CB8AC3E}">
        <p14:creationId xmlns:p14="http://schemas.microsoft.com/office/powerpoint/2010/main" val="96760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Java</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GB" sz="5100" dirty="0" smtClean="0"/>
              <a:t>6</a:t>
            </a:r>
            <a:r>
              <a:rPr lang="en-GB" sz="5100" dirty="0"/>
              <a:t>) In 1995, Oak was renamed as </a:t>
            </a:r>
            <a:r>
              <a:rPr lang="en-GB" sz="5100" b="1" dirty="0"/>
              <a:t>"Java"</a:t>
            </a:r>
            <a:r>
              <a:rPr lang="en-GB" sz="5100" dirty="0"/>
              <a:t> because it was already a trademark by Oak Technologies</a:t>
            </a:r>
            <a:r>
              <a:rPr lang="en-GB" sz="5100" dirty="0" smtClean="0"/>
              <a:t>.</a:t>
            </a:r>
          </a:p>
          <a:p>
            <a:pPr marL="0" indent="0">
              <a:buNone/>
            </a:pPr>
            <a:r>
              <a:rPr lang="en-GB" sz="5100" dirty="0" smtClean="0"/>
              <a:t> 7</a:t>
            </a:r>
            <a:r>
              <a:rPr lang="en-GB" sz="5100" dirty="0"/>
              <a:t>) Why had they chose the name Java for Java language? The team gathered to choose a new name. The suggested words were "dynamic", "revolutionary", "Silk", "jolt", "DNA", etc. They wanted something that reflected the essence of the technology: revolutionary, dynamic, lively, cool, unique, and easy to spell, and fun to say.</a:t>
            </a:r>
          </a:p>
          <a:p>
            <a:pPr marL="0" indent="0">
              <a:buNone/>
            </a:pPr>
            <a:r>
              <a:rPr lang="en-GB" sz="5100" dirty="0"/>
              <a:t>According to James Gosling, "Java was one of the top choices along with </a:t>
            </a:r>
            <a:r>
              <a:rPr lang="en-GB" sz="5100" b="1" dirty="0"/>
              <a:t>Silk</a:t>
            </a:r>
            <a:r>
              <a:rPr lang="en-GB" sz="5100" dirty="0"/>
              <a:t>". Since Java was so unique, most of the team members preferred Java than other names.</a:t>
            </a:r>
          </a:p>
          <a:p>
            <a:endParaRPr lang="en-IN" dirty="0"/>
          </a:p>
        </p:txBody>
      </p:sp>
    </p:spTree>
    <p:extLst>
      <p:ext uri="{BB962C8B-B14F-4D97-AF65-F5344CB8AC3E}">
        <p14:creationId xmlns:p14="http://schemas.microsoft.com/office/powerpoint/2010/main" val="332449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Features</a:t>
            </a:r>
            <a:endParaRPr lang="en-IN" dirty="0"/>
          </a:p>
        </p:txBody>
      </p:sp>
      <p:sp>
        <p:nvSpPr>
          <p:cNvPr id="3" name="Content Placeholder 2"/>
          <p:cNvSpPr>
            <a:spLocks noGrp="1"/>
          </p:cNvSpPr>
          <p:nvPr>
            <p:ph idx="1"/>
          </p:nvPr>
        </p:nvSpPr>
        <p:spPr/>
        <p:txBody>
          <a:bodyPr>
            <a:normAutofit fontScale="70000" lnSpcReduction="20000"/>
          </a:bodyPr>
          <a:lstStyle/>
          <a:p>
            <a:r>
              <a:rPr lang="en-GB" dirty="0">
                <a:hlinkClick r:id="rId2"/>
              </a:rPr>
              <a:t>Simple</a:t>
            </a:r>
            <a:endParaRPr lang="en-GB" dirty="0"/>
          </a:p>
          <a:p>
            <a:r>
              <a:rPr lang="en-GB" dirty="0">
                <a:hlinkClick r:id="rId3"/>
              </a:rPr>
              <a:t>Object-Oriented</a:t>
            </a:r>
            <a:endParaRPr lang="en-GB" dirty="0"/>
          </a:p>
          <a:p>
            <a:r>
              <a:rPr lang="en-GB" dirty="0">
                <a:hlinkClick r:id="rId4"/>
              </a:rPr>
              <a:t>Portable</a:t>
            </a:r>
            <a:endParaRPr lang="en-GB" dirty="0"/>
          </a:p>
          <a:p>
            <a:r>
              <a:rPr lang="en-GB" dirty="0">
                <a:hlinkClick r:id="rId5"/>
              </a:rPr>
              <a:t>Platform independent</a:t>
            </a:r>
            <a:endParaRPr lang="en-GB" dirty="0"/>
          </a:p>
          <a:p>
            <a:r>
              <a:rPr lang="en-GB" dirty="0">
                <a:hlinkClick r:id="rId6"/>
              </a:rPr>
              <a:t>Secured</a:t>
            </a:r>
            <a:endParaRPr lang="en-GB" dirty="0"/>
          </a:p>
          <a:p>
            <a:r>
              <a:rPr lang="en-GB" dirty="0">
                <a:hlinkClick r:id="rId7"/>
              </a:rPr>
              <a:t>Robust</a:t>
            </a:r>
            <a:endParaRPr lang="en-GB" dirty="0"/>
          </a:p>
          <a:p>
            <a:r>
              <a:rPr lang="en-GB" dirty="0">
                <a:hlinkClick r:id="rId8"/>
              </a:rPr>
              <a:t>Architecture neutral</a:t>
            </a:r>
            <a:endParaRPr lang="en-GB" dirty="0"/>
          </a:p>
          <a:p>
            <a:r>
              <a:rPr lang="en-GB" dirty="0">
                <a:hlinkClick r:id="rId9"/>
              </a:rPr>
              <a:t>Interpreted</a:t>
            </a:r>
            <a:endParaRPr lang="en-GB" dirty="0"/>
          </a:p>
          <a:p>
            <a:r>
              <a:rPr lang="en-GB" dirty="0">
                <a:hlinkClick r:id="rId10"/>
              </a:rPr>
              <a:t>High Performance</a:t>
            </a:r>
            <a:endParaRPr lang="en-GB" dirty="0"/>
          </a:p>
          <a:p>
            <a:r>
              <a:rPr lang="en-GB" dirty="0">
                <a:hlinkClick r:id="rId11"/>
              </a:rPr>
              <a:t>Multithreaded</a:t>
            </a:r>
            <a:endParaRPr lang="en-GB" dirty="0"/>
          </a:p>
          <a:p>
            <a:r>
              <a:rPr lang="en-GB" dirty="0">
                <a:hlinkClick r:id="rId12"/>
              </a:rPr>
              <a:t>Distributed</a:t>
            </a:r>
            <a:endParaRPr lang="en-GB" dirty="0"/>
          </a:p>
          <a:p>
            <a:r>
              <a:rPr lang="en-GB" dirty="0">
                <a:hlinkClick r:id="rId13"/>
              </a:rPr>
              <a:t>Dynamic</a:t>
            </a:r>
            <a:endParaRPr lang="en-GB" dirty="0"/>
          </a:p>
          <a:p>
            <a:pPr marL="0" indent="0">
              <a:buNone/>
            </a:pPr>
            <a:endParaRPr lang="en-IN" dirty="0"/>
          </a:p>
        </p:txBody>
      </p:sp>
    </p:spTree>
    <p:extLst>
      <p:ext uri="{BB962C8B-B14F-4D97-AF65-F5344CB8AC3E}">
        <p14:creationId xmlns:p14="http://schemas.microsoft.com/office/powerpoint/2010/main" val="14127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JDK</a:t>
            </a:r>
            <a:endParaRPr lang="en-IN" dirty="0"/>
          </a:p>
        </p:txBody>
      </p:sp>
      <p:sp>
        <p:nvSpPr>
          <p:cNvPr id="3" name="Content Placeholder 2"/>
          <p:cNvSpPr>
            <a:spLocks noGrp="1"/>
          </p:cNvSpPr>
          <p:nvPr>
            <p:ph idx="1"/>
          </p:nvPr>
        </p:nvSpPr>
        <p:spPr/>
        <p:txBody>
          <a:bodyPr>
            <a:normAutofit/>
          </a:bodyPr>
          <a:lstStyle/>
          <a:p>
            <a:r>
              <a:rPr lang="en-GB" sz="2400" dirty="0"/>
              <a:t>JDK is an acronym for Java Development Kit. The Java Development Kit (JDK) is a software development environment which is used to develop Java applications and </a:t>
            </a:r>
            <a:r>
              <a:rPr lang="en-GB" sz="2400" dirty="0">
                <a:hlinkClick r:id="rId2"/>
              </a:rPr>
              <a:t>applets</a:t>
            </a:r>
            <a:r>
              <a:rPr lang="en-GB" sz="2400" dirty="0"/>
              <a:t>. It physically exists. It contains JRE + development tools.</a:t>
            </a:r>
          </a:p>
          <a:p>
            <a:r>
              <a:rPr lang="en-GB" sz="2400" dirty="0" smtClean="0"/>
              <a:t>The </a:t>
            </a:r>
            <a:r>
              <a:rPr lang="en-GB" sz="2400" dirty="0"/>
              <a:t>JDK contains a private Java Virtual Machine (JVM) and a few other resources such as an interpreter/loader (java), a compiler (</a:t>
            </a:r>
            <a:r>
              <a:rPr lang="en-GB" sz="2400" dirty="0" err="1"/>
              <a:t>javac</a:t>
            </a:r>
            <a:r>
              <a:rPr lang="en-GB" sz="2400" dirty="0"/>
              <a:t>), an </a:t>
            </a:r>
            <a:r>
              <a:rPr lang="en-GB" sz="2400" dirty="0" err="1"/>
              <a:t>archiver</a:t>
            </a:r>
            <a:r>
              <a:rPr lang="en-GB" sz="2400" dirty="0"/>
              <a:t> (jar), a documentation generator (</a:t>
            </a:r>
            <a:r>
              <a:rPr lang="en-GB" sz="2400" dirty="0" err="1"/>
              <a:t>Javadoc</a:t>
            </a:r>
            <a:r>
              <a:rPr lang="en-GB" sz="2400" dirty="0"/>
              <a:t>), etc. to complete the development of a Java Application.</a:t>
            </a:r>
          </a:p>
          <a:p>
            <a:endParaRPr lang="en-IN" dirty="0"/>
          </a:p>
        </p:txBody>
      </p:sp>
    </p:spTree>
    <p:extLst>
      <p:ext uri="{BB962C8B-B14F-4D97-AF65-F5344CB8AC3E}">
        <p14:creationId xmlns:p14="http://schemas.microsoft.com/office/powerpoint/2010/main" val="4202225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JDK , JRE , JVM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139156"/>
            <a:ext cx="6476379"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412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JRE</a:t>
            </a:r>
            <a:endParaRPr lang="en-GB" dirty="0"/>
          </a:p>
        </p:txBody>
      </p:sp>
      <p:sp>
        <p:nvSpPr>
          <p:cNvPr id="3" name="Content Placeholder 2"/>
          <p:cNvSpPr>
            <a:spLocks noGrp="1"/>
          </p:cNvSpPr>
          <p:nvPr>
            <p:ph idx="1"/>
          </p:nvPr>
        </p:nvSpPr>
        <p:spPr/>
        <p:txBody>
          <a:bodyPr>
            <a:normAutofit/>
          </a:bodyPr>
          <a:lstStyle/>
          <a:p>
            <a:r>
              <a:rPr lang="en-GB" sz="2600" dirty="0" smtClean="0"/>
              <a:t>JRE </a:t>
            </a:r>
            <a:r>
              <a:rPr lang="en-GB" sz="2600" dirty="0"/>
              <a:t>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GB" sz="2600" dirty="0"/>
              <a:t>The implementation of JVM is also actively released by other companies besides Sun Micro Systems.</a:t>
            </a:r>
          </a:p>
          <a:p>
            <a:endParaRPr lang="en-IN" dirty="0"/>
          </a:p>
        </p:txBody>
      </p:sp>
    </p:spTree>
    <p:extLst>
      <p:ext uri="{BB962C8B-B14F-4D97-AF65-F5344CB8AC3E}">
        <p14:creationId xmlns:p14="http://schemas.microsoft.com/office/powerpoint/2010/main" val="176416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430</Words>
  <Application>Microsoft Office PowerPoint</Application>
  <PresentationFormat>On-screen Show (4:3)</PresentationFormat>
  <Paragraphs>115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Core Java </vt:lpstr>
      <vt:lpstr>What is Java?</vt:lpstr>
      <vt:lpstr>Flavours Of Java</vt:lpstr>
      <vt:lpstr>History Of Java</vt:lpstr>
      <vt:lpstr>History Of Java</vt:lpstr>
      <vt:lpstr>Features</vt:lpstr>
      <vt:lpstr>JDK</vt:lpstr>
      <vt:lpstr>JDK , JRE , JVM </vt:lpstr>
      <vt:lpstr>JRE</vt:lpstr>
      <vt:lpstr>JVM</vt:lpstr>
      <vt:lpstr>PowerPoint Presentation</vt:lpstr>
      <vt:lpstr>PowerPoint Presentation</vt:lpstr>
      <vt:lpstr>PowerPoint Presentation</vt:lpstr>
      <vt:lpstr>Operators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User</dc:creator>
  <cp:lastModifiedBy>User</cp:lastModifiedBy>
  <cp:revision>8</cp:revision>
  <dcterms:created xsi:type="dcterms:W3CDTF">2023-03-21T00:40:51Z</dcterms:created>
  <dcterms:modified xsi:type="dcterms:W3CDTF">2023-03-21T03:11:48Z</dcterms:modified>
</cp:coreProperties>
</file>