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0" r:id="rId8"/>
    <p:sldId id="269" r:id="rId9"/>
    <p:sldId id="263" r:id="rId10"/>
    <p:sldId id="264" r:id="rId11"/>
    <p:sldId id="267" r:id="rId12"/>
    <p:sldId id="265"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9" autoAdjust="0"/>
  </p:normalViewPr>
  <p:slideViewPr>
    <p:cSldViewPr>
      <p:cViewPr varScale="1">
        <p:scale>
          <a:sx n="75" d="100"/>
          <a:sy n="75"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5D300F-B0C0-4BC8-A490-668C7D251495}" type="datetimeFigureOut">
              <a:rPr lang="en-US" smtClean="0"/>
              <a:pPr/>
              <a:t>3/5/2021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5D300F-B0C0-4BC8-A490-668C7D251495}"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5D300F-B0C0-4BC8-A490-668C7D251495}"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5D300F-B0C0-4BC8-A490-668C7D251495}"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5D300F-B0C0-4BC8-A490-668C7D251495}"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5D300F-B0C0-4BC8-A490-668C7D251495}"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5D300F-B0C0-4BC8-A490-668C7D251495}" type="datetimeFigureOut">
              <a:rPr lang="en-US" smtClean="0"/>
              <a:pPr/>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5D300F-B0C0-4BC8-A490-668C7D251495}" type="datetimeFigureOut">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D300F-B0C0-4BC8-A490-668C7D251495}" type="datetimeFigureOut">
              <a:rPr lang="en-US" smtClean="0"/>
              <a:pPr/>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5D300F-B0C0-4BC8-A490-668C7D251495}"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39E9B-C5F0-4028-A063-D286EF4DAF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5D300F-B0C0-4BC8-A490-668C7D251495}"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FF39E9B-C5F0-4028-A063-D286EF4DAFD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5D300F-B0C0-4BC8-A490-668C7D251495}" type="datetimeFigureOut">
              <a:rPr lang="en-US" smtClean="0"/>
              <a:pPr/>
              <a:t>3/5/2021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F39E9B-C5F0-4028-A063-D286EF4DAFD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wDTBD8ScLM&amp;feature=youtu.b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REAL-TIME GAME DEVELOPMENT WITH TI LAUNCHPAD </a:t>
            </a:r>
            <a:endParaRPr lang="en-US" sz="4400" dirty="0"/>
          </a:p>
        </p:txBody>
      </p:sp>
      <p:sp>
        <p:nvSpPr>
          <p:cNvPr id="3" name="Subtitle 2"/>
          <p:cNvSpPr>
            <a:spLocks noGrp="1"/>
          </p:cNvSpPr>
          <p:nvPr>
            <p:ph type="subTitle" idx="1"/>
          </p:nvPr>
        </p:nvSpPr>
        <p:spPr>
          <a:xfrm>
            <a:off x="533400" y="3429000"/>
            <a:ext cx="7854696" cy="3124200"/>
          </a:xfrm>
        </p:spPr>
        <p:txBody>
          <a:bodyPr>
            <a:normAutofit fontScale="55000" lnSpcReduction="20000"/>
          </a:bodyPr>
          <a:lstStyle/>
          <a:p>
            <a:pPr algn="ctr"/>
            <a:endParaRPr lang="en-US" dirty="0" smtClean="0"/>
          </a:p>
          <a:p>
            <a:pPr algn="ctr"/>
            <a:r>
              <a:rPr lang="en-US" sz="4200" b="1" dirty="0" smtClean="0">
                <a:latin typeface="+mj-lt"/>
              </a:rPr>
              <a:t>Name</a:t>
            </a:r>
            <a:r>
              <a:rPr lang="en-US" sz="4200" dirty="0" smtClean="0">
                <a:latin typeface="+mj-lt"/>
              </a:rPr>
              <a:t> –</a:t>
            </a:r>
            <a:r>
              <a:rPr lang="en-US" sz="4200" b="1" dirty="0" smtClean="0">
                <a:latin typeface="+mj-lt"/>
              </a:rPr>
              <a:t> AYUSH MISHRA</a:t>
            </a:r>
          </a:p>
          <a:p>
            <a:pPr algn="ctr"/>
            <a:r>
              <a:rPr lang="en-US" sz="4200" b="1" dirty="0" smtClean="0">
                <a:latin typeface="+mj-lt"/>
              </a:rPr>
              <a:t>Roll No.</a:t>
            </a:r>
            <a:r>
              <a:rPr lang="en-US" sz="4200" dirty="0" smtClean="0">
                <a:latin typeface="+mj-lt"/>
              </a:rPr>
              <a:t>- 1805231016</a:t>
            </a:r>
          </a:p>
          <a:p>
            <a:pPr algn="ctr"/>
            <a:r>
              <a:rPr lang="en-US" sz="4200" b="1" dirty="0" smtClean="0">
                <a:latin typeface="+mj-lt"/>
              </a:rPr>
              <a:t>Branch </a:t>
            </a:r>
            <a:r>
              <a:rPr lang="en-US" sz="4200" dirty="0" smtClean="0">
                <a:latin typeface="+mj-lt"/>
              </a:rPr>
              <a:t>– Electronics &amp; Communication Engineering (3</a:t>
            </a:r>
            <a:r>
              <a:rPr lang="en-US" sz="4200" baseline="30000" dirty="0" smtClean="0">
                <a:latin typeface="+mj-lt"/>
              </a:rPr>
              <a:t>rd</a:t>
            </a:r>
            <a:r>
              <a:rPr lang="en-US" sz="4200" dirty="0" smtClean="0">
                <a:latin typeface="+mj-lt"/>
              </a:rPr>
              <a:t>  year)</a:t>
            </a:r>
          </a:p>
          <a:p>
            <a:pPr algn="ctr"/>
            <a:endParaRPr lang="en-US" dirty="0" smtClean="0">
              <a:latin typeface="+mj-lt"/>
            </a:endParaRPr>
          </a:p>
          <a:p>
            <a:pPr algn="ctr"/>
            <a:r>
              <a:rPr lang="en-US" sz="3300" u="sng" dirty="0" smtClean="0">
                <a:latin typeface="+mj-lt"/>
              </a:rPr>
              <a:t>Under the supervision of </a:t>
            </a:r>
            <a:r>
              <a:rPr lang="en-US" sz="3300" dirty="0" smtClean="0">
                <a:latin typeface="+mj-lt"/>
              </a:rPr>
              <a:t>:</a:t>
            </a:r>
          </a:p>
          <a:p>
            <a:pPr algn="ctr"/>
            <a:r>
              <a:rPr lang="en-US" sz="3300" dirty="0" smtClean="0">
                <a:latin typeface="+mj-lt"/>
              </a:rPr>
              <a:t>Prof. </a:t>
            </a:r>
            <a:r>
              <a:rPr lang="en-US" sz="3300" dirty="0" err="1" smtClean="0">
                <a:latin typeface="+mj-lt"/>
              </a:rPr>
              <a:t>Kavi</a:t>
            </a:r>
            <a:r>
              <a:rPr lang="en-US" sz="3300" dirty="0" smtClean="0">
                <a:latin typeface="+mj-lt"/>
              </a:rPr>
              <a:t> </a:t>
            </a:r>
            <a:r>
              <a:rPr lang="en-US" sz="3300" dirty="0" err="1" smtClean="0">
                <a:latin typeface="+mj-lt"/>
              </a:rPr>
              <a:t>Arya</a:t>
            </a:r>
            <a:r>
              <a:rPr lang="en-US" sz="3300" dirty="0" smtClean="0">
                <a:latin typeface="+mj-lt"/>
              </a:rPr>
              <a:t>, Department of C.S.E. , IIT Bombay</a:t>
            </a:r>
          </a:p>
          <a:p>
            <a:pPr algn="ctr"/>
            <a:r>
              <a:rPr lang="en-US" sz="3300" dirty="0" smtClean="0">
                <a:latin typeface="+mj-lt"/>
              </a:rPr>
              <a:t>E-</a:t>
            </a:r>
            <a:r>
              <a:rPr lang="en-US" sz="3300" dirty="0" err="1" smtClean="0">
                <a:latin typeface="+mj-lt"/>
              </a:rPr>
              <a:t>Yantra</a:t>
            </a:r>
            <a:r>
              <a:rPr lang="en-US" sz="3300" dirty="0" smtClean="0">
                <a:latin typeface="+mj-lt"/>
              </a:rPr>
              <a:t> Summer Internship Program</a:t>
            </a:r>
          </a:p>
          <a:p>
            <a:pPr algn="ctr"/>
            <a:r>
              <a:rPr lang="en-US" sz="3300" dirty="0" smtClean="0">
                <a:latin typeface="+mj-lt"/>
              </a:rPr>
              <a:t>Duration : 7 weeks</a:t>
            </a:r>
            <a:endParaRPr lang="en-US" sz="3300" dirty="0">
              <a:latin typeface="+mj-lt"/>
            </a:endParaRPr>
          </a:p>
        </p:txBody>
      </p:sp>
      <p:pic>
        <p:nvPicPr>
          <p:cNvPr id="52226" name="Picture 2" descr="eYantra_iitb (@eyantra_iitb) | Twitter"/>
          <p:cNvPicPr>
            <a:picLocks noChangeAspect="1" noChangeArrowheads="1"/>
          </p:cNvPicPr>
          <p:nvPr/>
        </p:nvPicPr>
        <p:blipFill>
          <a:blip r:embed="rId2" cstate="print"/>
          <a:srcRect/>
          <a:stretch>
            <a:fillRect/>
          </a:stretch>
        </p:blipFill>
        <p:spPr bwMode="auto">
          <a:xfrm>
            <a:off x="5257800" y="685800"/>
            <a:ext cx="1143000" cy="1143000"/>
          </a:xfrm>
          <a:prstGeom prst="rect">
            <a:avLst/>
          </a:prstGeom>
          <a:noFill/>
        </p:spPr>
      </p:pic>
      <p:pic>
        <p:nvPicPr>
          <p:cNvPr id="52233" name="Picture 9" descr="C:\Users\ALOK MISHRA\Downloads\download2.jpg"/>
          <p:cNvPicPr>
            <a:picLocks noChangeAspect="1" noChangeArrowheads="1"/>
          </p:cNvPicPr>
          <p:nvPr/>
        </p:nvPicPr>
        <p:blipFill>
          <a:blip r:embed="rId3" cstate="print"/>
          <a:srcRect/>
          <a:stretch>
            <a:fillRect/>
          </a:stretch>
        </p:blipFill>
        <p:spPr bwMode="auto">
          <a:xfrm>
            <a:off x="2438400" y="685800"/>
            <a:ext cx="1066801" cy="10668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Capstone Project</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dirty="0" smtClean="0"/>
              <a:t>Two games were designed –</a:t>
            </a:r>
          </a:p>
          <a:p>
            <a:r>
              <a:rPr lang="en-US" b="1" dirty="0" smtClean="0"/>
              <a:t>T-Rex Game</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p>
          <a:p>
            <a:endParaRPr lang="en-US" b="1" dirty="0" smtClean="0"/>
          </a:p>
          <a:p>
            <a:endParaRPr lang="en-US" b="1" dirty="0" smtClean="0"/>
          </a:p>
          <a:p>
            <a:r>
              <a:rPr lang="en-US" b="1" dirty="0" err="1" smtClean="0"/>
              <a:t>HawkEye</a:t>
            </a:r>
            <a:r>
              <a:rPr lang="en-US" b="1" dirty="0" smtClean="0"/>
              <a:t> Game</a:t>
            </a:r>
          </a:p>
          <a:p>
            <a:endParaRPr lang="en-US" b="1" dirty="0" smtClean="0"/>
          </a:p>
          <a:p>
            <a:endParaRPr lang="en-US" dirty="0" smtClean="0"/>
          </a:p>
          <a:p>
            <a:endParaRPr lang="en-US" dirty="0" smtClean="0"/>
          </a:p>
          <a:p>
            <a:pPr>
              <a:buNone/>
            </a:pPr>
            <a:r>
              <a:rPr lang="en-US" dirty="0" smtClean="0"/>
              <a:t> </a:t>
            </a:r>
            <a:endParaRPr lang="en-US" dirty="0"/>
          </a:p>
        </p:txBody>
      </p:sp>
      <p:pic>
        <p:nvPicPr>
          <p:cNvPr id="55302" name="Picture 6"/>
          <p:cNvPicPr>
            <a:picLocks noChangeAspect="1" noChangeArrowheads="1"/>
          </p:cNvPicPr>
          <p:nvPr/>
        </p:nvPicPr>
        <p:blipFill>
          <a:blip r:embed="rId2" cstate="print"/>
          <a:srcRect/>
          <a:stretch>
            <a:fillRect/>
          </a:stretch>
        </p:blipFill>
        <p:spPr bwMode="auto">
          <a:xfrm>
            <a:off x="914400" y="2362200"/>
            <a:ext cx="2819400" cy="1798836"/>
          </a:xfrm>
          <a:prstGeom prst="rect">
            <a:avLst/>
          </a:prstGeom>
          <a:noFill/>
          <a:ln w="9525">
            <a:noFill/>
            <a:miter lim="800000"/>
            <a:headEnd/>
            <a:tailEnd/>
          </a:ln>
          <a:effectLst/>
        </p:spPr>
      </p:pic>
      <p:pic>
        <p:nvPicPr>
          <p:cNvPr id="55303" name="Picture 7"/>
          <p:cNvPicPr>
            <a:picLocks noChangeAspect="1" noChangeArrowheads="1"/>
          </p:cNvPicPr>
          <p:nvPr/>
        </p:nvPicPr>
        <p:blipFill>
          <a:blip r:embed="rId3" cstate="print"/>
          <a:srcRect/>
          <a:stretch>
            <a:fillRect/>
          </a:stretch>
        </p:blipFill>
        <p:spPr bwMode="auto">
          <a:xfrm>
            <a:off x="4343400" y="2362200"/>
            <a:ext cx="3167270" cy="1752600"/>
          </a:xfrm>
          <a:prstGeom prst="rect">
            <a:avLst/>
          </a:prstGeom>
          <a:noFill/>
          <a:ln w="9525">
            <a:noFill/>
            <a:miter lim="800000"/>
            <a:headEnd/>
            <a:tailEnd/>
          </a:ln>
          <a:effectLst/>
        </p:spPr>
      </p:pic>
      <p:pic>
        <p:nvPicPr>
          <p:cNvPr id="55305" name="Picture 9"/>
          <p:cNvPicPr>
            <a:picLocks noChangeAspect="1" noChangeArrowheads="1"/>
          </p:cNvPicPr>
          <p:nvPr/>
        </p:nvPicPr>
        <p:blipFill>
          <a:blip r:embed="rId4" cstate="print"/>
          <a:srcRect/>
          <a:stretch>
            <a:fillRect/>
          </a:stretch>
        </p:blipFill>
        <p:spPr bwMode="auto">
          <a:xfrm>
            <a:off x="914400" y="5105400"/>
            <a:ext cx="2714625" cy="1543050"/>
          </a:xfrm>
          <a:prstGeom prst="rect">
            <a:avLst/>
          </a:prstGeom>
          <a:noFill/>
          <a:ln w="9525">
            <a:noFill/>
            <a:miter lim="800000"/>
            <a:headEnd/>
            <a:tailEnd/>
          </a:ln>
          <a:effectLst/>
        </p:spPr>
      </p:pic>
      <p:pic>
        <p:nvPicPr>
          <p:cNvPr id="55306" name="Picture 10"/>
          <p:cNvPicPr>
            <a:picLocks noChangeAspect="1" noChangeArrowheads="1"/>
          </p:cNvPicPr>
          <p:nvPr/>
        </p:nvPicPr>
        <p:blipFill>
          <a:blip r:embed="rId5" cstate="print"/>
          <a:srcRect/>
          <a:stretch>
            <a:fillRect/>
          </a:stretch>
        </p:blipFill>
        <p:spPr bwMode="auto">
          <a:xfrm>
            <a:off x="4495800" y="5105400"/>
            <a:ext cx="3124200" cy="1524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7772400" cy="5486400"/>
          </a:xfrm>
        </p:spPr>
        <p:txBody>
          <a:bodyPr>
            <a:normAutofit/>
          </a:bodyPr>
          <a:lstStyle/>
          <a:p>
            <a:pPr>
              <a:buNone/>
            </a:pPr>
            <a:r>
              <a:rPr lang="en-US" sz="3200" b="1" dirty="0" smtClean="0">
                <a:latin typeface="+mj-lt"/>
              </a:rPr>
              <a:t>Hardware used :</a:t>
            </a:r>
          </a:p>
          <a:p>
            <a:r>
              <a:rPr lang="en-US" sz="2400" dirty="0" smtClean="0">
                <a:latin typeface="+mj-lt"/>
              </a:rPr>
              <a:t>MSP-EXP430F5529LP</a:t>
            </a:r>
          </a:p>
          <a:p>
            <a:r>
              <a:rPr lang="en-US" sz="2400" dirty="0" smtClean="0">
                <a:latin typeface="+mj-lt"/>
              </a:rPr>
              <a:t>Graphical LCD</a:t>
            </a:r>
          </a:p>
          <a:p>
            <a:r>
              <a:rPr lang="en-US" sz="2400" dirty="0" smtClean="0">
                <a:latin typeface="+mj-lt"/>
              </a:rPr>
              <a:t>Gaming console</a:t>
            </a:r>
          </a:p>
          <a:p>
            <a:endParaRPr lang="en-US" dirty="0" smtClean="0">
              <a:latin typeface="+mj-lt"/>
            </a:endParaRPr>
          </a:p>
          <a:p>
            <a:pPr>
              <a:buNone/>
            </a:pPr>
            <a:r>
              <a:rPr lang="en-US" sz="3200" b="1" dirty="0" smtClean="0">
                <a:latin typeface="+mj-lt"/>
              </a:rPr>
              <a:t>Software used :</a:t>
            </a:r>
          </a:p>
          <a:p>
            <a:r>
              <a:rPr lang="en-US" sz="2400" dirty="0" smtClean="0">
                <a:latin typeface="+mj-lt"/>
              </a:rPr>
              <a:t>IAR Embedded Workbench for MSP430</a:t>
            </a:r>
          </a:p>
          <a:p>
            <a:r>
              <a:rPr lang="en-US" sz="2400" dirty="0" smtClean="0">
                <a:latin typeface="+mj-lt"/>
              </a:rPr>
              <a:t>Proteus 8.1 professional</a:t>
            </a:r>
          </a:p>
          <a:p>
            <a:r>
              <a:rPr lang="en-US" sz="2400" dirty="0" smtClean="0">
                <a:latin typeface="+mj-lt"/>
              </a:rPr>
              <a:t>Code Composer Studio 6.1.3</a:t>
            </a:r>
          </a:p>
          <a:p>
            <a:r>
              <a:rPr lang="en-US" sz="2400" dirty="0" smtClean="0">
                <a:latin typeface="+mj-lt"/>
              </a:rPr>
              <a:t>Ti-RTOS</a:t>
            </a:r>
          </a:p>
          <a:p>
            <a:r>
              <a:rPr lang="en-US" sz="2400" dirty="0" smtClean="0">
                <a:latin typeface="+mj-lt"/>
              </a:rPr>
              <a:t>GLCD Font creator</a:t>
            </a:r>
          </a:p>
          <a:p>
            <a:endParaRPr lang="en-US"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State Chart of T-Rex </a:t>
            </a:r>
            <a:endParaRPr lang="en-US" dirty="0"/>
          </a:p>
        </p:txBody>
      </p:sp>
      <p:pic>
        <p:nvPicPr>
          <p:cNvPr id="53250" name="Picture 2"/>
          <p:cNvPicPr>
            <a:picLocks noGrp="1" noChangeAspect="1" noChangeArrowheads="1"/>
          </p:cNvPicPr>
          <p:nvPr>
            <p:ph idx="1"/>
          </p:nvPr>
        </p:nvPicPr>
        <p:blipFill>
          <a:blip r:embed="rId2" cstate="print"/>
          <a:srcRect/>
          <a:stretch>
            <a:fillRect/>
          </a:stretch>
        </p:blipFill>
        <p:spPr bwMode="auto">
          <a:xfrm>
            <a:off x="1752600" y="2037312"/>
            <a:ext cx="5486399" cy="43634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dirty="0" smtClean="0"/>
              <a:t>State Chart of </a:t>
            </a:r>
            <a:r>
              <a:rPr lang="en-US" dirty="0" err="1" smtClean="0"/>
              <a:t>HawkEye</a:t>
            </a:r>
            <a:r>
              <a:rPr lang="en-US" dirty="0" smtClean="0"/>
              <a:t> </a:t>
            </a:r>
            <a:endParaRPr lang="en-US" dirty="0"/>
          </a:p>
        </p:txBody>
      </p:sp>
      <p:pic>
        <p:nvPicPr>
          <p:cNvPr id="54274" name="Picture 2"/>
          <p:cNvPicPr>
            <a:picLocks noGrp="1" noChangeAspect="1" noChangeArrowheads="1"/>
          </p:cNvPicPr>
          <p:nvPr>
            <p:ph idx="1"/>
          </p:nvPr>
        </p:nvPicPr>
        <p:blipFill>
          <a:blip r:embed="rId2" cstate="print"/>
          <a:srcRect/>
          <a:stretch>
            <a:fillRect/>
          </a:stretch>
        </p:blipFill>
        <p:spPr bwMode="auto">
          <a:xfrm>
            <a:off x="1459714" y="1752600"/>
            <a:ext cx="5931686" cy="47243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Thank you' powerpoint templates ppt slides images graphics and themes"/>
          <p:cNvPicPr>
            <a:picLocks noChangeAspect="1" noChangeArrowheads="1"/>
          </p:cNvPicPr>
          <p:nvPr/>
        </p:nvPicPr>
        <p:blipFill>
          <a:blip r:embed="rId2" cstate="print"/>
          <a:srcRect/>
          <a:stretch>
            <a:fillRect/>
          </a:stretch>
        </p:blipFill>
        <p:spPr bwMode="auto">
          <a:xfrm>
            <a:off x="1981200" y="2133600"/>
            <a:ext cx="5105400" cy="3733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a:xfrm>
            <a:off x="457200" y="2743200"/>
            <a:ext cx="8229600" cy="2743200"/>
          </a:xfrm>
        </p:spPr>
        <p:txBody>
          <a:bodyPr/>
          <a:lstStyle/>
          <a:p>
            <a:pPr>
              <a:buNone/>
            </a:pPr>
            <a:r>
              <a:rPr lang="en-US" dirty="0" smtClean="0"/>
              <a:t>    The prime motive of this project is to design and develop a Real-time game using TI-RTOS kernel with Texas Instruments (TI) MSP430 </a:t>
            </a:r>
            <a:r>
              <a:rPr lang="en-US" dirty="0" err="1" smtClean="0"/>
              <a:t>launchpad</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Launchpad</a:t>
            </a:r>
            <a:r>
              <a:rPr lang="en-US" dirty="0" smtClean="0"/>
              <a:t> Used :</a:t>
            </a:r>
            <a:endParaRPr lang="en-US" dirty="0"/>
          </a:p>
        </p:txBody>
      </p:sp>
      <p:pic>
        <p:nvPicPr>
          <p:cNvPr id="1025" name="Picture 1"/>
          <p:cNvPicPr>
            <a:picLocks noGrp="1" noChangeAspect="1" noChangeArrowheads="1"/>
          </p:cNvPicPr>
          <p:nvPr>
            <p:ph idx="1"/>
          </p:nvPr>
        </p:nvPicPr>
        <p:blipFill>
          <a:blip r:embed="rId2" cstate="print"/>
          <a:srcRect/>
          <a:stretch>
            <a:fillRect/>
          </a:stretch>
        </p:blipFill>
        <p:spPr bwMode="auto">
          <a:xfrm>
            <a:off x="1600201" y="2209800"/>
            <a:ext cx="4876799" cy="4038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Port Configuration of MSP430 :</a:t>
            </a:r>
            <a:endParaRPr lang="en-US" dirty="0"/>
          </a:p>
        </p:txBody>
      </p:sp>
      <p:graphicFrame>
        <p:nvGraphicFramePr>
          <p:cNvPr id="4" name="Content Placeholder 3"/>
          <p:cNvGraphicFramePr>
            <a:graphicFrameLocks noGrp="1"/>
          </p:cNvGraphicFramePr>
          <p:nvPr>
            <p:ph idx="1"/>
          </p:nvPr>
        </p:nvGraphicFramePr>
        <p:xfrm>
          <a:off x="609600" y="1905000"/>
          <a:ext cx="7924801" cy="4724400"/>
        </p:xfrm>
        <a:graphic>
          <a:graphicData uri="http://schemas.openxmlformats.org/drawingml/2006/table">
            <a:tbl>
              <a:tblPr firstRow="1" bandRow="1">
                <a:tableStyleId>{5C22544A-7EE6-4342-B048-85BDC9FD1C3A}</a:tableStyleId>
              </a:tblPr>
              <a:tblGrid>
                <a:gridCol w="1540933">
                  <a:extLst>
                    <a:ext uri="{9D8B030D-6E8A-4147-A177-3AD203B41FA5}">
                      <a16:colId xmlns:a16="http://schemas.microsoft.com/office/drawing/2014/main" val="20000"/>
                    </a:ext>
                  </a:extLst>
                </a:gridCol>
                <a:gridCol w="1614312">
                  <a:extLst>
                    <a:ext uri="{9D8B030D-6E8A-4147-A177-3AD203B41FA5}">
                      <a16:colId xmlns:a16="http://schemas.microsoft.com/office/drawing/2014/main" val="20001"/>
                    </a:ext>
                  </a:extLst>
                </a:gridCol>
                <a:gridCol w="4769556">
                  <a:extLst>
                    <a:ext uri="{9D8B030D-6E8A-4147-A177-3AD203B41FA5}">
                      <a16:colId xmlns:a16="http://schemas.microsoft.com/office/drawing/2014/main" val="20002"/>
                    </a:ext>
                  </a:extLst>
                </a:gridCol>
              </a:tblGrid>
              <a:tr h="370541">
                <a:tc>
                  <a:txBody>
                    <a:bodyPr/>
                    <a:lstStyle/>
                    <a:p>
                      <a:r>
                        <a:rPr lang="en-US" dirty="0" smtClean="0"/>
                        <a:t>Name</a:t>
                      </a:r>
                      <a:endParaRPr lang="en-US" dirty="0"/>
                    </a:p>
                  </a:txBody>
                  <a:tcPr/>
                </a:tc>
                <a:tc>
                  <a:txBody>
                    <a:bodyPr/>
                    <a:lstStyle/>
                    <a:p>
                      <a:r>
                        <a:rPr lang="en-US" dirty="0" smtClean="0"/>
                        <a:t>Pins</a:t>
                      </a:r>
                      <a:endParaRPr lang="en-US" dirty="0"/>
                    </a:p>
                  </a:txBody>
                  <a:tcPr/>
                </a:tc>
                <a:tc>
                  <a:txBody>
                    <a:bodyPr/>
                    <a:lstStyle/>
                    <a:p>
                      <a:r>
                        <a:rPr lang="en-US" dirty="0" smtClean="0"/>
                        <a:t>Function</a:t>
                      </a:r>
                      <a:endParaRPr lang="en-US" dirty="0"/>
                    </a:p>
                  </a:txBody>
                  <a:tcPr/>
                </a:tc>
                <a:extLst>
                  <a:ext uri="{0D108BD9-81ED-4DB2-BD59-A6C34878D82A}">
                    <a16:rowId xmlns:a16="http://schemas.microsoft.com/office/drawing/2014/main" val="10000"/>
                  </a:ext>
                </a:extLst>
              </a:tr>
              <a:tr h="926352">
                <a:tc>
                  <a:txBody>
                    <a:bodyPr/>
                    <a:lstStyle/>
                    <a:p>
                      <a:r>
                        <a:rPr lang="en-US" dirty="0" smtClean="0"/>
                        <a:t>GPIO pins</a:t>
                      </a:r>
                      <a:endParaRPr lang="en-US" dirty="0"/>
                    </a:p>
                  </a:txBody>
                  <a:tcPr/>
                </a:tc>
                <a:tc>
                  <a:txBody>
                    <a:bodyPr/>
                    <a:lstStyle/>
                    <a:p>
                      <a:r>
                        <a:rPr kumimoji="0" lang="en-US" b="0" i="0" kern="1200" dirty="0" smtClean="0">
                          <a:solidFill>
                            <a:schemeClr val="dk1"/>
                          </a:solidFill>
                          <a:latin typeface="+mn-lt"/>
                          <a:ea typeface="+mn-ea"/>
                          <a:cs typeface="+mn-cs"/>
                        </a:rPr>
                        <a:t>P1.0 to P1.7 &amp; P2.0 to P2.5</a:t>
                      </a:r>
                      <a:endParaRPr lang="en-US" dirty="0"/>
                    </a:p>
                  </a:txBody>
                  <a:tcPr/>
                </a:tc>
                <a:tc>
                  <a:txBody>
                    <a:bodyPr/>
                    <a:lstStyle/>
                    <a:p>
                      <a:r>
                        <a:rPr kumimoji="0" lang="en-US" b="0" i="0" kern="1200" dirty="0" smtClean="0">
                          <a:solidFill>
                            <a:schemeClr val="dk1"/>
                          </a:solidFill>
                          <a:latin typeface="+mn-lt"/>
                          <a:ea typeface="+mn-ea"/>
                          <a:cs typeface="+mn-cs"/>
                        </a:rPr>
                        <a:t>These are the input/output pins of the microcontroller given out of the board for interfacing.</a:t>
                      </a:r>
                      <a:endParaRPr lang="en-US" dirty="0"/>
                    </a:p>
                  </a:txBody>
                  <a:tcPr/>
                </a:tc>
                <a:extLst>
                  <a:ext uri="{0D108BD9-81ED-4DB2-BD59-A6C34878D82A}">
                    <a16:rowId xmlns:a16="http://schemas.microsoft.com/office/drawing/2014/main" val="10001"/>
                  </a:ext>
                </a:extLst>
              </a:tr>
              <a:tr h="648448">
                <a:tc>
                  <a:txBody>
                    <a:bodyPr/>
                    <a:lstStyle/>
                    <a:p>
                      <a:r>
                        <a:rPr kumimoji="0" lang="en-US" b="0" i="0" kern="1200" dirty="0" smtClean="0">
                          <a:solidFill>
                            <a:schemeClr val="dk1"/>
                          </a:solidFill>
                          <a:latin typeface="+mn-lt"/>
                          <a:ea typeface="+mn-ea"/>
                          <a:cs typeface="+mn-cs"/>
                        </a:rPr>
                        <a:t>Button</a:t>
                      </a:r>
                      <a:endParaRPr lang="en-US" dirty="0"/>
                    </a:p>
                  </a:txBody>
                  <a:tcPr/>
                </a:tc>
                <a:tc>
                  <a:txBody>
                    <a:bodyPr/>
                    <a:lstStyle/>
                    <a:p>
                      <a:r>
                        <a:rPr lang="en-US" dirty="0" smtClean="0"/>
                        <a:t>P1.3</a:t>
                      </a:r>
                      <a:endParaRPr lang="en-US" dirty="0"/>
                    </a:p>
                  </a:txBody>
                  <a:tcPr/>
                </a:tc>
                <a:tc>
                  <a:txBody>
                    <a:bodyPr/>
                    <a:lstStyle/>
                    <a:p>
                      <a:r>
                        <a:rPr kumimoji="0" lang="en-US" b="0" i="0" kern="1200" dirty="0" smtClean="0">
                          <a:solidFill>
                            <a:schemeClr val="dk1"/>
                          </a:solidFill>
                          <a:latin typeface="+mn-lt"/>
                          <a:ea typeface="+mn-ea"/>
                          <a:cs typeface="+mn-cs"/>
                        </a:rPr>
                        <a:t>Can be used for general purpose interfacing during operation.</a:t>
                      </a:r>
                      <a:endParaRPr lang="en-US" dirty="0"/>
                    </a:p>
                  </a:txBody>
                  <a:tcPr/>
                </a:tc>
                <a:extLst>
                  <a:ext uri="{0D108BD9-81ED-4DB2-BD59-A6C34878D82A}">
                    <a16:rowId xmlns:a16="http://schemas.microsoft.com/office/drawing/2014/main" val="10002"/>
                  </a:ext>
                </a:extLst>
              </a:tr>
              <a:tr h="648448">
                <a:tc>
                  <a:txBody>
                    <a:bodyPr/>
                    <a:lstStyle/>
                    <a:p>
                      <a:r>
                        <a:rPr kumimoji="0" lang="en-US" b="0" i="0" kern="1200" dirty="0" smtClean="0">
                          <a:solidFill>
                            <a:schemeClr val="dk1"/>
                          </a:solidFill>
                          <a:latin typeface="+mn-lt"/>
                          <a:ea typeface="+mn-ea"/>
                          <a:cs typeface="+mn-cs"/>
                        </a:rPr>
                        <a:t>LEDs</a:t>
                      </a:r>
                      <a:endParaRPr lang="en-US" dirty="0"/>
                    </a:p>
                  </a:txBody>
                  <a:tcPr/>
                </a:tc>
                <a:tc>
                  <a:txBody>
                    <a:bodyPr/>
                    <a:lstStyle/>
                    <a:p>
                      <a:r>
                        <a:rPr kumimoji="0" lang="en-US" b="0" i="0" kern="1200" dirty="0" smtClean="0">
                          <a:solidFill>
                            <a:schemeClr val="dk1"/>
                          </a:solidFill>
                          <a:latin typeface="+mn-lt"/>
                          <a:ea typeface="+mn-ea"/>
                          <a:cs typeface="+mn-cs"/>
                        </a:rPr>
                        <a:t>P1.0 &amp; P1.6</a:t>
                      </a:r>
                      <a:endParaRPr lang="en-US" dirty="0"/>
                    </a:p>
                  </a:txBody>
                  <a:tcPr/>
                </a:tc>
                <a:tc>
                  <a:txBody>
                    <a:bodyPr/>
                    <a:lstStyle/>
                    <a:p>
                      <a:r>
                        <a:rPr kumimoji="0" lang="en-US" b="0" i="0" kern="1200" dirty="0" smtClean="0">
                          <a:solidFill>
                            <a:schemeClr val="dk1"/>
                          </a:solidFill>
                          <a:latin typeface="+mn-lt"/>
                          <a:ea typeface="+mn-ea"/>
                          <a:cs typeface="+mn-cs"/>
                        </a:rPr>
                        <a:t>Can be used for general purpose indication during operation.</a:t>
                      </a:r>
                      <a:endParaRPr lang="en-US" dirty="0"/>
                    </a:p>
                  </a:txBody>
                  <a:tcPr/>
                </a:tc>
                <a:extLst>
                  <a:ext uri="{0D108BD9-81ED-4DB2-BD59-A6C34878D82A}">
                    <a16:rowId xmlns:a16="http://schemas.microsoft.com/office/drawing/2014/main" val="10003"/>
                  </a:ext>
                </a:extLst>
              </a:tr>
              <a:tr h="1204259">
                <a:tc>
                  <a:txBody>
                    <a:bodyPr/>
                    <a:lstStyle/>
                    <a:p>
                      <a:r>
                        <a:rPr kumimoji="0" lang="en-US" b="0" i="0" kern="1200" dirty="0" smtClean="0">
                          <a:solidFill>
                            <a:schemeClr val="dk1"/>
                          </a:solidFill>
                          <a:latin typeface="+mn-lt"/>
                          <a:ea typeface="+mn-ea"/>
                          <a:cs typeface="+mn-cs"/>
                        </a:rPr>
                        <a:t>Reset</a:t>
                      </a:r>
                      <a:endParaRPr lang="en-US" dirty="0"/>
                    </a:p>
                  </a:txBody>
                  <a:tcPr/>
                </a:tc>
                <a:tc>
                  <a:txBody>
                    <a:bodyPr/>
                    <a:lstStyle/>
                    <a:p>
                      <a:r>
                        <a:rPr kumimoji="0" lang="en-US" b="0" i="0" kern="1200" dirty="0" smtClean="0">
                          <a:solidFill>
                            <a:schemeClr val="dk1"/>
                          </a:solidFill>
                          <a:latin typeface="+mn-lt"/>
                          <a:ea typeface="+mn-ea"/>
                          <a:cs typeface="+mn-cs"/>
                        </a:rPr>
                        <a:t>Connected to RESET pin of microcontroller</a:t>
                      </a:r>
                      <a:endParaRPr lang="en-US" dirty="0"/>
                    </a:p>
                  </a:txBody>
                  <a:tcPr/>
                </a:tc>
                <a:tc>
                  <a:txBody>
                    <a:bodyPr/>
                    <a:lstStyle/>
                    <a:p>
                      <a:r>
                        <a:rPr kumimoji="0" lang="en-US" b="0" i="0" kern="1200" dirty="0" smtClean="0">
                          <a:solidFill>
                            <a:schemeClr val="dk1"/>
                          </a:solidFill>
                          <a:latin typeface="+mn-lt"/>
                          <a:ea typeface="+mn-ea"/>
                          <a:cs typeface="+mn-cs"/>
                        </a:rPr>
                        <a:t>If pressed the microcontroller will reset.</a:t>
                      </a:r>
                      <a:endParaRPr lang="en-US" dirty="0"/>
                    </a:p>
                  </a:txBody>
                  <a:tcPr/>
                </a:tc>
                <a:extLst>
                  <a:ext uri="{0D108BD9-81ED-4DB2-BD59-A6C34878D82A}">
                    <a16:rowId xmlns:a16="http://schemas.microsoft.com/office/drawing/2014/main" val="10004"/>
                  </a:ext>
                </a:extLst>
              </a:tr>
              <a:tr h="926352">
                <a:tc>
                  <a:txBody>
                    <a:bodyPr/>
                    <a:lstStyle/>
                    <a:p>
                      <a:r>
                        <a:rPr kumimoji="0" lang="en-US" b="0" i="0" kern="1200" dirty="0" smtClean="0">
                          <a:solidFill>
                            <a:schemeClr val="dk1"/>
                          </a:solidFill>
                          <a:latin typeface="+mn-lt"/>
                          <a:ea typeface="+mn-ea"/>
                          <a:cs typeface="+mn-cs"/>
                        </a:rPr>
                        <a:t>Programming port</a:t>
                      </a:r>
                      <a:endParaRPr lang="en-US" dirty="0"/>
                    </a:p>
                  </a:txBody>
                  <a:tcPr/>
                </a:tc>
                <a:tc>
                  <a:txBody>
                    <a:bodyPr/>
                    <a:lstStyle/>
                    <a:p>
                      <a:r>
                        <a:rPr kumimoji="0" lang="en-US" b="0" i="0" kern="1200" dirty="0" smtClean="0">
                          <a:solidFill>
                            <a:schemeClr val="dk1"/>
                          </a:solidFill>
                          <a:latin typeface="+mn-lt"/>
                          <a:ea typeface="+mn-ea"/>
                          <a:cs typeface="+mn-cs"/>
                        </a:rPr>
                        <a:t>USB connector at the top</a:t>
                      </a:r>
                      <a:endParaRPr lang="en-US" dirty="0"/>
                    </a:p>
                  </a:txBody>
                  <a:tcPr/>
                </a:tc>
                <a:tc>
                  <a:txBody>
                    <a:bodyPr/>
                    <a:lstStyle/>
                    <a:p>
                      <a:r>
                        <a:rPr kumimoji="0" lang="en-US" b="0" i="0" kern="1200" dirty="0" smtClean="0">
                          <a:solidFill>
                            <a:schemeClr val="dk1"/>
                          </a:solidFill>
                          <a:latin typeface="+mn-lt"/>
                          <a:ea typeface="+mn-ea"/>
                          <a:cs typeface="+mn-cs"/>
                        </a:rPr>
                        <a:t>The device will be connected to PC (For programming and power) using this port.</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Interfacing</a:t>
            </a:r>
            <a:endParaRPr lang="en-US" dirty="0"/>
          </a:p>
        </p:txBody>
      </p:sp>
      <p:sp>
        <p:nvSpPr>
          <p:cNvPr id="3" name="Content Placeholder 2"/>
          <p:cNvSpPr>
            <a:spLocks noGrp="1"/>
          </p:cNvSpPr>
          <p:nvPr>
            <p:ph idx="1"/>
          </p:nvPr>
        </p:nvSpPr>
        <p:spPr/>
        <p:txBody>
          <a:bodyPr/>
          <a:lstStyle/>
          <a:p>
            <a:r>
              <a:rPr lang="en-US" dirty="0" smtClean="0"/>
              <a:t>GPIO Registers in MSP430 </a:t>
            </a:r>
            <a:r>
              <a:rPr lang="en-US" b="1" dirty="0" smtClean="0"/>
              <a:t>–	</a:t>
            </a:r>
          </a:p>
          <a:p>
            <a:pPr lvl="1"/>
            <a:r>
              <a:rPr lang="en-US" dirty="0" err="1" smtClean="0"/>
              <a:t>PxDIR</a:t>
            </a:r>
            <a:endParaRPr lang="en-US" dirty="0" smtClean="0"/>
          </a:p>
          <a:p>
            <a:pPr lvl="1"/>
            <a:r>
              <a:rPr lang="en-US" dirty="0" err="1" smtClean="0"/>
              <a:t>PxOUT</a:t>
            </a:r>
            <a:endParaRPr lang="en-US" dirty="0" smtClean="0"/>
          </a:p>
          <a:p>
            <a:pPr lvl="1"/>
            <a:r>
              <a:rPr lang="en-US" dirty="0" err="1" smtClean="0"/>
              <a:t>PxIN</a:t>
            </a:r>
            <a:endParaRPr lang="en-US" dirty="0" smtClean="0"/>
          </a:p>
          <a:p>
            <a:pPr lvl="1"/>
            <a:r>
              <a:rPr lang="en-US" dirty="0" err="1" smtClean="0"/>
              <a:t>PxREN</a:t>
            </a:r>
            <a:endParaRPr lang="en-US" dirty="0" smtClean="0"/>
          </a:p>
          <a:p>
            <a:pPr lvl="1"/>
            <a:r>
              <a:rPr lang="en-US" dirty="0" err="1" smtClean="0"/>
              <a:t>PxSEL</a:t>
            </a:r>
            <a:r>
              <a:rPr lang="en-US" dirty="0" smtClean="0"/>
              <a:t> &amp; PxSEL2</a:t>
            </a:r>
          </a:p>
          <a:p>
            <a:r>
              <a:rPr lang="en-US" dirty="0" smtClean="0"/>
              <a:t>Interfacing LEDs and Buzzers</a:t>
            </a:r>
          </a:p>
          <a:p>
            <a:r>
              <a:rPr lang="en-US" dirty="0" smtClean="0"/>
              <a:t>Interfacing switches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b="1"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and PWM </a:t>
            </a:r>
            <a:endParaRPr lang="en-US" dirty="0"/>
          </a:p>
        </p:txBody>
      </p:sp>
      <p:sp>
        <p:nvSpPr>
          <p:cNvPr id="3" name="Content Placeholder 2"/>
          <p:cNvSpPr>
            <a:spLocks noGrp="1"/>
          </p:cNvSpPr>
          <p:nvPr>
            <p:ph idx="1"/>
          </p:nvPr>
        </p:nvSpPr>
        <p:spPr/>
        <p:txBody>
          <a:bodyPr/>
          <a:lstStyle/>
          <a:p>
            <a:r>
              <a:rPr lang="en-US" dirty="0" smtClean="0">
                <a:latin typeface="+mj-lt"/>
              </a:rPr>
              <a:t>The MSP430G2253 has two 16 bit timers, </a:t>
            </a:r>
            <a:r>
              <a:rPr lang="en-US" b="1" dirty="0" smtClean="0">
                <a:latin typeface="+mj-lt"/>
              </a:rPr>
              <a:t>Timer0</a:t>
            </a:r>
            <a:r>
              <a:rPr lang="en-US" dirty="0" smtClean="0">
                <a:latin typeface="+mj-lt"/>
              </a:rPr>
              <a:t> and </a:t>
            </a:r>
            <a:r>
              <a:rPr lang="en-US" b="1" dirty="0" smtClean="0">
                <a:latin typeface="+mj-lt"/>
              </a:rPr>
              <a:t>Timer1</a:t>
            </a:r>
            <a:r>
              <a:rPr lang="en-US" dirty="0" smtClean="0">
                <a:latin typeface="+mj-lt"/>
              </a:rPr>
              <a:t> both are </a:t>
            </a:r>
            <a:r>
              <a:rPr lang="en-US" b="1" dirty="0" err="1" smtClean="0">
                <a:latin typeface="+mj-lt"/>
              </a:rPr>
              <a:t>Timer_A</a:t>
            </a:r>
            <a:r>
              <a:rPr lang="en-US" dirty="0" smtClean="0">
                <a:latin typeface="+mj-lt"/>
              </a:rPr>
              <a:t> variants with three capture/compare registers. The MSP430 family guide lists two types of 16 bit timer, </a:t>
            </a:r>
            <a:r>
              <a:rPr lang="en-US" dirty="0" err="1" smtClean="0">
                <a:latin typeface="+mj-lt"/>
              </a:rPr>
              <a:t>Timer_A</a:t>
            </a:r>
            <a:r>
              <a:rPr lang="en-US" dirty="0" smtClean="0">
                <a:latin typeface="+mj-lt"/>
              </a:rPr>
              <a:t> and </a:t>
            </a:r>
            <a:r>
              <a:rPr lang="en-US" dirty="0" err="1" smtClean="0">
                <a:latin typeface="+mj-lt"/>
              </a:rPr>
              <a:t>Timer_B</a:t>
            </a:r>
            <a:r>
              <a:rPr lang="en-US" dirty="0" smtClean="0">
                <a:latin typeface="+mj-lt"/>
              </a:rPr>
              <a:t>.</a:t>
            </a:r>
          </a:p>
          <a:p>
            <a:r>
              <a:rPr lang="en-US" dirty="0" smtClean="0">
                <a:latin typeface="+mj-lt"/>
              </a:rPr>
              <a:t> The basic functions of timers are to provide delay, can act as counter and also it can control compare capture mode.</a:t>
            </a:r>
          </a:p>
          <a:p>
            <a:r>
              <a:rPr lang="en-US" dirty="0" smtClean="0"/>
              <a:t>To </a:t>
            </a:r>
            <a:r>
              <a:rPr lang="en-US" b="1" dirty="0" smtClean="0"/>
              <a:t>control and vary the speed of DC Motors</a:t>
            </a:r>
            <a:r>
              <a:rPr lang="en-US" dirty="0" smtClean="0"/>
              <a:t> during motion and control </a:t>
            </a:r>
            <a:r>
              <a:rPr lang="en-US" b="1" dirty="0" smtClean="0"/>
              <a:t>the angle of Servo Motors</a:t>
            </a:r>
            <a:r>
              <a:rPr lang="en-US" dirty="0" smtClean="0"/>
              <a:t>, we use concept of PWM.</a:t>
            </a:r>
            <a:endParaRPr lang="en-US" dirty="0" smtClean="0">
              <a:latin typeface="+mj-lt"/>
            </a:endParaRPr>
          </a:p>
          <a:p>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dirty="0" smtClean="0"/>
              <a:t>Motion control &amp; Variable speed control using PWM </a:t>
            </a:r>
            <a:endParaRPr lang="en-US" dirty="0"/>
          </a:p>
        </p:txBody>
      </p:sp>
      <p:sp>
        <p:nvSpPr>
          <p:cNvPr id="3" name="Content Placeholder 2"/>
          <p:cNvSpPr>
            <a:spLocks noGrp="1"/>
          </p:cNvSpPr>
          <p:nvPr>
            <p:ph idx="1"/>
          </p:nvPr>
        </p:nvSpPr>
        <p:spPr>
          <a:xfrm>
            <a:off x="457200" y="2286000"/>
            <a:ext cx="8229600" cy="4038600"/>
          </a:xfrm>
        </p:spPr>
        <p:txBody>
          <a:bodyPr/>
          <a:lstStyle/>
          <a:p>
            <a:endParaRPr lang="en-US" dirty="0" smtClean="0"/>
          </a:p>
          <a:p>
            <a:r>
              <a:rPr lang="en-US" b="1" dirty="0" smtClean="0"/>
              <a:t>PWM Signal</a:t>
            </a:r>
            <a:r>
              <a:rPr lang="en-US" dirty="0" smtClean="0"/>
              <a:t> is a digital signal set High and Low in a predefined time and speed. The time during which the signal stays high is called the “on time” and the time during which the signal stays low is called the “off time”.</a:t>
            </a:r>
          </a:p>
          <a:p>
            <a:r>
              <a:rPr lang="en-US" dirty="0" smtClean="0"/>
              <a:t>To </a:t>
            </a:r>
            <a:r>
              <a:rPr lang="en-US" b="1" dirty="0" smtClean="0"/>
              <a:t>control and vary the speed of DC Motors</a:t>
            </a:r>
            <a:r>
              <a:rPr lang="en-US" dirty="0" smtClean="0"/>
              <a:t> during motion and control </a:t>
            </a:r>
            <a:r>
              <a:rPr lang="en-US" b="1" dirty="0" smtClean="0"/>
              <a:t>the angle of Servo Motors</a:t>
            </a:r>
            <a:r>
              <a:rPr lang="en-US" dirty="0" smtClean="0"/>
              <a:t>, we use concept of PWM.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pPr algn="ctr"/>
            <a:r>
              <a:rPr lang="en-US" sz="3200" b="1" dirty="0" smtClean="0"/>
              <a:t>Snapshots of Circuits designed on Proteus and  Video demonstrations  </a:t>
            </a:r>
            <a:endParaRPr lang="en-US" sz="3200" b="1" dirty="0"/>
          </a:p>
        </p:txBody>
      </p:sp>
      <p:sp>
        <p:nvSpPr>
          <p:cNvPr id="3" name="Content Placeholder 2"/>
          <p:cNvSpPr>
            <a:spLocks noGrp="1"/>
          </p:cNvSpPr>
          <p:nvPr>
            <p:ph idx="1"/>
          </p:nvPr>
        </p:nvSpPr>
        <p:spPr>
          <a:xfrm>
            <a:off x="457200" y="1935480"/>
            <a:ext cx="8229600" cy="4922520"/>
          </a:xfrm>
        </p:spPr>
        <p:txBody>
          <a:bodyPr/>
          <a:lstStyle/>
          <a:p>
            <a:pPr>
              <a:buNone/>
            </a:pPr>
            <a:r>
              <a:rPr lang="en-US" dirty="0" smtClean="0"/>
              <a:t>   </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533400" y="1219200"/>
            <a:ext cx="7848600" cy="4456521"/>
          </a:xfrm>
          <a:prstGeom prst="rect">
            <a:avLst/>
          </a:prstGeom>
          <a:noFill/>
          <a:ln w="9525">
            <a:noFill/>
            <a:miter lim="800000"/>
            <a:headEnd/>
            <a:tailEnd/>
          </a:ln>
          <a:effectLst/>
        </p:spPr>
      </p:pic>
      <p:sp>
        <p:nvSpPr>
          <p:cNvPr id="5" name="TextBox 4"/>
          <p:cNvSpPr txBox="1"/>
          <p:nvPr/>
        </p:nvSpPr>
        <p:spPr>
          <a:xfrm>
            <a:off x="533400" y="6019800"/>
            <a:ext cx="5911911" cy="369332"/>
          </a:xfrm>
          <a:prstGeom prst="rect">
            <a:avLst/>
          </a:prstGeom>
          <a:noFill/>
        </p:spPr>
        <p:txBody>
          <a:bodyPr wrap="square" rtlCol="0">
            <a:spAutoFit/>
          </a:bodyPr>
          <a:lstStyle/>
          <a:p>
            <a:pPr>
              <a:buFont typeface="Wingdings" pitchFamily="2" charset="2"/>
              <a:buChar char="Ø"/>
            </a:pPr>
            <a:r>
              <a:rPr lang="en-US" dirty="0" smtClean="0"/>
              <a:t> </a:t>
            </a:r>
            <a:r>
              <a:rPr lang="en-US" dirty="0" smtClean="0">
                <a:hlinkClick r:id="rId3"/>
              </a:rPr>
              <a:t>Compiled Proteus simulation </a:t>
            </a:r>
            <a:r>
              <a:rPr lang="en-US" dirty="0" smtClean="0"/>
              <a:t>for few experiments. </a:t>
            </a:r>
            <a:endParaRPr lang="en-US" dirty="0"/>
          </a:p>
        </p:txBody>
      </p:sp>
      <p:sp>
        <p:nvSpPr>
          <p:cNvPr id="6" name="TextBox 5"/>
          <p:cNvSpPr txBox="1"/>
          <p:nvPr/>
        </p:nvSpPr>
        <p:spPr>
          <a:xfrm>
            <a:off x="533400" y="838200"/>
            <a:ext cx="2590800" cy="369332"/>
          </a:xfrm>
          <a:prstGeom prst="rect">
            <a:avLst/>
          </a:prstGeom>
          <a:noFill/>
        </p:spPr>
        <p:txBody>
          <a:bodyPr wrap="square" rtlCol="0">
            <a:spAutoFit/>
          </a:bodyPr>
          <a:lstStyle/>
          <a:p>
            <a:pPr>
              <a:buFont typeface="Wingdings" pitchFamily="2" charset="2"/>
              <a:buChar char="Ø"/>
            </a:pPr>
            <a:r>
              <a:rPr lang="en-US" dirty="0" smtClean="0"/>
              <a:t> Snapshots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Ti-RTOS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TI-RTOS</a:t>
            </a:r>
            <a:r>
              <a:rPr lang="en-US" dirty="0" smtClean="0"/>
              <a:t> is an embedded tools ecosystem created and offered by Texas Instruments (TI) for use in a wide range of their embedded processors.</a:t>
            </a:r>
          </a:p>
          <a:p>
            <a:r>
              <a:rPr lang="en-US" dirty="0" smtClean="0"/>
              <a:t> It includes a real time operating system component called "TI-RTOS Kernel" (formerly known as "SYS/BIOS”) along with additional components that support device drivers, networking connectivity stacks, power management, file systems, instrumentation, and inter-processor communications.</a:t>
            </a:r>
          </a:p>
          <a:p>
            <a:r>
              <a:rPr lang="en-US" dirty="0" smtClean="0"/>
              <a:t>TI-RTOS provides a wide range of application such as multitasking, memory management and real-time analysis. Because TI-RTOS can be used in such a wide variety of different microprocessors with very different processing and memory constraints, it was designed to be highly configurable.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554</TotalTime>
  <Words>424</Words>
  <Application>Microsoft Office PowerPoint</Application>
  <PresentationFormat>On-screen Show (4:3)</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Constantia</vt:lpstr>
      <vt:lpstr>Wingdings</vt:lpstr>
      <vt:lpstr>Wingdings 2</vt:lpstr>
      <vt:lpstr>Flow</vt:lpstr>
      <vt:lpstr>REAL-TIME GAME DEVELOPMENT WITH TI LAUNCHPAD </vt:lpstr>
      <vt:lpstr>Objective :</vt:lpstr>
      <vt:lpstr>Launchpad Used :</vt:lpstr>
      <vt:lpstr>Port Configuration of MSP430 :</vt:lpstr>
      <vt:lpstr>GPIO Interfacing</vt:lpstr>
      <vt:lpstr>Timers and PWM </vt:lpstr>
      <vt:lpstr>Motion control &amp; Variable speed control using PWM </vt:lpstr>
      <vt:lpstr>Snapshots of Circuits designed on Proteus and  Video demonstrations  </vt:lpstr>
      <vt:lpstr>Ti-RTOS</vt:lpstr>
      <vt:lpstr>Capstone Project</vt:lpstr>
      <vt:lpstr>PowerPoint Presentation</vt:lpstr>
      <vt:lpstr> State Chart of T-Rex </vt:lpstr>
      <vt:lpstr>State Chart of HawkEye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GAME DEVELOPMENT WITH TI LAUNCHPAD</dc:title>
  <dc:creator>ALOK MISHRA</dc:creator>
  <cp:lastModifiedBy>Ashish Maurya</cp:lastModifiedBy>
  <cp:revision>3</cp:revision>
  <dcterms:created xsi:type="dcterms:W3CDTF">2021-03-03T20:09:05Z</dcterms:created>
  <dcterms:modified xsi:type="dcterms:W3CDTF">2021-03-05T03:58:37Z</dcterms:modified>
</cp:coreProperties>
</file>