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0" Type="http://schemas.openxmlformats.org/officeDocument/2006/relationships/slide" Target="slides/slide85.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e2ee8e440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e2ee8e440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e2ee8e44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e2ee8e44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e2ee8e440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e2ee8e440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e2ee8e440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e2ee8e440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e2ee8e440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e2ee8e440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e2ee8e44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e2ee8e44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e2ee8e440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e2ee8e440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e2ee8e440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e2ee8e440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e2ee8e440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e2ee8e440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e2ee8e440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e2ee8e440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e2ee8e440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e2ee8e440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e2ee8e440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e2ee8e440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e2ee8e44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e2ee8e44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e2ee8e440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e2ee8e440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e2ee8e44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e2ee8e44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e2ee8e44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e2ee8e44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e2ee8e440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e2ee8e440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e2ee8e440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e2ee8e440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e2ee8e44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e2ee8e44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e2ee8e44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e2ee8e44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e2ee8e44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e2ee8e44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e2ee8e440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e2ee8e440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e2ee8e440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e2ee8e440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e2ee8e440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e2ee8e440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e2ee8e44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e2ee8e44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e2ee8e440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e2ee8e440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e2ee8e44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e2ee8e44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e2ee8e440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e2ee8e440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e2ee8e44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e2ee8e44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e2ee8e44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e2ee8e44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e2ee8e44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e2ee8e44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e2ee8e440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e2ee8e440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6424fc9e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6424fc9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e2ee8e44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e2ee8e44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e2ee8e440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e2ee8e440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e2ee8e44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e2ee8e44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e2ee8e440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e2ee8e440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e2ee8e44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e2ee8e44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e2ee8e440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e2ee8e440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e2ee8e44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e2ee8e44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e2ee8e44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e2ee8e44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e2ee8e44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e2ee8e44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e2ee8e440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ae2ee8e440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e2ee8e44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e2ee8e44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e2ee8e44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ae2ee8e44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ae2ee8e440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ae2ee8e440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e2ee8e44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e2ee8e44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ae2ee8e440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ae2ee8e440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ae2ee8e440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ae2ee8e440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ae2ee8e44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ae2ee8e44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ae2ee8e440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ae2ee8e440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ae2ee8e44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ae2ee8e44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ae2ee8e440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ae2ee8e440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ae2ee8e440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ae2ee8e440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e2ee8e44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e2ee8e44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ae2ee8e44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ae2ee8e44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ae2ee8e44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ae2ee8e44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ae2ee8e44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ae2ee8e44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ae2ee8e440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ae2ee8e440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ae2ee8e440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ae2ee8e440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ae2ee8e440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ae2ee8e440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ae2ee8e44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ae2ee8e44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ae2ee8e440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ae2ee8e440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ae2ee8e44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ae2ee8e44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ae2ee8e44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ae2ee8e44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e2ee8e44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e2ee8e44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ae2ee8e44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ae2ee8e44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ae2ee8e44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ae2ee8e44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ae2ee8e440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ae2ee8e440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ae2ee8e440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ae2ee8e440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ae2ee8e440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ae2ee8e440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ae2ee8e44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ae2ee8e44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ae2ee8e440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ae2ee8e440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ae2ee8e440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ae2ee8e440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ae2ee8e440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ae2ee8e440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ae2ee8e440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ae2ee8e440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e2ee8e44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e2ee8e44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ae2ee8e440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ae2ee8e440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ae2ee8e440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ae2ee8e440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ae2ee8e440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ae2ee8e440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ae2ee8e440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ae2ee8e440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ae2ee8e44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ae2ee8e44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ae2ee8e440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ae2ee8e440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e2ee8e44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e2ee8e44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7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25.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5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27.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33.png"/><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38.png"/><Relationship Id="rId4" Type="http://schemas.openxmlformats.org/officeDocument/2006/relationships/image" Target="../media/image35.png"/><Relationship Id="rId5"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4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4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4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4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 Id="rId3" Type="http://schemas.openxmlformats.org/officeDocument/2006/relationships/image" Target="../media/image5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image" Target="../media/image4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image" Target="../media/image4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 Id="rId3" Type="http://schemas.openxmlformats.org/officeDocument/2006/relationships/image" Target="../media/image5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 Id="rId3" Type="http://schemas.openxmlformats.org/officeDocument/2006/relationships/image" Target="../media/image4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 Id="rId3" Type="http://schemas.openxmlformats.org/officeDocument/2006/relationships/image" Target="../media/image5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 Id="rId3" Type="http://schemas.openxmlformats.org/officeDocument/2006/relationships/image" Target="../media/image5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 Id="rId3" Type="http://schemas.openxmlformats.org/officeDocument/2006/relationships/image" Target="../media/image5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 Id="rId3" Type="http://schemas.openxmlformats.org/officeDocument/2006/relationships/image" Target="../media/image5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 Id="rId3" Type="http://schemas.openxmlformats.org/officeDocument/2006/relationships/image" Target="../media/image5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 Id="rId3" Type="http://schemas.openxmlformats.org/officeDocument/2006/relationships/image" Target="../media/image6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 Id="rId3" Type="http://schemas.openxmlformats.org/officeDocument/2006/relationships/image" Target="../media/image7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 Id="rId3" Type="http://schemas.openxmlformats.org/officeDocument/2006/relationships/image" Target="../media/image56.png"/><Relationship Id="rId4" Type="http://schemas.openxmlformats.org/officeDocument/2006/relationships/image" Target="../media/image6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 Id="rId3" Type="http://schemas.openxmlformats.org/officeDocument/2006/relationships/image" Target="../media/image6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 Id="rId3" Type="http://schemas.openxmlformats.org/officeDocument/2006/relationships/image" Target="../media/image6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 Id="rId3" Type="http://schemas.openxmlformats.org/officeDocument/2006/relationships/image" Target="../media/image6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 Id="rId3" Type="http://schemas.openxmlformats.org/officeDocument/2006/relationships/image" Target="../media/image6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7.xml"/><Relationship Id="rId3" Type="http://schemas.openxmlformats.org/officeDocument/2006/relationships/image" Target="../media/image6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8.xml"/><Relationship Id="rId3" Type="http://schemas.openxmlformats.org/officeDocument/2006/relationships/image" Target="../media/image6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 Id="rId3" Type="http://schemas.openxmlformats.org/officeDocument/2006/relationships/image" Target="../media/image6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0.xml"/><Relationship Id="rId3" Type="http://schemas.openxmlformats.org/officeDocument/2006/relationships/image" Target="../media/image7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1.xml"/><Relationship Id="rId3" Type="http://schemas.openxmlformats.org/officeDocument/2006/relationships/image" Target="../media/image6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2.xml"/><Relationship Id="rId3" Type="http://schemas.openxmlformats.org/officeDocument/2006/relationships/image" Target="../media/image7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3.xml"/><Relationship Id="rId3" Type="http://schemas.openxmlformats.org/officeDocument/2006/relationships/image" Target="../media/image7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4.xml"/><Relationship Id="rId3" Type="http://schemas.openxmlformats.org/officeDocument/2006/relationships/image" Target="../media/image7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NLP Healthcare Stakeholder Broad Classification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The broad classification using their Message/Comment, written on various Blog, Forums, Facebook, Youtube  along with other features such as source and Host of Message/Comment etc.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Trends in Dataset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1326050" y="43225"/>
            <a:ext cx="6389100" cy="783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Frequency Distribution of Patient_Tag Column in Train Data  </a:t>
            </a:r>
            <a:endParaRPr/>
          </a:p>
        </p:txBody>
      </p:sp>
      <p:sp>
        <p:nvSpPr>
          <p:cNvPr id="115" name="Google Shape;115;p23"/>
          <p:cNvSpPr txBox="1"/>
          <p:nvPr>
            <p:ph idx="1" type="body"/>
          </p:nvPr>
        </p:nvSpPr>
        <p:spPr>
          <a:xfrm>
            <a:off x="221000" y="1294325"/>
            <a:ext cx="2898600" cy="3849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sz="1800"/>
              <a:t>It is clear from this diagram that the data is unevenly distributed for the 2 classes of the target variable i.e Patient_Tag.</a:t>
            </a:r>
            <a:endParaRPr sz="1800"/>
          </a:p>
          <a:p>
            <a:pPr indent="-342900" lvl="0" marL="457200" rtl="0" algn="l">
              <a:spcBef>
                <a:spcPts val="0"/>
              </a:spcBef>
              <a:spcAft>
                <a:spcPts val="0"/>
              </a:spcAft>
              <a:buSzPts val="1800"/>
              <a:buChar char="●"/>
            </a:pPr>
            <a:r>
              <a:rPr lang="en" sz="1800"/>
              <a:t>To deal with the data which is unevenly distributed the technique of K-Fold Cross-validation is used in this case study. </a:t>
            </a:r>
            <a:endParaRPr sz="1800"/>
          </a:p>
        </p:txBody>
      </p:sp>
      <p:pic>
        <p:nvPicPr>
          <p:cNvPr id="116" name="Google Shape;116;p23"/>
          <p:cNvPicPr preferRelativeResize="0"/>
          <p:nvPr/>
        </p:nvPicPr>
        <p:blipFill>
          <a:blip r:embed="rId3">
            <a:alphaModFix/>
          </a:blip>
          <a:stretch>
            <a:fillRect/>
          </a:stretch>
        </p:blipFill>
        <p:spPr>
          <a:xfrm>
            <a:off x="3272100" y="951325"/>
            <a:ext cx="5871900" cy="4192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1326050" y="43225"/>
            <a:ext cx="6389100" cy="62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Other information related to training data</a:t>
            </a:r>
            <a:endParaRPr/>
          </a:p>
        </p:txBody>
      </p:sp>
      <p:sp>
        <p:nvSpPr>
          <p:cNvPr id="122" name="Google Shape;122;p24"/>
          <p:cNvSpPr txBox="1"/>
          <p:nvPr>
            <p:ph idx="1" type="body"/>
          </p:nvPr>
        </p:nvSpPr>
        <p:spPr>
          <a:xfrm>
            <a:off x="221000" y="1215525"/>
            <a:ext cx="2898600" cy="3927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sz="1800"/>
              <a:t>It can be seen that the entries in the training data are 1157 </a:t>
            </a:r>
            <a:endParaRPr sz="1800"/>
          </a:p>
          <a:p>
            <a:pPr indent="-342900" lvl="0" marL="457200" rtl="0" algn="l">
              <a:spcBef>
                <a:spcPts val="0"/>
              </a:spcBef>
              <a:spcAft>
                <a:spcPts val="0"/>
              </a:spcAft>
              <a:buSzPts val="1800"/>
              <a:buChar char="●"/>
            </a:pPr>
            <a:r>
              <a:rPr lang="en" sz="1800"/>
              <a:t>Total columns are 9. </a:t>
            </a:r>
            <a:endParaRPr sz="1800"/>
          </a:p>
          <a:p>
            <a:pPr indent="-342900" lvl="0" marL="457200" rtl="0" algn="l">
              <a:spcBef>
                <a:spcPts val="0"/>
              </a:spcBef>
              <a:spcAft>
                <a:spcPts val="0"/>
              </a:spcAft>
              <a:buSzPts val="1800"/>
              <a:buChar char="●"/>
            </a:pPr>
            <a:r>
              <a:rPr lang="en" sz="1800"/>
              <a:t>Host, time(GMT), Title, TRANS_CON_TEXT columns contain at least 1 null value.</a:t>
            </a:r>
            <a:endParaRPr sz="1800"/>
          </a:p>
          <a:p>
            <a:pPr indent="-342900" lvl="0" marL="457200" rtl="0" algn="l">
              <a:spcBef>
                <a:spcPts val="0"/>
              </a:spcBef>
              <a:spcAft>
                <a:spcPts val="0"/>
              </a:spcAft>
              <a:buSzPts val="1800"/>
              <a:buChar char="●"/>
            </a:pPr>
            <a:r>
              <a:rPr lang="en" sz="1800"/>
              <a:t>One column have int type data(Patient_Tag) and other 8 column have object type data. </a:t>
            </a:r>
            <a:endParaRPr sz="1800"/>
          </a:p>
        </p:txBody>
      </p:sp>
      <p:pic>
        <p:nvPicPr>
          <p:cNvPr id="123" name="Google Shape;123;p24"/>
          <p:cNvPicPr preferRelativeResize="0"/>
          <p:nvPr/>
        </p:nvPicPr>
        <p:blipFill>
          <a:blip r:embed="rId3">
            <a:alphaModFix/>
          </a:blip>
          <a:stretch>
            <a:fillRect/>
          </a:stretch>
        </p:blipFill>
        <p:spPr>
          <a:xfrm>
            <a:off x="4377200" y="1316825"/>
            <a:ext cx="4766800" cy="3826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1326050" y="43225"/>
            <a:ext cx="6389100" cy="62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Other information related to testing data</a:t>
            </a:r>
            <a:endParaRPr/>
          </a:p>
        </p:txBody>
      </p:sp>
      <p:sp>
        <p:nvSpPr>
          <p:cNvPr id="129" name="Google Shape;129;p25"/>
          <p:cNvSpPr txBox="1"/>
          <p:nvPr>
            <p:ph idx="1" type="body"/>
          </p:nvPr>
        </p:nvSpPr>
        <p:spPr>
          <a:xfrm>
            <a:off x="221000" y="1215525"/>
            <a:ext cx="2898600" cy="392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It can be seen that the entries in the testing data are 571</a:t>
            </a:r>
            <a:endParaRPr sz="1800"/>
          </a:p>
          <a:p>
            <a:pPr indent="-342900" lvl="0" marL="457200" rtl="0" algn="l">
              <a:spcBef>
                <a:spcPts val="0"/>
              </a:spcBef>
              <a:spcAft>
                <a:spcPts val="0"/>
              </a:spcAft>
              <a:buSzPts val="1800"/>
              <a:buChar char="●"/>
            </a:pPr>
            <a:r>
              <a:rPr lang="en" sz="1800"/>
              <a:t>Total columns are 9. </a:t>
            </a:r>
            <a:endParaRPr sz="1800"/>
          </a:p>
          <a:p>
            <a:pPr indent="-342900" lvl="0" marL="457200" rtl="0" algn="l">
              <a:spcBef>
                <a:spcPts val="0"/>
              </a:spcBef>
              <a:spcAft>
                <a:spcPts val="0"/>
              </a:spcAft>
              <a:buSzPts val="1800"/>
              <a:buChar char="●"/>
            </a:pPr>
            <a:r>
              <a:rPr lang="en" sz="1800"/>
              <a:t>Host, time(GMT), Title columns contain at least 1 null value.</a:t>
            </a:r>
            <a:endParaRPr sz="1800"/>
          </a:p>
          <a:p>
            <a:pPr indent="-342900" lvl="0" marL="457200" rtl="0" algn="l">
              <a:spcBef>
                <a:spcPts val="0"/>
              </a:spcBef>
              <a:spcAft>
                <a:spcPts val="0"/>
              </a:spcAft>
              <a:buSzPts val="1800"/>
              <a:buChar char="●"/>
            </a:pPr>
            <a:r>
              <a:rPr lang="en" sz="1800"/>
              <a:t>One column have int type data(Index) and other 8 column have object type data. </a:t>
            </a:r>
            <a:endParaRPr sz="1800"/>
          </a:p>
        </p:txBody>
      </p:sp>
      <p:pic>
        <p:nvPicPr>
          <p:cNvPr id="130" name="Google Shape;130;p25"/>
          <p:cNvPicPr preferRelativeResize="0"/>
          <p:nvPr/>
        </p:nvPicPr>
        <p:blipFill>
          <a:blip r:embed="rId3">
            <a:alphaModFix/>
          </a:blip>
          <a:stretch>
            <a:fillRect/>
          </a:stretch>
        </p:blipFill>
        <p:spPr>
          <a:xfrm>
            <a:off x="4423175" y="1305575"/>
            <a:ext cx="4720825" cy="3837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Various techniques Applied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K-Fold Cross-Validation </a:t>
            </a:r>
            <a:endParaRPr u="sng"/>
          </a:p>
        </p:txBody>
      </p:sp>
      <p:sp>
        <p:nvSpPr>
          <p:cNvPr id="141" name="Google Shape;141;p27"/>
          <p:cNvSpPr txBox="1"/>
          <p:nvPr>
            <p:ph idx="1" type="body"/>
          </p:nvPr>
        </p:nvSpPr>
        <p:spPr>
          <a:xfrm>
            <a:off x="191750" y="1152475"/>
            <a:ext cx="3744900" cy="3973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In this technique the dataset is first shuffled and than it splitted into k parts after this the k models are trained using (K-1) parts of the dataset and and the testing is performed on the k</a:t>
            </a:r>
            <a:r>
              <a:rPr baseline="30000" lang="en"/>
              <a:t>th</a:t>
            </a:r>
            <a:r>
              <a:rPr lang="en"/>
              <a:t> part but this K</a:t>
            </a:r>
            <a:r>
              <a:rPr baseline="30000" lang="en"/>
              <a:t>th</a:t>
            </a:r>
            <a:r>
              <a:rPr lang="en"/>
              <a:t> part for testing will be different for K different models. So using this method the models will be less prone to be biased for a particular class of the target function. </a:t>
            </a:r>
            <a:endParaRPr/>
          </a:p>
          <a:p>
            <a:pPr indent="0" lvl="0" marL="0" rtl="0" algn="l">
              <a:spcBef>
                <a:spcPts val="1200"/>
              </a:spcBef>
              <a:spcAft>
                <a:spcPts val="0"/>
              </a:spcAft>
              <a:buNone/>
            </a:pPr>
            <a:r>
              <a:rPr lang="en"/>
              <a:t>The figure is showing 12-Fold Cross-Validation. </a:t>
            </a:r>
            <a:endParaRPr/>
          </a:p>
          <a:p>
            <a:pPr indent="0" lvl="0" marL="0" rtl="0" algn="l">
              <a:spcBef>
                <a:spcPts val="1200"/>
              </a:spcBef>
              <a:spcAft>
                <a:spcPts val="1200"/>
              </a:spcAft>
              <a:buNone/>
            </a:pPr>
            <a:r>
              <a:rPr lang="en"/>
              <a:t>In this Project I use 15-Fold Cross-Validation.</a:t>
            </a:r>
            <a:endParaRPr/>
          </a:p>
        </p:txBody>
      </p:sp>
      <p:pic>
        <p:nvPicPr>
          <p:cNvPr id="142" name="Google Shape;142;p27"/>
          <p:cNvPicPr preferRelativeResize="0"/>
          <p:nvPr/>
        </p:nvPicPr>
        <p:blipFill>
          <a:blip r:embed="rId3">
            <a:alphaModFix/>
          </a:blip>
          <a:stretch>
            <a:fillRect/>
          </a:stretch>
        </p:blipFill>
        <p:spPr>
          <a:xfrm>
            <a:off x="4196025" y="1170125"/>
            <a:ext cx="4947976" cy="397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Various steps in Text cleaning process</a:t>
            </a:r>
            <a:endParaRPr u="sng"/>
          </a:p>
        </p:txBody>
      </p:sp>
      <p:sp>
        <p:nvSpPr>
          <p:cNvPr id="148" name="Google Shape;148;p28"/>
          <p:cNvSpPr txBox="1"/>
          <p:nvPr>
            <p:ph idx="1" type="body"/>
          </p:nvPr>
        </p:nvSpPr>
        <p:spPr>
          <a:xfrm>
            <a:off x="191750" y="1152475"/>
            <a:ext cx="5030400" cy="39735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Firstly, HTML Tags such as &lt;p&gt;, &lt;h1&gt; etc. are removed. </a:t>
            </a:r>
            <a:endParaRPr/>
          </a:p>
          <a:p>
            <a:pPr indent="-325755" lvl="0" marL="457200" rtl="0" algn="l">
              <a:spcBef>
                <a:spcPts val="0"/>
              </a:spcBef>
              <a:spcAft>
                <a:spcPts val="0"/>
              </a:spcAft>
              <a:buSzPct val="100000"/>
              <a:buChar char="●"/>
            </a:pPr>
            <a:r>
              <a:rPr lang="en"/>
              <a:t>Than, Punctuation marks such as “,”, ”and”,  “.” etc. are removed. </a:t>
            </a:r>
            <a:endParaRPr/>
          </a:p>
          <a:p>
            <a:pPr indent="-325755" lvl="0" marL="457200" rtl="0" algn="l">
              <a:spcBef>
                <a:spcPts val="0"/>
              </a:spcBef>
              <a:spcAft>
                <a:spcPts val="0"/>
              </a:spcAft>
              <a:buSzPct val="100000"/>
              <a:buChar char="●"/>
            </a:pPr>
            <a:r>
              <a:rPr lang="en"/>
              <a:t>Stop words such as this, that and not etc, are removed. </a:t>
            </a:r>
            <a:endParaRPr/>
          </a:p>
          <a:p>
            <a:pPr indent="-325755" lvl="0" marL="457200" rtl="0" algn="l">
              <a:spcBef>
                <a:spcPts val="0"/>
              </a:spcBef>
              <a:spcAft>
                <a:spcPts val="0"/>
              </a:spcAft>
              <a:buSzPct val="100000"/>
              <a:buChar char="●"/>
            </a:pPr>
            <a:r>
              <a:rPr lang="en"/>
              <a:t>Stemming is performed where similar sentences such as tasteful, tasty are </a:t>
            </a:r>
            <a:r>
              <a:rPr lang="en"/>
              <a:t>replaced</a:t>
            </a:r>
            <a:r>
              <a:rPr lang="en"/>
              <a:t> by their root word(Eg. Taste). </a:t>
            </a:r>
            <a:endParaRPr/>
          </a:p>
          <a:p>
            <a:pPr indent="-325755" lvl="0" marL="457200" rtl="0" algn="l">
              <a:spcBef>
                <a:spcPts val="0"/>
              </a:spcBef>
              <a:spcAft>
                <a:spcPts val="0"/>
              </a:spcAft>
              <a:buSzPct val="100000"/>
              <a:buChar char="●"/>
            </a:pPr>
            <a:r>
              <a:rPr lang="en"/>
              <a:t>Than all the text is converted to the lower case. </a:t>
            </a:r>
            <a:endParaRPr/>
          </a:p>
          <a:p>
            <a:pPr indent="-325755" lvl="0" marL="457200" rtl="0" algn="l">
              <a:spcBef>
                <a:spcPts val="0"/>
              </a:spcBef>
              <a:spcAft>
                <a:spcPts val="0"/>
              </a:spcAft>
              <a:buSzPct val="100000"/>
              <a:buChar char="●"/>
            </a:pPr>
            <a:r>
              <a:rPr lang="en"/>
              <a:t>After this the whole </a:t>
            </a:r>
            <a:r>
              <a:rPr lang="en"/>
              <a:t>document</a:t>
            </a:r>
            <a:r>
              <a:rPr lang="en"/>
              <a:t> is converted into sentences. </a:t>
            </a:r>
            <a:endParaRPr/>
          </a:p>
          <a:p>
            <a:pPr indent="-325755" lvl="0" marL="457200" rtl="0" algn="l">
              <a:spcBef>
                <a:spcPts val="0"/>
              </a:spcBef>
              <a:spcAft>
                <a:spcPts val="0"/>
              </a:spcAft>
              <a:buSzPct val="100000"/>
              <a:buChar char="●"/>
            </a:pPr>
            <a:r>
              <a:rPr lang="en"/>
              <a:t>And at last the tokens(Single word) are Generated.</a:t>
            </a:r>
            <a:endParaRPr/>
          </a:p>
          <a:p>
            <a:pPr indent="-325755" lvl="0" marL="457200" rtl="0" algn="l">
              <a:spcBef>
                <a:spcPts val="0"/>
              </a:spcBef>
              <a:spcAft>
                <a:spcPts val="0"/>
              </a:spcAft>
              <a:buSzPct val="100000"/>
              <a:buChar char="●"/>
            </a:pPr>
            <a:r>
              <a:rPr lang="en"/>
              <a:t>In this project I have used TfidfVectorizer() function for the cleaning and than conversion of the text data into the numerical vector/Matrix.</a:t>
            </a:r>
            <a:endParaRPr/>
          </a:p>
        </p:txBody>
      </p:sp>
      <p:pic>
        <p:nvPicPr>
          <p:cNvPr id="149" name="Google Shape;149;p28"/>
          <p:cNvPicPr preferRelativeResize="0"/>
          <p:nvPr/>
        </p:nvPicPr>
        <p:blipFill>
          <a:blip r:embed="rId3">
            <a:alphaModFix/>
          </a:blip>
          <a:stretch>
            <a:fillRect/>
          </a:stretch>
        </p:blipFill>
        <p:spPr>
          <a:xfrm>
            <a:off x="5616200" y="1170000"/>
            <a:ext cx="3527800" cy="397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TfidfVectorizer- Method</a:t>
            </a:r>
            <a:endParaRPr u="sng"/>
          </a:p>
        </p:txBody>
      </p:sp>
      <p:sp>
        <p:nvSpPr>
          <p:cNvPr id="155" name="Google Shape;155;p29"/>
          <p:cNvSpPr txBox="1"/>
          <p:nvPr>
            <p:ph idx="1" type="body"/>
          </p:nvPr>
        </p:nvSpPr>
        <p:spPr>
          <a:xfrm>
            <a:off x="191750" y="1152475"/>
            <a:ext cx="5199300" cy="39735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It uses term frequency and Inverse document frequency to calculate the unique vector from the given document. </a:t>
            </a:r>
            <a:endParaRPr/>
          </a:p>
          <a:p>
            <a:pPr indent="-317182" lvl="0" marL="457200" rtl="0" algn="l">
              <a:spcBef>
                <a:spcPts val="0"/>
              </a:spcBef>
              <a:spcAft>
                <a:spcPts val="0"/>
              </a:spcAft>
              <a:buSzPct val="100000"/>
              <a:buChar char="●"/>
            </a:pPr>
            <a:r>
              <a:rPr lang="en"/>
              <a:t>Suppose two document/sentence.</a:t>
            </a:r>
            <a:endParaRPr/>
          </a:p>
          <a:p>
            <a:pPr indent="-317182" lvl="0" marL="457200" rtl="0" algn="l">
              <a:spcBef>
                <a:spcPts val="0"/>
              </a:spcBef>
              <a:spcAft>
                <a:spcPts val="0"/>
              </a:spcAft>
              <a:buSzPct val="100000"/>
              <a:buChar char="●"/>
            </a:pPr>
            <a:r>
              <a:rPr lang="en"/>
              <a:t>A - “The car is driven on the Road” </a:t>
            </a:r>
            <a:endParaRPr/>
          </a:p>
          <a:p>
            <a:pPr indent="-317182" lvl="0" marL="457200" rtl="0" algn="l">
              <a:spcBef>
                <a:spcPts val="0"/>
              </a:spcBef>
              <a:spcAft>
                <a:spcPts val="0"/>
              </a:spcAft>
              <a:buSzPct val="100000"/>
              <a:buChar char="●"/>
            </a:pPr>
            <a:r>
              <a:rPr lang="en"/>
              <a:t>B - “The truck is driven on the Highway”</a:t>
            </a:r>
            <a:endParaRPr/>
          </a:p>
          <a:p>
            <a:pPr indent="-317182" lvl="0" marL="457200" rtl="0" algn="l">
              <a:spcBef>
                <a:spcPts val="0"/>
              </a:spcBef>
              <a:spcAft>
                <a:spcPts val="0"/>
              </a:spcAft>
              <a:buSzPct val="100000"/>
              <a:buChar char="●"/>
            </a:pPr>
            <a:r>
              <a:rPr lang="en"/>
              <a:t>Term frequency of each unique term is equal to (# of time the word occur in the document / Total # of words in that document).</a:t>
            </a:r>
            <a:endParaRPr/>
          </a:p>
          <a:p>
            <a:pPr indent="-317182" lvl="0" marL="457200" rtl="0" algn="l">
              <a:spcBef>
                <a:spcPts val="0"/>
              </a:spcBef>
              <a:spcAft>
                <a:spcPts val="0"/>
              </a:spcAft>
              <a:buSzPct val="100000"/>
              <a:buChar char="●"/>
            </a:pPr>
            <a:r>
              <a:rPr lang="en"/>
              <a:t>Inverse document frequency(IDF) is equal to (total # of document / Total # of document in which that word occur).</a:t>
            </a:r>
            <a:endParaRPr/>
          </a:p>
          <a:p>
            <a:pPr indent="-317182" lvl="0" marL="457200" rtl="0" algn="l">
              <a:spcBef>
                <a:spcPts val="0"/>
              </a:spcBef>
              <a:spcAft>
                <a:spcPts val="0"/>
              </a:spcAft>
              <a:buSzPct val="100000"/>
              <a:buChar char="●"/>
            </a:pPr>
            <a:r>
              <a:rPr lang="en"/>
              <a:t>IDF in measure of the weight of the term/token in all the documents.</a:t>
            </a:r>
            <a:endParaRPr/>
          </a:p>
          <a:p>
            <a:pPr indent="-317182" lvl="0" marL="457200" rtl="0" algn="l">
              <a:spcBef>
                <a:spcPts val="0"/>
              </a:spcBef>
              <a:spcAft>
                <a:spcPts val="0"/>
              </a:spcAft>
              <a:buSzPct val="100000"/>
              <a:buChar char="●"/>
            </a:pPr>
            <a:r>
              <a:rPr lang="en"/>
              <a:t>Final Tfidf is calculated by multiplying term frequency and IDF. </a:t>
            </a:r>
            <a:endParaRPr/>
          </a:p>
          <a:p>
            <a:pPr indent="-317182" lvl="0" marL="457200" rtl="0" algn="l">
              <a:spcBef>
                <a:spcPts val="0"/>
              </a:spcBef>
              <a:spcAft>
                <a:spcPts val="0"/>
              </a:spcAft>
              <a:buSzPct val="100000"/>
              <a:buChar char="●"/>
            </a:pPr>
            <a:r>
              <a:rPr lang="en"/>
              <a:t>So in this example the unique vector for sentence            A = [0,0.043,0,0,0,0,0,0.043,0]</a:t>
            </a:r>
            <a:endParaRPr/>
          </a:p>
        </p:txBody>
      </p:sp>
      <p:pic>
        <p:nvPicPr>
          <p:cNvPr id="156" name="Google Shape;156;p29"/>
          <p:cNvPicPr preferRelativeResize="0"/>
          <p:nvPr/>
        </p:nvPicPr>
        <p:blipFill>
          <a:blip r:embed="rId3">
            <a:alphaModFix/>
          </a:blip>
          <a:stretch>
            <a:fillRect/>
          </a:stretch>
        </p:blipFill>
        <p:spPr>
          <a:xfrm>
            <a:off x="5582450" y="1152475"/>
            <a:ext cx="3561550" cy="397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Null value Imputation</a:t>
            </a:r>
            <a:endParaRPr u="sng"/>
          </a:p>
        </p:txBody>
      </p:sp>
      <p:sp>
        <p:nvSpPr>
          <p:cNvPr id="162" name="Google Shape;162;p30"/>
          <p:cNvSpPr txBox="1"/>
          <p:nvPr>
            <p:ph idx="1" type="body"/>
          </p:nvPr>
        </p:nvSpPr>
        <p:spPr>
          <a:xfrm>
            <a:off x="191750" y="1152475"/>
            <a:ext cx="5199300" cy="39735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For Null value imputation(which are of text format), I have used the ‘Hot deck Imputation’. </a:t>
            </a:r>
            <a:endParaRPr/>
          </a:p>
          <a:p>
            <a:pPr indent="-317182" lvl="0" marL="457200" rtl="0" algn="l">
              <a:spcBef>
                <a:spcPts val="0"/>
              </a:spcBef>
              <a:spcAft>
                <a:spcPts val="0"/>
              </a:spcAft>
              <a:buSzPct val="100000"/>
              <a:buChar char="●"/>
            </a:pPr>
            <a:r>
              <a:rPr lang="en"/>
              <a:t>In this method the missing values can be filled by the other similar values of that column, here similarity can be defined by any other variable of the data. </a:t>
            </a:r>
            <a:endParaRPr/>
          </a:p>
          <a:p>
            <a:pPr indent="-317182" lvl="0" marL="457200" rtl="0" algn="l">
              <a:spcBef>
                <a:spcPts val="0"/>
              </a:spcBef>
              <a:spcAft>
                <a:spcPts val="0"/>
              </a:spcAft>
              <a:buSzPct val="100000"/>
              <a:buChar char="●"/>
            </a:pPr>
            <a:r>
              <a:rPr lang="en"/>
              <a:t>Best way to check the similarity is to check for the target variable, the 2 values of a variable will be similar if they have similar value of the target variable. </a:t>
            </a:r>
            <a:endParaRPr/>
          </a:p>
          <a:p>
            <a:pPr indent="-317182" lvl="0" marL="457200" rtl="0" algn="l">
              <a:spcBef>
                <a:spcPts val="0"/>
              </a:spcBef>
              <a:spcAft>
                <a:spcPts val="0"/>
              </a:spcAft>
              <a:buSzPct val="100000"/>
              <a:buChar char="●"/>
            </a:pPr>
            <a:r>
              <a:rPr lang="en"/>
              <a:t>I have shown 4 instances of the train data in the figure at index number 10,18,9,22.</a:t>
            </a:r>
            <a:endParaRPr/>
          </a:p>
          <a:p>
            <a:pPr indent="-317182" lvl="0" marL="457200" rtl="0" algn="l">
              <a:spcBef>
                <a:spcPts val="0"/>
              </a:spcBef>
              <a:spcAft>
                <a:spcPts val="0"/>
              </a:spcAft>
              <a:buSzPct val="100000"/>
              <a:buChar char="●"/>
            </a:pPr>
            <a:r>
              <a:rPr lang="en"/>
              <a:t>Null value of the Title variable at index number 10 can be filled with the Value of Title variable at index number 22, </a:t>
            </a:r>
            <a:r>
              <a:rPr lang="en"/>
              <a:t>because both the instance have value of Target variable value = 1</a:t>
            </a:r>
            <a:r>
              <a:rPr lang="en"/>
              <a:t>. </a:t>
            </a:r>
            <a:endParaRPr/>
          </a:p>
          <a:p>
            <a:pPr indent="-317182" lvl="0" marL="457200" rtl="0" algn="l">
              <a:spcBef>
                <a:spcPts val="0"/>
              </a:spcBef>
              <a:spcAft>
                <a:spcPts val="0"/>
              </a:spcAft>
              <a:buSzPct val="100000"/>
              <a:buChar char="●"/>
            </a:pPr>
            <a:r>
              <a:rPr lang="en"/>
              <a:t>Null value of the Title variable at index number 18 can be filled with the Value of Title variable at index number 9, because both the instance have value of Target variable value = 0. </a:t>
            </a:r>
            <a:endParaRPr/>
          </a:p>
        </p:txBody>
      </p:sp>
      <p:pic>
        <p:nvPicPr>
          <p:cNvPr id="163" name="Google Shape;163;p30"/>
          <p:cNvPicPr preferRelativeResize="0"/>
          <p:nvPr/>
        </p:nvPicPr>
        <p:blipFill>
          <a:blip r:embed="rId3">
            <a:alphaModFix/>
          </a:blip>
          <a:stretch>
            <a:fillRect/>
          </a:stretch>
        </p:blipFill>
        <p:spPr>
          <a:xfrm>
            <a:off x="5548675" y="1152475"/>
            <a:ext cx="3595326" cy="397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Date time feature extraction</a:t>
            </a:r>
            <a:endParaRPr u="sng"/>
          </a:p>
        </p:txBody>
      </p:sp>
      <p:sp>
        <p:nvSpPr>
          <p:cNvPr id="169" name="Google Shape;169;p31"/>
          <p:cNvSpPr txBox="1"/>
          <p:nvPr>
            <p:ph idx="1" type="body"/>
          </p:nvPr>
        </p:nvSpPr>
        <p:spPr>
          <a:xfrm>
            <a:off x="191750" y="1152475"/>
            <a:ext cx="5199300" cy="397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Date time format of the data is precious source of information and it contains the various </a:t>
            </a:r>
            <a:r>
              <a:rPr lang="en"/>
              <a:t>hidden</a:t>
            </a:r>
            <a:r>
              <a:rPr lang="en"/>
              <a:t> </a:t>
            </a:r>
            <a:r>
              <a:rPr lang="en"/>
              <a:t>features</a:t>
            </a:r>
            <a:r>
              <a:rPr lang="en"/>
              <a:t> inside it which can affect the output significantly. </a:t>
            </a:r>
            <a:endParaRPr/>
          </a:p>
          <a:p>
            <a:pPr indent="-342900" lvl="0" marL="457200" rtl="0" algn="l">
              <a:spcBef>
                <a:spcPts val="0"/>
              </a:spcBef>
              <a:spcAft>
                <a:spcPts val="0"/>
              </a:spcAft>
              <a:buSzPts val="1800"/>
              <a:buChar char="●"/>
            </a:pPr>
            <a:r>
              <a:rPr lang="en"/>
              <a:t>This is why the date time feature is not to be ignored. </a:t>
            </a:r>
            <a:endParaRPr/>
          </a:p>
          <a:p>
            <a:pPr indent="-342900" lvl="0" marL="457200" rtl="0" algn="l">
              <a:spcBef>
                <a:spcPts val="0"/>
              </a:spcBef>
              <a:spcAft>
                <a:spcPts val="0"/>
              </a:spcAft>
              <a:buSzPts val="1800"/>
              <a:buChar char="●"/>
            </a:pPr>
            <a:r>
              <a:rPr lang="en"/>
              <a:t>It can be seen from the diagram that the Year, month, Day number of month, day number of week, time in hour, minute and second etc. </a:t>
            </a:r>
            <a:endParaRPr/>
          </a:p>
          <a:p>
            <a:pPr indent="-342900" lvl="0" marL="457200" rtl="0" algn="l">
              <a:spcBef>
                <a:spcPts val="0"/>
              </a:spcBef>
              <a:spcAft>
                <a:spcPts val="0"/>
              </a:spcAft>
              <a:buSzPts val="1800"/>
              <a:buChar char="●"/>
            </a:pPr>
            <a:r>
              <a:rPr lang="en"/>
              <a:t>There</a:t>
            </a:r>
            <a:r>
              <a:rPr lang="en"/>
              <a:t> are other </a:t>
            </a:r>
            <a:r>
              <a:rPr lang="en"/>
              <a:t>features</a:t>
            </a:r>
            <a:r>
              <a:rPr lang="en"/>
              <a:t> which can be </a:t>
            </a:r>
            <a:r>
              <a:rPr lang="en"/>
              <a:t>extracted</a:t>
            </a:r>
            <a:r>
              <a:rPr lang="en"/>
              <a:t>.</a:t>
            </a:r>
            <a:endParaRPr/>
          </a:p>
        </p:txBody>
      </p:sp>
      <p:pic>
        <p:nvPicPr>
          <p:cNvPr id="170" name="Google Shape;170;p31"/>
          <p:cNvPicPr preferRelativeResize="0"/>
          <p:nvPr/>
        </p:nvPicPr>
        <p:blipFill>
          <a:blip r:embed="rId3">
            <a:alphaModFix/>
          </a:blip>
          <a:stretch>
            <a:fillRect/>
          </a:stretch>
        </p:blipFill>
        <p:spPr>
          <a:xfrm>
            <a:off x="5469900" y="1152475"/>
            <a:ext cx="3674100" cy="397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032050"/>
            <a:ext cx="8520600" cy="1079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Section - A</a:t>
            </a:r>
            <a:endParaRPr/>
          </a:p>
          <a:p>
            <a:pPr indent="0" lvl="0" marL="0" rtl="0" algn="ctr">
              <a:spcBef>
                <a:spcPts val="0"/>
              </a:spcBef>
              <a:spcAft>
                <a:spcPts val="0"/>
              </a:spcAft>
              <a:buNone/>
            </a:pPr>
            <a:r>
              <a:rPr lang="en"/>
              <a:t>Approach Discussion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2545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Model Selection</a:t>
            </a:r>
            <a:endParaRPr u="sng"/>
          </a:p>
        </p:txBody>
      </p:sp>
      <p:sp>
        <p:nvSpPr>
          <p:cNvPr id="176" name="Google Shape;176;p32"/>
          <p:cNvSpPr txBox="1"/>
          <p:nvPr>
            <p:ph idx="1" type="body"/>
          </p:nvPr>
        </p:nvSpPr>
        <p:spPr>
          <a:xfrm>
            <a:off x="191750" y="912400"/>
            <a:ext cx="8640600" cy="42135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Data for training is not that much sufficient so that Deep learning models such as CNN or LSTM can be trained(these are more suitable for the sequence/ Text data).</a:t>
            </a:r>
            <a:endParaRPr/>
          </a:p>
          <a:p>
            <a:pPr indent="-325755" lvl="0" marL="457200" rtl="0" algn="l">
              <a:spcBef>
                <a:spcPts val="0"/>
              </a:spcBef>
              <a:spcAft>
                <a:spcPts val="0"/>
              </a:spcAft>
              <a:buSzPct val="100000"/>
              <a:buChar char="●"/>
            </a:pPr>
            <a:r>
              <a:rPr lang="en"/>
              <a:t>The deep learning models </a:t>
            </a:r>
            <a:r>
              <a:rPr lang="en"/>
              <a:t>at least</a:t>
            </a:r>
            <a:r>
              <a:rPr lang="en"/>
              <a:t> requires 1000 instances of each class, but in our case the training data set only have approximately 240 values for (Patient_Tag = 1) class and 916 instances for (Patient_Tag = 0) class. </a:t>
            </a:r>
            <a:endParaRPr/>
          </a:p>
          <a:p>
            <a:pPr indent="-325755" lvl="0" marL="457200" rtl="0" algn="l">
              <a:spcBef>
                <a:spcPts val="0"/>
              </a:spcBef>
              <a:spcAft>
                <a:spcPts val="0"/>
              </a:spcAft>
              <a:buSzPct val="100000"/>
              <a:buChar char="●"/>
            </a:pPr>
            <a:r>
              <a:rPr lang="en"/>
              <a:t>So we can train the Machine learning models. </a:t>
            </a:r>
            <a:endParaRPr/>
          </a:p>
          <a:p>
            <a:pPr indent="-325755" lvl="0" marL="457200" rtl="0" algn="l">
              <a:spcBef>
                <a:spcPts val="0"/>
              </a:spcBef>
              <a:spcAft>
                <a:spcPts val="0"/>
              </a:spcAft>
              <a:buSzPct val="100000"/>
              <a:buChar char="●"/>
            </a:pPr>
            <a:r>
              <a:rPr lang="en"/>
              <a:t>First, I choose </a:t>
            </a:r>
            <a:r>
              <a:rPr lang="en">
                <a:solidFill>
                  <a:srgbClr val="FF0000"/>
                </a:solidFill>
              </a:rPr>
              <a:t>Naive bayes algorithm</a:t>
            </a:r>
            <a:r>
              <a:rPr lang="en"/>
              <a:t> which does not require much training data, so it is the suitable machine learning model to apply here. </a:t>
            </a:r>
            <a:endParaRPr/>
          </a:p>
          <a:p>
            <a:pPr indent="-325755" lvl="0" marL="457200" rtl="0" algn="l">
              <a:spcBef>
                <a:spcPts val="0"/>
              </a:spcBef>
              <a:spcAft>
                <a:spcPts val="0"/>
              </a:spcAft>
              <a:buSzPct val="100000"/>
              <a:buChar char="●"/>
            </a:pPr>
            <a:r>
              <a:rPr lang="en"/>
              <a:t>Than, I select </a:t>
            </a:r>
            <a:r>
              <a:rPr lang="en">
                <a:solidFill>
                  <a:srgbClr val="FF0000"/>
                </a:solidFill>
              </a:rPr>
              <a:t>Support Vector classifier</a:t>
            </a:r>
            <a:r>
              <a:rPr lang="en"/>
              <a:t> which also does not need more training data, it do require more computation power than Naive bayes but it gives better results. </a:t>
            </a:r>
            <a:endParaRPr/>
          </a:p>
          <a:p>
            <a:pPr indent="-325755" lvl="0" marL="457200" rtl="0" algn="l">
              <a:spcBef>
                <a:spcPts val="0"/>
              </a:spcBef>
              <a:spcAft>
                <a:spcPts val="0"/>
              </a:spcAft>
              <a:buSzPct val="100000"/>
              <a:buChar char="●"/>
            </a:pPr>
            <a:r>
              <a:rPr lang="en">
                <a:solidFill>
                  <a:srgbClr val="FF0000"/>
                </a:solidFill>
              </a:rPr>
              <a:t>Random forest</a:t>
            </a:r>
            <a:r>
              <a:rPr lang="en"/>
              <a:t> is another machine learning model which works on multiple decision tree and it is better algorithm in case of </a:t>
            </a:r>
            <a:r>
              <a:rPr lang="en"/>
              <a:t>classification</a:t>
            </a:r>
            <a:r>
              <a:rPr lang="en"/>
              <a:t> of text data containing some noise. </a:t>
            </a:r>
            <a:endParaRPr/>
          </a:p>
          <a:p>
            <a:pPr indent="-325755" lvl="0" marL="457200" rtl="0" algn="l">
              <a:spcBef>
                <a:spcPts val="0"/>
              </a:spcBef>
              <a:spcAft>
                <a:spcPts val="0"/>
              </a:spcAft>
              <a:buSzPct val="100000"/>
              <a:buChar char="●"/>
            </a:pPr>
            <a:r>
              <a:rPr lang="en">
                <a:solidFill>
                  <a:srgbClr val="FF0000"/>
                </a:solidFill>
              </a:rPr>
              <a:t>Logistic regression</a:t>
            </a:r>
            <a:r>
              <a:rPr lang="en"/>
              <a:t> is an useful classification technique when the dataset have only 2 classes(In our case the classes are 2).</a:t>
            </a:r>
            <a:endParaRPr/>
          </a:p>
          <a:p>
            <a:pPr indent="-325755" lvl="0" marL="457200" rtl="0" algn="l">
              <a:spcBef>
                <a:spcPts val="0"/>
              </a:spcBef>
              <a:spcAft>
                <a:spcPts val="0"/>
              </a:spcAft>
              <a:buSzPct val="100000"/>
              <a:buChar char="●"/>
            </a:pPr>
            <a:r>
              <a:rPr lang="en"/>
              <a:t>With this much data the simple neural network/</a:t>
            </a:r>
            <a:r>
              <a:rPr lang="en">
                <a:solidFill>
                  <a:srgbClr val="FF0000"/>
                </a:solidFill>
              </a:rPr>
              <a:t>Multilayer Perceptron</a:t>
            </a:r>
            <a:r>
              <a:rPr lang="en"/>
              <a:t> can perform well. </a:t>
            </a:r>
            <a:endParaRPr/>
          </a:p>
          <a:p>
            <a:pPr indent="-325755" lvl="0" marL="457200" rtl="0" algn="l">
              <a:spcBef>
                <a:spcPts val="0"/>
              </a:spcBef>
              <a:spcAft>
                <a:spcPts val="0"/>
              </a:spcAft>
              <a:buSzPct val="100000"/>
              <a:buChar char="●"/>
            </a:pPr>
            <a:r>
              <a:rPr lang="en"/>
              <a:t>The models can be selected through some prior </a:t>
            </a:r>
            <a:r>
              <a:rPr lang="en"/>
              <a:t>intuition</a:t>
            </a:r>
            <a:r>
              <a:rPr lang="en"/>
              <a:t> but their </a:t>
            </a:r>
            <a:r>
              <a:rPr lang="en"/>
              <a:t>performance</a:t>
            </a:r>
            <a:r>
              <a:rPr lang="en"/>
              <a:t> can vary from one dataset to another dataset of same type.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1814750"/>
            <a:ext cx="8520600" cy="141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Section - B</a:t>
            </a:r>
            <a:endParaRPr/>
          </a:p>
          <a:p>
            <a:pPr indent="0" lvl="0" marL="0" rtl="0" algn="ctr">
              <a:spcBef>
                <a:spcPts val="0"/>
              </a:spcBef>
              <a:spcAft>
                <a:spcPts val="0"/>
              </a:spcAft>
              <a:buNone/>
            </a:pPr>
            <a:r>
              <a:rPr lang="en"/>
              <a:t>Source code Explanation</a:t>
            </a:r>
            <a:endParaRPr/>
          </a:p>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Import Libraries and dataset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213850"/>
            <a:ext cx="8568300" cy="573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Libraries Used </a:t>
            </a:r>
            <a:endParaRPr/>
          </a:p>
        </p:txBody>
      </p:sp>
      <p:sp>
        <p:nvSpPr>
          <p:cNvPr id="192" name="Google Shape;192;p35"/>
          <p:cNvSpPr txBox="1"/>
          <p:nvPr>
            <p:ph idx="1" type="body"/>
          </p:nvPr>
        </p:nvSpPr>
        <p:spPr>
          <a:xfrm>
            <a:off x="236350" y="1148100"/>
            <a:ext cx="3286500" cy="3995400"/>
          </a:xfrm>
          <a:prstGeom prst="rect">
            <a:avLst/>
          </a:prstGeom>
        </p:spPr>
        <p:txBody>
          <a:bodyPr anchorCtr="0" anchor="t" bIns="91425" lIns="91425" spcFirstLastPara="1" rIns="91425" wrap="square" tIns="91425">
            <a:normAutofit fontScale="92500" lnSpcReduction="10000"/>
          </a:bodyPr>
          <a:lstStyle/>
          <a:p>
            <a:pPr indent="-299085" lvl="0" marL="457200" rtl="0" algn="l">
              <a:spcBef>
                <a:spcPts val="0"/>
              </a:spcBef>
              <a:spcAft>
                <a:spcPts val="0"/>
              </a:spcAft>
              <a:buSzPct val="100000"/>
              <a:buChar char="●"/>
            </a:pPr>
            <a:r>
              <a:rPr lang="en"/>
              <a:t>Pandas library is for the data </a:t>
            </a:r>
            <a:r>
              <a:rPr lang="en"/>
              <a:t>manipulation</a:t>
            </a:r>
            <a:r>
              <a:rPr lang="en"/>
              <a:t> and Analysis. </a:t>
            </a:r>
            <a:endParaRPr/>
          </a:p>
          <a:p>
            <a:pPr indent="-299085" lvl="0" marL="457200" rtl="0" algn="l">
              <a:spcBef>
                <a:spcPts val="0"/>
              </a:spcBef>
              <a:spcAft>
                <a:spcPts val="0"/>
              </a:spcAft>
              <a:buSzPct val="100000"/>
              <a:buChar char="●"/>
            </a:pPr>
            <a:r>
              <a:rPr lang="en"/>
              <a:t>Numpy is the library which can be used to work on the array and matrices. </a:t>
            </a:r>
            <a:endParaRPr/>
          </a:p>
          <a:p>
            <a:pPr indent="-299085" lvl="0" marL="457200" rtl="0" algn="l">
              <a:spcBef>
                <a:spcPts val="0"/>
              </a:spcBef>
              <a:spcAft>
                <a:spcPts val="0"/>
              </a:spcAft>
              <a:buSzPct val="100000"/>
              <a:buChar char="●"/>
            </a:pPr>
            <a:r>
              <a:rPr lang="en"/>
              <a:t>Matplotlib.pyplot and Seaborn are the data visualization libraries which are used here.</a:t>
            </a:r>
            <a:endParaRPr/>
          </a:p>
          <a:p>
            <a:pPr indent="-299085" lvl="0" marL="457200" rtl="0" algn="l">
              <a:spcBef>
                <a:spcPts val="0"/>
              </a:spcBef>
              <a:spcAft>
                <a:spcPts val="0"/>
              </a:spcAft>
              <a:buSzPct val="100000"/>
              <a:buChar char="●"/>
            </a:pPr>
            <a:r>
              <a:rPr lang="en"/>
              <a:t>Line number 5 in the code is for the splitting of the data. </a:t>
            </a:r>
            <a:endParaRPr/>
          </a:p>
          <a:p>
            <a:pPr indent="-299085" lvl="0" marL="457200" rtl="0" algn="l">
              <a:spcBef>
                <a:spcPts val="0"/>
              </a:spcBef>
              <a:spcAft>
                <a:spcPts val="0"/>
              </a:spcAft>
              <a:buSzPct val="100000"/>
              <a:buChar char="●"/>
            </a:pPr>
            <a:r>
              <a:rPr lang="en"/>
              <a:t>Line number 6,7,8,9,11 are for importing various models which are used here. </a:t>
            </a:r>
            <a:endParaRPr/>
          </a:p>
          <a:p>
            <a:pPr indent="-299085" lvl="0" marL="457200" rtl="0" algn="l">
              <a:spcBef>
                <a:spcPts val="0"/>
              </a:spcBef>
              <a:spcAft>
                <a:spcPts val="0"/>
              </a:spcAft>
              <a:buSzPct val="100000"/>
              <a:buChar char="●"/>
            </a:pPr>
            <a:r>
              <a:rPr lang="en"/>
              <a:t>Line number 10 in the code cell is for performing importing library which will help in performing the K-Fold Cross-validation. </a:t>
            </a:r>
            <a:endParaRPr/>
          </a:p>
          <a:p>
            <a:pPr indent="-299085" lvl="0" marL="457200" rtl="0" algn="l">
              <a:spcBef>
                <a:spcPts val="0"/>
              </a:spcBef>
              <a:spcAft>
                <a:spcPts val="0"/>
              </a:spcAft>
              <a:buSzPct val="100000"/>
              <a:buChar char="●"/>
            </a:pPr>
            <a:r>
              <a:rPr lang="en"/>
              <a:t>Line number 4 of the code cell is for importing library which will help in converting the text feature into its corresponding numerical matrix for term frequency. </a:t>
            </a:r>
            <a:endParaRPr/>
          </a:p>
        </p:txBody>
      </p:sp>
      <p:pic>
        <p:nvPicPr>
          <p:cNvPr id="193" name="Google Shape;193;p35"/>
          <p:cNvPicPr preferRelativeResize="0"/>
          <p:nvPr/>
        </p:nvPicPr>
        <p:blipFill>
          <a:blip r:embed="rId3">
            <a:alphaModFix/>
          </a:blip>
          <a:stretch>
            <a:fillRect/>
          </a:stretch>
        </p:blipFill>
        <p:spPr>
          <a:xfrm>
            <a:off x="4479450" y="1148000"/>
            <a:ext cx="4664550" cy="3995500"/>
          </a:xfrm>
          <a:prstGeom prst="rect">
            <a:avLst/>
          </a:prstGeom>
          <a:noFill/>
          <a:ln>
            <a:noFill/>
          </a:ln>
        </p:spPr>
      </p:pic>
      <p:sp>
        <p:nvSpPr>
          <p:cNvPr id="194" name="Google Shape;194;p35"/>
          <p:cNvSpPr txBox="1"/>
          <p:nvPr/>
        </p:nvSpPr>
        <p:spPr>
          <a:xfrm>
            <a:off x="3747750" y="1114050"/>
            <a:ext cx="731700" cy="40635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AutoNum type="arabicPeriod"/>
            </a:pPr>
            <a:r>
              <a:rPr lang="en" sz="2100">
                <a:solidFill>
                  <a:schemeClr val="dk1"/>
                </a:solidFill>
              </a:rPr>
              <a:t>-</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 sz="2100">
                <a:solidFill>
                  <a:schemeClr val="dk1"/>
                </a:solidFill>
              </a:rPr>
              <a:t>-</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 sz="2100">
                <a:solidFill>
                  <a:schemeClr val="dk1"/>
                </a:solidFill>
              </a:rPr>
              <a:t>-</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 sz="2100">
                <a:solidFill>
                  <a:schemeClr val="dk1"/>
                </a:solidFill>
              </a:rPr>
              <a:t>-</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 sz="2100">
                <a:solidFill>
                  <a:schemeClr val="dk1"/>
                </a:solidFill>
              </a:rPr>
              <a:t>-</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 sz="2100">
                <a:solidFill>
                  <a:schemeClr val="dk1"/>
                </a:solidFill>
              </a:rPr>
              <a:t>-</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 sz="2100">
                <a:solidFill>
                  <a:schemeClr val="dk1"/>
                </a:solidFill>
              </a:rPr>
              <a:t>-</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 sz="2100">
                <a:solidFill>
                  <a:schemeClr val="dk1"/>
                </a:solidFill>
              </a:rPr>
              <a:t>-</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 sz="2100">
                <a:solidFill>
                  <a:schemeClr val="dk1"/>
                </a:solidFill>
              </a:rPr>
              <a:t>-</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 sz="2100">
                <a:solidFill>
                  <a:schemeClr val="dk1"/>
                </a:solidFill>
              </a:rPr>
              <a:t>-</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 sz="2100">
                <a:solidFill>
                  <a:schemeClr val="dk1"/>
                </a:solidFill>
              </a:rPr>
              <a:t>-</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 sz="2100">
                <a:solidFill>
                  <a:schemeClr val="dk1"/>
                </a:solidFill>
              </a:rPr>
              <a:t>-</a:t>
            </a:r>
            <a:endParaRPr sz="21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370975"/>
            <a:ext cx="8531400" cy="62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Importing train dataset</a:t>
            </a:r>
            <a:endParaRPr/>
          </a:p>
        </p:txBody>
      </p:sp>
      <p:sp>
        <p:nvSpPr>
          <p:cNvPr id="200" name="Google Shape;200;p3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The training dataset is imported using pandas and stored as pandas </a:t>
            </a:r>
            <a:r>
              <a:rPr lang="en"/>
              <a:t>dataframe</a:t>
            </a:r>
            <a:r>
              <a:rPr lang="en"/>
              <a:t>. </a:t>
            </a:r>
            <a:endParaRPr/>
          </a:p>
          <a:p>
            <a:pPr indent="-304800" lvl="0" marL="457200" rtl="0" algn="l">
              <a:spcBef>
                <a:spcPts val="0"/>
              </a:spcBef>
              <a:spcAft>
                <a:spcPts val="0"/>
              </a:spcAft>
              <a:buSzPts val="1200"/>
              <a:buChar char="●"/>
            </a:pPr>
            <a:r>
              <a:rPr lang="en"/>
              <a:t>Unicode_escape encoding method is used here for the purpose of encoding while the data read perform on the training data to store into the dataframe.</a:t>
            </a:r>
            <a:endParaRPr/>
          </a:p>
        </p:txBody>
      </p:sp>
      <p:pic>
        <p:nvPicPr>
          <p:cNvPr id="201" name="Google Shape;201;p36"/>
          <p:cNvPicPr preferRelativeResize="0"/>
          <p:nvPr/>
        </p:nvPicPr>
        <p:blipFill>
          <a:blip r:embed="rId3">
            <a:alphaModFix/>
          </a:blip>
          <a:stretch>
            <a:fillRect/>
          </a:stretch>
        </p:blipFill>
        <p:spPr>
          <a:xfrm>
            <a:off x="3572875" y="1684450"/>
            <a:ext cx="5381625" cy="977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61850" y="124450"/>
            <a:ext cx="8511300" cy="67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Showing the head of training data(Output Cell)</a:t>
            </a:r>
            <a:endParaRPr/>
          </a:p>
        </p:txBody>
      </p:sp>
      <p:sp>
        <p:nvSpPr>
          <p:cNvPr id="207" name="Google Shape;207;p37"/>
          <p:cNvSpPr txBox="1"/>
          <p:nvPr>
            <p:ph idx="1" type="body"/>
          </p:nvPr>
        </p:nvSpPr>
        <p:spPr>
          <a:xfrm>
            <a:off x="241525" y="1644838"/>
            <a:ext cx="2808000" cy="2446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This is the head of the training data which contains 9 features.</a:t>
            </a:r>
            <a:endParaRPr/>
          </a:p>
          <a:p>
            <a:pPr indent="-304800" lvl="0" marL="457200" rtl="0" algn="l">
              <a:spcBef>
                <a:spcPts val="0"/>
              </a:spcBef>
              <a:spcAft>
                <a:spcPts val="0"/>
              </a:spcAft>
              <a:buSzPts val="1200"/>
              <a:buChar char="●"/>
            </a:pPr>
            <a:r>
              <a:rPr lang="en"/>
              <a:t>Most significant </a:t>
            </a:r>
            <a:r>
              <a:rPr lang="en"/>
              <a:t>features</a:t>
            </a:r>
            <a:r>
              <a:rPr lang="en"/>
              <a:t> in the dataset are ‘TRANS_CONV_TEXT’ and ‘Title’ because they will be telling more about the type of Stakeholder of the healthcar</a:t>
            </a:r>
            <a:r>
              <a:rPr lang="en"/>
              <a:t>e, it is obvious by domain knowledge</a:t>
            </a:r>
            <a:r>
              <a:rPr lang="en"/>
              <a:t>. </a:t>
            </a:r>
            <a:endParaRPr/>
          </a:p>
        </p:txBody>
      </p:sp>
      <p:pic>
        <p:nvPicPr>
          <p:cNvPr id="208" name="Google Shape;208;p37"/>
          <p:cNvPicPr preferRelativeResize="0"/>
          <p:nvPr/>
        </p:nvPicPr>
        <p:blipFill>
          <a:blip r:embed="rId3">
            <a:alphaModFix/>
          </a:blip>
          <a:stretch>
            <a:fillRect/>
          </a:stretch>
        </p:blipFill>
        <p:spPr>
          <a:xfrm>
            <a:off x="3488800" y="1214613"/>
            <a:ext cx="5384350" cy="3306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a:t>
            </a:r>
            <a:r>
              <a:rPr lang="en"/>
              <a:t>Analysis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270700"/>
            <a:ext cx="8180700" cy="59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Frequency distribution of </a:t>
            </a:r>
            <a:r>
              <a:rPr lang="en"/>
              <a:t>Target function </a:t>
            </a:r>
            <a:endParaRPr/>
          </a:p>
        </p:txBody>
      </p:sp>
      <p:sp>
        <p:nvSpPr>
          <p:cNvPr id="219" name="Google Shape;219;p39"/>
          <p:cNvSpPr txBox="1"/>
          <p:nvPr>
            <p:ph idx="1" type="body"/>
          </p:nvPr>
        </p:nvSpPr>
        <p:spPr>
          <a:xfrm>
            <a:off x="311700" y="1724525"/>
            <a:ext cx="2808000" cy="1684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In first line of the cell the size of image is defined i.e (8,6).</a:t>
            </a:r>
            <a:endParaRPr/>
          </a:p>
          <a:p>
            <a:pPr indent="-304800" lvl="0" marL="457200" rtl="0" algn="l">
              <a:spcBef>
                <a:spcPts val="0"/>
              </a:spcBef>
              <a:spcAft>
                <a:spcPts val="0"/>
              </a:spcAft>
              <a:buSzPts val="1200"/>
              <a:buChar char="●"/>
            </a:pPr>
            <a:r>
              <a:rPr lang="en"/>
              <a:t>Than the plotting of the frequency distribution of the target variable for the train dataset is performed.</a:t>
            </a:r>
            <a:endParaRPr/>
          </a:p>
        </p:txBody>
      </p:sp>
      <p:pic>
        <p:nvPicPr>
          <p:cNvPr id="220" name="Google Shape;220;p39"/>
          <p:cNvPicPr preferRelativeResize="0"/>
          <p:nvPr/>
        </p:nvPicPr>
        <p:blipFill>
          <a:blip r:embed="rId3">
            <a:alphaModFix/>
          </a:blip>
          <a:stretch>
            <a:fillRect/>
          </a:stretch>
        </p:blipFill>
        <p:spPr>
          <a:xfrm>
            <a:off x="4020550" y="1823525"/>
            <a:ext cx="5123451" cy="1094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61850" y="124450"/>
            <a:ext cx="8511300" cy="67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Bar graph for the Patient_tag column</a:t>
            </a:r>
            <a:r>
              <a:rPr lang="en"/>
              <a:t>(Output Cell)</a:t>
            </a:r>
            <a:endParaRPr/>
          </a:p>
        </p:txBody>
      </p:sp>
      <p:sp>
        <p:nvSpPr>
          <p:cNvPr id="226" name="Google Shape;226;p40"/>
          <p:cNvSpPr txBox="1"/>
          <p:nvPr>
            <p:ph idx="1" type="body"/>
          </p:nvPr>
        </p:nvSpPr>
        <p:spPr>
          <a:xfrm>
            <a:off x="291650" y="2209886"/>
            <a:ext cx="2808000" cy="1316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Here it is clear that the data is unevenly distributed.</a:t>
            </a:r>
            <a:endParaRPr/>
          </a:p>
          <a:p>
            <a:pPr indent="-304800" lvl="0" marL="457200" rtl="0" algn="l">
              <a:spcBef>
                <a:spcPts val="0"/>
              </a:spcBef>
              <a:spcAft>
                <a:spcPts val="0"/>
              </a:spcAft>
              <a:buSzPts val="1200"/>
              <a:buChar char="●"/>
            </a:pPr>
            <a:r>
              <a:rPr lang="en"/>
              <a:t>(Patient_Tag = 0 ) class have more instances than (Patient_Tag = 1 )</a:t>
            </a:r>
            <a:endParaRPr/>
          </a:p>
        </p:txBody>
      </p:sp>
      <p:pic>
        <p:nvPicPr>
          <p:cNvPr id="227" name="Google Shape;227;p40"/>
          <p:cNvPicPr preferRelativeResize="0"/>
          <p:nvPr/>
        </p:nvPicPr>
        <p:blipFill>
          <a:blip r:embed="rId3">
            <a:alphaModFix/>
          </a:blip>
          <a:stretch>
            <a:fillRect/>
          </a:stretch>
        </p:blipFill>
        <p:spPr>
          <a:xfrm>
            <a:off x="3803500" y="1189538"/>
            <a:ext cx="4869475" cy="3356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401050"/>
            <a:ext cx="8180700" cy="611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Analyzing the test data</a:t>
            </a:r>
            <a:endParaRPr/>
          </a:p>
        </p:txBody>
      </p:sp>
      <p:sp>
        <p:nvSpPr>
          <p:cNvPr id="233" name="Google Shape;233;p4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In this first line of the cell all the column names are printed. </a:t>
            </a:r>
            <a:endParaRPr/>
          </a:p>
          <a:p>
            <a:pPr indent="-304800" lvl="0" marL="457200" rtl="0" algn="l">
              <a:spcBef>
                <a:spcPts val="0"/>
              </a:spcBef>
              <a:spcAft>
                <a:spcPts val="0"/>
              </a:spcAft>
              <a:buSzPts val="1200"/>
              <a:buChar char="●"/>
            </a:pPr>
            <a:r>
              <a:rPr lang="en"/>
              <a:t>In the second line, the number of null values in each columns of the dataframe are checked. </a:t>
            </a:r>
            <a:endParaRPr/>
          </a:p>
          <a:p>
            <a:pPr indent="-304800" lvl="0" marL="457200" rtl="0" algn="l">
              <a:spcBef>
                <a:spcPts val="0"/>
              </a:spcBef>
              <a:spcAft>
                <a:spcPts val="0"/>
              </a:spcAft>
              <a:buSzPts val="1200"/>
              <a:buChar char="●"/>
            </a:pPr>
            <a:r>
              <a:rPr lang="en"/>
              <a:t>Third line of the cell will tell all the information related to the </a:t>
            </a:r>
            <a:r>
              <a:rPr lang="en"/>
              <a:t>data frame</a:t>
            </a:r>
            <a:r>
              <a:rPr lang="en"/>
              <a:t> including the null values and memory storage requirement by it.</a:t>
            </a:r>
            <a:endParaRPr/>
          </a:p>
        </p:txBody>
      </p:sp>
      <p:pic>
        <p:nvPicPr>
          <p:cNvPr id="234" name="Google Shape;234;p41"/>
          <p:cNvPicPr preferRelativeResize="0"/>
          <p:nvPr/>
        </p:nvPicPr>
        <p:blipFill>
          <a:blip r:embed="rId3">
            <a:alphaModFix/>
          </a:blip>
          <a:stretch>
            <a:fillRect/>
          </a:stretch>
        </p:blipFill>
        <p:spPr>
          <a:xfrm>
            <a:off x="4806125" y="1933850"/>
            <a:ext cx="3245000" cy="1023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2321013" y="1024200"/>
            <a:ext cx="4501975" cy="4119300"/>
          </a:xfrm>
          <a:prstGeom prst="rect">
            <a:avLst/>
          </a:prstGeom>
          <a:noFill/>
          <a:ln>
            <a:noFill/>
          </a:ln>
        </p:spPr>
      </p:pic>
      <p:sp>
        <p:nvSpPr>
          <p:cNvPr id="66" name="Google Shape;66;p15"/>
          <p:cNvSpPr txBox="1"/>
          <p:nvPr/>
        </p:nvSpPr>
        <p:spPr>
          <a:xfrm>
            <a:off x="3218900" y="90050"/>
            <a:ext cx="2656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Flow graph/ steps to Approach the Given case study</a:t>
            </a:r>
            <a:endParaRPr sz="16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61850" y="124450"/>
            <a:ext cx="8511300" cy="67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Information related to train data is printed</a:t>
            </a:r>
            <a:r>
              <a:rPr lang="en"/>
              <a:t>(Output Cell)</a:t>
            </a:r>
            <a:endParaRPr/>
          </a:p>
        </p:txBody>
      </p:sp>
      <p:sp>
        <p:nvSpPr>
          <p:cNvPr id="240" name="Google Shape;240;p42"/>
          <p:cNvSpPr txBox="1"/>
          <p:nvPr>
            <p:ph idx="1" type="body"/>
          </p:nvPr>
        </p:nvSpPr>
        <p:spPr>
          <a:xfrm>
            <a:off x="291650" y="1788312"/>
            <a:ext cx="2808000" cy="15669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All the columns, the number of null values in these columns are printed. </a:t>
            </a:r>
            <a:endParaRPr/>
          </a:p>
          <a:p>
            <a:pPr indent="-304800" lvl="0" marL="457200" rtl="0" algn="l">
              <a:spcBef>
                <a:spcPts val="0"/>
              </a:spcBef>
              <a:spcAft>
                <a:spcPts val="0"/>
              </a:spcAft>
              <a:buSzPts val="1200"/>
              <a:buChar char="●"/>
            </a:pPr>
            <a:r>
              <a:rPr lang="en"/>
              <a:t>Other information related to the data frame storing the train data is printed.</a:t>
            </a:r>
            <a:endParaRPr/>
          </a:p>
        </p:txBody>
      </p:sp>
      <p:pic>
        <p:nvPicPr>
          <p:cNvPr id="241" name="Google Shape;241;p42"/>
          <p:cNvPicPr preferRelativeResize="0"/>
          <p:nvPr/>
        </p:nvPicPr>
        <p:blipFill>
          <a:blip r:embed="rId3">
            <a:alphaModFix/>
          </a:blip>
          <a:stretch>
            <a:fillRect/>
          </a:stretch>
        </p:blipFill>
        <p:spPr>
          <a:xfrm>
            <a:off x="3362350" y="1274363"/>
            <a:ext cx="5289025" cy="2594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2012850"/>
            <a:ext cx="8520600" cy="1117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Feature Generation and </a:t>
            </a:r>
            <a:endParaRPr/>
          </a:p>
          <a:p>
            <a:pPr indent="0" lvl="0" marL="0" rtl="0" algn="ctr">
              <a:spcBef>
                <a:spcPts val="0"/>
              </a:spcBef>
              <a:spcAft>
                <a:spcPts val="0"/>
              </a:spcAft>
              <a:buNone/>
            </a:pPr>
            <a:r>
              <a:rPr lang="en"/>
              <a:t>Null value Imputation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311700" y="284875"/>
            <a:ext cx="86016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Converting ‘Date(ET)’ Column into date_time format</a:t>
            </a:r>
            <a:endParaRPr/>
          </a:p>
        </p:txBody>
      </p:sp>
      <p:sp>
        <p:nvSpPr>
          <p:cNvPr id="252" name="Google Shape;252;p44"/>
          <p:cNvSpPr txBox="1"/>
          <p:nvPr>
            <p:ph idx="1" type="body"/>
          </p:nvPr>
        </p:nvSpPr>
        <p:spPr>
          <a:xfrm>
            <a:off x="311700" y="1389600"/>
            <a:ext cx="3297900" cy="37539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The Values present in the Date(ET) column are in 3 formats.</a:t>
            </a:r>
            <a:endParaRPr/>
          </a:p>
          <a:p>
            <a:pPr indent="-304800" lvl="0" marL="457200" rtl="0" algn="l">
              <a:spcBef>
                <a:spcPts val="0"/>
              </a:spcBef>
              <a:spcAft>
                <a:spcPts val="0"/>
              </a:spcAft>
              <a:buSzPts val="1200"/>
              <a:buChar char="●"/>
            </a:pPr>
            <a:r>
              <a:rPr lang="en"/>
              <a:t>These format are --  </a:t>
            </a:r>
            <a:r>
              <a:rPr lang="en"/>
              <a:t>6/15/2016, </a:t>
            </a:r>
            <a:r>
              <a:rPr lang="en"/>
              <a:t>17-Jun-16 </a:t>
            </a:r>
            <a:r>
              <a:rPr lang="en"/>
              <a:t>and </a:t>
            </a:r>
            <a:r>
              <a:rPr lang="en"/>
              <a:t>05-07-2016.</a:t>
            </a:r>
            <a:endParaRPr/>
          </a:p>
          <a:p>
            <a:pPr indent="-304800" lvl="0" marL="457200" rtl="0" algn="l">
              <a:spcBef>
                <a:spcPts val="0"/>
              </a:spcBef>
              <a:spcAft>
                <a:spcPts val="0"/>
              </a:spcAft>
              <a:buSzPts val="1200"/>
              <a:buChar char="●"/>
            </a:pPr>
            <a:r>
              <a:rPr lang="en"/>
              <a:t>In First part of the for loop, I am updating the dates which are of string type in format '%m/%d/%Y'.</a:t>
            </a:r>
            <a:endParaRPr/>
          </a:p>
          <a:p>
            <a:pPr indent="-304800" lvl="0" marL="457200" rtl="0" algn="l">
              <a:spcBef>
                <a:spcPts val="0"/>
              </a:spcBef>
              <a:spcAft>
                <a:spcPts val="0"/>
              </a:spcAft>
              <a:buSzPts val="1200"/>
              <a:buChar char="●"/>
            </a:pPr>
            <a:r>
              <a:rPr lang="en"/>
              <a:t>In Second part of the for loop, I am updating the dates which are of string type in format '%d-%b-%y'.</a:t>
            </a:r>
            <a:endParaRPr/>
          </a:p>
          <a:p>
            <a:pPr indent="-304800" lvl="0" marL="457200" rtl="0" algn="l">
              <a:spcBef>
                <a:spcPts val="0"/>
              </a:spcBef>
              <a:spcAft>
                <a:spcPts val="0"/>
              </a:spcAft>
              <a:buSzPts val="1200"/>
              <a:buChar char="●"/>
            </a:pPr>
            <a:r>
              <a:rPr lang="en"/>
              <a:t>In Third part of the for loop, I am updating the dates which are of string type in format '%d-%m-%Y'.</a:t>
            </a:r>
            <a:endParaRPr/>
          </a:p>
          <a:p>
            <a:pPr indent="-304800" lvl="0" marL="457200" rtl="0" algn="l">
              <a:spcBef>
                <a:spcPts val="0"/>
              </a:spcBef>
              <a:spcAft>
                <a:spcPts val="0"/>
              </a:spcAft>
              <a:buSzPts val="1200"/>
              <a:buChar char="●"/>
            </a:pPr>
            <a:r>
              <a:rPr lang="en"/>
              <a:t>After this I am printing the head of this column.</a:t>
            </a:r>
            <a:endParaRPr/>
          </a:p>
        </p:txBody>
      </p:sp>
      <p:pic>
        <p:nvPicPr>
          <p:cNvPr id="253" name="Google Shape;253;p44"/>
          <p:cNvPicPr preferRelativeResize="0"/>
          <p:nvPr/>
        </p:nvPicPr>
        <p:blipFill>
          <a:blip r:embed="rId3">
            <a:alphaModFix/>
          </a:blip>
          <a:stretch>
            <a:fillRect/>
          </a:stretch>
        </p:blipFill>
        <p:spPr>
          <a:xfrm>
            <a:off x="4321350" y="1389600"/>
            <a:ext cx="4822651" cy="3753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61850" y="124450"/>
            <a:ext cx="8511300" cy="67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How updated Date(ET) column will look like</a:t>
            </a:r>
            <a:r>
              <a:rPr lang="en"/>
              <a:t>(Output Cell)</a:t>
            </a:r>
            <a:endParaRPr/>
          </a:p>
        </p:txBody>
      </p:sp>
      <p:sp>
        <p:nvSpPr>
          <p:cNvPr id="259" name="Google Shape;259;p45"/>
          <p:cNvSpPr txBox="1"/>
          <p:nvPr>
            <p:ph idx="1" type="body"/>
          </p:nvPr>
        </p:nvSpPr>
        <p:spPr>
          <a:xfrm>
            <a:off x="291650" y="1912270"/>
            <a:ext cx="2808000" cy="19113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As this column was initially containing the Date not the time so it added the default value of the time. </a:t>
            </a:r>
            <a:endParaRPr/>
          </a:p>
          <a:p>
            <a:pPr indent="-304800" lvl="0" marL="457200" rtl="0" algn="l">
              <a:spcBef>
                <a:spcPts val="0"/>
              </a:spcBef>
              <a:spcAft>
                <a:spcPts val="0"/>
              </a:spcAft>
              <a:buSzPts val="1200"/>
              <a:buChar char="●"/>
            </a:pPr>
            <a:r>
              <a:rPr lang="en"/>
              <a:t>Default value of time ‘00:00:00’ added along with the date. </a:t>
            </a:r>
            <a:endParaRPr/>
          </a:p>
        </p:txBody>
      </p:sp>
      <p:pic>
        <p:nvPicPr>
          <p:cNvPr id="260" name="Google Shape;260;p45"/>
          <p:cNvPicPr preferRelativeResize="0"/>
          <p:nvPr/>
        </p:nvPicPr>
        <p:blipFill>
          <a:blip r:embed="rId3">
            <a:alphaModFix/>
          </a:blip>
          <a:stretch>
            <a:fillRect/>
          </a:stretch>
        </p:blipFill>
        <p:spPr>
          <a:xfrm>
            <a:off x="4866275" y="1756650"/>
            <a:ext cx="2828925" cy="20669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11700" y="230600"/>
            <a:ext cx="8541600" cy="641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Converting ‘Time(ET)’ Column into date_time format</a:t>
            </a:r>
            <a:endParaRPr/>
          </a:p>
        </p:txBody>
      </p:sp>
      <p:sp>
        <p:nvSpPr>
          <p:cNvPr id="266" name="Google Shape;266;p46"/>
          <p:cNvSpPr txBox="1"/>
          <p:nvPr>
            <p:ph idx="1" type="body"/>
          </p:nvPr>
        </p:nvSpPr>
        <p:spPr>
          <a:xfrm>
            <a:off x="311700" y="1389600"/>
            <a:ext cx="2808000" cy="37557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a:t>The values present in the Time(ET) column are in 3 formats.</a:t>
            </a:r>
            <a:endParaRPr/>
          </a:p>
          <a:p>
            <a:pPr indent="-304800" lvl="0" marL="457200" rtl="0" algn="l">
              <a:spcBef>
                <a:spcPts val="0"/>
              </a:spcBef>
              <a:spcAft>
                <a:spcPts val="0"/>
              </a:spcAft>
              <a:buSzPts val="1200"/>
              <a:buChar char="●"/>
            </a:pPr>
            <a:r>
              <a:rPr lang="en"/>
              <a:t>These format are --  12:34 AM, 0.445902778 and 23:56:00.</a:t>
            </a:r>
            <a:endParaRPr/>
          </a:p>
          <a:p>
            <a:pPr indent="-304800" lvl="0" marL="457200" rtl="0" algn="l">
              <a:spcBef>
                <a:spcPts val="0"/>
              </a:spcBef>
              <a:spcAft>
                <a:spcPts val="0"/>
              </a:spcAft>
              <a:buSzPts val="1200"/>
              <a:buChar char="●"/>
            </a:pPr>
            <a:r>
              <a:rPr lang="en"/>
              <a:t>In First part of the for loop, I am updating the dates which are of string type in format '%I:%M %p'.</a:t>
            </a:r>
            <a:endParaRPr/>
          </a:p>
          <a:p>
            <a:pPr indent="-304800" lvl="0" marL="457200" rtl="0" algn="l">
              <a:spcBef>
                <a:spcPts val="0"/>
              </a:spcBef>
              <a:spcAft>
                <a:spcPts val="0"/>
              </a:spcAft>
              <a:buSzPts val="1200"/>
              <a:buChar char="●"/>
            </a:pPr>
            <a:r>
              <a:rPr lang="en"/>
              <a:t>In Second part of the for loop, the time is a random error, so I am updating them with ‘00:00:00’.</a:t>
            </a:r>
            <a:endParaRPr/>
          </a:p>
          <a:p>
            <a:pPr indent="-304800" lvl="0" marL="457200" rtl="0" algn="l">
              <a:spcBef>
                <a:spcPts val="0"/>
              </a:spcBef>
              <a:spcAft>
                <a:spcPts val="0"/>
              </a:spcAft>
              <a:buSzPts val="1200"/>
              <a:buChar char="●"/>
            </a:pPr>
            <a:r>
              <a:rPr lang="en"/>
              <a:t>In Third part of the for loop, I am updating the dates which are of string type in format '%H:%M:%S'.</a:t>
            </a:r>
            <a:endParaRPr/>
          </a:p>
          <a:p>
            <a:pPr indent="-304800" lvl="0" marL="457200" rtl="0" algn="l">
              <a:spcBef>
                <a:spcPts val="0"/>
              </a:spcBef>
              <a:spcAft>
                <a:spcPts val="0"/>
              </a:spcAft>
              <a:buSzPts val="1200"/>
              <a:buChar char="●"/>
            </a:pPr>
            <a:r>
              <a:rPr lang="en"/>
              <a:t>After this I am printing the head of this column.</a:t>
            </a:r>
            <a:endParaRPr/>
          </a:p>
        </p:txBody>
      </p:sp>
      <p:pic>
        <p:nvPicPr>
          <p:cNvPr id="267" name="Google Shape;267;p46"/>
          <p:cNvPicPr preferRelativeResize="0"/>
          <p:nvPr/>
        </p:nvPicPr>
        <p:blipFill>
          <a:blip r:embed="rId3">
            <a:alphaModFix/>
          </a:blip>
          <a:stretch>
            <a:fillRect/>
          </a:stretch>
        </p:blipFill>
        <p:spPr>
          <a:xfrm>
            <a:off x="4401550" y="1473875"/>
            <a:ext cx="4742451" cy="3669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61850" y="124450"/>
            <a:ext cx="8511300" cy="67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How updated Time(ET) column will look like</a:t>
            </a:r>
            <a:r>
              <a:rPr lang="en"/>
              <a:t>(Output Cell)</a:t>
            </a:r>
            <a:endParaRPr/>
          </a:p>
        </p:txBody>
      </p:sp>
      <p:sp>
        <p:nvSpPr>
          <p:cNvPr id="273" name="Google Shape;273;p47"/>
          <p:cNvSpPr txBox="1"/>
          <p:nvPr>
            <p:ph idx="1" type="body"/>
          </p:nvPr>
        </p:nvSpPr>
        <p:spPr>
          <a:xfrm>
            <a:off x="291650" y="1912270"/>
            <a:ext cx="2808000" cy="19113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As this column was initially containing the Time not the dates so it added the default value of the date. </a:t>
            </a:r>
            <a:endParaRPr/>
          </a:p>
          <a:p>
            <a:pPr indent="-304800" lvl="0" marL="457200" rtl="0" algn="l">
              <a:spcBef>
                <a:spcPts val="0"/>
              </a:spcBef>
              <a:spcAft>
                <a:spcPts val="0"/>
              </a:spcAft>
              <a:buSzPts val="1200"/>
              <a:buChar char="●"/>
            </a:pPr>
            <a:r>
              <a:rPr lang="en"/>
              <a:t>Default value of date is ‘1900-01-01’ added along with the time. </a:t>
            </a:r>
            <a:endParaRPr/>
          </a:p>
        </p:txBody>
      </p:sp>
      <p:pic>
        <p:nvPicPr>
          <p:cNvPr id="274" name="Google Shape;274;p47"/>
          <p:cNvPicPr preferRelativeResize="0"/>
          <p:nvPr/>
        </p:nvPicPr>
        <p:blipFill>
          <a:blip r:embed="rId3">
            <a:alphaModFix/>
          </a:blip>
          <a:stretch>
            <a:fillRect/>
          </a:stretch>
        </p:blipFill>
        <p:spPr>
          <a:xfrm>
            <a:off x="4284750" y="1716550"/>
            <a:ext cx="3371850" cy="2047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311700" y="365100"/>
            <a:ext cx="8593500" cy="57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Combine Date(ET) and Time(ET) column to get date_time in ET</a:t>
            </a:r>
            <a:endParaRPr/>
          </a:p>
        </p:txBody>
      </p:sp>
      <p:sp>
        <p:nvSpPr>
          <p:cNvPr id="280" name="Google Shape;280;p48"/>
          <p:cNvSpPr txBox="1"/>
          <p:nvPr>
            <p:ph idx="1" type="body"/>
          </p:nvPr>
        </p:nvSpPr>
        <p:spPr>
          <a:xfrm>
            <a:off x="311700" y="163025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In first line the column with null values initialize. </a:t>
            </a:r>
            <a:endParaRPr/>
          </a:p>
          <a:p>
            <a:pPr indent="-304800" lvl="0" marL="457200" rtl="0" algn="l">
              <a:spcBef>
                <a:spcPts val="0"/>
              </a:spcBef>
              <a:spcAft>
                <a:spcPts val="0"/>
              </a:spcAft>
              <a:buSzPts val="1200"/>
              <a:buChar char="●"/>
            </a:pPr>
            <a:r>
              <a:rPr lang="en"/>
              <a:t>And then the first part of ‘Date(ET)’ is combined with the second part of the ‘Time(ET)’ which contains the date and time respectively in them. </a:t>
            </a:r>
            <a:endParaRPr/>
          </a:p>
          <a:p>
            <a:pPr indent="-304800" lvl="0" marL="457200" rtl="0" algn="l">
              <a:spcBef>
                <a:spcPts val="0"/>
              </a:spcBef>
              <a:spcAft>
                <a:spcPts val="0"/>
              </a:spcAft>
              <a:buSzPts val="1200"/>
              <a:buChar char="●"/>
            </a:pPr>
            <a:r>
              <a:rPr lang="en"/>
              <a:t>After this the ‘Date_Time_ET’ will contain the date and time in the Eastern format.</a:t>
            </a:r>
            <a:endParaRPr/>
          </a:p>
        </p:txBody>
      </p:sp>
      <p:pic>
        <p:nvPicPr>
          <p:cNvPr id="281" name="Google Shape;281;p48"/>
          <p:cNvPicPr preferRelativeResize="0"/>
          <p:nvPr/>
        </p:nvPicPr>
        <p:blipFill>
          <a:blip r:embed="rId3">
            <a:alphaModFix/>
          </a:blip>
          <a:stretch>
            <a:fillRect/>
          </a:stretch>
        </p:blipFill>
        <p:spPr>
          <a:xfrm>
            <a:off x="3779920" y="1909763"/>
            <a:ext cx="5125224" cy="1323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361850" y="124450"/>
            <a:ext cx="8511300" cy="67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How updated Date_Time_ET column will look like</a:t>
            </a:r>
            <a:r>
              <a:rPr lang="en"/>
              <a:t>(Output Cell)</a:t>
            </a:r>
            <a:endParaRPr/>
          </a:p>
        </p:txBody>
      </p:sp>
      <p:sp>
        <p:nvSpPr>
          <p:cNvPr id="287" name="Google Shape;287;p49"/>
          <p:cNvSpPr txBox="1"/>
          <p:nvPr>
            <p:ph idx="1" type="body"/>
          </p:nvPr>
        </p:nvSpPr>
        <p:spPr>
          <a:xfrm>
            <a:off x="632550" y="2192997"/>
            <a:ext cx="2808000" cy="915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It can be seen that the date and time in Estern Time format are stored in one column. </a:t>
            </a:r>
            <a:endParaRPr/>
          </a:p>
        </p:txBody>
      </p:sp>
      <p:pic>
        <p:nvPicPr>
          <p:cNvPr id="288" name="Google Shape;288;p49"/>
          <p:cNvPicPr preferRelativeResize="0"/>
          <p:nvPr/>
        </p:nvPicPr>
        <p:blipFill>
          <a:blip r:embed="rId3">
            <a:alphaModFix/>
          </a:blip>
          <a:stretch>
            <a:fillRect/>
          </a:stretch>
        </p:blipFill>
        <p:spPr>
          <a:xfrm>
            <a:off x="4334900" y="1706525"/>
            <a:ext cx="3305175" cy="2066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0"/>
          <p:cNvSpPr txBox="1"/>
          <p:nvPr>
            <p:ph type="title"/>
          </p:nvPr>
        </p:nvSpPr>
        <p:spPr>
          <a:xfrm>
            <a:off x="311700" y="254800"/>
            <a:ext cx="8682000" cy="56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Generating Date_time in GMT format</a:t>
            </a:r>
            <a:endParaRPr/>
          </a:p>
        </p:txBody>
      </p:sp>
      <p:sp>
        <p:nvSpPr>
          <p:cNvPr id="294" name="Google Shape;294;p5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In first line of the cell a new column named ‘Date_Time_GMT’ generated with null values.</a:t>
            </a:r>
            <a:endParaRPr/>
          </a:p>
          <a:p>
            <a:pPr indent="-304800" lvl="0" marL="457200" rtl="0" algn="l">
              <a:spcBef>
                <a:spcPts val="0"/>
              </a:spcBef>
              <a:spcAft>
                <a:spcPts val="0"/>
              </a:spcAft>
              <a:buSzPts val="1200"/>
              <a:buChar char="●"/>
            </a:pPr>
            <a:r>
              <a:rPr lang="en"/>
              <a:t>Since the time(GMT) column have the null values, so it will be better if the date_time of GMT format are generated using the date_time in ET format which doesn’t have any null values. </a:t>
            </a:r>
            <a:endParaRPr/>
          </a:p>
          <a:p>
            <a:pPr indent="-304800" lvl="0" marL="457200" rtl="0" algn="l">
              <a:spcBef>
                <a:spcPts val="0"/>
              </a:spcBef>
              <a:spcAft>
                <a:spcPts val="0"/>
              </a:spcAft>
              <a:buSzPts val="1200"/>
              <a:buChar char="●"/>
            </a:pPr>
            <a:r>
              <a:rPr lang="en"/>
              <a:t>In last line the head of data frame is printed to have a look of data frame.</a:t>
            </a:r>
            <a:endParaRPr/>
          </a:p>
        </p:txBody>
      </p:sp>
      <p:pic>
        <p:nvPicPr>
          <p:cNvPr id="295" name="Google Shape;295;p50"/>
          <p:cNvPicPr preferRelativeResize="0"/>
          <p:nvPr/>
        </p:nvPicPr>
        <p:blipFill>
          <a:blip r:embed="rId3">
            <a:alphaModFix/>
          </a:blip>
          <a:stretch>
            <a:fillRect/>
          </a:stretch>
        </p:blipFill>
        <p:spPr>
          <a:xfrm>
            <a:off x="4241125" y="2038350"/>
            <a:ext cx="4752475" cy="1447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1"/>
          <p:cNvSpPr txBox="1"/>
          <p:nvPr>
            <p:ph type="title"/>
          </p:nvPr>
        </p:nvSpPr>
        <p:spPr>
          <a:xfrm>
            <a:off x="361850" y="130350"/>
            <a:ext cx="8511300" cy="751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How updated data frame will look like after adding data time in GMT format</a:t>
            </a:r>
            <a:r>
              <a:rPr lang="en"/>
              <a:t>(Output Cell)</a:t>
            </a:r>
            <a:endParaRPr/>
          </a:p>
        </p:txBody>
      </p:sp>
      <p:sp>
        <p:nvSpPr>
          <p:cNvPr id="301" name="Google Shape;301;p51"/>
          <p:cNvSpPr txBox="1"/>
          <p:nvPr>
            <p:ph idx="1" type="body"/>
          </p:nvPr>
        </p:nvSpPr>
        <p:spPr>
          <a:xfrm>
            <a:off x="622525" y="2195750"/>
            <a:ext cx="2808000" cy="1163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It can be seen that Date time in GMT format is added in the data frame and it is 4 hours ahead of ET time.</a:t>
            </a:r>
            <a:endParaRPr/>
          </a:p>
        </p:txBody>
      </p:sp>
      <p:pic>
        <p:nvPicPr>
          <p:cNvPr id="302" name="Google Shape;302;p51"/>
          <p:cNvPicPr preferRelativeResize="0"/>
          <p:nvPr/>
        </p:nvPicPr>
        <p:blipFill>
          <a:blip r:embed="rId3">
            <a:alphaModFix/>
          </a:blip>
          <a:stretch>
            <a:fillRect/>
          </a:stretch>
        </p:blipFill>
        <p:spPr>
          <a:xfrm>
            <a:off x="3592950" y="1064675"/>
            <a:ext cx="5398649" cy="2254025"/>
          </a:xfrm>
          <a:prstGeom prst="rect">
            <a:avLst/>
          </a:prstGeom>
          <a:noFill/>
          <a:ln>
            <a:noFill/>
          </a:ln>
        </p:spPr>
      </p:pic>
      <p:pic>
        <p:nvPicPr>
          <p:cNvPr id="303" name="Google Shape;303;p51"/>
          <p:cNvPicPr preferRelativeResize="0"/>
          <p:nvPr/>
        </p:nvPicPr>
        <p:blipFill>
          <a:blip r:embed="rId4">
            <a:alphaModFix/>
          </a:blip>
          <a:stretch>
            <a:fillRect/>
          </a:stretch>
        </p:blipFill>
        <p:spPr>
          <a:xfrm>
            <a:off x="3592950" y="3318700"/>
            <a:ext cx="5398649" cy="152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Problem Understanding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2"/>
          <p:cNvSpPr txBox="1"/>
          <p:nvPr>
            <p:ph type="title"/>
          </p:nvPr>
        </p:nvSpPr>
        <p:spPr>
          <a:xfrm>
            <a:off x="311700" y="555600"/>
            <a:ext cx="8481300" cy="50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Dropping the ['Date(ET)', 'Time(ET)', 'time(GMT)'] columns</a:t>
            </a:r>
            <a:endParaRPr/>
          </a:p>
        </p:txBody>
      </p:sp>
      <p:sp>
        <p:nvSpPr>
          <p:cNvPr id="309" name="Google Shape;309;p52"/>
          <p:cNvSpPr txBox="1"/>
          <p:nvPr>
            <p:ph idx="1" type="body"/>
          </p:nvPr>
        </p:nvSpPr>
        <p:spPr>
          <a:xfrm>
            <a:off x="311700" y="2308075"/>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In the first line the 3 columns named ‘Date(ET)’, ‘Time(ET)’ and ‘time(GMT)’ are dropped.</a:t>
            </a:r>
            <a:endParaRPr/>
          </a:p>
          <a:p>
            <a:pPr indent="-304800" lvl="0" marL="457200" rtl="0" algn="l">
              <a:spcBef>
                <a:spcPts val="0"/>
              </a:spcBef>
              <a:spcAft>
                <a:spcPts val="0"/>
              </a:spcAft>
              <a:buSzPts val="1200"/>
              <a:buChar char="●"/>
            </a:pPr>
            <a:r>
              <a:rPr lang="en"/>
              <a:t>In second line the head of the ‘df’ data frame is printed.</a:t>
            </a:r>
            <a:endParaRPr/>
          </a:p>
        </p:txBody>
      </p:sp>
      <p:pic>
        <p:nvPicPr>
          <p:cNvPr id="310" name="Google Shape;310;p52"/>
          <p:cNvPicPr preferRelativeResize="0"/>
          <p:nvPr/>
        </p:nvPicPr>
        <p:blipFill>
          <a:blip r:embed="rId3">
            <a:alphaModFix/>
          </a:blip>
          <a:stretch>
            <a:fillRect/>
          </a:stretch>
        </p:blipFill>
        <p:spPr>
          <a:xfrm>
            <a:off x="3424500" y="2528650"/>
            <a:ext cx="5719500" cy="50138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3"/>
          <p:cNvSpPr txBox="1"/>
          <p:nvPr>
            <p:ph type="title"/>
          </p:nvPr>
        </p:nvSpPr>
        <p:spPr>
          <a:xfrm>
            <a:off x="361850" y="68175"/>
            <a:ext cx="8511300" cy="760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How updated data frame will look like after dropping some columns</a:t>
            </a:r>
            <a:r>
              <a:rPr lang="en"/>
              <a:t>(Output Cell)</a:t>
            </a:r>
            <a:endParaRPr/>
          </a:p>
        </p:txBody>
      </p:sp>
      <p:sp>
        <p:nvSpPr>
          <p:cNvPr id="316" name="Google Shape;316;p53"/>
          <p:cNvSpPr txBox="1"/>
          <p:nvPr>
            <p:ph idx="1" type="body"/>
          </p:nvPr>
        </p:nvSpPr>
        <p:spPr>
          <a:xfrm>
            <a:off x="632550" y="1544050"/>
            <a:ext cx="2808000" cy="26769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It can be seen that now the data frame have the two columns for date time one have date time in ET and other have in GMT Format.</a:t>
            </a:r>
            <a:endParaRPr/>
          </a:p>
          <a:p>
            <a:pPr indent="-304800" lvl="0" marL="457200" rtl="0" algn="l">
              <a:spcBef>
                <a:spcPts val="0"/>
              </a:spcBef>
              <a:spcAft>
                <a:spcPts val="0"/>
              </a:spcAft>
              <a:buSzPts val="1200"/>
              <a:buChar char="●"/>
            </a:pPr>
            <a:r>
              <a:rPr lang="en"/>
              <a:t>It is also noted that the date and time in GMT are 4 hours ahead of the ET, it is because the GMT format here used is GMT-4 which is 4 hours ahead of the ET. </a:t>
            </a:r>
            <a:endParaRPr/>
          </a:p>
        </p:txBody>
      </p:sp>
      <p:pic>
        <p:nvPicPr>
          <p:cNvPr id="317" name="Google Shape;317;p53"/>
          <p:cNvPicPr preferRelativeResize="0"/>
          <p:nvPr/>
        </p:nvPicPr>
        <p:blipFill>
          <a:blip r:embed="rId3">
            <a:alphaModFix/>
          </a:blip>
          <a:stretch>
            <a:fillRect/>
          </a:stretch>
        </p:blipFill>
        <p:spPr>
          <a:xfrm>
            <a:off x="4051000" y="829050"/>
            <a:ext cx="4000155" cy="410690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4"/>
          <p:cNvSpPr txBox="1"/>
          <p:nvPr>
            <p:ph type="title"/>
          </p:nvPr>
        </p:nvSpPr>
        <p:spPr>
          <a:xfrm>
            <a:off x="301200" y="224725"/>
            <a:ext cx="85416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Generating</a:t>
            </a:r>
            <a:r>
              <a:rPr lang="en"/>
              <a:t> the various date time features</a:t>
            </a:r>
            <a:endParaRPr/>
          </a:p>
        </p:txBody>
      </p:sp>
      <p:sp>
        <p:nvSpPr>
          <p:cNvPr id="323" name="Google Shape;323;p54"/>
          <p:cNvSpPr txBox="1"/>
          <p:nvPr>
            <p:ph idx="1" type="body"/>
          </p:nvPr>
        </p:nvSpPr>
        <p:spPr>
          <a:xfrm>
            <a:off x="311700" y="1389600"/>
            <a:ext cx="2808000" cy="32928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a:t>Here various features are extracted from two formats of the data and time. </a:t>
            </a:r>
            <a:endParaRPr/>
          </a:p>
          <a:p>
            <a:pPr indent="-304800" lvl="0" marL="457200" rtl="0" algn="l">
              <a:spcBef>
                <a:spcPts val="0"/>
              </a:spcBef>
              <a:spcAft>
                <a:spcPts val="0"/>
              </a:spcAft>
              <a:buSzPts val="1200"/>
              <a:buChar char="●"/>
            </a:pPr>
            <a:r>
              <a:rPr lang="en"/>
              <a:t>Various feature are :- ‘day’, ‘month’, ‘hour’, ‘minute’, ‘second’, ‘day_of_week’. </a:t>
            </a:r>
            <a:endParaRPr/>
          </a:p>
          <a:p>
            <a:pPr indent="-304800" lvl="0" marL="457200" rtl="0" algn="l">
              <a:spcBef>
                <a:spcPts val="0"/>
              </a:spcBef>
              <a:spcAft>
                <a:spcPts val="0"/>
              </a:spcAft>
              <a:buSzPts val="1200"/>
              <a:buChar char="●"/>
            </a:pPr>
            <a:r>
              <a:rPr lang="en"/>
              <a:t>I have not use the year as a feature and the reason for that is that the year is constant (all the rows in train as well as test have year of 2016), so the target variable is not dependent of the year. </a:t>
            </a:r>
            <a:endParaRPr/>
          </a:p>
          <a:p>
            <a:pPr indent="-304800" lvl="0" marL="457200" rtl="0" algn="l">
              <a:spcBef>
                <a:spcPts val="0"/>
              </a:spcBef>
              <a:spcAft>
                <a:spcPts val="0"/>
              </a:spcAft>
              <a:buSzPts val="1200"/>
              <a:buChar char="●"/>
            </a:pPr>
            <a:r>
              <a:rPr lang="en"/>
              <a:t>In the last line of the cell the data frame is printed to have a look at it. </a:t>
            </a:r>
            <a:endParaRPr/>
          </a:p>
        </p:txBody>
      </p:sp>
      <p:pic>
        <p:nvPicPr>
          <p:cNvPr id="324" name="Google Shape;324;p54"/>
          <p:cNvPicPr preferRelativeResize="0"/>
          <p:nvPr/>
        </p:nvPicPr>
        <p:blipFill>
          <a:blip r:embed="rId3">
            <a:alphaModFix/>
          </a:blip>
          <a:stretch>
            <a:fillRect/>
          </a:stretch>
        </p:blipFill>
        <p:spPr>
          <a:xfrm>
            <a:off x="3244025" y="1761875"/>
            <a:ext cx="5719499" cy="205815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5"/>
          <p:cNvSpPr txBox="1"/>
          <p:nvPr>
            <p:ph type="title"/>
          </p:nvPr>
        </p:nvSpPr>
        <p:spPr>
          <a:xfrm>
            <a:off x="361850" y="150400"/>
            <a:ext cx="8511300" cy="678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How updated data frame will look like after adding date time features</a:t>
            </a:r>
            <a:r>
              <a:rPr lang="en"/>
              <a:t>(Output Cell)</a:t>
            </a:r>
            <a:endParaRPr/>
          </a:p>
        </p:txBody>
      </p:sp>
      <p:sp>
        <p:nvSpPr>
          <p:cNvPr id="330" name="Google Shape;330;p55"/>
          <p:cNvSpPr txBox="1"/>
          <p:nvPr>
            <p:ph idx="1" type="body"/>
          </p:nvPr>
        </p:nvSpPr>
        <p:spPr>
          <a:xfrm>
            <a:off x="361850" y="1544050"/>
            <a:ext cx="2808000" cy="26769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It can be seen that now the data frame have some new features containing the number of day in the month, number of month, hour, minute, second, number of day in week in ET and GMT format. </a:t>
            </a:r>
            <a:endParaRPr/>
          </a:p>
          <a:p>
            <a:pPr indent="-304800" lvl="0" marL="457200" rtl="0" algn="l">
              <a:spcBef>
                <a:spcPts val="0"/>
              </a:spcBef>
              <a:spcAft>
                <a:spcPts val="0"/>
              </a:spcAft>
              <a:buSzPts val="1200"/>
              <a:buChar char="●"/>
            </a:pPr>
            <a:r>
              <a:rPr lang="en"/>
              <a:t>All these columns have type of int which indicated that these columns doesn’t need any further updation. </a:t>
            </a:r>
            <a:endParaRPr/>
          </a:p>
        </p:txBody>
      </p:sp>
      <p:pic>
        <p:nvPicPr>
          <p:cNvPr id="331" name="Google Shape;331;p55"/>
          <p:cNvPicPr preferRelativeResize="0"/>
          <p:nvPr/>
        </p:nvPicPr>
        <p:blipFill>
          <a:blip r:embed="rId3">
            <a:alphaModFix/>
          </a:blip>
          <a:stretch>
            <a:fillRect/>
          </a:stretch>
        </p:blipFill>
        <p:spPr>
          <a:xfrm>
            <a:off x="3592950" y="981400"/>
            <a:ext cx="5008701" cy="1885125"/>
          </a:xfrm>
          <a:prstGeom prst="rect">
            <a:avLst/>
          </a:prstGeom>
          <a:noFill/>
          <a:ln>
            <a:noFill/>
          </a:ln>
        </p:spPr>
      </p:pic>
      <p:pic>
        <p:nvPicPr>
          <p:cNvPr id="332" name="Google Shape;332;p55"/>
          <p:cNvPicPr preferRelativeResize="0"/>
          <p:nvPr/>
        </p:nvPicPr>
        <p:blipFill>
          <a:blip r:embed="rId4">
            <a:alphaModFix/>
          </a:blip>
          <a:stretch>
            <a:fillRect/>
          </a:stretch>
        </p:blipFill>
        <p:spPr>
          <a:xfrm>
            <a:off x="3592950" y="2866525"/>
            <a:ext cx="5008700" cy="21245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6"/>
          <p:cNvSpPr txBox="1"/>
          <p:nvPr>
            <p:ph type="title"/>
          </p:nvPr>
        </p:nvSpPr>
        <p:spPr>
          <a:xfrm>
            <a:off x="371400" y="335025"/>
            <a:ext cx="8401200" cy="75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Dropping some columns and checking unique values of some features. </a:t>
            </a:r>
            <a:endParaRPr/>
          </a:p>
        </p:txBody>
      </p:sp>
      <p:sp>
        <p:nvSpPr>
          <p:cNvPr id="338" name="Google Shape;338;p56"/>
          <p:cNvSpPr txBox="1"/>
          <p:nvPr>
            <p:ph idx="1" type="body"/>
          </p:nvPr>
        </p:nvSpPr>
        <p:spPr>
          <a:xfrm>
            <a:off x="311700" y="1173075"/>
            <a:ext cx="2808000" cy="3749700"/>
          </a:xfrm>
          <a:prstGeom prst="rect">
            <a:avLst/>
          </a:prstGeom>
        </p:spPr>
        <p:txBody>
          <a:bodyPr anchorCtr="0" anchor="t" bIns="91425" lIns="91425" spcFirstLastPara="1" rIns="91425" wrap="square" tIns="91425">
            <a:normAutofit fontScale="92500" lnSpcReduction="10000"/>
          </a:bodyPr>
          <a:lstStyle/>
          <a:p>
            <a:pPr indent="-299085" lvl="0" marL="457200" rtl="0" algn="l">
              <a:spcBef>
                <a:spcPts val="0"/>
              </a:spcBef>
              <a:spcAft>
                <a:spcPts val="0"/>
              </a:spcAft>
              <a:buSzPct val="100000"/>
              <a:buChar char="●"/>
            </a:pPr>
            <a:r>
              <a:rPr lang="en"/>
              <a:t>Here in the first line of the cell the feature ‘Date_Time_ET’, ‘</a:t>
            </a:r>
            <a:r>
              <a:rPr lang="en"/>
              <a:t>Date_Time_GMT</a:t>
            </a:r>
            <a:r>
              <a:rPr lang="en"/>
              <a:t>’ and ‘host’ are dropped. </a:t>
            </a:r>
            <a:endParaRPr/>
          </a:p>
          <a:p>
            <a:pPr indent="-299085" lvl="0" marL="457200" rtl="0" algn="l">
              <a:spcBef>
                <a:spcPts val="0"/>
              </a:spcBef>
              <a:spcAft>
                <a:spcPts val="0"/>
              </a:spcAft>
              <a:buSzPct val="100000"/>
              <a:buChar char="●"/>
            </a:pPr>
            <a:r>
              <a:rPr lang="en"/>
              <a:t>It is because first two features are of no use as the feature extraction from the date time feature is already done. </a:t>
            </a:r>
            <a:endParaRPr/>
          </a:p>
          <a:p>
            <a:pPr indent="-299085" lvl="0" marL="457200" rtl="0" algn="l">
              <a:spcBef>
                <a:spcPts val="0"/>
              </a:spcBef>
              <a:spcAft>
                <a:spcPts val="0"/>
              </a:spcAft>
              <a:buSzPct val="100000"/>
              <a:buChar char="●"/>
            </a:pPr>
            <a:r>
              <a:rPr lang="en"/>
              <a:t>Third feature i.e. ‘Host’ is dropped because the Host feature contains the text date which is subset of the corresponding values of the ‘Link’ feature so it does not add any new information in the data. </a:t>
            </a:r>
            <a:endParaRPr/>
          </a:p>
          <a:p>
            <a:pPr indent="-299085" lvl="0" marL="457200" rtl="0" algn="l">
              <a:spcBef>
                <a:spcPts val="0"/>
              </a:spcBef>
              <a:spcAft>
                <a:spcPts val="0"/>
              </a:spcAft>
              <a:buSzPct val="100000"/>
              <a:buChar char="●"/>
            </a:pPr>
            <a:r>
              <a:rPr lang="en"/>
              <a:t>Than the head of the data frame is printed and after that the unique values of the feature ‘Source’, ‘Link’, ‘Title’, ‘TRANS_CONV_TEXT’ are printed. </a:t>
            </a:r>
            <a:endParaRPr/>
          </a:p>
        </p:txBody>
      </p:sp>
      <p:pic>
        <p:nvPicPr>
          <p:cNvPr id="339" name="Google Shape;339;p56"/>
          <p:cNvPicPr preferRelativeResize="0"/>
          <p:nvPr/>
        </p:nvPicPr>
        <p:blipFill>
          <a:blip r:embed="rId3">
            <a:alphaModFix/>
          </a:blip>
          <a:stretch>
            <a:fillRect/>
          </a:stretch>
        </p:blipFill>
        <p:spPr>
          <a:xfrm>
            <a:off x="3579400" y="1963900"/>
            <a:ext cx="4652200" cy="14763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361850" y="150400"/>
            <a:ext cx="8511300" cy="678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How updated data frame will look like after adding date time features</a:t>
            </a:r>
            <a:r>
              <a:rPr lang="en"/>
              <a:t>(Output Cell)</a:t>
            </a:r>
            <a:endParaRPr/>
          </a:p>
        </p:txBody>
      </p:sp>
      <p:sp>
        <p:nvSpPr>
          <p:cNvPr id="345" name="Google Shape;345;p57"/>
          <p:cNvSpPr txBox="1"/>
          <p:nvPr>
            <p:ph idx="1" type="body"/>
          </p:nvPr>
        </p:nvSpPr>
        <p:spPr>
          <a:xfrm>
            <a:off x="361850" y="877650"/>
            <a:ext cx="2808000" cy="37845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SzPct val="100000"/>
              <a:buChar char="●"/>
            </a:pPr>
            <a:r>
              <a:rPr lang="en"/>
              <a:t>It can be seen that now the data frame have not the previously dropped columns/features. </a:t>
            </a:r>
            <a:endParaRPr/>
          </a:p>
          <a:p>
            <a:pPr indent="-299085" lvl="0" marL="457200" rtl="0" algn="l">
              <a:spcBef>
                <a:spcPts val="0"/>
              </a:spcBef>
              <a:spcAft>
                <a:spcPts val="0"/>
              </a:spcAft>
              <a:buSzPct val="100000"/>
              <a:buChar char="●"/>
            </a:pPr>
            <a:r>
              <a:rPr lang="en"/>
              <a:t>It can also be observed that only ‘Source’ column have the finite unique values which can be replaced by some numerical categories. </a:t>
            </a:r>
            <a:endParaRPr/>
          </a:p>
          <a:p>
            <a:pPr indent="-299085" lvl="0" marL="457200" rtl="0" algn="l">
              <a:spcBef>
                <a:spcPts val="0"/>
              </a:spcBef>
              <a:spcAft>
                <a:spcPts val="0"/>
              </a:spcAft>
              <a:buSzPct val="100000"/>
              <a:buChar char="●"/>
            </a:pPr>
            <a:r>
              <a:rPr lang="en"/>
              <a:t>‘Source’ have 5 unique values.</a:t>
            </a:r>
            <a:endParaRPr/>
          </a:p>
          <a:p>
            <a:pPr indent="-299085" lvl="0" marL="457200" rtl="0" algn="l">
              <a:spcBef>
                <a:spcPts val="0"/>
              </a:spcBef>
              <a:spcAft>
                <a:spcPts val="0"/>
              </a:spcAft>
              <a:buSzPct val="100000"/>
              <a:buChar char="●"/>
            </a:pPr>
            <a:r>
              <a:rPr lang="en"/>
              <a:t>But unique values such as ‘Facebook’ and ‘Facebook’ need to considered as one unique value. </a:t>
            </a:r>
            <a:endParaRPr/>
          </a:p>
          <a:p>
            <a:pPr indent="-299085" lvl="0" marL="457200" rtl="0" algn="l">
              <a:spcBef>
                <a:spcPts val="0"/>
              </a:spcBef>
              <a:spcAft>
                <a:spcPts val="0"/>
              </a:spcAft>
              <a:buSzPct val="100000"/>
              <a:buChar char="●"/>
            </a:pPr>
            <a:r>
              <a:rPr lang="en"/>
              <a:t>Other features have not finite unique values in compare to the size of the dataset.</a:t>
            </a:r>
            <a:endParaRPr/>
          </a:p>
          <a:p>
            <a:pPr indent="-299085" lvl="0" marL="457200" rtl="0" algn="l">
              <a:spcBef>
                <a:spcPts val="0"/>
              </a:spcBef>
              <a:spcAft>
                <a:spcPts val="0"/>
              </a:spcAft>
              <a:buSzPct val="100000"/>
              <a:buChar char="●"/>
            </a:pPr>
            <a:r>
              <a:rPr lang="en"/>
              <a:t>‘Link’ column have 1152 unique values. </a:t>
            </a:r>
            <a:endParaRPr/>
          </a:p>
          <a:p>
            <a:pPr indent="-299085" lvl="0" marL="457200" rtl="0" algn="l">
              <a:spcBef>
                <a:spcPts val="0"/>
              </a:spcBef>
              <a:spcAft>
                <a:spcPts val="0"/>
              </a:spcAft>
              <a:buSzPct val="100000"/>
              <a:buChar char="●"/>
            </a:pPr>
            <a:r>
              <a:rPr lang="en"/>
              <a:t>‘Title’ column gave 879 unique values. </a:t>
            </a:r>
            <a:endParaRPr/>
          </a:p>
          <a:p>
            <a:pPr indent="-299085" lvl="0" marL="457200" rtl="0" algn="l">
              <a:spcBef>
                <a:spcPts val="0"/>
              </a:spcBef>
              <a:spcAft>
                <a:spcPts val="0"/>
              </a:spcAft>
              <a:buSzPct val="100000"/>
              <a:buChar char="●"/>
            </a:pPr>
            <a:r>
              <a:rPr lang="en"/>
              <a:t>And ‘TRANS_CONV_TEXT’ column have 1157 unique values. </a:t>
            </a:r>
            <a:endParaRPr/>
          </a:p>
        </p:txBody>
      </p:sp>
      <p:pic>
        <p:nvPicPr>
          <p:cNvPr id="346" name="Google Shape;346;p57"/>
          <p:cNvPicPr preferRelativeResize="0"/>
          <p:nvPr/>
        </p:nvPicPr>
        <p:blipFill>
          <a:blip r:embed="rId3">
            <a:alphaModFix/>
          </a:blip>
          <a:stretch>
            <a:fillRect/>
          </a:stretch>
        </p:blipFill>
        <p:spPr>
          <a:xfrm>
            <a:off x="4635700" y="877650"/>
            <a:ext cx="4313876" cy="2481175"/>
          </a:xfrm>
          <a:prstGeom prst="rect">
            <a:avLst/>
          </a:prstGeom>
          <a:noFill/>
          <a:ln>
            <a:noFill/>
          </a:ln>
        </p:spPr>
      </p:pic>
      <p:pic>
        <p:nvPicPr>
          <p:cNvPr id="347" name="Google Shape;347;p57"/>
          <p:cNvPicPr preferRelativeResize="0"/>
          <p:nvPr/>
        </p:nvPicPr>
        <p:blipFill>
          <a:blip r:embed="rId4">
            <a:alphaModFix/>
          </a:blip>
          <a:stretch>
            <a:fillRect/>
          </a:stretch>
        </p:blipFill>
        <p:spPr>
          <a:xfrm>
            <a:off x="4635700" y="3358825"/>
            <a:ext cx="4313875" cy="1303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8"/>
          <p:cNvSpPr txBox="1"/>
          <p:nvPr>
            <p:ph type="title"/>
          </p:nvPr>
        </p:nvSpPr>
        <p:spPr>
          <a:xfrm>
            <a:off x="311700" y="130350"/>
            <a:ext cx="8571600" cy="831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Replacing categorical values of the Source feature with numerical values.</a:t>
            </a:r>
            <a:endParaRPr/>
          </a:p>
        </p:txBody>
      </p:sp>
      <p:sp>
        <p:nvSpPr>
          <p:cNvPr id="353" name="Google Shape;353;p58"/>
          <p:cNvSpPr txBox="1"/>
          <p:nvPr>
            <p:ph idx="1" type="body"/>
          </p:nvPr>
        </p:nvSpPr>
        <p:spPr>
          <a:xfrm>
            <a:off x="311700" y="1539975"/>
            <a:ext cx="2808000" cy="27213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Since there are 5 types of values(‘FORUM’, ‘BLOG’, ‘YOUTUBE’, ‘Facebook’, and ‘’FACEBOOK) inside the ‘Source’ column. </a:t>
            </a:r>
            <a:endParaRPr/>
          </a:p>
          <a:p>
            <a:pPr indent="-304800" lvl="0" marL="457200" rtl="0" algn="l">
              <a:spcBef>
                <a:spcPts val="0"/>
              </a:spcBef>
              <a:spcAft>
                <a:spcPts val="0"/>
              </a:spcAft>
              <a:buSzPts val="1200"/>
              <a:buChar char="●"/>
            </a:pPr>
            <a:r>
              <a:rPr lang="en"/>
              <a:t>But both value of facebook are treated as one. </a:t>
            </a:r>
            <a:endParaRPr/>
          </a:p>
          <a:p>
            <a:pPr indent="-304800" lvl="0" marL="457200" rtl="0" algn="l">
              <a:spcBef>
                <a:spcPts val="0"/>
              </a:spcBef>
              <a:spcAft>
                <a:spcPts val="0"/>
              </a:spcAft>
              <a:buSzPts val="1200"/>
              <a:buChar char="●"/>
            </a:pPr>
            <a:r>
              <a:rPr lang="en"/>
              <a:t>So they are replaced by 0,1,2,3,3 respectively.</a:t>
            </a:r>
            <a:endParaRPr/>
          </a:p>
          <a:p>
            <a:pPr indent="-304800" lvl="0" marL="457200" rtl="0" algn="l">
              <a:spcBef>
                <a:spcPts val="0"/>
              </a:spcBef>
              <a:spcAft>
                <a:spcPts val="0"/>
              </a:spcAft>
              <a:buSzPts val="1200"/>
              <a:buChar char="●"/>
            </a:pPr>
            <a:r>
              <a:rPr lang="en"/>
              <a:t>In last line of the head the head of the source column is printed. </a:t>
            </a:r>
            <a:endParaRPr/>
          </a:p>
        </p:txBody>
      </p:sp>
      <p:pic>
        <p:nvPicPr>
          <p:cNvPr id="354" name="Google Shape;354;p58"/>
          <p:cNvPicPr preferRelativeResize="0"/>
          <p:nvPr/>
        </p:nvPicPr>
        <p:blipFill>
          <a:blip r:embed="rId3">
            <a:alphaModFix/>
          </a:blip>
          <a:stretch>
            <a:fillRect/>
          </a:stretch>
        </p:blipFill>
        <p:spPr>
          <a:xfrm>
            <a:off x="3601450" y="2375225"/>
            <a:ext cx="5281875" cy="662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361850" y="150400"/>
            <a:ext cx="8511300" cy="67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How updated Source column look like</a:t>
            </a:r>
            <a:r>
              <a:rPr lang="en"/>
              <a:t>(Output Cell)</a:t>
            </a:r>
            <a:endParaRPr/>
          </a:p>
        </p:txBody>
      </p:sp>
      <p:sp>
        <p:nvSpPr>
          <p:cNvPr id="360" name="Google Shape;360;p59"/>
          <p:cNvSpPr txBox="1"/>
          <p:nvPr>
            <p:ph idx="1" type="body"/>
          </p:nvPr>
        </p:nvSpPr>
        <p:spPr>
          <a:xfrm>
            <a:off x="632550" y="2078100"/>
            <a:ext cx="2808000" cy="9873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a:t>It can be seen from output cell that the now Source column have only categorical numerical values. </a:t>
            </a:r>
            <a:endParaRPr/>
          </a:p>
        </p:txBody>
      </p:sp>
      <p:pic>
        <p:nvPicPr>
          <p:cNvPr id="361" name="Google Shape;361;p59"/>
          <p:cNvPicPr preferRelativeResize="0"/>
          <p:nvPr/>
        </p:nvPicPr>
        <p:blipFill>
          <a:blip r:embed="rId3">
            <a:alphaModFix/>
          </a:blip>
          <a:stretch>
            <a:fillRect/>
          </a:stretch>
        </p:blipFill>
        <p:spPr>
          <a:xfrm>
            <a:off x="4986625" y="1419225"/>
            <a:ext cx="2781300" cy="23050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311700" y="264850"/>
            <a:ext cx="87321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Null value filling in TRANS_CONV_TEXT column</a:t>
            </a:r>
            <a:endParaRPr/>
          </a:p>
        </p:txBody>
      </p:sp>
      <p:sp>
        <p:nvSpPr>
          <p:cNvPr id="367" name="Google Shape;367;p6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fontScale="85000" lnSpcReduction="10000"/>
          </a:bodyPr>
          <a:lstStyle/>
          <a:p>
            <a:pPr indent="-293370" lvl="0" marL="457200" rtl="0" algn="l">
              <a:spcBef>
                <a:spcPts val="0"/>
              </a:spcBef>
              <a:spcAft>
                <a:spcPts val="0"/>
              </a:spcAft>
              <a:buSzPct val="100000"/>
              <a:buChar char="●"/>
            </a:pPr>
            <a:r>
              <a:rPr lang="en"/>
              <a:t>In first line it is checked that which rows of the ‘TRANS_CONV_TEXT’ column have null values.</a:t>
            </a:r>
            <a:endParaRPr/>
          </a:p>
          <a:p>
            <a:pPr indent="-293370" lvl="0" marL="457200" rtl="0" algn="l">
              <a:spcBef>
                <a:spcPts val="0"/>
              </a:spcBef>
              <a:spcAft>
                <a:spcPts val="0"/>
              </a:spcAft>
              <a:buSzPct val="100000"/>
              <a:buChar char="●"/>
            </a:pPr>
            <a:r>
              <a:rPr lang="en"/>
              <a:t>There is only one row of this column is having null value. </a:t>
            </a:r>
            <a:endParaRPr/>
          </a:p>
          <a:p>
            <a:pPr indent="-293370" lvl="0" marL="457200" rtl="0" algn="l">
              <a:spcBef>
                <a:spcPts val="0"/>
              </a:spcBef>
              <a:spcAft>
                <a:spcPts val="0"/>
              </a:spcAft>
              <a:buSzPct val="100000"/>
              <a:buChar char="●"/>
            </a:pPr>
            <a:r>
              <a:rPr lang="en"/>
              <a:t>It is present at index number 841.</a:t>
            </a:r>
            <a:endParaRPr/>
          </a:p>
          <a:p>
            <a:pPr indent="-293370" lvl="0" marL="457200" rtl="0" algn="l">
              <a:spcBef>
                <a:spcPts val="0"/>
              </a:spcBef>
              <a:spcAft>
                <a:spcPts val="0"/>
              </a:spcAft>
              <a:buSzPct val="100000"/>
              <a:buChar char="●"/>
            </a:pPr>
            <a:r>
              <a:rPr lang="en"/>
              <a:t>Here I filled this null value with value of ‘TRANS_CONV_TEXT’ of that row which have same ‘Patient_Tag’ value as it is for the row which contains the null value. </a:t>
            </a:r>
            <a:endParaRPr/>
          </a:p>
          <a:p>
            <a:pPr indent="-293370" lvl="0" marL="457200" rtl="0" algn="l">
              <a:spcBef>
                <a:spcPts val="0"/>
              </a:spcBef>
              <a:spcAft>
                <a:spcPts val="0"/>
              </a:spcAft>
              <a:buSzPct val="100000"/>
              <a:buChar char="●"/>
            </a:pPr>
            <a:r>
              <a:rPr lang="en"/>
              <a:t>So I manually choose index number 0 and use its ‘TRANS_CONV_TEXT’ feature value to fill the null value. </a:t>
            </a:r>
            <a:endParaRPr/>
          </a:p>
          <a:p>
            <a:pPr indent="-293370" lvl="0" marL="457200" rtl="0" algn="l">
              <a:spcBef>
                <a:spcPts val="0"/>
              </a:spcBef>
              <a:spcAft>
                <a:spcPts val="0"/>
              </a:spcAft>
              <a:buSzPct val="100000"/>
              <a:buChar char="●"/>
            </a:pPr>
            <a:r>
              <a:rPr lang="en"/>
              <a:t>In further lines of the cell the information of the data frame is printed.</a:t>
            </a:r>
            <a:endParaRPr/>
          </a:p>
        </p:txBody>
      </p:sp>
      <p:pic>
        <p:nvPicPr>
          <p:cNvPr id="368" name="Google Shape;368;p60"/>
          <p:cNvPicPr preferRelativeResize="0"/>
          <p:nvPr/>
        </p:nvPicPr>
        <p:blipFill>
          <a:blip r:embed="rId3">
            <a:alphaModFix/>
          </a:blip>
          <a:stretch>
            <a:fillRect/>
          </a:stretch>
        </p:blipFill>
        <p:spPr>
          <a:xfrm>
            <a:off x="3324250" y="1941950"/>
            <a:ext cx="5719500" cy="125959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361850" y="150400"/>
            <a:ext cx="8511300" cy="678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How updated data frame will look like after adding date time features</a:t>
            </a:r>
            <a:r>
              <a:rPr lang="en"/>
              <a:t>(Output Cell)</a:t>
            </a:r>
            <a:endParaRPr/>
          </a:p>
        </p:txBody>
      </p:sp>
      <p:sp>
        <p:nvSpPr>
          <p:cNvPr id="374" name="Google Shape;374;p61"/>
          <p:cNvSpPr txBox="1"/>
          <p:nvPr>
            <p:ph idx="1" type="body"/>
          </p:nvPr>
        </p:nvSpPr>
        <p:spPr>
          <a:xfrm>
            <a:off x="361850" y="877650"/>
            <a:ext cx="2808000" cy="3784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In output first the row number 841 is printed and it is clearly seen to have the null value in the ‘TRANS_CONV_TEXT’.</a:t>
            </a:r>
            <a:endParaRPr/>
          </a:p>
          <a:p>
            <a:pPr indent="-304800" lvl="0" marL="457200" rtl="0" algn="l">
              <a:spcBef>
                <a:spcPts val="0"/>
              </a:spcBef>
              <a:spcAft>
                <a:spcPts val="0"/>
              </a:spcAft>
              <a:buSzPts val="1200"/>
              <a:buChar char="●"/>
            </a:pPr>
            <a:r>
              <a:rPr lang="en"/>
              <a:t>Than I have printed the value of </a:t>
            </a:r>
            <a:r>
              <a:rPr lang="en"/>
              <a:t>‘TRANS_CONV_TEXT’ at 0 index which have same ‘Patient_Tag’</a:t>
            </a:r>
            <a:r>
              <a:rPr lang="en"/>
              <a:t>  value as it is for index number 841. </a:t>
            </a:r>
            <a:endParaRPr/>
          </a:p>
          <a:p>
            <a:pPr indent="-304800" lvl="0" marL="457200" rtl="0" algn="l">
              <a:spcBef>
                <a:spcPts val="0"/>
              </a:spcBef>
              <a:spcAft>
                <a:spcPts val="0"/>
              </a:spcAft>
              <a:buSzPts val="1200"/>
              <a:buChar char="●"/>
            </a:pPr>
            <a:r>
              <a:rPr lang="en"/>
              <a:t>At last I have printed the information of the data frame and it can be clearly seen that now only ‘Title’ column have null values. </a:t>
            </a:r>
            <a:endParaRPr/>
          </a:p>
          <a:p>
            <a:pPr indent="-304800" lvl="0" marL="457200" rtl="0" algn="l">
              <a:spcBef>
                <a:spcPts val="0"/>
              </a:spcBef>
              <a:spcAft>
                <a:spcPts val="0"/>
              </a:spcAft>
              <a:buSzPts val="1200"/>
              <a:buChar char="●"/>
            </a:pPr>
            <a:r>
              <a:rPr lang="en"/>
              <a:t>And all the columns are either in “int” or “Object” format.</a:t>
            </a:r>
            <a:endParaRPr/>
          </a:p>
        </p:txBody>
      </p:sp>
      <p:pic>
        <p:nvPicPr>
          <p:cNvPr id="375" name="Google Shape;375;p61"/>
          <p:cNvPicPr preferRelativeResize="0"/>
          <p:nvPr/>
        </p:nvPicPr>
        <p:blipFill>
          <a:blip r:embed="rId3">
            <a:alphaModFix/>
          </a:blip>
          <a:stretch>
            <a:fillRect/>
          </a:stretch>
        </p:blipFill>
        <p:spPr>
          <a:xfrm>
            <a:off x="4461700" y="981400"/>
            <a:ext cx="4529901" cy="1374775"/>
          </a:xfrm>
          <a:prstGeom prst="rect">
            <a:avLst/>
          </a:prstGeom>
          <a:noFill/>
          <a:ln>
            <a:noFill/>
          </a:ln>
        </p:spPr>
      </p:pic>
      <p:pic>
        <p:nvPicPr>
          <p:cNvPr id="376" name="Google Shape;376;p61"/>
          <p:cNvPicPr preferRelativeResize="0"/>
          <p:nvPr/>
        </p:nvPicPr>
        <p:blipFill>
          <a:blip r:embed="rId4">
            <a:alphaModFix/>
          </a:blip>
          <a:stretch>
            <a:fillRect/>
          </a:stretch>
        </p:blipFill>
        <p:spPr>
          <a:xfrm>
            <a:off x="4461700" y="2356175"/>
            <a:ext cx="4529900" cy="1374775"/>
          </a:xfrm>
          <a:prstGeom prst="rect">
            <a:avLst/>
          </a:prstGeom>
          <a:noFill/>
          <a:ln>
            <a:noFill/>
          </a:ln>
        </p:spPr>
      </p:pic>
      <p:pic>
        <p:nvPicPr>
          <p:cNvPr id="377" name="Google Shape;377;p61"/>
          <p:cNvPicPr preferRelativeResize="0"/>
          <p:nvPr/>
        </p:nvPicPr>
        <p:blipFill>
          <a:blip r:embed="rId5">
            <a:alphaModFix/>
          </a:blip>
          <a:stretch>
            <a:fillRect/>
          </a:stretch>
        </p:blipFill>
        <p:spPr>
          <a:xfrm>
            <a:off x="4461700" y="3730950"/>
            <a:ext cx="4529899" cy="1242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Various Stakeholders of Healthcare are :-</a:t>
            </a:r>
            <a:endParaRPr/>
          </a:p>
        </p:txBody>
      </p:sp>
      <p:sp>
        <p:nvSpPr>
          <p:cNvPr id="77" name="Google Shape;77;p17"/>
          <p:cNvSpPr txBox="1"/>
          <p:nvPr>
            <p:ph idx="1" type="body"/>
          </p:nvPr>
        </p:nvSpPr>
        <p:spPr>
          <a:xfrm>
            <a:off x="311700" y="1152475"/>
            <a:ext cx="8520600" cy="1710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Patients.</a:t>
            </a:r>
            <a:endParaRPr/>
          </a:p>
          <a:p>
            <a:pPr indent="-342900" lvl="0" marL="457200" rtl="0" algn="l">
              <a:spcBef>
                <a:spcPts val="0"/>
              </a:spcBef>
              <a:spcAft>
                <a:spcPts val="0"/>
              </a:spcAft>
              <a:buSzPts val="1800"/>
              <a:buAutoNum type="arabicPeriod"/>
            </a:pPr>
            <a:r>
              <a:rPr lang="en"/>
              <a:t>Physicians.</a:t>
            </a:r>
            <a:endParaRPr/>
          </a:p>
          <a:p>
            <a:pPr indent="-342900" lvl="0" marL="457200" rtl="0" algn="l">
              <a:spcBef>
                <a:spcPts val="0"/>
              </a:spcBef>
              <a:spcAft>
                <a:spcPts val="0"/>
              </a:spcAft>
              <a:buSzPts val="1800"/>
              <a:buAutoNum type="arabicPeriod"/>
            </a:pPr>
            <a:r>
              <a:rPr lang="en"/>
              <a:t>Employer under Hospital Management. </a:t>
            </a:r>
            <a:endParaRPr/>
          </a:p>
          <a:p>
            <a:pPr indent="-342900" lvl="0" marL="457200" rtl="0" algn="l">
              <a:spcBef>
                <a:spcPts val="0"/>
              </a:spcBef>
              <a:spcAft>
                <a:spcPts val="0"/>
              </a:spcAft>
              <a:buSzPts val="1800"/>
              <a:buAutoNum type="arabicPeriod"/>
            </a:pPr>
            <a:r>
              <a:rPr lang="en"/>
              <a:t>Insurance Companies. </a:t>
            </a:r>
            <a:endParaRPr/>
          </a:p>
          <a:p>
            <a:pPr indent="-342900" lvl="0" marL="457200" rtl="0" algn="l">
              <a:spcBef>
                <a:spcPts val="0"/>
              </a:spcBef>
              <a:spcAft>
                <a:spcPts val="0"/>
              </a:spcAft>
              <a:buSzPts val="1800"/>
              <a:buAutoNum type="arabicPeriod"/>
            </a:pPr>
            <a:r>
              <a:rPr lang="en"/>
              <a:t>Pharmaceutical</a:t>
            </a:r>
            <a:r>
              <a:rPr lang="en"/>
              <a:t> Firms and govt. </a:t>
            </a:r>
            <a:endParaRPr/>
          </a:p>
        </p:txBody>
      </p:sp>
      <p:sp>
        <p:nvSpPr>
          <p:cNvPr id="78" name="Google Shape;78;p17"/>
          <p:cNvSpPr txBox="1"/>
          <p:nvPr/>
        </p:nvSpPr>
        <p:spPr>
          <a:xfrm>
            <a:off x="311700" y="3003725"/>
            <a:ext cx="7845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FFFFF"/>
                </a:solidFill>
              </a:rPr>
              <a:t>Broadly they are of two types for our consideration.</a:t>
            </a:r>
            <a:endParaRPr sz="2500">
              <a:solidFill>
                <a:srgbClr val="FFFFFF"/>
              </a:solidFill>
            </a:endParaRPr>
          </a:p>
        </p:txBody>
      </p:sp>
      <p:sp>
        <p:nvSpPr>
          <p:cNvPr id="79" name="Google Shape;79;p17"/>
          <p:cNvSpPr txBox="1"/>
          <p:nvPr/>
        </p:nvSpPr>
        <p:spPr>
          <a:xfrm>
            <a:off x="311700" y="3767200"/>
            <a:ext cx="39174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2"/>
              </a:buClr>
              <a:buSzPts val="1800"/>
              <a:buAutoNum type="arabicPeriod"/>
            </a:pPr>
            <a:r>
              <a:rPr lang="en" sz="1800">
                <a:solidFill>
                  <a:schemeClr val="lt2"/>
                </a:solidFill>
              </a:rPr>
              <a:t>Patients.</a:t>
            </a:r>
            <a:endParaRPr sz="1800">
              <a:solidFill>
                <a:schemeClr val="lt2"/>
              </a:solidFill>
            </a:endParaRPr>
          </a:p>
          <a:p>
            <a:pPr indent="-342900" lvl="0" marL="457200" rtl="0" algn="l">
              <a:spcBef>
                <a:spcPts val="0"/>
              </a:spcBef>
              <a:spcAft>
                <a:spcPts val="0"/>
              </a:spcAft>
              <a:buClr>
                <a:schemeClr val="lt2"/>
              </a:buClr>
              <a:buSzPts val="1800"/>
              <a:buAutoNum type="arabicPeriod"/>
            </a:pPr>
            <a:r>
              <a:rPr lang="en" sz="1800">
                <a:solidFill>
                  <a:schemeClr val="lt2"/>
                </a:solidFill>
              </a:rPr>
              <a:t>Non-Patient. </a:t>
            </a:r>
            <a:endParaRPr sz="1800">
              <a:solidFill>
                <a:schemeClr val="lt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2"/>
          <p:cNvSpPr txBox="1"/>
          <p:nvPr>
            <p:ph type="title"/>
          </p:nvPr>
        </p:nvSpPr>
        <p:spPr>
          <a:xfrm>
            <a:off x="311700" y="310825"/>
            <a:ext cx="8431200" cy="62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Null value filling of the Title column</a:t>
            </a:r>
            <a:endParaRPr/>
          </a:p>
        </p:txBody>
      </p:sp>
      <p:sp>
        <p:nvSpPr>
          <p:cNvPr id="383" name="Google Shape;383;p6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fontScale="85000" lnSpcReduction="10000"/>
          </a:bodyPr>
          <a:lstStyle/>
          <a:p>
            <a:pPr indent="-293370" lvl="0" marL="457200" rtl="0" algn="l">
              <a:spcBef>
                <a:spcPts val="0"/>
              </a:spcBef>
              <a:spcAft>
                <a:spcPts val="0"/>
              </a:spcAft>
              <a:buSzPct val="100000"/>
              <a:buChar char="●"/>
            </a:pPr>
            <a:r>
              <a:rPr lang="en"/>
              <a:t>For filling the null values of the Title column I have used the same logic which I used in the filling of the null values of the ‘TRANS_CONV_TEXT’ column.</a:t>
            </a:r>
            <a:endParaRPr/>
          </a:p>
          <a:p>
            <a:pPr indent="-293370" lvl="0" marL="457200" rtl="0" algn="l">
              <a:spcBef>
                <a:spcPts val="0"/>
              </a:spcBef>
              <a:spcAft>
                <a:spcPts val="0"/>
              </a:spcAft>
              <a:buSzPct val="100000"/>
              <a:buChar char="●"/>
            </a:pPr>
            <a:r>
              <a:rPr lang="en"/>
              <a:t>Null values of the Title column are filled by the values of the Title column of that row which have same value for the ‘Patient_Tag’ as it is for the row which contains the null value. </a:t>
            </a:r>
            <a:endParaRPr/>
          </a:p>
          <a:p>
            <a:pPr indent="-293370" lvl="0" marL="457200" rtl="0" algn="l">
              <a:spcBef>
                <a:spcPts val="0"/>
              </a:spcBef>
              <a:spcAft>
                <a:spcPts val="0"/>
              </a:spcAft>
              <a:buSzPct val="100000"/>
              <a:buChar char="●"/>
            </a:pPr>
            <a:r>
              <a:rPr lang="en"/>
              <a:t>But as the number of null values in Title column are not few so we use random function to choose the value to fill. </a:t>
            </a:r>
            <a:endParaRPr/>
          </a:p>
          <a:p>
            <a:pPr indent="-293370" lvl="0" marL="457200" rtl="0" algn="l">
              <a:spcBef>
                <a:spcPts val="0"/>
              </a:spcBef>
              <a:spcAft>
                <a:spcPts val="0"/>
              </a:spcAft>
              <a:buSzPct val="100000"/>
              <a:buChar char="●"/>
            </a:pPr>
            <a:r>
              <a:rPr lang="en"/>
              <a:t>In last line of the cell I printed the information of the data frame to check if there is any null value in it or not. </a:t>
            </a:r>
            <a:endParaRPr/>
          </a:p>
        </p:txBody>
      </p:sp>
      <p:pic>
        <p:nvPicPr>
          <p:cNvPr id="384" name="Google Shape;384;p62"/>
          <p:cNvPicPr preferRelativeResize="0"/>
          <p:nvPr/>
        </p:nvPicPr>
        <p:blipFill>
          <a:blip r:embed="rId3">
            <a:alphaModFix/>
          </a:blip>
          <a:stretch>
            <a:fillRect/>
          </a:stretch>
        </p:blipFill>
        <p:spPr>
          <a:xfrm>
            <a:off x="3569375" y="1998400"/>
            <a:ext cx="5063299" cy="15208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3"/>
          <p:cNvSpPr txBox="1"/>
          <p:nvPr>
            <p:ph type="title"/>
          </p:nvPr>
        </p:nvSpPr>
        <p:spPr>
          <a:xfrm>
            <a:off x="361850" y="220575"/>
            <a:ext cx="8511300" cy="839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Checking the information of the data frame after filling all the null values</a:t>
            </a:r>
            <a:r>
              <a:rPr lang="en"/>
              <a:t>(Output Cell)</a:t>
            </a:r>
            <a:r>
              <a:rPr lang="en"/>
              <a:t> </a:t>
            </a:r>
            <a:endParaRPr/>
          </a:p>
        </p:txBody>
      </p:sp>
      <p:sp>
        <p:nvSpPr>
          <p:cNvPr id="390" name="Google Shape;390;p63"/>
          <p:cNvSpPr txBox="1"/>
          <p:nvPr>
            <p:ph idx="1" type="body"/>
          </p:nvPr>
        </p:nvSpPr>
        <p:spPr>
          <a:xfrm>
            <a:off x="632550" y="1393550"/>
            <a:ext cx="2808000" cy="2687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It can be seen from output cell that </a:t>
            </a:r>
            <a:r>
              <a:rPr lang="en"/>
              <a:t>there</a:t>
            </a:r>
            <a:r>
              <a:rPr lang="en"/>
              <a:t> is no null value in the whole dataframe for the train data.</a:t>
            </a:r>
            <a:endParaRPr/>
          </a:p>
          <a:p>
            <a:pPr indent="-304800" lvl="0" marL="457200" rtl="0" algn="l">
              <a:spcBef>
                <a:spcPts val="0"/>
              </a:spcBef>
              <a:spcAft>
                <a:spcPts val="0"/>
              </a:spcAft>
              <a:buSzPts val="1200"/>
              <a:buChar char="●"/>
            </a:pPr>
            <a:r>
              <a:rPr lang="en"/>
              <a:t>But there are 3 columns which have “Object” type which contains the strings. </a:t>
            </a:r>
            <a:endParaRPr/>
          </a:p>
          <a:p>
            <a:pPr indent="-304800" lvl="0" marL="457200" rtl="0" algn="l">
              <a:spcBef>
                <a:spcPts val="0"/>
              </a:spcBef>
              <a:spcAft>
                <a:spcPts val="0"/>
              </a:spcAft>
              <a:buSzPts val="1200"/>
              <a:buChar char="●"/>
            </a:pPr>
            <a:r>
              <a:rPr lang="en"/>
              <a:t>These 3 columns are ‘Link’, ‘Title’ and ‘TRANS_CONV_TEXT’.</a:t>
            </a:r>
            <a:endParaRPr/>
          </a:p>
        </p:txBody>
      </p:sp>
      <p:pic>
        <p:nvPicPr>
          <p:cNvPr id="391" name="Google Shape;391;p63"/>
          <p:cNvPicPr preferRelativeResize="0"/>
          <p:nvPr/>
        </p:nvPicPr>
        <p:blipFill>
          <a:blip r:embed="rId3">
            <a:alphaModFix/>
          </a:blip>
          <a:stretch>
            <a:fillRect/>
          </a:stretch>
        </p:blipFill>
        <p:spPr>
          <a:xfrm>
            <a:off x="3799975" y="1393650"/>
            <a:ext cx="5023174" cy="268704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4"/>
          <p:cNvSpPr txBox="1"/>
          <p:nvPr>
            <p:ph type="title"/>
          </p:nvPr>
        </p:nvSpPr>
        <p:spPr>
          <a:xfrm>
            <a:off x="311700" y="304950"/>
            <a:ext cx="8651700" cy="64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Building the final feature matrix and label vector</a:t>
            </a:r>
            <a:endParaRPr/>
          </a:p>
        </p:txBody>
      </p:sp>
      <p:sp>
        <p:nvSpPr>
          <p:cNvPr id="397" name="Google Shape;397;p64"/>
          <p:cNvSpPr txBox="1"/>
          <p:nvPr>
            <p:ph idx="1" type="body"/>
          </p:nvPr>
        </p:nvSpPr>
        <p:spPr>
          <a:xfrm>
            <a:off x="311700" y="1022675"/>
            <a:ext cx="3307800" cy="3850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 use TfidfVectorizer() function to process the text data and convert into structured data which can be processed.</a:t>
            </a:r>
            <a:endParaRPr/>
          </a:p>
          <a:p>
            <a:pPr indent="-304800" lvl="0" marL="457200" rtl="0" algn="l">
              <a:spcBef>
                <a:spcPts val="0"/>
              </a:spcBef>
              <a:spcAft>
                <a:spcPts val="0"/>
              </a:spcAft>
              <a:buSzPts val="1200"/>
              <a:buChar char="●"/>
            </a:pPr>
            <a:r>
              <a:rPr lang="en"/>
              <a:t>So feature_14, feature_15, feature_16 are the 3 matrices which are made by processing the 3 Text features i.e. </a:t>
            </a:r>
            <a:r>
              <a:rPr lang="en"/>
              <a:t>‘Link’, ‘Title’ and ‘TRANS_CONV_TEXT’.</a:t>
            </a:r>
            <a:endParaRPr/>
          </a:p>
          <a:p>
            <a:pPr indent="-304800" lvl="0" marL="457200" rtl="0" algn="l">
              <a:spcBef>
                <a:spcPts val="0"/>
              </a:spcBef>
              <a:spcAft>
                <a:spcPts val="0"/>
              </a:spcAft>
              <a:buSzPts val="1200"/>
              <a:buChar char="●"/>
            </a:pPr>
            <a:r>
              <a:rPr lang="en"/>
              <a:t>These are the ndarray. </a:t>
            </a:r>
            <a:endParaRPr/>
          </a:p>
          <a:p>
            <a:pPr indent="-304800" lvl="0" marL="457200" rtl="0" algn="l">
              <a:spcBef>
                <a:spcPts val="0"/>
              </a:spcBef>
              <a:spcAft>
                <a:spcPts val="0"/>
              </a:spcAft>
              <a:buSzPts val="1200"/>
              <a:buChar char="●"/>
            </a:pPr>
            <a:r>
              <a:rPr lang="en"/>
              <a:t>So we need to have other features in the nd array format. </a:t>
            </a:r>
            <a:endParaRPr/>
          </a:p>
          <a:p>
            <a:pPr indent="-304800" lvl="0" marL="457200" rtl="0" algn="l">
              <a:spcBef>
                <a:spcPts val="0"/>
              </a:spcBef>
              <a:spcAft>
                <a:spcPts val="0"/>
              </a:spcAft>
              <a:buSzPts val="1200"/>
              <a:buChar char="●"/>
            </a:pPr>
            <a:r>
              <a:rPr lang="en"/>
              <a:t>I have concatenate all these features matrices to get the feature matrix. </a:t>
            </a:r>
            <a:endParaRPr/>
          </a:p>
          <a:p>
            <a:pPr indent="-304800" lvl="0" marL="457200" rtl="0" algn="l">
              <a:spcBef>
                <a:spcPts val="0"/>
              </a:spcBef>
              <a:spcAft>
                <a:spcPts val="0"/>
              </a:spcAft>
              <a:buSzPts val="1200"/>
              <a:buChar char="●"/>
            </a:pPr>
            <a:r>
              <a:rPr lang="en"/>
              <a:t>One matrix is created for the target variable, I named it as label matrix. </a:t>
            </a:r>
            <a:endParaRPr/>
          </a:p>
        </p:txBody>
      </p:sp>
      <p:pic>
        <p:nvPicPr>
          <p:cNvPr id="398" name="Google Shape;398;p64"/>
          <p:cNvPicPr preferRelativeResize="0"/>
          <p:nvPr/>
        </p:nvPicPr>
        <p:blipFill>
          <a:blip r:embed="rId3">
            <a:alphaModFix/>
          </a:blip>
          <a:stretch>
            <a:fillRect/>
          </a:stretch>
        </p:blipFill>
        <p:spPr>
          <a:xfrm>
            <a:off x="3900225" y="1813350"/>
            <a:ext cx="5063299" cy="2331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5"/>
          <p:cNvSpPr txBox="1"/>
          <p:nvPr>
            <p:ph type="title"/>
          </p:nvPr>
        </p:nvSpPr>
        <p:spPr>
          <a:xfrm>
            <a:off x="361850" y="150400"/>
            <a:ext cx="8511300" cy="67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Feature matrix and its size</a:t>
            </a:r>
            <a:r>
              <a:rPr lang="en"/>
              <a:t>(Output Cell)</a:t>
            </a:r>
            <a:endParaRPr/>
          </a:p>
        </p:txBody>
      </p:sp>
      <p:sp>
        <p:nvSpPr>
          <p:cNvPr id="404" name="Google Shape;404;p65"/>
          <p:cNvSpPr txBox="1"/>
          <p:nvPr>
            <p:ph idx="1" type="body"/>
          </p:nvPr>
        </p:nvSpPr>
        <p:spPr>
          <a:xfrm>
            <a:off x="632550" y="1753275"/>
            <a:ext cx="2808000" cy="18003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First line of the output cell contains the size of the feature matrix created which is (1157,7238).</a:t>
            </a:r>
            <a:endParaRPr/>
          </a:p>
          <a:p>
            <a:pPr indent="-304800" lvl="0" marL="457200" rtl="0" algn="l">
              <a:spcBef>
                <a:spcPts val="0"/>
              </a:spcBef>
              <a:spcAft>
                <a:spcPts val="0"/>
              </a:spcAft>
              <a:buSzPts val="1200"/>
              <a:buChar char="●"/>
            </a:pPr>
            <a:r>
              <a:rPr lang="en"/>
              <a:t>Print the feature matrix to have a look at it. </a:t>
            </a:r>
            <a:endParaRPr/>
          </a:p>
        </p:txBody>
      </p:sp>
      <p:pic>
        <p:nvPicPr>
          <p:cNvPr id="405" name="Google Shape;405;p65"/>
          <p:cNvPicPr preferRelativeResize="0"/>
          <p:nvPr/>
        </p:nvPicPr>
        <p:blipFill>
          <a:blip r:embed="rId3">
            <a:alphaModFix/>
          </a:blip>
          <a:stretch>
            <a:fillRect/>
          </a:stretch>
        </p:blipFill>
        <p:spPr>
          <a:xfrm>
            <a:off x="4274750" y="1753425"/>
            <a:ext cx="3562350" cy="18002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Modelling and Evaluation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7"/>
          <p:cNvSpPr txBox="1"/>
          <p:nvPr>
            <p:ph type="title"/>
          </p:nvPr>
        </p:nvSpPr>
        <p:spPr>
          <a:xfrm>
            <a:off x="311700" y="244800"/>
            <a:ext cx="87018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Modelling</a:t>
            </a:r>
            <a:endParaRPr/>
          </a:p>
        </p:txBody>
      </p:sp>
      <p:sp>
        <p:nvSpPr>
          <p:cNvPr id="416" name="Google Shape;416;p67"/>
          <p:cNvSpPr txBox="1"/>
          <p:nvPr>
            <p:ph idx="1" type="body"/>
          </p:nvPr>
        </p:nvSpPr>
        <p:spPr>
          <a:xfrm>
            <a:off x="311700" y="1072825"/>
            <a:ext cx="3127200" cy="37698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a:t>Here in first line of the code cell, I have made a list of 5 models which I have applied. </a:t>
            </a:r>
            <a:endParaRPr/>
          </a:p>
          <a:p>
            <a:pPr indent="-304800" lvl="0" marL="457200" rtl="0" algn="l">
              <a:spcBef>
                <a:spcPts val="0"/>
              </a:spcBef>
              <a:spcAft>
                <a:spcPts val="0"/>
              </a:spcAft>
              <a:buSzPts val="1200"/>
              <a:buChar char="●"/>
            </a:pPr>
            <a:r>
              <a:rPr lang="en"/>
              <a:t>The 5 Models are Random Forest, Linear Support Vector Classifier, Multinomial Naive Bayes, Logistic Regression, Multi Layer Perceptron which is a Neural network Model. </a:t>
            </a:r>
            <a:endParaRPr/>
          </a:p>
          <a:p>
            <a:pPr indent="-304800" lvl="0" marL="457200" rtl="0" algn="l">
              <a:spcBef>
                <a:spcPts val="0"/>
              </a:spcBef>
              <a:spcAft>
                <a:spcPts val="0"/>
              </a:spcAft>
              <a:buSzPts val="1200"/>
              <a:buChar char="●"/>
            </a:pPr>
            <a:r>
              <a:rPr lang="en"/>
              <a:t>Since I have used 15-Fold cross-validation so I have defined cv = 15.</a:t>
            </a:r>
            <a:endParaRPr/>
          </a:p>
          <a:p>
            <a:pPr indent="-304800" lvl="0" marL="457200" rtl="0" algn="l">
              <a:spcBef>
                <a:spcPts val="0"/>
              </a:spcBef>
              <a:spcAft>
                <a:spcPts val="0"/>
              </a:spcAft>
              <a:buSzPts val="1200"/>
              <a:buChar char="●"/>
            </a:pPr>
            <a:r>
              <a:rPr lang="en"/>
              <a:t>After this one by one 15 fold cross-validation run over 5 models and the variable cv_df will contain the accuracies of all the 15*5 = 45 models. </a:t>
            </a:r>
            <a:endParaRPr/>
          </a:p>
          <a:p>
            <a:pPr indent="-304800" lvl="0" marL="457200" rtl="0" algn="l">
              <a:spcBef>
                <a:spcPts val="0"/>
              </a:spcBef>
              <a:spcAft>
                <a:spcPts val="0"/>
              </a:spcAft>
              <a:buSzPts val="1200"/>
              <a:buChar char="●"/>
            </a:pPr>
            <a:r>
              <a:rPr lang="en"/>
              <a:t>Now visualization of the accuracies for each model is plotted by using seaborn library in the form of box plot. </a:t>
            </a:r>
            <a:endParaRPr/>
          </a:p>
        </p:txBody>
      </p:sp>
      <p:pic>
        <p:nvPicPr>
          <p:cNvPr id="417" name="Google Shape;417;p67"/>
          <p:cNvPicPr preferRelativeResize="0"/>
          <p:nvPr/>
        </p:nvPicPr>
        <p:blipFill>
          <a:blip r:embed="rId3">
            <a:alphaModFix/>
          </a:blip>
          <a:stretch>
            <a:fillRect/>
          </a:stretch>
        </p:blipFill>
        <p:spPr>
          <a:xfrm>
            <a:off x="3571250" y="1757663"/>
            <a:ext cx="5400301" cy="240013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8"/>
          <p:cNvSpPr txBox="1"/>
          <p:nvPr>
            <p:ph type="title"/>
          </p:nvPr>
        </p:nvSpPr>
        <p:spPr>
          <a:xfrm>
            <a:off x="361850" y="150400"/>
            <a:ext cx="8511300" cy="67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Box Plot of Accuracies for Each classifier / Model</a:t>
            </a:r>
            <a:endParaRPr/>
          </a:p>
        </p:txBody>
      </p:sp>
      <p:sp>
        <p:nvSpPr>
          <p:cNvPr id="423" name="Google Shape;423;p68"/>
          <p:cNvSpPr txBox="1"/>
          <p:nvPr>
            <p:ph idx="1" type="body"/>
          </p:nvPr>
        </p:nvSpPr>
        <p:spPr>
          <a:xfrm>
            <a:off x="632550" y="2232450"/>
            <a:ext cx="2808000" cy="678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Here is the Box Plot of the various models type. </a:t>
            </a:r>
            <a:endParaRPr/>
          </a:p>
        </p:txBody>
      </p:sp>
      <p:pic>
        <p:nvPicPr>
          <p:cNvPr id="424" name="Google Shape;424;p68"/>
          <p:cNvPicPr preferRelativeResize="0"/>
          <p:nvPr/>
        </p:nvPicPr>
        <p:blipFill>
          <a:blip r:embed="rId3">
            <a:alphaModFix/>
          </a:blip>
          <a:stretch>
            <a:fillRect/>
          </a:stretch>
        </p:blipFill>
        <p:spPr>
          <a:xfrm>
            <a:off x="3592950" y="1057988"/>
            <a:ext cx="4924425" cy="31908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9"/>
          <p:cNvSpPr txBox="1"/>
          <p:nvPr>
            <p:ph type="title"/>
          </p:nvPr>
        </p:nvSpPr>
        <p:spPr>
          <a:xfrm>
            <a:off x="311700" y="270700"/>
            <a:ext cx="8633700" cy="641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Printing the Mean accuracies of the all the Classifiers</a:t>
            </a:r>
            <a:endParaRPr/>
          </a:p>
        </p:txBody>
      </p:sp>
      <p:sp>
        <p:nvSpPr>
          <p:cNvPr id="430" name="Google Shape;430;p69"/>
          <p:cNvSpPr txBox="1"/>
          <p:nvPr>
            <p:ph idx="1" type="body"/>
          </p:nvPr>
        </p:nvSpPr>
        <p:spPr>
          <a:xfrm>
            <a:off x="311700" y="2265925"/>
            <a:ext cx="2808000" cy="872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Printing the mean accuracy for all the models / classifiers. </a:t>
            </a:r>
            <a:endParaRPr/>
          </a:p>
        </p:txBody>
      </p:sp>
      <p:pic>
        <p:nvPicPr>
          <p:cNvPr id="431" name="Google Shape;431;p69"/>
          <p:cNvPicPr preferRelativeResize="0"/>
          <p:nvPr/>
        </p:nvPicPr>
        <p:blipFill>
          <a:blip r:embed="rId3">
            <a:alphaModFix/>
          </a:blip>
          <a:stretch>
            <a:fillRect/>
          </a:stretch>
        </p:blipFill>
        <p:spPr>
          <a:xfrm>
            <a:off x="3582925" y="2498550"/>
            <a:ext cx="5362575" cy="2952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0"/>
          <p:cNvSpPr txBox="1"/>
          <p:nvPr>
            <p:ph type="title"/>
          </p:nvPr>
        </p:nvSpPr>
        <p:spPr>
          <a:xfrm>
            <a:off x="361850" y="210550"/>
            <a:ext cx="8511300" cy="798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Output showing the Mean </a:t>
            </a:r>
            <a:r>
              <a:rPr lang="en"/>
              <a:t>accuracies</a:t>
            </a:r>
            <a:r>
              <a:rPr lang="en"/>
              <a:t> of all the classifiers</a:t>
            </a:r>
            <a:r>
              <a:rPr lang="en"/>
              <a:t>(Output Cell)</a:t>
            </a:r>
            <a:endParaRPr/>
          </a:p>
        </p:txBody>
      </p:sp>
      <p:sp>
        <p:nvSpPr>
          <p:cNvPr id="437" name="Google Shape;437;p70"/>
          <p:cNvSpPr txBox="1"/>
          <p:nvPr>
            <p:ph idx="1" type="body"/>
          </p:nvPr>
        </p:nvSpPr>
        <p:spPr>
          <a:xfrm>
            <a:off x="632550" y="1766850"/>
            <a:ext cx="2808000" cy="1609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Mean accuracy of all the models can be seen in the output cell.</a:t>
            </a:r>
            <a:endParaRPr/>
          </a:p>
          <a:p>
            <a:pPr indent="-304800" lvl="0" marL="457200" rtl="0" algn="l">
              <a:spcBef>
                <a:spcPts val="0"/>
              </a:spcBef>
              <a:spcAft>
                <a:spcPts val="0"/>
              </a:spcAft>
              <a:buSzPts val="1200"/>
              <a:buChar char="●"/>
            </a:pPr>
            <a:r>
              <a:rPr lang="en"/>
              <a:t>Mean accuracy of Multi layer perceptron model is highest which comes out to be 93.77 %</a:t>
            </a:r>
            <a:endParaRPr/>
          </a:p>
        </p:txBody>
      </p:sp>
      <p:pic>
        <p:nvPicPr>
          <p:cNvPr id="438" name="Google Shape;438;p70"/>
          <p:cNvPicPr preferRelativeResize="0"/>
          <p:nvPr/>
        </p:nvPicPr>
        <p:blipFill>
          <a:blip r:embed="rId3">
            <a:alphaModFix/>
          </a:blip>
          <a:stretch>
            <a:fillRect/>
          </a:stretch>
        </p:blipFill>
        <p:spPr>
          <a:xfrm>
            <a:off x="4698350" y="1766888"/>
            <a:ext cx="3733800" cy="16097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Prediction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Task to Perform </a:t>
            </a:r>
            <a:endParaRPr/>
          </a:p>
        </p:txBody>
      </p:sp>
      <p:sp>
        <p:nvSpPr>
          <p:cNvPr id="85" name="Google Shape;85;p18"/>
          <p:cNvSpPr txBox="1"/>
          <p:nvPr>
            <p:ph idx="1" type="body"/>
          </p:nvPr>
        </p:nvSpPr>
        <p:spPr>
          <a:xfrm>
            <a:off x="311700" y="1152475"/>
            <a:ext cx="8520600" cy="682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In this case study the task is to classify the stakeholders broadly into 2 categories i.e Patient / Non-Patient using Following Features :-  </a:t>
            </a:r>
            <a:endParaRPr sz="1600"/>
          </a:p>
        </p:txBody>
      </p:sp>
      <p:sp>
        <p:nvSpPr>
          <p:cNvPr id="86" name="Google Shape;86;p18"/>
          <p:cNvSpPr txBox="1"/>
          <p:nvPr/>
        </p:nvSpPr>
        <p:spPr>
          <a:xfrm>
            <a:off x="542475" y="1784675"/>
            <a:ext cx="81372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2"/>
              </a:buClr>
              <a:buSzPts val="1600"/>
              <a:buAutoNum type="arabicPeriod"/>
            </a:pPr>
            <a:r>
              <a:rPr lang="en" sz="1600">
                <a:solidFill>
                  <a:schemeClr val="lt2"/>
                </a:solidFill>
              </a:rPr>
              <a:t>Content of the message / comment (which Stakeholders have written on various blog and forums etc)</a:t>
            </a:r>
            <a:endParaRPr sz="1600">
              <a:solidFill>
                <a:schemeClr val="lt2"/>
              </a:solidFill>
            </a:endParaRPr>
          </a:p>
          <a:p>
            <a:pPr indent="-330200" lvl="0" marL="457200" rtl="0" algn="l">
              <a:lnSpc>
                <a:spcPct val="115000"/>
              </a:lnSpc>
              <a:spcBef>
                <a:spcPts val="0"/>
              </a:spcBef>
              <a:spcAft>
                <a:spcPts val="0"/>
              </a:spcAft>
              <a:buClr>
                <a:schemeClr val="lt2"/>
              </a:buClr>
              <a:buSzPts val="1600"/>
              <a:buAutoNum type="arabicPeriod"/>
            </a:pPr>
            <a:r>
              <a:rPr lang="en" sz="1600">
                <a:solidFill>
                  <a:schemeClr val="lt2"/>
                </a:solidFill>
              </a:rPr>
              <a:t>Title of this message / comment. </a:t>
            </a:r>
            <a:endParaRPr sz="1600">
              <a:solidFill>
                <a:schemeClr val="lt2"/>
              </a:solidFill>
            </a:endParaRPr>
          </a:p>
          <a:p>
            <a:pPr indent="-330200" lvl="0" marL="457200" rtl="0" algn="l">
              <a:lnSpc>
                <a:spcPct val="115000"/>
              </a:lnSpc>
              <a:spcBef>
                <a:spcPts val="0"/>
              </a:spcBef>
              <a:spcAft>
                <a:spcPts val="0"/>
              </a:spcAft>
              <a:buClr>
                <a:schemeClr val="lt2"/>
              </a:buClr>
              <a:buSzPts val="1600"/>
              <a:buAutoNum type="arabicPeriod"/>
            </a:pPr>
            <a:r>
              <a:rPr lang="en" sz="1600">
                <a:solidFill>
                  <a:schemeClr val="lt2"/>
                </a:solidFill>
              </a:rPr>
              <a:t>Source of this message / comment. </a:t>
            </a:r>
            <a:endParaRPr sz="1600">
              <a:solidFill>
                <a:schemeClr val="lt2"/>
              </a:solidFill>
            </a:endParaRPr>
          </a:p>
          <a:p>
            <a:pPr indent="-330200" lvl="0" marL="457200" rtl="0" algn="l">
              <a:lnSpc>
                <a:spcPct val="115000"/>
              </a:lnSpc>
              <a:spcBef>
                <a:spcPts val="0"/>
              </a:spcBef>
              <a:spcAft>
                <a:spcPts val="0"/>
              </a:spcAft>
              <a:buClr>
                <a:schemeClr val="lt2"/>
              </a:buClr>
              <a:buSzPts val="1600"/>
              <a:buAutoNum type="arabicPeriod"/>
            </a:pPr>
            <a:r>
              <a:rPr lang="en" sz="1600">
                <a:solidFill>
                  <a:schemeClr val="lt2"/>
                </a:solidFill>
              </a:rPr>
              <a:t>Host of this message / comment. </a:t>
            </a:r>
            <a:endParaRPr sz="1600">
              <a:solidFill>
                <a:schemeClr val="lt2"/>
              </a:solidFill>
            </a:endParaRPr>
          </a:p>
          <a:p>
            <a:pPr indent="-330200" lvl="0" marL="457200" rtl="0" algn="l">
              <a:lnSpc>
                <a:spcPct val="115000"/>
              </a:lnSpc>
              <a:spcBef>
                <a:spcPts val="0"/>
              </a:spcBef>
              <a:spcAft>
                <a:spcPts val="0"/>
              </a:spcAft>
              <a:buClr>
                <a:schemeClr val="lt2"/>
              </a:buClr>
              <a:buSzPts val="1600"/>
              <a:buAutoNum type="arabicPeriod"/>
            </a:pPr>
            <a:r>
              <a:rPr lang="en" sz="1600">
                <a:solidFill>
                  <a:schemeClr val="lt2"/>
                </a:solidFill>
              </a:rPr>
              <a:t>Link of this message / comment. </a:t>
            </a:r>
            <a:endParaRPr sz="1600">
              <a:solidFill>
                <a:schemeClr val="lt2"/>
              </a:solidFill>
            </a:endParaRPr>
          </a:p>
          <a:p>
            <a:pPr indent="-330200" lvl="0" marL="457200" rtl="0" algn="l">
              <a:lnSpc>
                <a:spcPct val="115000"/>
              </a:lnSpc>
              <a:spcBef>
                <a:spcPts val="0"/>
              </a:spcBef>
              <a:spcAft>
                <a:spcPts val="0"/>
              </a:spcAft>
              <a:buClr>
                <a:schemeClr val="lt2"/>
              </a:buClr>
              <a:buSzPts val="1600"/>
              <a:buAutoNum type="arabicPeriod"/>
            </a:pPr>
            <a:r>
              <a:rPr lang="en" sz="1600">
                <a:solidFill>
                  <a:schemeClr val="lt2"/>
                </a:solidFill>
              </a:rPr>
              <a:t>Date_time in Eastern time(ET).</a:t>
            </a:r>
            <a:endParaRPr sz="1600">
              <a:solidFill>
                <a:schemeClr val="lt2"/>
              </a:solidFill>
            </a:endParaRPr>
          </a:p>
          <a:p>
            <a:pPr indent="-330200" lvl="0" marL="457200" rtl="0" algn="l">
              <a:lnSpc>
                <a:spcPct val="115000"/>
              </a:lnSpc>
              <a:spcBef>
                <a:spcPts val="0"/>
              </a:spcBef>
              <a:spcAft>
                <a:spcPts val="0"/>
              </a:spcAft>
              <a:buClr>
                <a:schemeClr val="lt2"/>
              </a:buClr>
              <a:buSzPts val="1600"/>
              <a:buAutoNum type="arabicPeriod"/>
            </a:pPr>
            <a:r>
              <a:rPr lang="en" sz="1600">
                <a:solidFill>
                  <a:schemeClr val="lt2"/>
                </a:solidFill>
              </a:rPr>
              <a:t>Date_time in Greenwich Mean time(GMT).</a:t>
            </a:r>
            <a:endParaRPr sz="1600">
              <a:solidFill>
                <a:schemeClr val="lt2"/>
              </a:solidFill>
            </a:endParaRPr>
          </a:p>
        </p:txBody>
      </p:sp>
      <p:sp>
        <p:nvSpPr>
          <p:cNvPr id="87" name="Google Shape;87;p18"/>
          <p:cNvSpPr txBox="1"/>
          <p:nvPr/>
        </p:nvSpPr>
        <p:spPr>
          <a:xfrm>
            <a:off x="310825" y="4491800"/>
            <a:ext cx="852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2"/>
                </a:solidFill>
              </a:rPr>
              <a:t>After classification the target variable i.e. ‘Patient_Tag’ is to be predicted using trained </a:t>
            </a:r>
            <a:r>
              <a:rPr lang="en" sz="1600">
                <a:solidFill>
                  <a:schemeClr val="lt2"/>
                </a:solidFill>
              </a:rPr>
              <a:t>classifier</a:t>
            </a:r>
            <a:r>
              <a:rPr lang="en" sz="1600">
                <a:solidFill>
                  <a:schemeClr val="lt2"/>
                </a:solidFill>
              </a:rPr>
              <a:t>. </a:t>
            </a:r>
            <a:endParaRPr sz="1600">
              <a:solidFill>
                <a:schemeClr val="lt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2"/>
          <p:cNvSpPr txBox="1"/>
          <p:nvPr>
            <p:ph type="title"/>
          </p:nvPr>
        </p:nvSpPr>
        <p:spPr>
          <a:xfrm>
            <a:off x="311700" y="555600"/>
            <a:ext cx="85113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Import the test data</a:t>
            </a:r>
            <a:endParaRPr/>
          </a:p>
        </p:txBody>
      </p:sp>
      <p:sp>
        <p:nvSpPr>
          <p:cNvPr id="449" name="Google Shape;449;p72"/>
          <p:cNvSpPr txBox="1"/>
          <p:nvPr>
            <p:ph idx="1" type="body"/>
          </p:nvPr>
        </p:nvSpPr>
        <p:spPr>
          <a:xfrm>
            <a:off x="311700" y="2452375"/>
            <a:ext cx="2808000" cy="92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Test data is imported on which the prediction is to be performed. </a:t>
            </a:r>
            <a:endParaRPr/>
          </a:p>
        </p:txBody>
      </p:sp>
      <p:pic>
        <p:nvPicPr>
          <p:cNvPr id="450" name="Google Shape;450;p72"/>
          <p:cNvPicPr preferRelativeResize="0"/>
          <p:nvPr/>
        </p:nvPicPr>
        <p:blipFill>
          <a:blip r:embed="rId3">
            <a:alphaModFix/>
          </a:blip>
          <a:stretch>
            <a:fillRect/>
          </a:stretch>
        </p:blipFill>
        <p:spPr>
          <a:xfrm>
            <a:off x="3300175" y="2571750"/>
            <a:ext cx="5719500" cy="4921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3"/>
          <p:cNvSpPr txBox="1"/>
          <p:nvPr>
            <p:ph type="title"/>
          </p:nvPr>
        </p:nvSpPr>
        <p:spPr>
          <a:xfrm>
            <a:off x="361850" y="150400"/>
            <a:ext cx="8511300" cy="678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Output cell showing the look of the test data frame</a:t>
            </a:r>
            <a:r>
              <a:rPr lang="en"/>
              <a:t>(Output Cell)</a:t>
            </a:r>
            <a:endParaRPr/>
          </a:p>
        </p:txBody>
      </p:sp>
      <p:sp>
        <p:nvSpPr>
          <p:cNvPr id="456" name="Google Shape;456;p73"/>
          <p:cNvSpPr txBox="1"/>
          <p:nvPr>
            <p:ph idx="1" type="body"/>
          </p:nvPr>
        </p:nvSpPr>
        <p:spPr>
          <a:xfrm>
            <a:off x="632550" y="2036400"/>
            <a:ext cx="2808000" cy="1070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Here it is clear from the output cell that it has all the </a:t>
            </a:r>
            <a:r>
              <a:rPr lang="en"/>
              <a:t>feature</a:t>
            </a:r>
            <a:r>
              <a:rPr lang="en"/>
              <a:t> and Target </a:t>
            </a:r>
            <a:r>
              <a:rPr lang="en"/>
              <a:t>feature</a:t>
            </a:r>
            <a:r>
              <a:rPr lang="en"/>
              <a:t> which is not in test data is to be predicted.</a:t>
            </a:r>
            <a:endParaRPr/>
          </a:p>
        </p:txBody>
      </p:sp>
      <p:pic>
        <p:nvPicPr>
          <p:cNvPr id="457" name="Google Shape;457;p73"/>
          <p:cNvPicPr preferRelativeResize="0"/>
          <p:nvPr/>
        </p:nvPicPr>
        <p:blipFill>
          <a:blip r:embed="rId3">
            <a:alphaModFix/>
          </a:blip>
          <a:stretch>
            <a:fillRect/>
          </a:stretch>
        </p:blipFill>
        <p:spPr>
          <a:xfrm>
            <a:off x="3572900" y="1283375"/>
            <a:ext cx="5216774" cy="277727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4"/>
          <p:cNvSpPr txBox="1"/>
          <p:nvPr>
            <p:ph type="title"/>
          </p:nvPr>
        </p:nvSpPr>
        <p:spPr>
          <a:xfrm>
            <a:off x="311700" y="555600"/>
            <a:ext cx="85014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Checking for the Null values in the test data set</a:t>
            </a:r>
            <a:endParaRPr/>
          </a:p>
        </p:txBody>
      </p:sp>
      <p:sp>
        <p:nvSpPr>
          <p:cNvPr id="463" name="Google Shape;463;p74"/>
          <p:cNvSpPr txBox="1"/>
          <p:nvPr>
            <p:ph idx="1" type="body"/>
          </p:nvPr>
        </p:nvSpPr>
        <p:spPr>
          <a:xfrm>
            <a:off x="311700" y="2368175"/>
            <a:ext cx="2808000" cy="8463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Here in the cell the null values in each column of the test data are checked. </a:t>
            </a:r>
            <a:endParaRPr/>
          </a:p>
        </p:txBody>
      </p:sp>
      <p:pic>
        <p:nvPicPr>
          <p:cNvPr id="464" name="Google Shape;464;p74"/>
          <p:cNvPicPr preferRelativeResize="0"/>
          <p:nvPr/>
        </p:nvPicPr>
        <p:blipFill>
          <a:blip r:embed="rId3">
            <a:alphaModFix/>
          </a:blip>
          <a:stretch>
            <a:fillRect/>
          </a:stretch>
        </p:blipFill>
        <p:spPr>
          <a:xfrm>
            <a:off x="5287375" y="2638925"/>
            <a:ext cx="2981325" cy="3048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5"/>
          <p:cNvSpPr txBox="1"/>
          <p:nvPr>
            <p:ph type="title"/>
          </p:nvPr>
        </p:nvSpPr>
        <p:spPr>
          <a:xfrm>
            <a:off x="361850" y="150400"/>
            <a:ext cx="8511300" cy="67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Null value checking</a:t>
            </a:r>
            <a:r>
              <a:rPr lang="en"/>
              <a:t>(Output Cell)</a:t>
            </a:r>
            <a:endParaRPr/>
          </a:p>
        </p:txBody>
      </p:sp>
      <p:sp>
        <p:nvSpPr>
          <p:cNvPr id="470" name="Google Shape;470;p75"/>
          <p:cNvSpPr txBox="1"/>
          <p:nvPr>
            <p:ph idx="1" type="body"/>
          </p:nvPr>
        </p:nvSpPr>
        <p:spPr>
          <a:xfrm>
            <a:off x="652600" y="2131650"/>
            <a:ext cx="2808000" cy="880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It can be seen that ‘Host’, ‘time(GMT)’ and ‘Title’ contains the null values.</a:t>
            </a:r>
            <a:endParaRPr/>
          </a:p>
        </p:txBody>
      </p:sp>
      <p:pic>
        <p:nvPicPr>
          <p:cNvPr id="471" name="Google Shape;471;p75"/>
          <p:cNvPicPr preferRelativeResize="0"/>
          <p:nvPr/>
        </p:nvPicPr>
        <p:blipFill>
          <a:blip r:embed="rId3">
            <a:alphaModFix/>
          </a:blip>
          <a:stretch>
            <a:fillRect/>
          </a:stretch>
        </p:blipFill>
        <p:spPr>
          <a:xfrm>
            <a:off x="4966550" y="1500188"/>
            <a:ext cx="2457450" cy="21431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6"/>
          <p:cNvSpPr txBox="1"/>
          <p:nvPr>
            <p:ph type="title"/>
          </p:nvPr>
        </p:nvSpPr>
        <p:spPr>
          <a:xfrm>
            <a:off x="311700" y="300800"/>
            <a:ext cx="8591700" cy="752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Converting ‘Date(ET)’ and ‘Time(ET)’ Column into date_time format</a:t>
            </a:r>
            <a:endParaRPr/>
          </a:p>
          <a:p>
            <a:pPr indent="0" lvl="0" marL="0" rtl="0" algn="ctr">
              <a:spcBef>
                <a:spcPts val="0"/>
              </a:spcBef>
              <a:spcAft>
                <a:spcPts val="0"/>
              </a:spcAft>
              <a:buNone/>
            </a:pPr>
            <a:r>
              <a:t/>
            </a:r>
            <a:endParaRPr/>
          </a:p>
        </p:txBody>
      </p:sp>
      <p:sp>
        <p:nvSpPr>
          <p:cNvPr id="477" name="Google Shape;477;p76"/>
          <p:cNvSpPr txBox="1"/>
          <p:nvPr>
            <p:ph idx="1" type="body"/>
          </p:nvPr>
        </p:nvSpPr>
        <p:spPr>
          <a:xfrm>
            <a:off x="311700" y="2082000"/>
            <a:ext cx="2808000" cy="1794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Similar to the train data test, test data also contains the dates and time in 3 string format. </a:t>
            </a:r>
            <a:endParaRPr/>
          </a:p>
          <a:p>
            <a:pPr indent="-304800" lvl="0" marL="457200" rtl="0" algn="l">
              <a:spcBef>
                <a:spcPts val="0"/>
              </a:spcBef>
              <a:spcAft>
                <a:spcPts val="0"/>
              </a:spcAft>
              <a:buSzPts val="1200"/>
              <a:buChar char="●"/>
            </a:pPr>
            <a:r>
              <a:rPr lang="en"/>
              <a:t>And they are converted into datetime format in the similar way as it is in case of train data. </a:t>
            </a:r>
            <a:endParaRPr/>
          </a:p>
        </p:txBody>
      </p:sp>
      <p:pic>
        <p:nvPicPr>
          <p:cNvPr id="478" name="Google Shape;478;p76"/>
          <p:cNvPicPr preferRelativeResize="0"/>
          <p:nvPr/>
        </p:nvPicPr>
        <p:blipFill>
          <a:blip r:embed="rId3">
            <a:alphaModFix/>
          </a:blip>
          <a:stretch>
            <a:fillRect/>
          </a:stretch>
        </p:blipFill>
        <p:spPr>
          <a:xfrm>
            <a:off x="3234000" y="1389600"/>
            <a:ext cx="5719500" cy="31794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7"/>
          <p:cNvSpPr txBox="1"/>
          <p:nvPr>
            <p:ph type="title"/>
          </p:nvPr>
        </p:nvSpPr>
        <p:spPr>
          <a:xfrm>
            <a:off x="361850" y="150400"/>
            <a:ext cx="8511300" cy="678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Printing head of the test data frame after date and time converted into date time format</a:t>
            </a:r>
            <a:r>
              <a:rPr lang="en"/>
              <a:t>(Output Cell)</a:t>
            </a:r>
            <a:endParaRPr/>
          </a:p>
        </p:txBody>
      </p:sp>
      <p:sp>
        <p:nvSpPr>
          <p:cNvPr id="484" name="Google Shape;484;p77"/>
          <p:cNvSpPr txBox="1"/>
          <p:nvPr>
            <p:ph idx="1" type="body"/>
          </p:nvPr>
        </p:nvSpPr>
        <p:spPr>
          <a:xfrm>
            <a:off x="652600" y="2131650"/>
            <a:ext cx="2808000" cy="8802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a:t>Similar to train data Date(ET) and Time(ET) column will contains the default value of time and date respectively. </a:t>
            </a:r>
            <a:endParaRPr/>
          </a:p>
        </p:txBody>
      </p:sp>
      <p:pic>
        <p:nvPicPr>
          <p:cNvPr id="485" name="Google Shape;485;p77"/>
          <p:cNvPicPr preferRelativeResize="0"/>
          <p:nvPr/>
        </p:nvPicPr>
        <p:blipFill>
          <a:blip r:embed="rId3">
            <a:alphaModFix/>
          </a:blip>
          <a:stretch>
            <a:fillRect/>
          </a:stretch>
        </p:blipFill>
        <p:spPr>
          <a:xfrm>
            <a:off x="4314850" y="1001450"/>
            <a:ext cx="4244250" cy="40097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8"/>
          <p:cNvSpPr txBox="1"/>
          <p:nvPr>
            <p:ph type="title"/>
          </p:nvPr>
        </p:nvSpPr>
        <p:spPr>
          <a:xfrm>
            <a:off x="326250" y="365100"/>
            <a:ext cx="8491500" cy="75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Combine Date(ET) and Time(ET) column to get date_time in ET</a:t>
            </a:r>
            <a:endParaRPr/>
          </a:p>
        </p:txBody>
      </p:sp>
      <p:sp>
        <p:nvSpPr>
          <p:cNvPr id="491" name="Google Shape;491;p78"/>
          <p:cNvSpPr txBox="1"/>
          <p:nvPr>
            <p:ph idx="1" type="body"/>
          </p:nvPr>
        </p:nvSpPr>
        <p:spPr>
          <a:xfrm>
            <a:off x="326250" y="1421700"/>
            <a:ext cx="2808000" cy="2300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In first line the column with null values initialize. </a:t>
            </a:r>
            <a:endParaRPr/>
          </a:p>
          <a:p>
            <a:pPr indent="-304800" lvl="0" marL="457200" rtl="0" algn="l">
              <a:spcBef>
                <a:spcPts val="0"/>
              </a:spcBef>
              <a:spcAft>
                <a:spcPts val="0"/>
              </a:spcAft>
              <a:buSzPts val="1200"/>
              <a:buChar char="●"/>
            </a:pPr>
            <a:r>
              <a:rPr lang="en"/>
              <a:t>And then the first part of ‘Date(ET)’ is combined with the second part of the ‘Time(ET)’ which contains the date and time respectively in them. </a:t>
            </a:r>
            <a:endParaRPr/>
          </a:p>
          <a:p>
            <a:pPr indent="-304800" lvl="0" marL="457200" rtl="0" algn="l">
              <a:spcBef>
                <a:spcPts val="0"/>
              </a:spcBef>
              <a:spcAft>
                <a:spcPts val="0"/>
              </a:spcAft>
              <a:buSzPts val="1200"/>
              <a:buChar char="●"/>
            </a:pPr>
            <a:r>
              <a:rPr lang="en"/>
              <a:t>After this the ‘Date_Time_ET’ will contain the date and time in the Eastern format.</a:t>
            </a:r>
            <a:endParaRPr/>
          </a:p>
        </p:txBody>
      </p:sp>
      <p:pic>
        <p:nvPicPr>
          <p:cNvPr id="492" name="Google Shape;492;p78"/>
          <p:cNvPicPr preferRelativeResize="0"/>
          <p:nvPr/>
        </p:nvPicPr>
        <p:blipFill>
          <a:blip r:embed="rId3">
            <a:alphaModFix/>
          </a:blip>
          <a:stretch>
            <a:fillRect/>
          </a:stretch>
        </p:blipFill>
        <p:spPr>
          <a:xfrm>
            <a:off x="4080700" y="2024075"/>
            <a:ext cx="4768025" cy="10953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9"/>
          <p:cNvSpPr txBox="1"/>
          <p:nvPr>
            <p:ph type="title"/>
          </p:nvPr>
        </p:nvSpPr>
        <p:spPr>
          <a:xfrm>
            <a:off x="311700" y="555600"/>
            <a:ext cx="85215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Generating Date_time in GMT format</a:t>
            </a:r>
            <a:endParaRPr/>
          </a:p>
        </p:txBody>
      </p:sp>
      <p:sp>
        <p:nvSpPr>
          <p:cNvPr id="498" name="Google Shape;498;p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In first line of the cell a new column named ‘Date_Time_GMT’ generated with null values.</a:t>
            </a:r>
            <a:endParaRPr/>
          </a:p>
          <a:p>
            <a:pPr indent="-304800" lvl="0" marL="457200" rtl="0" algn="l">
              <a:spcBef>
                <a:spcPts val="0"/>
              </a:spcBef>
              <a:spcAft>
                <a:spcPts val="0"/>
              </a:spcAft>
              <a:buSzPts val="1200"/>
              <a:buChar char="●"/>
            </a:pPr>
            <a:r>
              <a:rPr lang="en"/>
              <a:t>Since the time(GMT) column have the null values, so it will be better if the date_time of GMT format are generated using the date_time in ET format which doesn’t have any null values. </a:t>
            </a:r>
            <a:endParaRPr/>
          </a:p>
          <a:p>
            <a:pPr indent="-304800" lvl="0" marL="457200" rtl="0" algn="l">
              <a:spcBef>
                <a:spcPts val="0"/>
              </a:spcBef>
              <a:spcAft>
                <a:spcPts val="0"/>
              </a:spcAft>
              <a:buSzPts val="1200"/>
              <a:buChar char="●"/>
            </a:pPr>
            <a:r>
              <a:rPr lang="en"/>
              <a:t>In last line the head of data frame is printed to have a look of data frame.</a:t>
            </a:r>
            <a:endParaRPr/>
          </a:p>
        </p:txBody>
      </p:sp>
      <p:pic>
        <p:nvPicPr>
          <p:cNvPr id="499" name="Google Shape;499;p79"/>
          <p:cNvPicPr preferRelativeResize="0"/>
          <p:nvPr/>
        </p:nvPicPr>
        <p:blipFill>
          <a:blip r:embed="rId3">
            <a:alphaModFix/>
          </a:blip>
          <a:stretch>
            <a:fillRect/>
          </a:stretch>
        </p:blipFill>
        <p:spPr>
          <a:xfrm>
            <a:off x="3492675" y="2148400"/>
            <a:ext cx="5170074" cy="14610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0"/>
          <p:cNvSpPr txBox="1"/>
          <p:nvPr>
            <p:ph type="title"/>
          </p:nvPr>
        </p:nvSpPr>
        <p:spPr>
          <a:xfrm>
            <a:off x="311700" y="365100"/>
            <a:ext cx="85215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Dropping the ['Date(ET)', 'Time(ET)', 'time(GMT)'] columns</a:t>
            </a:r>
            <a:endParaRPr/>
          </a:p>
        </p:txBody>
      </p:sp>
      <p:sp>
        <p:nvSpPr>
          <p:cNvPr id="505" name="Google Shape;505;p80"/>
          <p:cNvSpPr txBox="1"/>
          <p:nvPr>
            <p:ph idx="1" type="body"/>
          </p:nvPr>
        </p:nvSpPr>
        <p:spPr>
          <a:xfrm>
            <a:off x="311700" y="2221775"/>
            <a:ext cx="2808000" cy="1347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In the first line the 3 columns named ‘Date(ET)’, ‘Time(ET)’ and ‘time(GMT)’ are dropped.</a:t>
            </a:r>
            <a:endParaRPr/>
          </a:p>
          <a:p>
            <a:pPr indent="-304800" lvl="0" marL="457200" rtl="0" algn="l">
              <a:spcBef>
                <a:spcPts val="0"/>
              </a:spcBef>
              <a:spcAft>
                <a:spcPts val="0"/>
              </a:spcAft>
              <a:buSzPts val="1200"/>
              <a:buChar char="●"/>
            </a:pPr>
            <a:r>
              <a:rPr lang="en"/>
              <a:t>In second line the head of the ‘df’ data frame is printed.</a:t>
            </a:r>
            <a:endParaRPr/>
          </a:p>
        </p:txBody>
      </p:sp>
      <p:pic>
        <p:nvPicPr>
          <p:cNvPr id="506" name="Google Shape;506;p80"/>
          <p:cNvPicPr preferRelativeResize="0"/>
          <p:nvPr/>
        </p:nvPicPr>
        <p:blipFill>
          <a:blip r:embed="rId3">
            <a:alphaModFix/>
          </a:blip>
          <a:stretch>
            <a:fillRect/>
          </a:stretch>
        </p:blipFill>
        <p:spPr>
          <a:xfrm>
            <a:off x="3751850" y="2495550"/>
            <a:ext cx="4369475" cy="5624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1"/>
          <p:cNvSpPr txBox="1"/>
          <p:nvPr>
            <p:ph type="title"/>
          </p:nvPr>
        </p:nvSpPr>
        <p:spPr>
          <a:xfrm>
            <a:off x="316350" y="110300"/>
            <a:ext cx="8511300" cy="711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Printing data frame after processing the date time column</a:t>
            </a:r>
            <a:r>
              <a:rPr lang="en"/>
              <a:t>(Output Cell)</a:t>
            </a:r>
            <a:endParaRPr/>
          </a:p>
        </p:txBody>
      </p:sp>
      <p:sp>
        <p:nvSpPr>
          <p:cNvPr id="512" name="Google Shape;512;p81"/>
          <p:cNvSpPr txBox="1"/>
          <p:nvPr>
            <p:ph idx="1" type="body"/>
          </p:nvPr>
        </p:nvSpPr>
        <p:spPr>
          <a:xfrm>
            <a:off x="662625" y="1318500"/>
            <a:ext cx="2808000" cy="2506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It can be seen that now the data frame have the two columns for date time one have date time in ET and other have in GMT Format.</a:t>
            </a:r>
            <a:endParaRPr/>
          </a:p>
          <a:p>
            <a:pPr indent="-304800" lvl="0" marL="457200" rtl="0" algn="l">
              <a:spcBef>
                <a:spcPts val="0"/>
              </a:spcBef>
              <a:spcAft>
                <a:spcPts val="0"/>
              </a:spcAft>
              <a:buSzPts val="1200"/>
              <a:buChar char="●"/>
            </a:pPr>
            <a:r>
              <a:rPr lang="en"/>
              <a:t>It is also noted that the date and time in GMT are 4 hours ahead of the ET, it is because the GMT format here used is GMT-4 which is 4 hours ahead of the ET. </a:t>
            </a:r>
            <a:endParaRPr/>
          </a:p>
        </p:txBody>
      </p:sp>
      <p:pic>
        <p:nvPicPr>
          <p:cNvPr id="513" name="Google Shape;513;p81"/>
          <p:cNvPicPr preferRelativeResize="0"/>
          <p:nvPr/>
        </p:nvPicPr>
        <p:blipFill>
          <a:blip r:embed="rId3">
            <a:alphaModFix/>
          </a:blip>
          <a:stretch>
            <a:fillRect/>
          </a:stretch>
        </p:blipFill>
        <p:spPr>
          <a:xfrm>
            <a:off x="4334900" y="901175"/>
            <a:ext cx="4143542" cy="4009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the train and test dataset look like.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2"/>
          <p:cNvSpPr txBox="1"/>
          <p:nvPr>
            <p:ph type="title"/>
          </p:nvPr>
        </p:nvSpPr>
        <p:spPr>
          <a:xfrm>
            <a:off x="301200" y="224725"/>
            <a:ext cx="85416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Generating the various date time features</a:t>
            </a:r>
            <a:endParaRPr/>
          </a:p>
        </p:txBody>
      </p:sp>
      <p:sp>
        <p:nvSpPr>
          <p:cNvPr id="519" name="Google Shape;519;p82"/>
          <p:cNvSpPr txBox="1"/>
          <p:nvPr>
            <p:ph idx="1" type="body"/>
          </p:nvPr>
        </p:nvSpPr>
        <p:spPr>
          <a:xfrm>
            <a:off x="311700" y="1389600"/>
            <a:ext cx="2808000" cy="32928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a:t>Here various features are extracted from two formats of the data and time. </a:t>
            </a:r>
            <a:endParaRPr/>
          </a:p>
          <a:p>
            <a:pPr indent="-304800" lvl="0" marL="457200" rtl="0" algn="l">
              <a:spcBef>
                <a:spcPts val="0"/>
              </a:spcBef>
              <a:spcAft>
                <a:spcPts val="0"/>
              </a:spcAft>
              <a:buSzPts val="1200"/>
              <a:buChar char="●"/>
            </a:pPr>
            <a:r>
              <a:rPr lang="en"/>
              <a:t>Various feature are :- ‘day’, ‘month’, ‘hour’, ‘minute’, ‘second’, ‘day_of_week’. </a:t>
            </a:r>
            <a:endParaRPr/>
          </a:p>
          <a:p>
            <a:pPr indent="-304800" lvl="0" marL="457200" rtl="0" algn="l">
              <a:spcBef>
                <a:spcPts val="0"/>
              </a:spcBef>
              <a:spcAft>
                <a:spcPts val="0"/>
              </a:spcAft>
              <a:buSzPts val="1200"/>
              <a:buChar char="●"/>
            </a:pPr>
            <a:r>
              <a:rPr lang="en"/>
              <a:t>I have not use the year as a feature and the reason for that is that the year is constant (all the rows in train as well as test have year of 2016), so the target variable is not dependent of the year. </a:t>
            </a:r>
            <a:endParaRPr/>
          </a:p>
          <a:p>
            <a:pPr indent="-304800" lvl="0" marL="457200" rtl="0" algn="l">
              <a:spcBef>
                <a:spcPts val="0"/>
              </a:spcBef>
              <a:spcAft>
                <a:spcPts val="0"/>
              </a:spcAft>
              <a:buSzPts val="1200"/>
              <a:buChar char="●"/>
            </a:pPr>
            <a:r>
              <a:rPr lang="en"/>
              <a:t>In the last line of the cell the test data frame is printed to have a look at it. </a:t>
            </a:r>
            <a:endParaRPr/>
          </a:p>
        </p:txBody>
      </p:sp>
      <p:pic>
        <p:nvPicPr>
          <p:cNvPr id="520" name="Google Shape;520;p82"/>
          <p:cNvPicPr preferRelativeResize="0"/>
          <p:nvPr/>
        </p:nvPicPr>
        <p:blipFill>
          <a:blip r:embed="rId3">
            <a:alphaModFix/>
          </a:blip>
          <a:stretch>
            <a:fillRect/>
          </a:stretch>
        </p:blipFill>
        <p:spPr>
          <a:xfrm>
            <a:off x="3244025" y="1856525"/>
            <a:ext cx="5719499" cy="20581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3"/>
          <p:cNvSpPr txBox="1"/>
          <p:nvPr>
            <p:ph type="title"/>
          </p:nvPr>
        </p:nvSpPr>
        <p:spPr>
          <a:xfrm>
            <a:off x="311700" y="244800"/>
            <a:ext cx="8210700" cy="627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Dropping the ['Date_Time_ET', 'Date_Time_GMT'] columns</a:t>
            </a:r>
            <a:endParaRPr/>
          </a:p>
        </p:txBody>
      </p:sp>
      <p:sp>
        <p:nvSpPr>
          <p:cNvPr id="526" name="Google Shape;526;p83"/>
          <p:cNvSpPr txBox="1"/>
          <p:nvPr>
            <p:ph idx="1" type="body"/>
          </p:nvPr>
        </p:nvSpPr>
        <p:spPr>
          <a:xfrm>
            <a:off x="522250" y="1372550"/>
            <a:ext cx="2808000" cy="31794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a:t>Here in the first line of the cell the feature ‘Date_Time_ET’, ‘Date_Time_GMT’ and ‘host’ are dropped. </a:t>
            </a:r>
            <a:endParaRPr/>
          </a:p>
          <a:p>
            <a:pPr indent="-304800" lvl="0" marL="457200" rtl="0" algn="l">
              <a:spcBef>
                <a:spcPts val="0"/>
              </a:spcBef>
              <a:spcAft>
                <a:spcPts val="0"/>
              </a:spcAft>
              <a:buSzPts val="1200"/>
              <a:buChar char="●"/>
            </a:pPr>
            <a:r>
              <a:rPr lang="en"/>
              <a:t>It is because first two features are of no use as the feature extraction from the date time feature is already done. </a:t>
            </a:r>
            <a:endParaRPr/>
          </a:p>
          <a:p>
            <a:pPr indent="-304800" lvl="0" marL="457200" rtl="0" algn="l">
              <a:spcBef>
                <a:spcPts val="0"/>
              </a:spcBef>
              <a:spcAft>
                <a:spcPts val="0"/>
              </a:spcAft>
              <a:buSzPts val="1200"/>
              <a:buChar char="●"/>
            </a:pPr>
            <a:r>
              <a:rPr lang="en"/>
              <a:t>Third feature i.e. ‘Host’ is dropped because the Host feature contains the text date which is subset of the corresponding values of the ‘Link’ feature so it does not add any new information in the data. </a:t>
            </a:r>
            <a:endParaRPr/>
          </a:p>
          <a:p>
            <a:pPr indent="-304800" lvl="0" marL="457200" rtl="0" algn="l">
              <a:spcBef>
                <a:spcPts val="0"/>
              </a:spcBef>
              <a:spcAft>
                <a:spcPts val="0"/>
              </a:spcAft>
              <a:buSzPts val="1200"/>
              <a:buChar char="●"/>
            </a:pPr>
            <a:r>
              <a:rPr lang="en"/>
              <a:t>Than the head of data frame is printed. </a:t>
            </a:r>
            <a:endParaRPr/>
          </a:p>
        </p:txBody>
      </p:sp>
      <p:pic>
        <p:nvPicPr>
          <p:cNvPr id="527" name="Google Shape;527;p83"/>
          <p:cNvPicPr preferRelativeResize="0"/>
          <p:nvPr/>
        </p:nvPicPr>
        <p:blipFill>
          <a:blip r:embed="rId3">
            <a:alphaModFix/>
          </a:blip>
          <a:stretch>
            <a:fillRect/>
          </a:stretch>
        </p:blipFill>
        <p:spPr>
          <a:xfrm>
            <a:off x="4082725" y="2275975"/>
            <a:ext cx="4209050" cy="5314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4"/>
          <p:cNvSpPr txBox="1"/>
          <p:nvPr>
            <p:ph type="title"/>
          </p:nvPr>
        </p:nvSpPr>
        <p:spPr>
          <a:xfrm>
            <a:off x="361850" y="150400"/>
            <a:ext cx="8511300" cy="67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Printing the head after dropping some columns</a:t>
            </a:r>
            <a:r>
              <a:rPr lang="en"/>
              <a:t>(Output Cell)</a:t>
            </a:r>
            <a:endParaRPr/>
          </a:p>
        </p:txBody>
      </p:sp>
      <p:sp>
        <p:nvSpPr>
          <p:cNvPr id="533" name="Google Shape;533;p84"/>
          <p:cNvSpPr txBox="1"/>
          <p:nvPr>
            <p:ph idx="1" type="body"/>
          </p:nvPr>
        </p:nvSpPr>
        <p:spPr>
          <a:xfrm>
            <a:off x="652600" y="2131650"/>
            <a:ext cx="3247500" cy="880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So the columns ‘Date_Time_ET’, ‘</a:t>
            </a:r>
            <a:r>
              <a:rPr lang="en"/>
              <a:t>Date_Time_GMT’ and ‘Host’ are dropped from the data frame. </a:t>
            </a:r>
            <a:endParaRPr/>
          </a:p>
        </p:txBody>
      </p:sp>
      <p:pic>
        <p:nvPicPr>
          <p:cNvPr id="534" name="Google Shape;534;p84"/>
          <p:cNvPicPr preferRelativeResize="0"/>
          <p:nvPr/>
        </p:nvPicPr>
        <p:blipFill>
          <a:blip r:embed="rId3">
            <a:alphaModFix/>
          </a:blip>
          <a:stretch>
            <a:fillRect/>
          </a:stretch>
        </p:blipFill>
        <p:spPr>
          <a:xfrm>
            <a:off x="4525375" y="829000"/>
            <a:ext cx="4063525" cy="2610026"/>
          </a:xfrm>
          <a:prstGeom prst="rect">
            <a:avLst/>
          </a:prstGeom>
          <a:noFill/>
          <a:ln>
            <a:noFill/>
          </a:ln>
        </p:spPr>
      </p:pic>
      <p:pic>
        <p:nvPicPr>
          <p:cNvPr id="535" name="Google Shape;535;p84"/>
          <p:cNvPicPr preferRelativeResize="0"/>
          <p:nvPr/>
        </p:nvPicPr>
        <p:blipFill>
          <a:blip r:embed="rId4">
            <a:alphaModFix/>
          </a:blip>
          <a:stretch>
            <a:fillRect/>
          </a:stretch>
        </p:blipFill>
        <p:spPr>
          <a:xfrm>
            <a:off x="4525375" y="3439025"/>
            <a:ext cx="4063524" cy="16092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85"/>
          <p:cNvSpPr txBox="1"/>
          <p:nvPr>
            <p:ph type="title"/>
          </p:nvPr>
        </p:nvSpPr>
        <p:spPr>
          <a:xfrm>
            <a:off x="311700" y="130350"/>
            <a:ext cx="8501400" cy="741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Replacing categorical values of the Source feature with numerical values.</a:t>
            </a:r>
            <a:endParaRPr/>
          </a:p>
        </p:txBody>
      </p:sp>
      <p:sp>
        <p:nvSpPr>
          <p:cNvPr id="541" name="Google Shape;541;p85"/>
          <p:cNvSpPr txBox="1"/>
          <p:nvPr>
            <p:ph idx="1" type="body"/>
          </p:nvPr>
        </p:nvSpPr>
        <p:spPr>
          <a:xfrm>
            <a:off x="311700" y="1489875"/>
            <a:ext cx="2808000" cy="25707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a:t>Since there are 5 types of values(‘FORUM’, ‘BLOG’, ‘YOUTUBE’, ‘Facebook’, and ‘’FACEBOOK) inside the ‘Source’ column. </a:t>
            </a:r>
            <a:endParaRPr/>
          </a:p>
          <a:p>
            <a:pPr indent="-304800" lvl="0" marL="457200" rtl="0" algn="l">
              <a:spcBef>
                <a:spcPts val="0"/>
              </a:spcBef>
              <a:spcAft>
                <a:spcPts val="0"/>
              </a:spcAft>
              <a:buSzPts val="1200"/>
              <a:buChar char="●"/>
            </a:pPr>
            <a:r>
              <a:rPr lang="en"/>
              <a:t>But both value of facebook are treated as one. </a:t>
            </a:r>
            <a:endParaRPr/>
          </a:p>
          <a:p>
            <a:pPr indent="-304800" lvl="0" marL="457200" rtl="0" algn="l">
              <a:spcBef>
                <a:spcPts val="0"/>
              </a:spcBef>
              <a:spcAft>
                <a:spcPts val="0"/>
              </a:spcAft>
              <a:buSzPts val="1200"/>
              <a:buChar char="●"/>
            </a:pPr>
            <a:r>
              <a:rPr lang="en"/>
              <a:t>So they are replaced by 0,1,2,3,3 respectively.</a:t>
            </a:r>
            <a:endParaRPr/>
          </a:p>
          <a:p>
            <a:pPr indent="-304800" lvl="0" marL="457200" rtl="0" algn="l">
              <a:spcBef>
                <a:spcPts val="0"/>
              </a:spcBef>
              <a:spcAft>
                <a:spcPts val="0"/>
              </a:spcAft>
              <a:buSzPts val="1200"/>
              <a:buChar char="●"/>
            </a:pPr>
            <a:r>
              <a:rPr lang="en"/>
              <a:t>In last line of the cell the information of the test data frame is printed. </a:t>
            </a:r>
            <a:endParaRPr/>
          </a:p>
        </p:txBody>
      </p:sp>
      <p:pic>
        <p:nvPicPr>
          <p:cNvPr id="542" name="Google Shape;542;p85"/>
          <p:cNvPicPr preferRelativeResize="0"/>
          <p:nvPr/>
        </p:nvPicPr>
        <p:blipFill>
          <a:blip r:embed="rId3">
            <a:alphaModFix/>
          </a:blip>
          <a:stretch>
            <a:fillRect/>
          </a:stretch>
        </p:blipFill>
        <p:spPr>
          <a:xfrm>
            <a:off x="3721775" y="2302050"/>
            <a:ext cx="4971051" cy="5454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6"/>
          <p:cNvSpPr txBox="1"/>
          <p:nvPr>
            <p:ph type="title"/>
          </p:nvPr>
        </p:nvSpPr>
        <p:spPr>
          <a:xfrm>
            <a:off x="361850" y="150400"/>
            <a:ext cx="8511300" cy="67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Showing total null values in the test data frame</a:t>
            </a:r>
            <a:r>
              <a:rPr lang="en"/>
              <a:t>(Output Cell)</a:t>
            </a:r>
            <a:endParaRPr/>
          </a:p>
        </p:txBody>
      </p:sp>
      <p:sp>
        <p:nvSpPr>
          <p:cNvPr id="548" name="Google Shape;548;p86"/>
          <p:cNvSpPr txBox="1"/>
          <p:nvPr>
            <p:ph idx="1" type="body"/>
          </p:nvPr>
        </p:nvSpPr>
        <p:spPr>
          <a:xfrm>
            <a:off x="652600" y="2131650"/>
            <a:ext cx="2808000" cy="880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It can be seen that neither of the column have null values except Title. </a:t>
            </a:r>
            <a:endParaRPr/>
          </a:p>
        </p:txBody>
      </p:sp>
      <p:pic>
        <p:nvPicPr>
          <p:cNvPr id="549" name="Google Shape;549;p86"/>
          <p:cNvPicPr preferRelativeResize="0"/>
          <p:nvPr/>
        </p:nvPicPr>
        <p:blipFill>
          <a:blip r:embed="rId3">
            <a:alphaModFix/>
          </a:blip>
          <a:stretch>
            <a:fillRect/>
          </a:stretch>
        </p:blipFill>
        <p:spPr>
          <a:xfrm>
            <a:off x="4375000" y="991425"/>
            <a:ext cx="4025302" cy="40097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7"/>
          <p:cNvSpPr txBox="1"/>
          <p:nvPr>
            <p:ph type="title"/>
          </p:nvPr>
        </p:nvSpPr>
        <p:spPr>
          <a:xfrm>
            <a:off x="321300" y="244800"/>
            <a:ext cx="85014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Filling all the values of Title with string ‘0’</a:t>
            </a:r>
            <a:endParaRPr/>
          </a:p>
        </p:txBody>
      </p:sp>
      <p:sp>
        <p:nvSpPr>
          <p:cNvPr id="555" name="Google Shape;555;p87"/>
          <p:cNvSpPr txBox="1"/>
          <p:nvPr>
            <p:ph idx="1" type="body"/>
          </p:nvPr>
        </p:nvSpPr>
        <p:spPr>
          <a:xfrm>
            <a:off x="321300" y="1291350"/>
            <a:ext cx="3207600" cy="2560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For test data we don’t have target feature so I can not fill null values of the Title feature using the same method which I have used in filling null value of the train data.</a:t>
            </a:r>
            <a:endParaRPr/>
          </a:p>
          <a:p>
            <a:pPr indent="-304800" lvl="0" marL="457200" rtl="0" algn="l">
              <a:spcBef>
                <a:spcPts val="0"/>
              </a:spcBef>
              <a:spcAft>
                <a:spcPts val="0"/>
              </a:spcAft>
              <a:buSzPts val="1200"/>
              <a:buChar char="●"/>
            </a:pPr>
            <a:r>
              <a:rPr lang="en"/>
              <a:t>Their are other methods to fill null values of text type such as hot deck imputation but I am using string ‘0’ to impute the various null values of the Title in the test data, it is because we don’t have target function for that. </a:t>
            </a:r>
            <a:endParaRPr/>
          </a:p>
        </p:txBody>
      </p:sp>
      <p:pic>
        <p:nvPicPr>
          <p:cNvPr id="556" name="Google Shape;556;p87"/>
          <p:cNvPicPr preferRelativeResize="0"/>
          <p:nvPr/>
        </p:nvPicPr>
        <p:blipFill>
          <a:blip r:embed="rId3">
            <a:alphaModFix/>
          </a:blip>
          <a:stretch>
            <a:fillRect/>
          </a:stretch>
        </p:blipFill>
        <p:spPr>
          <a:xfrm>
            <a:off x="3907800" y="2217825"/>
            <a:ext cx="4914900" cy="3048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8"/>
          <p:cNvSpPr txBox="1"/>
          <p:nvPr>
            <p:ph type="title"/>
          </p:nvPr>
        </p:nvSpPr>
        <p:spPr>
          <a:xfrm>
            <a:off x="311700" y="274875"/>
            <a:ext cx="8611800" cy="57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Building final feature matrix and label vector for the test data frame</a:t>
            </a:r>
            <a:endParaRPr/>
          </a:p>
        </p:txBody>
      </p:sp>
      <p:sp>
        <p:nvSpPr>
          <p:cNvPr id="562" name="Google Shape;562;p88"/>
          <p:cNvSpPr txBox="1"/>
          <p:nvPr>
            <p:ph idx="1" type="body"/>
          </p:nvPr>
        </p:nvSpPr>
        <p:spPr>
          <a:xfrm>
            <a:off x="311700" y="896588"/>
            <a:ext cx="3167400" cy="38400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a:t>I use TfidfVectorizer() function to process the text data and convert into structured data which can be processed.</a:t>
            </a:r>
            <a:endParaRPr/>
          </a:p>
          <a:p>
            <a:pPr indent="-304800" lvl="0" marL="457200" rtl="0" algn="l">
              <a:spcBef>
                <a:spcPts val="0"/>
              </a:spcBef>
              <a:spcAft>
                <a:spcPts val="0"/>
              </a:spcAft>
              <a:buSzPts val="1200"/>
              <a:buChar char="●"/>
            </a:pPr>
            <a:r>
              <a:rPr lang="en"/>
              <a:t>So feature_14_for_test, feature_15_for_test, feature_16_for_test are the 3 matrices which are made by processing the 3 Text features i.e. ‘Link’, ‘Title’ and ‘TRANS_CONV_TEXT’.</a:t>
            </a:r>
            <a:endParaRPr/>
          </a:p>
          <a:p>
            <a:pPr indent="-304800" lvl="0" marL="457200" rtl="0" algn="l">
              <a:spcBef>
                <a:spcPts val="0"/>
              </a:spcBef>
              <a:spcAft>
                <a:spcPts val="0"/>
              </a:spcAft>
              <a:buSzPts val="1200"/>
              <a:buChar char="●"/>
            </a:pPr>
            <a:r>
              <a:rPr lang="en"/>
              <a:t>These are the ndarray. </a:t>
            </a:r>
            <a:endParaRPr/>
          </a:p>
          <a:p>
            <a:pPr indent="-304800" lvl="0" marL="457200" rtl="0" algn="l">
              <a:spcBef>
                <a:spcPts val="0"/>
              </a:spcBef>
              <a:spcAft>
                <a:spcPts val="0"/>
              </a:spcAft>
              <a:buSzPts val="1200"/>
              <a:buChar char="●"/>
            </a:pPr>
            <a:r>
              <a:rPr lang="en"/>
              <a:t>So we need to have other features in the nd array format. </a:t>
            </a:r>
            <a:endParaRPr/>
          </a:p>
          <a:p>
            <a:pPr indent="-304800" lvl="0" marL="457200" rtl="0" algn="l">
              <a:spcBef>
                <a:spcPts val="0"/>
              </a:spcBef>
              <a:spcAft>
                <a:spcPts val="0"/>
              </a:spcAft>
              <a:buSzPts val="1200"/>
              <a:buChar char="●"/>
            </a:pPr>
            <a:r>
              <a:rPr lang="en"/>
              <a:t>I have concatenate all these features matrices to get the feature matrix. </a:t>
            </a:r>
            <a:endParaRPr/>
          </a:p>
          <a:p>
            <a:pPr indent="-304800" lvl="0" marL="457200" rtl="0" algn="l">
              <a:spcBef>
                <a:spcPts val="0"/>
              </a:spcBef>
              <a:spcAft>
                <a:spcPts val="0"/>
              </a:spcAft>
              <a:buSzPts val="1200"/>
              <a:buChar char="●"/>
            </a:pPr>
            <a:r>
              <a:rPr lang="en"/>
              <a:t>One matrix is created for the target variable, I named it as label matrix. </a:t>
            </a:r>
            <a:endParaRPr/>
          </a:p>
        </p:txBody>
      </p:sp>
      <p:pic>
        <p:nvPicPr>
          <p:cNvPr id="563" name="Google Shape;563;p88"/>
          <p:cNvPicPr preferRelativeResize="0"/>
          <p:nvPr/>
        </p:nvPicPr>
        <p:blipFill>
          <a:blip r:embed="rId3">
            <a:alphaModFix/>
          </a:blip>
          <a:stretch>
            <a:fillRect/>
          </a:stretch>
        </p:blipFill>
        <p:spPr>
          <a:xfrm>
            <a:off x="3753301" y="1684500"/>
            <a:ext cx="5228274" cy="22257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9"/>
          <p:cNvSpPr txBox="1"/>
          <p:nvPr>
            <p:ph type="title"/>
          </p:nvPr>
        </p:nvSpPr>
        <p:spPr>
          <a:xfrm>
            <a:off x="361850" y="150400"/>
            <a:ext cx="8511300" cy="678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Final feature matrix and its shape for the test data</a:t>
            </a:r>
            <a:r>
              <a:rPr lang="en"/>
              <a:t>(Output Cell)</a:t>
            </a:r>
            <a:endParaRPr/>
          </a:p>
        </p:txBody>
      </p:sp>
      <p:sp>
        <p:nvSpPr>
          <p:cNvPr id="569" name="Google Shape;569;p89"/>
          <p:cNvSpPr txBox="1"/>
          <p:nvPr>
            <p:ph idx="1" type="body"/>
          </p:nvPr>
        </p:nvSpPr>
        <p:spPr>
          <a:xfrm>
            <a:off x="652600" y="952500"/>
            <a:ext cx="2808000" cy="36093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SzPct val="100000"/>
              <a:buChar char="●"/>
            </a:pPr>
            <a:r>
              <a:rPr lang="en"/>
              <a:t>As it is clear that the column of the feature matrix for train data i.e. , is different from the column of feature matrix of the test data i.e. </a:t>
            </a:r>
            <a:endParaRPr/>
          </a:p>
          <a:p>
            <a:pPr indent="-299085" lvl="0" marL="457200" rtl="0" algn="l">
              <a:spcBef>
                <a:spcPts val="0"/>
              </a:spcBef>
              <a:spcAft>
                <a:spcPts val="0"/>
              </a:spcAft>
              <a:buSzPct val="100000"/>
              <a:buChar char="●"/>
            </a:pPr>
            <a:r>
              <a:rPr lang="en"/>
              <a:t>With this </a:t>
            </a:r>
            <a:r>
              <a:rPr lang="en"/>
              <a:t>inequality</a:t>
            </a:r>
            <a:r>
              <a:rPr lang="en"/>
              <a:t> of number of columns, feature matrix of test data can not predict target vector with the help of the classifier which trained on feature matrix with different size. </a:t>
            </a:r>
            <a:endParaRPr/>
          </a:p>
          <a:p>
            <a:pPr indent="-299085" lvl="0" marL="457200" rtl="0" algn="l">
              <a:spcBef>
                <a:spcPts val="0"/>
              </a:spcBef>
              <a:spcAft>
                <a:spcPts val="0"/>
              </a:spcAft>
              <a:buSzPct val="100000"/>
              <a:buChar char="●"/>
            </a:pPr>
            <a:r>
              <a:rPr lang="en"/>
              <a:t>So some columns of 0 values can be added to make columns of feature matrix for test data same as columns of feature matrix for the train data. </a:t>
            </a:r>
            <a:endParaRPr/>
          </a:p>
          <a:p>
            <a:pPr indent="-299085" lvl="0" marL="457200" rtl="0" algn="l">
              <a:spcBef>
                <a:spcPts val="0"/>
              </a:spcBef>
              <a:spcAft>
                <a:spcPts val="0"/>
              </a:spcAft>
              <a:buSzPct val="100000"/>
              <a:buChar char="●"/>
            </a:pPr>
            <a:r>
              <a:rPr lang="en"/>
              <a:t>It does not affect the output as adding a column with all the values of same class or same values will not affect performance but only  increase some sort of computation.</a:t>
            </a:r>
            <a:endParaRPr/>
          </a:p>
        </p:txBody>
      </p:sp>
      <p:pic>
        <p:nvPicPr>
          <p:cNvPr id="570" name="Google Shape;570;p89"/>
          <p:cNvPicPr preferRelativeResize="0"/>
          <p:nvPr/>
        </p:nvPicPr>
        <p:blipFill>
          <a:blip r:embed="rId3">
            <a:alphaModFix/>
          </a:blip>
          <a:stretch>
            <a:fillRect/>
          </a:stretch>
        </p:blipFill>
        <p:spPr>
          <a:xfrm>
            <a:off x="4054150" y="1714163"/>
            <a:ext cx="4352925" cy="20859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0"/>
          <p:cNvSpPr txBox="1"/>
          <p:nvPr>
            <p:ph type="title"/>
          </p:nvPr>
        </p:nvSpPr>
        <p:spPr>
          <a:xfrm>
            <a:off x="336300" y="224725"/>
            <a:ext cx="84714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Adding some extra columns in feature matrix of test data</a:t>
            </a:r>
            <a:endParaRPr/>
          </a:p>
        </p:txBody>
      </p:sp>
      <p:sp>
        <p:nvSpPr>
          <p:cNvPr id="576" name="Google Shape;576;p90"/>
          <p:cNvSpPr txBox="1"/>
          <p:nvPr>
            <p:ph idx="1" type="body"/>
          </p:nvPr>
        </p:nvSpPr>
        <p:spPr>
          <a:xfrm>
            <a:off x="336300" y="1539975"/>
            <a:ext cx="2808000" cy="2450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Some extra columns added with all the values ‘0’.</a:t>
            </a:r>
            <a:endParaRPr/>
          </a:p>
          <a:p>
            <a:pPr indent="-304800" lvl="0" marL="457200" rtl="0" algn="l">
              <a:spcBef>
                <a:spcPts val="0"/>
              </a:spcBef>
              <a:spcAft>
                <a:spcPts val="0"/>
              </a:spcAft>
              <a:buSzPts val="1200"/>
              <a:buChar char="●"/>
            </a:pPr>
            <a:r>
              <a:rPr lang="en"/>
              <a:t>The number of these extra column equals to the difference in the number of columns in feature matrix of train and feature matrix of test data. </a:t>
            </a:r>
            <a:endParaRPr/>
          </a:p>
          <a:p>
            <a:pPr indent="-304800" lvl="0" marL="457200" rtl="0" algn="l">
              <a:spcBef>
                <a:spcPts val="0"/>
              </a:spcBef>
              <a:spcAft>
                <a:spcPts val="0"/>
              </a:spcAft>
              <a:buSzPts val="1200"/>
              <a:buChar char="●"/>
            </a:pPr>
            <a:r>
              <a:rPr lang="en"/>
              <a:t>In last line I am </a:t>
            </a:r>
            <a:r>
              <a:rPr lang="en"/>
              <a:t>printing</a:t>
            </a:r>
            <a:r>
              <a:rPr lang="en"/>
              <a:t> the shape of the feature matrix of the test data. </a:t>
            </a:r>
            <a:endParaRPr/>
          </a:p>
        </p:txBody>
      </p:sp>
      <p:pic>
        <p:nvPicPr>
          <p:cNvPr id="577" name="Google Shape;577;p90"/>
          <p:cNvPicPr preferRelativeResize="0"/>
          <p:nvPr/>
        </p:nvPicPr>
        <p:blipFill rotWithShape="1">
          <a:blip r:embed="rId3">
            <a:alphaModFix/>
          </a:blip>
          <a:srcRect b="0" l="0" r="0" t="0"/>
          <a:stretch/>
        </p:blipFill>
        <p:spPr>
          <a:xfrm>
            <a:off x="3517725" y="2099500"/>
            <a:ext cx="5265326" cy="9444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1"/>
          <p:cNvSpPr txBox="1"/>
          <p:nvPr>
            <p:ph type="title"/>
          </p:nvPr>
        </p:nvSpPr>
        <p:spPr>
          <a:xfrm>
            <a:off x="361850" y="150400"/>
            <a:ext cx="8511300" cy="67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Shape of the feature matrix of the test data</a:t>
            </a:r>
            <a:r>
              <a:rPr lang="en"/>
              <a:t>(Output Cell)</a:t>
            </a:r>
            <a:endParaRPr/>
          </a:p>
        </p:txBody>
      </p:sp>
      <p:sp>
        <p:nvSpPr>
          <p:cNvPr id="583" name="Google Shape;583;p91"/>
          <p:cNvSpPr txBox="1"/>
          <p:nvPr>
            <p:ph idx="1" type="body"/>
          </p:nvPr>
        </p:nvSpPr>
        <p:spPr>
          <a:xfrm>
            <a:off x="682675" y="2057438"/>
            <a:ext cx="2808000" cy="1173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Shape of feature matrix for test data comes out to be same as shape of the feature matrix of train data.</a:t>
            </a:r>
            <a:endParaRPr/>
          </a:p>
        </p:txBody>
      </p:sp>
      <p:pic>
        <p:nvPicPr>
          <p:cNvPr id="584" name="Google Shape;584;p91"/>
          <p:cNvPicPr preferRelativeResize="0"/>
          <p:nvPr/>
        </p:nvPicPr>
        <p:blipFill>
          <a:blip r:embed="rId3">
            <a:alphaModFix/>
          </a:blip>
          <a:stretch>
            <a:fillRect/>
          </a:stretch>
        </p:blipFill>
        <p:spPr>
          <a:xfrm>
            <a:off x="4224625" y="2330100"/>
            <a:ext cx="3926775" cy="627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0" y="542075"/>
            <a:ext cx="9144000" cy="4601425"/>
          </a:xfrm>
          <a:prstGeom prst="rect">
            <a:avLst/>
          </a:prstGeom>
          <a:noFill/>
          <a:ln>
            <a:noFill/>
          </a:ln>
        </p:spPr>
      </p:pic>
      <p:sp>
        <p:nvSpPr>
          <p:cNvPr id="98" name="Google Shape;98;p20"/>
          <p:cNvSpPr txBox="1"/>
          <p:nvPr/>
        </p:nvSpPr>
        <p:spPr>
          <a:xfrm>
            <a:off x="70325" y="80375"/>
            <a:ext cx="8840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Head of </a:t>
            </a:r>
            <a:r>
              <a:rPr lang="en" sz="1800">
                <a:solidFill>
                  <a:schemeClr val="dk1"/>
                </a:solidFill>
              </a:rPr>
              <a:t>training</a:t>
            </a:r>
            <a:r>
              <a:rPr lang="en" sz="1800">
                <a:solidFill>
                  <a:schemeClr val="dk1"/>
                </a:solidFill>
              </a:rPr>
              <a:t> data</a:t>
            </a:r>
            <a:endParaRPr sz="1800">
              <a:solidFill>
                <a:schemeClr val="dk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2"/>
          <p:cNvSpPr txBox="1"/>
          <p:nvPr>
            <p:ph type="title"/>
          </p:nvPr>
        </p:nvSpPr>
        <p:spPr>
          <a:xfrm>
            <a:off x="311700" y="284900"/>
            <a:ext cx="81807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Building a classifier and predict the target variable</a:t>
            </a:r>
            <a:endParaRPr/>
          </a:p>
        </p:txBody>
      </p:sp>
      <p:sp>
        <p:nvSpPr>
          <p:cNvPr id="590" name="Google Shape;590;p92"/>
          <p:cNvSpPr txBox="1"/>
          <p:nvPr>
            <p:ph idx="1" type="body"/>
          </p:nvPr>
        </p:nvSpPr>
        <p:spPr>
          <a:xfrm>
            <a:off x="311700" y="1767450"/>
            <a:ext cx="2808000" cy="18249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a:t>As the Multi layer perceptron gives the best accuracy so that is why I have select it to make prediction of the target variable.</a:t>
            </a:r>
            <a:endParaRPr/>
          </a:p>
          <a:p>
            <a:pPr indent="-304800" lvl="0" marL="457200" rtl="0" algn="l">
              <a:spcBef>
                <a:spcPts val="0"/>
              </a:spcBef>
              <a:spcAft>
                <a:spcPts val="0"/>
              </a:spcAft>
              <a:buSzPts val="1200"/>
              <a:buChar char="●"/>
            </a:pPr>
            <a:r>
              <a:rPr lang="en"/>
              <a:t>In second line of the cell </a:t>
            </a:r>
            <a:r>
              <a:rPr lang="en"/>
              <a:t>prediction</a:t>
            </a:r>
            <a:r>
              <a:rPr lang="en"/>
              <a:t> is made.  </a:t>
            </a:r>
            <a:endParaRPr/>
          </a:p>
          <a:p>
            <a:pPr indent="-304800" lvl="0" marL="457200" rtl="0" algn="l">
              <a:spcBef>
                <a:spcPts val="0"/>
              </a:spcBef>
              <a:spcAft>
                <a:spcPts val="0"/>
              </a:spcAft>
              <a:buSzPts val="1200"/>
              <a:buChar char="●"/>
            </a:pPr>
            <a:r>
              <a:rPr lang="en"/>
              <a:t>In last line first 6 predicted values are printed. </a:t>
            </a:r>
            <a:endParaRPr/>
          </a:p>
        </p:txBody>
      </p:sp>
      <p:pic>
        <p:nvPicPr>
          <p:cNvPr id="591" name="Google Shape;591;p92"/>
          <p:cNvPicPr preferRelativeResize="0"/>
          <p:nvPr/>
        </p:nvPicPr>
        <p:blipFill>
          <a:blip r:embed="rId3">
            <a:alphaModFix/>
          </a:blip>
          <a:stretch>
            <a:fillRect/>
          </a:stretch>
        </p:blipFill>
        <p:spPr>
          <a:xfrm>
            <a:off x="3491175" y="2296000"/>
            <a:ext cx="5141501" cy="5515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93"/>
          <p:cNvSpPr txBox="1"/>
          <p:nvPr>
            <p:ph type="title"/>
          </p:nvPr>
        </p:nvSpPr>
        <p:spPr>
          <a:xfrm>
            <a:off x="361850" y="150400"/>
            <a:ext cx="8511300" cy="678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Printing Some predicted values of the target variable</a:t>
            </a:r>
            <a:r>
              <a:rPr lang="en"/>
              <a:t>(Output Cell)</a:t>
            </a:r>
            <a:endParaRPr/>
          </a:p>
        </p:txBody>
      </p:sp>
      <p:sp>
        <p:nvSpPr>
          <p:cNvPr id="597" name="Google Shape;597;p93"/>
          <p:cNvSpPr txBox="1"/>
          <p:nvPr>
            <p:ph idx="1" type="body"/>
          </p:nvPr>
        </p:nvSpPr>
        <p:spPr>
          <a:xfrm>
            <a:off x="682675" y="1928399"/>
            <a:ext cx="2808000" cy="1286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So first 6 value predicted are all 0’s.</a:t>
            </a:r>
            <a:endParaRPr/>
          </a:p>
          <a:p>
            <a:pPr indent="-304800" lvl="0" marL="457200" rtl="0" algn="l">
              <a:spcBef>
                <a:spcPts val="0"/>
              </a:spcBef>
              <a:spcAft>
                <a:spcPts val="0"/>
              </a:spcAft>
              <a:buSzPts val="1200"/>
              <a:buChar char="●"/>
            </a:pPr>
            <a:r>
              <a:rPr lang="en"/>
              <a:t>So classifier classify first 6 instance of the test data to be Non-Patient. </a:t>
            </a:r>
            <a:endParaRPr/>
          </a:p>
        </p:txBody>
      </p:sp>
      <p:pic>
        <p:nvPicPr>
          <p:cNvPr id="598" name="Google Shape;598;p93"/>
          <p:cNvPicPr preferRelativeResize="0"/>
          <p:nvPr/>
        </p:nvPicPr>
        <p:blipFill>
          <a:blip r:embed="rId3">
            <a:alphaModFix/>
          </a:blip>
          <a:stretch>
            <a:fillRect/>
          </a:stretch>
        </p:blipFill>
        <p:spPr>
          <a:xfrm>
            <a:off x="5003125" y="1866900"/>
            <a:ext cx="2446425" cy="14097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94"/>
          <p:cNvSpPr txBox="1"/>
          <p:nvPr>
            <p:ph type="title"/>
          </p:nvPr>
        </p:nvSpPr>
        <p:spPr>
          <a:xfrm>
            <a:off x="311700" y="340900"/>
            <a:ext cx="8501400" cy="601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Making pandas </a:t>
            </a:r>
            <a:r>
              <a:rPr lang="en"/>
              <a:t>dataframe</a:t>
            </a:r>
            <a:r>
              <a:rPr lang="en"/>
              <a:t> from nd_array of predicted values</a:t>
            </a:r>
            <a:endParaRPr/>
          </a:p>
        </p:txBody>
      </p:sp>
      <p:sp>
        <p:nvSpPr>
          <p:cNvPr id="604" name="Google Shape;604;p94"/>
          <p:cNvSpPr txBox="1"/>
          <p:nvPr>
            <p:ph idx="1" type="body"/>
          </p:nvPr>
        </p:nvSpPr>
        <p:spPr>
          <a:xfrm>
            <a:off x="311700" y="1894975"/>
            <a:ext cx="2808000" cy="1741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Here a data frame is made by using submission nd array as 2nd column and first column contains the indexing from 1,2,....571.</a:t>
            </a:r>
            <a:endParaRPr/>
          </a:p>
          <a:p>
            <a:pPr indent="-304800" lvl="0" marL="457200" rtl="0" algn="l">
              <a:spcBef>
                <a:spcPts val="0"/>
              </a:spcBef>
              <a:spcAft>
                <a:spcPts val="0"/>
              </a:spcAft>
              <a:buSzPts val="1200"/>
              <a:buChar char="●"/>
            </a:pPr>
            <a:r>
              <a:rPr lang="en"/>
              <a:t>In last line first 6 rows of this data frame are predicted. </a:t>
            </a:r>
            <a:endParaRPr/>
          </a:p>
        </p:txBody>
      </p:sp>
      <p:pic>
        <p:nvPicPr>
          <p:cNvPr id="605" name="Google Shape;605;p94"/>
          <p:cNvPicPr preferRelativeResize="0"/>
          <p:nvPr/>
        </p:nvPicPr>
        <p:blipFill>
          <a:blip r:embed="rId3">
            <a:alphaModFix/>
          </a:blip>
          <a:stretch>
            <a:fillRect/>
          </a:stretch>
        </p:blipFill>
        <p:spPr>
          <a:xfrm>
            <a:off x="3648575" y="2138363"/>
            <a:ext cx="5164550" cy="86677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95"/>
          <p:cNvSpPr txBox="1"/>
          <p:nvPr>
            <p:ph type="title"/>
          </p:nvPr>
        </p:nvSpPr>
        <p:spPr>
          <a:xfrm>
            <a:off x="361850" y="150400"/>
            <a:ext cx="8511300" cy="862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Printing data frame </a:t>
            </a:r>
            <a:r>
              <a:rPr lang="en"/>
              <a:t>containing</a:t>
            </a:r>
            <a:r>
              <a:rPr lang="en"/>
              <a:t> the predicted values of the target variable</a:t>
            </a:r>
            <a:r>
              <a:rPr lang="en"/>
              <a:t>(Output Cell)</a:t>
            </a:r>
            <a:endParaRPr/>
          </a:p>
        </p:txBody>
      </p:sp>
      <p:sp>
        <p:nvSpPr>
          <p:cNvPr id="611" name="Google Shape;611;p95"/>
          <p:cNvSpPr txBox="1"/>
          <p:nvPr>
            <p:ph idx="1" type="body"/>
          </p:nvPr>
        </p:nvSpPr>
        <p:spPr>
          <a:xfrm>
            <a:off x="682675" y="1864212"/>
            <a:ext cx="2808000" cy="10593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It has 2 columns first for index start from 1 and other column is for predicted value of the target function. </a:t>
            </a:r>
            <a:endParaRPr/>
          </a:p>
        </p:txBody>
      </p:sp>
      <p:pic>
        <p:nvPicPr>
          <p:cNvPr id="612" name="Google Shape;612;p95"/>
          <p:cNvPicPr preferRelativeResize="0"/>
          <p:nvPr/>
        </p:nvPicPr>
        <p:blipFill>
          <a:blip r:embed="rId3">
            <a:alphaModFix/>
          </a:blip>
          <a:stretch>
            <a:fillRect/>
          </a:stretch>
        </p:blipFill>
        <p:spPr>
          <a:xfrm>
            <a:off x="4946500" y="1617575"/>
            <a:ext cx="2647950" cy="15525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96"/>
          <p:cNvSpPr txBox="1"/>
          <p:nvPr>
            <p:ph type="title"/>
          </p:nvPr>
        </p:nvSpPr>
        <p:spPr>
          <a:xfrm>
            <a:off x="311700" y="355075"/>
            <a:ext cx="7749300" cy="495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For exporting the data frame into csv</a:t>
            </a:r>
            <a:endParaRPr/>
          </a:p>
        </p:txBody>
      </p:sp>
      <p:sp>
        <p:nvSpPr>
          <p:cNvPr id="618" name="Google Shape;618;p96"/>
          <p:cNvSpPr txBox="1"/>
          <p:nvPr>
            <p:ph idx="1" type="body"/>
          </p:nvPr>
        </p:nvSpPr>
        <p:spPr>
          <a:xfrm>
            <a:off x="311700" y="1393650"/>
            <a:ext cx="2808000" cy="2667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In first line the directory is changed to the directory where I want this csv file. </a:t>
            </a:r>
            <a:endParaRPr/>
          </a:p>
          <a:p>
            <a:pPr indent="-304800" lvl="0" marL="457200" rtl="0" algn="l">
              <a:spcBef>
                <a:spcPts val="0"/>
              </a:spcBef>
              <a:spcAft>
                <a:spcPts val="0"/>
              </a:spcAft>
              <a:buSzPts val="1200"/>
              <a:buChar char="●"/>
            </a:pPr>
            <a:r>
              <a:rPr lang="en"/>
              <a:t>In second line the csv is exported to the desktop in my system. </a:t>
            </a:r>
            <a:endParaRPr/>
          </a:p>
          <a:p>
            <a:pPr indent="-304800" lvl="0" marL="457200" rtl="0" algn="l">
              <a:spcBef>
                <a:spcPts val="0"/>
              </a:spcBef>
              <a:spcAft>
                <a:spcPts val="0"/>
              </a:spcAft>
              <a:buSzPts val="1200"/>
              <a:buChar char="●"/>
            </a:pPr>
            <a:r>
              <a:rPr lang="en"/>
              <a:t>These predicted values of the target variable may have some </a:t>
            </a:r>
            <a:r>
              <a:rPr lang="en"/>
              <a:t>amount</a:t>
            </a:r>
            <a:r>
              <a:rPr lang="en"/>
              <a:t> of error </a:t>
            </a:r>
            <a:r>
              <a:rPr lang="en"/>
              <a:t>because</a:t>
            </a:r>
            <a:r>
              <a:rPr lang="en"/>
              <a:t> of the null value imputation by ‘0’ string in case of test data. </a:t>
            </a:r>
            <a:endParaRPr/>
          </a:p>
        </p:txBody>
      </p:sp>
      <p:pic>
        <p:nvPicPr>
          <p:cNvPr id="619" name="Google Shape;619;p96"/>
          <p:cNvPicPr preferRelativeResize="0"/>
          <p:nvPr/>
        </p:nvPicPr>
        <p:blipFill>
          <a:blip r:embed="rId3">
            <a:alphaModFix/>
          </a:blip>
          <a:stretch>
            <a:fillRect/>
          </a:stretch>
        </p:blipFill>
        <p:spPr>
          <a:xfrm>
            <a:off x="3803475" y="2368225"/>
            <a:ext cx="4886325" cy="4953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97"/>
          <p:cNvSpPr txBox="1"/>
          <p:nvPr>
            <p:ph type="title"/>
          </p:nvPr>
        </p:nvSpPr>
        <p:spPr>
          <a:xfrm>
            <a:off x="311700" y="1872450"/>
            <a:ext cx="8520600" cy="139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t>
            </a:r>
            <a:endParaRPr/>
          </a:p>
          <a:p>
            <a:pPr indent="0" lvl="0" marL="0" rtl="0" algn="ctr">
              <a:spcBef>
                <a:spcPts val="0"/>
              </a:spcBef>
              <a:spcAft>
                <a:spcPts val="0"/>
              </a:spcAft>
              <a:buNone/>
            </a:pPr>
            <a:r>
              <a:rPr lang="en"/>
              <a:t>Any question?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70325" y="80375"/>
            <a:ext cx="8840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Head of testing data</a:t>
            </a:r>
            <a:endParaRPr sz="1800">
              <a:solidFill>
                <a:schemeClr val="dk1"/>
              </a:solidFill>
            </a:endParaRPr>
          </a:p>
        </p:txBody>
      </p:sp>
      <p:pic>
        <p:nvPicPr>
          <p:cNvPr id="104" name="Google Shape;104;p21"/>
          <p:cNvPicPr preferRelativeResize="0"/>
          <p:nvPr/>
        </p:nvPicPr>
        <p:blipFill>
          <a:blip r:embed="rId3">
            <a:alphaModFix/>
          </a:blip>
          <a:stretch>
            <a:fillRect/>
          </a:stretch>
        </p:blipFill>
        <p:spPr>
          <a:xfrm>
            <a:off x="0" y="542075"/>
            <a:ext cx="9144001" cy="4601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