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50638-7CE1-4DE7-A908-28309253324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916463336"/>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93312641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164479961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93189"/>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1900696761"/>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C950638-7CE1-4DE7-A908-28309253324E}"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040209834"/>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C950638-7CE1-4DE7-A908-28309253324E}"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1671668777"/>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50638-7CE1-4DE7-A908-28309253324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114794025"/>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50638-7CE1-4DE7-A908-28309253324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57655830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50638-7CE1-4DE7-A908-28309253324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428646099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950638-7CE1-4DE7-A908-28309253324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75484612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38029398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50638-7CE1-4DE7-A908-28309253324E}" type="datetimeFigureOut">
              <a:rPr lang="en-IN" smtClean="0"/>
              <a:t>12-02-2025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67006474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50638-7CE1-4DE7-A908-28309253324E}"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40391906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950638-7CE1-4DE7-A908-28309253324E}" type="datetimeFigureOut">
              <a:rPr lang="en-IN" smtClean="0"/>
              <a:t>12-02-2025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19647258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28056666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950638-7CE1-4DE7-A908-28309253324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6398C3-540A-4508-AB3A-4E0FFA79AFB5}" type="slidenum">
              <a:rPr lang="en-IN" smtClean="0"/>
              <a:t>‹#›</a:t>
            </a:fld>
            <a:endParaRPr lang="en-IN"/>
          </a:p>
        </p:txBody>
      </p:sp>
    </p:spTree>
    <p:extLst>
      <p:ext uri="{BB962C8B-B14F-4D97-AF65-F5344CB8AC3E}">
        <p14:creationId xmlns:p14="http://schemas.microsoft.com/office/powerpoint/2010/main" val="370792458"/>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950638-7CE1-4DE7-A908-28309253324E}" type="datetimeFigureOut">
              <a:rPr lang="en-IN" smtClean="0"/>
              <a:t>12-02-2025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E6398C3-540A-4508-AB3A-4E0FFA79AFB5}" type="slidenum">
              <a:rPr lang="en-IN" smtClean="0"/>
              <a:t>‹#›</a:t>
            </a:fld>
            <a:endParaRPr lang="en-IN"/>
          </a:p>
        </p:txBody>
      </p:sp>
    </p:spTree>
    <p:extLst>
      <p:ext uri="{BB962C8B-B14F-4D97-AF65-F5344CB8AC3E}">
        <p14:creationId xmlns:p14="http://schemas.microsoft.com/office/powerpoint/2010/main" val="2324162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randomBar dir="vert"/>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uiltin.com/machine-learning/unsupervised-learning" TargetMode="External"/><Relationship Id="rId2" Type="http://schemas.openxmlformats.org/officeDocument/2006/relationships/hyperlink" Target="https://builtin.com/data-science/train-test-split"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s://builtin.com/machine-learning/machine-learning-models-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BC03-8EE9-5967-5E8B-58B29BF6E1AF}"/>
              </a:ext>
            </a:extLst>
          </p:cNvPr>
          <p:cNvSpPr>
            <a:spLocks noGrp="1"/>
          </p:cNvSpPr>
          <p:nvPr>
            <p:ph type="ctrTitle"/>
          </p:nvPr>
        </p:nvSpPr>
        <p:spPr>
          <a:xfrm>
            <a:off x="5738611" y="18114"/>
            <a:ext cx="6044628" cy="1206673"/>
          </a:xfrm>
          <a:solidFill>
            <a:schemeClr val="bg1"/>
          </a:solidFill>
        </p:spPr>
        <p:txBody>
          <a:bodyPr>
            <a:normAutofit/>
          </a:bodyPr>
          <a:lstStyle/>
          <a:p>
            <a:r>
              <a:rPr lang="en-IN" b="1" dirty="0">
                <a:solidFill>
                  <a:srgbClr val="FFC000"/>
                </a:solidFill>
              </a:rPr>
              <a:t>N </a:t>
            </a:r>
            <a:r>
              <a:rPr lang="en-IN" b="1" dirty="0">
                <a:solidFill>
                  <a:schemeClr val="accent6">
                    <a:lumMod val="60000"/>
                    <a:lumOff val="40000"/>
                  </a:schemeClr>
                </a:solidFill>
              </a:rPr>
              <a:t>e </a:t>
            </a:r>
            <a:r>
              <a:rPr lang="en-IN" b="1" dirty="0">
                <a:solidFill>
                  <a:schemeClr val="accent1">
                    <a:lumMod val="40000"/>
                    <a:lumOff val="60000"/>
                  </a:schemeClr>
                </a:solidFill>
              </a:rPr>
              <a:t>x </a:t>
            </a:r>
            <a:r>
              <a:rPr lang="en-IN" b="1" dirty="0">
                <a:solidFill>
                  <a:schemeClr val="accent5">
                    <a:lumMod val="75000"/>
                  </a:schemeClr>
                </a:solidFill>
              </a:rPr>
              <a:t>t</a:t>
            </a:r>
            <a:r>
              <a:rPr lang="en-IN" b="1" dirty="0"/>
              <a:t> </a:t>
            </a:r>
            <a:r>
              <a:rPr lang="en-IN" b="1" dirty="0">
                <a:solidFill>
                  <a:srgbClr val="7030A0"/>
                </a:solidFill>
              </a:rPr>
              <a:t>H </a:t>
            </a:r>
            <a:r>
              <a:rPr lang="en-IN" b="1" dirty="0">
                <a:solidFill>
                  <a:schemeClr val="accent1">
                    <a:lumMod val="60000"/>
                    <a:lumOff val="40000"/>
                  </a:schemeClr>
                </a:solidFill>
              </a:rPr>
              <a:t>I </a:t>
            </a:r>
            <a:r>
              <a:rPr lang="en-IN" b="1" dirty="0">
                <a:solidFill>
                  <a:schemeClr val="accent6">
                    <a:lumMod val="60000"/>
                    <a:lumOff val="40000"/>
                  </a:schemeClr>
                </a:solidFill>
              </a:rPr>
              <a:t>k </a:t>
            </a:r>
            <a:r>
              <a:rPr lang="en-IN" b="1" dirty="0">
                <a:solidFill>
                  <a:schemeClr val="accent1">
                    <a:lumMod val="60000"/>
                    <a:lumOff val="40000"/>
                  </a:schemeClr>
                </a:solidFill>
              </a:rPr>
              <a:t>e s</a:t>
            </a:r>
            <a:br>
              <a:rPr lang="en-IN" b="1" dirty="0">
                <a:solidFill>
                  <a:schemeClr val="accent1">
                    <a:lumMod val="60000"/>
                    <a:lumOff val="40000"/>
                  </a:schemeClr>
                </a:solidFill>
              </a:rPr>
            </a:br>
            <a:r>
              <a:rPr lang="en-IN" sz="2200" b="1" dirty="0"/>
              <a:t>I T S o l u t I o n</a:t>
            </a:r>
          </a:p>
        </p:txBody>
      </p:sp>
      <p:sp>
        <p:nvSpPr>
          <p:cNvPr id="3" name="Subtitle 2">
            <a:extLst>
              <a:ext uri="{FF2B5EF4-FFF2-40B4-BE49-F238E27FC236}">
                <a16:creationId xmlns:a16="http://schemas.microsoft.com/office/drawing/2014/main" id="{BCAEE079-2CA8-5BF8-8035-B75EB9EA57E4}"/>
              </a:ext>
            </a:extLst>
          </p:cNvPr>
          <p:cNvSpPr>
            <a:spLocks noGrp="1"/>
          </p:cNvSpPr>
          <p:nvPr>
            <p:ph type="subTitle" idx="1"/>
          </p:nvPr>
        </p:nvSpPr>
        <p:spPr>
          <a:xfrm>
            <a:off x="1760305" y="4203888"/>
            <a:ext cx="9144000" cy="1764587"/>
          </a:xfrm>
        </p:spPr>
        <p:txBody>
          <a:bodyPr>
            <a:normAutofit fontScale="92500" lnSpcReduction="20000"/>
          </a:bodyPr>
          <a:lstStyle/>
          <a:p>
            <a:pPr algn="l"/>
            <a:r>
              <a:rPr lang="en-IN" sz="2800" b="1" dirty="0">
                <a:latin typeface="Calibri" panose="020F0502020204030204" pitchFamily="34" charset="0"/>
                <a:ea typeface="Calibri" panose="020F0502020204030204" pitchFamily="34" charset="0"/>
                <a:cs typeface="Calibri" panose="020F0502020204030204" pitchFamily="34" charset="0"/>
              </a:rPr>
              <a:t>Title</a:t>
            </a:r>
            <a:r>
              <a:rPr lang="en-IN" sz="28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Exploratory Data Analysis (EDA) for Real Estate Pricing</a:t>
            </a:r>
          </a:p>
          <a:p>
            <a:pPr algn="l"/>
            <a:r>
              <a:rPr lang="en-US" sz="1900" dirty="0">
                <a:latin typeface="Times New Roman" panose="02020603050405020304" pitchFamily="18" charset="0"/>
                <a:cs typeface="Times New Roman" panose="02020603050405020304" pitchFamily="18" charset="0"/>
              </a:rPr>
              <a:t> 	Unveiling the Dynamics of House Valuation in a Dynamic Market </a:t>
            </a:r>
            <a:endParaRPr lang="en-IN" sz="1900" dirty="0">
              <a:latin typeface="Times New Roman" panose="02020603050405020304" pitchFamily="18" charset="0"/>
              <a:cs typeface="Times New Roman" panose="02020603050405020304" pitchFamily="18" charset="0"/>
            </a:endParaRPr>
          </a:p>
          <a:p>
            <a:pPr algn="l"/>
            <a:r>
              <a:rPr lang="en-IN" sz="2800" b="1" dirty="0">
                <a:latin typeface="Calibri" panose="020F0502020204030204" pitchFamily="34" charset="0"/>
                <a:ea typeface="Calibri" panose="020F0502020204030204" pitchFamily="34" charset="0"/>
                <a:cs typeface="Calibri" panose="020F0502020204030204" pitchFamily="34" charset="0"/>
              </a:rPr>
              <a:t>Name</a:t>
            </a:r>
            <a:r>
              <a:rPr lang="en-IN" sz="28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Ashish Pachauri</a:t>
            </a:r>
          </a:p>
          <a:p>
            <a:pPr algn="l"/>
            <a:endParaRPr lang="en-IN"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B7D65A-828B-820F-F579-41A308DD574D}"/>
              </a:ext>
            </a:extLst>
          </p:cNvPr>
          <p:cNvSpPr/>
          <p:nvPr/>
        </p:nvSpPr>
        <p:spPr>
          <a:xfrm>
            <a:off x="2797995" y="1224787"/>
            <a:ext cx="6102849" cy="8278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6ADB860-C86F-D4BA-C9BB-A5E4B69C5787}"/>
              </a:ext>
            </a:extLst>
          </p:cNvPr>
          <p:cNvSpPr/>
          <p:nvPr/>
        </p:nvSpPr>
        <p:spPr>
          <a:xfrm>
            <a:off x="3414444" y="1041880"/>
            <a:ext cx="5835722" cy="93413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dirty="0"/>
          </a:p>
        </p:txBody>
      </p:sp>
      <p:pic>
        <p:nvPicPr>
          <p:cNvPr id="9" name="Picture 8">
            <a:extLst>
              <a:ext uri="{FF2B5EF4-FFF2-40B4-BE49-F238E27FC236}">
                <a16:creationId xmlns:a16="http://schemas.microsoft.com/office/drawing/2014/main" id="{5C597EBB-0F40-C81E-5BC3-467BD8E6D61E}"/>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229775" y="900408"/>
            <a:ext cx="4437796" cy="2643771"/>
          </a:xfrm>
          <a:prstGeom prst="rect">
            <a:avLst/>
          </a:prstGeom>
          <a:ln>
            <a:solidFill>
              <a:schemeClr val="bg1"/>
            </a:solidFill>
          </a:ln>
          <a:effectLst>
            <a:softEdge rad="112500"/>
          </a:effectLst>
        </p:spPr>
      </p:pic>
    </p:spTree>
    <p:extLst>
      <p:ext uri="{BB962C8B-B14F-4D97-AF65-F5344CB8AC3E}">
        <p14:creationId xmlns:p14="http://schemas.microsoft.com/office/powerpoint/2010/main" val="177512669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E18C7-27DA-4CBD-8553-3791A0214947}"/>
              </a:ext>
            </a:extLst>
          </p:cNvPr>
          <p:cNvSpPr/>
          <p:nvPr/>
        </p:nvSpPr>
        <p:spPr>
          <a:xfrm>
            <a:off x="3500152" y="164958"/>
            <a:ext cx="6089296" cy="584775"/>
          </a:xfrm>
          <a:prstGeom prst="rect">
            <a:avLst/>
          </a:prstGeom>
        </p:spPr>
        <p:txBody>
          <a:bodyPr wrap="none">
            <a:spAutoFit/>
          </a:bodyPr>
          <a:lstStyle/>
          <a:p>
            <a:r>
              <a:rPr lang="en-IN" sz="3200" b="1" dirty="0">
                <a:solidFill>
                  <a:srgbClr val="04003F"/>
                </a:solidFill>
                <a:latin typeface="Calibri" panose="020F0502020204030204" pitchFamily="34" charset="0"/>
                <a:ea typeface="Calibri" panose="020F0502020204030204" pitchFamily="34" charset="0"/>
                <a:cs typeface="Calibri" panose="020F0502020204030204" pitchFamily="34" charset="0"/>
              </a:rPr>
              <a:t>Importance of Feature Engineering</a:t>
            </a:r>
            <a:endParaRPr lang="en-IN" sz="32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D380B1CC-A6B8-4E93-88A6-B9411C20D849}"/>
              </a:ext>
            </a:extLst>
          </p:cNvPr>
          <p:cNvSpPr/>
          <p:nvPr/>
        </p:nvSpPr>
        <p:spPr>
          <a:xfrm>
            <a:off x="1210235" y="947608"/>
            <a:ext cx="9897036" cy="1200329"/>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Feature engineering is a very important step in machine learning. Feature engineering refers to the process of designing artificial features into an algorithm. These artificial features are then used by that algorithm in order to improve its performance, or in other words, reap better results. Data scientists spend most of their time with data, and it becomes important to make models accurate.</a:t>
            </a:r>
            <a:endParaRPr lang="en-IN" dirty="0">
              <a:latin typeface="Times New Roman" panose="02020603050405020304" pitchFamily="18" charset="0"/>
              <a:cs typeface="Times New Roman" panose="02020603050405020304" pitchFamily="18" charset="0"/>
            </a:endParaRPr>
          </a:p>
        </p:txBody>
      </p:sp>
      <p:pic>
        <p:nvPicPr>
          <p:cNvPr id="3074" name="Picture 2" descr="Time spent by data scientist pie chart. ">
            <a:extLst>
              <a:ext uri="{FF2B5EF4-FFF2-40B4-BE49-F238E27FC236}">
                <a16:creationId xmlns:a16="http://schemas.microsoft.com/office/drawing/2014/main" id="{94807F58-8A4F-4CA0-BEFA-7030D372E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2345812"/>
            <a:ext cx="6037730" cy="29757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7E86C2E-FF3C-4A03-83ED-A2DF7FCEB7F5}"/>
              </a:ext>
            </a:extLst>
          </p:cNvPr>
          <p:cNvSpPr/>
          <p:nvPr/>
        </p:nvSpPr>
        <p:spPr>
          <a:xfrm>
            <a:off x="7431741" y="3053406"/>
            <a:ext cx="4616824" cy="1754326"/>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When feature engineering activities are done correctly, the resulting data set is optimal and contains all of the important factors that affect the business problem. As a result of these data sets, the most accurate predictive models and the most useful insights are produced.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80925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9CD30A-5ED7-4077-93BE-F99CE5A981A1}"/>
              </a:ext>
            </a:extLst>
          </p:cNvPr>
          <p:cNvSpPr/>
          <p:nvPr/>
        </p:nvSpPr>
        <p:spPr>
          <a:xfrm>
            <a:off x="3581400" y="178405"/>
            <a:ext cx="5573770" cy="584775"/>
          </a:xfrm>
          <a:prstGeom prst="rect">
            <a:avLst/>
          </a:prstGeom>
        </p:spPr>
        <p:txBody>
          <a:bodyPr wrap="none">
            <a:spAutoFit/>
          </a:bodyPr>
          <a:lstStyle/>
          <a:p>
            <a:r>
              <a:rPr lang="en-IN" sz="3200" b="1" dirty="0">
                <a:solidFill>
                  <a:srgbClr val="04003F"/>
                </a:solidFill>
                <a:latin typeface="Calibri" panose="020F0502020204030204" pitchFamily="34" charset="0"/>
                <a:ea typeface="Calibri" panose="020F0502020204030204" pitchFamily="34" charset="0"/>
                <a:cs typeface="Calibri" panose="020F0502020204030204" pitchFamily="34" charset="0"/>
              </a:rPr>
              <a:t>Feature Engineering Techniques</a:t>
            </a:r>
            <a:endParaRPr lang="en-IN" sz="32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7C1ED9B5-77FD-4BBF-AC31-1E73302D11CF}"/>
              </a:ext>
            </a:extLst>
          </p:cNvPr>
          <p:cNvSpPr/>
          <p:nvPr/>
        </p:nvSpPr>
        <p:spPr>
          <a:xfrm>
            <a:off x="1008529" y="941585"/>
            <a:ext cx="10999696" cy="2031325"/>
          </a:xfrm>
          <a:prstGeom prst="rect">
            <a:avLst/>
          </a:prstGeom>
        </p:spPr>
        <p:txBody>
          <a:bodyPr wrap="square">
            <a:spAutoFit/>
          </a:bodyPr>
          <a:lstStyle/>
          <a:p>
            <a:r>
              <a:rPr lang="en-US" b="1" dirty="0">
                <a:solidFill>
                  <a:srgbClr val="04003F"/>
                </a:solidFill>
                <a:latin typeface="Calibri" panose="020F0502020204030204" pitchFamily="34" charset="0"/>
                <a:ea typeface="Calibri" panose="020F0502020204030204" pitchFamily="34" charset="0"/>
                <a:cs typeface="Calibri" panose="020F0502020204030204" pitchFamily="34" charset="0"/>
              </a:rPr>
              <a:t>1.Imputation</a:t>
            </a:r>
          </a:p>
          <a:p>
            <a:r>
              <a:rPr lang="en-US" dirty="0">
                <a:solidFill>
                  <a:srgbClr val="3A3B41"/>
                </a:solidFill>
                <a:latin typeface="Times New Roman" panose="02020603050405020304" pitchFamily="18" charset="0"/>
                <a:cs typeface="Times New Roman" panose="02020603050405020304" pitchFamily="18" charset="0"/>
              </a:rPr>
              <a:t>Missing values are one of the most common issues you’ll come across when it comes to preparing your data for machine </a:t>
            </a:r>
            <a:r>
              <a:rPr lang="en-US" dirty="0" err="1">
                <a:solidFill>
                  <a:srgbClr val="3A3B41"/>
                </a:solidFill>
                <a:latin typeface="Times New Roman" panose="02020603050405020304" pitchFamily="18" charset="0"/>
                <a:cs typeface="Times New Roman" panose="02020603050405020304" pitchFamily="18" charset="0"/>
              </a:rPr>
              <a:t>learning.data</a:t>
            </a:r>
            <a:r>
              <a:rPr lang="en-US" dirty="0">
                <a:solidFill>
                  <a:srgbClr val="3A3B41"/>
                </a:solidFill>
                <a:latin typeface="Times New Roman" panose="02020603050405020304" pitchFamily="18" charset="0"/>
                <a:cs typeface="Times New Roman" panose="02020603050405020304" pitchFamily="18" charset="0"/>
              </a:rPr>
              <a:t> flow interruptions, privacy concerns and other factors could all contribute to missing values. Missing values have an impact on the performance of machine learning models. The main goal of imputation is to handle these missing values. There are two types of imputation</a:t>
            </a:r>
          </a:p>
          <a:p>
            <a:pPr>
              <a:buFont typeface="+mj-lt"/>
              <a:buAutoNum type="arabicPeriod"/>
            </a:pPr>
            <a:r>
              <a:rPr lang="en-US" dirty="0">
                <a:solidFill>
                  <a:srgbClr val="3A3B41"/>
                </a:solidFill>
                <a:latin typeface="Times New Roman" panose="02020603050405020304" pitchFamily="18" charset="0"/>
                <a:cs typeface="Times New Roman" panose="02020603050405020304" pitchFamily="18" charset="0"/>
              </a:rPr>
              <a:t>Numerical imputation.</a:t>
            </a:r>
          </a:p>
          <a:p>
            <a:pPr>
              <a:buFont typeface="+mj-lt"/>
              <a:buAutoNum type="arabicPeriod"/>
            </a:pPr>
            <a:r>
              <a:rPr lang="en-US" dirty="0">
                <a:solidFill>
                  <a:srgbClr val="3A3B41"/>
                </a:solidFill>
                <a:latin typeface="Times New Roman" panose="02020603050405020304" pitchFamily="18" charset="0"/>
                <a:cs typeface="Times New Roman" panose="02020603050405020304" pitchFamily="18" charset="0"/>
              </a:rPr>
              <a:t>Categorical imputation.</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3ABD7CB-2AB0-4C8D-9107-D095C2737B06}"/>
              </a:ext>
            </a:extLst>
          </p:cNvPr>
          <p:cNvSpPr/>
          <p:nvPr/>
        </p:nvSpPr>
        <p:spPr>
          <a:xfrm>
            <a:off x="1008529" y="2989627"/>
            <a:ext cx="2076594" cy="369332"/>
          </a:xfrm>
          <a:prstGeom prst="rect">
            <a:avLst/>
          </a:prstGeom>
        </p:spPr>
        <p:txBody>
          <a:bodyPr wrap="none">
            <a:spAutoFit/>
          </a:bodyPr>
          <a:lstStyle/>
          <a:p>
            <a:r>
              <a:rPr lang="en-IN" b="1" dirty="0">
                <a:solidFill>
                  <a:srgbClr val="04003F"/>
                </a:solidFill>
                <a:latin typeface="Calibri" panose="020F0502020204030204" pitchFamily="34" charset="0"/>
                <a:ea typeface="Calibri" panose="020F0502020204030204" pitchFamily="34" charset="0"/>
                <a:cs typeface="Calibri" panose="020F0502020204030204" pitchFamily="34" charset="0"/>
              </a:rPr>
              <a:t>2. Handling Outliers</a:t>
            </a:r>
            <a:endParaRPr lang="en-IN"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6ACA83B-96E4-4DAC-B9BC-697E71AB394B}"/>
              </a:ext>
            </a:extLst>
          </p:cNvPr>
          <p:cNvSpPr/>
          <p:nvPr/>
        </p:nvSpPr>
        <p:spPr>
          <a:xfrm>
            <a:off x="1066800" y="3294248"/>
            <a:ext cx="10941425" cy="646331"/>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Outlier handling is a technique for removing outliers from a data set. This method can be used on a variety of scales to produce a more accurate data representation. This has an impact on the model’s performance.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B2F5559-D720-40D6-8BEC-50FA92A8A5F4}"/>
              </a:ext>
            </a:extLst>
          </p:cNvPr>
          <p:cNvSpPr/>
          <p:nvPr/>
        </p:nvSpPr>
        <p:spPr>
          <a:xfrm>
            <a:off x="1008529" y="3880249"/>
            <a:ext cx="1947200" cy="400110"/>
          </a:xfrm>
          <a:prstGeom prst="rect">
            <a:avLst/>
          </a:prstGeom>
        </p:spPr>
        <p:txBody>
          <a:bodyPr wrap="none">
            <a:spAutoFit/>
          </a:bodyPr>
          <a:lstStyle/>
          <a:p>
            <a:r>
              <a:rPr lang="en-IN" sz="2000" b="1" dirty="0">
                <a:solidFill>
                  <a:srgbClr val="04003F"/>
                </a:solidFill>
                <a:latin typeface="Calibri" panose="020F0502020204030204" pitchFamily="34" charset="0"/>
                <a:ea typeface="Calibri" panose="020F0502020204030204" pitchFamily="34" charset="0"/>
                <a:cs typeface="Calibri" panose="020F0502020204030204" pitchFamily="34" charset="0"/>
              </a:rPr>
              <a:t>3. Log Transform</a:t>
            </a:r>
            <a:endParaRPr lang="en-IN" sz="20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FEAE2529-72EE-4C76-A442-EC9D3AF890B0}"/>
              </a:ext>
            </a:extLst>
          </p:cNvPr>
          <p:cNvSpPr/>
          <p:nvPr/>
        </p:nvSpPr>
        <p:spPr>
          <a:xfrm>
            <a:off x="1008529" y="4245200"/>
            <a:ext cx="10215282" cy="646331"/>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Log transform is the most used technique among data scientists. It’s mostly used to turn a </a:t>
            </a:r>
            <a:r>
              <a:rPr lang="en-US" dirty="0">
                <a:latin typeface="Times New Roman" panose="02020603050405020304" pitchFamily="18" charset="0"/>
                <a:cs typeface="Times New Roman" panose="02020603050405020304" pitchFamily="18" charset="0"/>
              </a:rPr>
              <a:t>skewed distribution</a:t>
            </a:r>
            <a:r>
              <a:rPr lang="en-US" dirty="0">
                <a:solidFill>
                  <a:srgbClr val="3A3B41"/>
                </a:solidFill>
                <a:latin typeface="Times New Roman" panose="02020603050405020304" pitchFamily="18" charset="0"/>
                <a:cs typeface="Times New Roman" panose="02020603050405020304" pitchFamily="18" charset="0"/>
              </a:rPr>
              <a:t> into a </a:t>
            </a:r>
            <a:r>
              <a:rPr lang="en-US" dirty="0">
                <a:latin typeface="Times New Roman" panose="02020603050405020304" pitchFamily="18" charset="0"/>
                <a:cs typeface="Times New Roman" panose="02020603050405020304" pitchFamily="18" charset="0"/>
              </a:rPr>
              <a:t>normal or less-skewed distribution</a:t>
            </a:r>
            <a:r>
              <a:rPr lang="en-US" dirty="0">
                <a:solidFill>
                  <a:srgbClr val="3A3B4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F780AFE-0374-4991-AE7D-67FBDD6EDEFE}"/>
              </a:ext>
            </a:extLst>
          </p:cNvPr>
          <p:cNvSpPr/>
          <p:nvPr/>
        </p:nvSpPr>
        <p:spPr>
          <a:xfrm>
            <a:off x="972429" y="4891531"/>
            <a:ext cx="2148793" cy="369332"/>
          </a:xfrm>
          <a:prstGeom prst="rect">
            <a:avLst/>
          </a:prstGeom>
        </p:spPr>
        <p:txBody>
          <a:bodyPr wrap="none">
            <a:spAutoFit/>
          </a:bodyPr>
          <a:lstStyle/>
          <a:p>
            <a:r>
              <a:rPr lang="en-IN" b="1" dirty="0">
                <a:solidFill>
                  <a:srgbClr val="04003F"/>
                </a:solidFill>
                <a:latin typeface="Calibri" panose="020F0502020204030204" pitchFamily="34" charset="0"/>
                <a:ea typeface="Calibri" panose="020F0502020204030204" pitchFamily="34" charset="0"/>
                <a:cs typeface="Calibri" panose="020F0502020204030204" pitchFamily="34" charset="0"/>
              </a:rPr>
              <a:t>4. One-Hot Encoding</a:t>
            </a:r>
            <a:endParaRPr lang="en-IN"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Arrow: Right 17">
            <a:extLst>
              <a:ext uri="{FF2B5EF4-FFF2-40B4-BE49-F238E27FC236}">
                <a16:creationId xmlns:a16="http://schemas.microsoft.com/office/drawing/2014/main" id="{43220681-034F-4EFC-AE73-15746D05AC51}"/>
              </a:ext>
            </a:extLst>
          </p:cNvPr>
          <p:cNvSpPr/>
          <p:nvPr/>
        </p:nvSpPr>
        <p:spPr>
          <a:xfrm>
            <a:off x="1228165" y="5138748"/>
            <a:ext cx="10780060" cy="1773040"/>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048A448B-57F3-42AC-A6CB-E64C685689A5}"/>
              </a:ext>
            </a:extLst>
          </p:cNvPr>
          <p:cNvSpPr/>
          <p:nvPr/>
        </p:nvSpPr>
        <p:spPr>
          <a:xfrm>
            <a:off x="972429" y="5221986"/>
            <a:ext cx="11035796" cy="1200329"/>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A one-hot encoding is a type of encoding in which an element of a finite set is represented by the index in that set, where only one element has its index set to “1” and all other elements are assigned indices within the range[</a:t>
            </a:r>
            <a:r>
              <a:rPr lang="en-IN" dirty="0">
                <a:latin typeface="Times New Roman" panose="02020603050405020304" pitchFamily="18" charset="0"/>
                <a:cs typeface="Times New Roman" panose="02020603050405020304" pitchFamily="18" charset="0"/>
              </a:rPr>
              <a:t>0, n-1].</a:t>
            </a:r>
            <a:r>
              <a:rPr lang="en-US" dirty="0">
                <a:latin typeface="Times New Roman" panose="02020603050405020304" pitchFamily="18" charset="0"/>
                <a:cs typeface="Times New Roman" panose="02020603050405020304" pitchFamily="18" charset="0"/>
              </a:rPr>
              <a:t> In contrast to binary encoding schemes, where each bit can represent two values (i.e. 0 and 1), this scheme assigns a unique value for each possible case.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8689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6B665-C0C4-4884-86E2-2D80E97FD0C8}"/>
              </a:ext>
            </a:extLst>
          </p:cNvPr>
          <p:cNvSpPr/>
          <p:nvPr/>
        </p:nvSpPr>
        <p:spPr>
          <a:xfrm>
            <a:off x="1361619" y="864205"/>
            <a:ext cx="1287451" cy="400110"/>
          </a:xfrm>
          <a:prstGeom prst="rect">
            <a:avLst/>
          </a:prstGeom>
        </p:spPr>
        <p:txBody>
          <a:bodyPr wrap="square">
            <a:spAutoFit/>
          </a:bodyPr>
          <a:lstStyle/>
          <a:p>
            <a:r>
              <a:rPr lang="en-IN" sz="2000" b="1" dirty="0">
                <a:solidFill>
                  <a:srgbClr val="04003F"/>
                </a:solidFill>
                <a:latin typeface="Calibri" panose="020F0502020204030204" pitchFamily="34" charset="0"/>
                <a:ea typeface="Calibri" panose="020F0502020204030204" pitchFamily="34" charset="0"/>
                <a:cs typeface="Calibri" panose="020F0502020204030204" pitchFamily="34" charset="0"/>
              </a:rPr>
              <a:t>5. Scaling</a:t>
            </a:r>
            <a:endParaRPr lang="en-IN" sz="20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D29F0F7-42A0-484A-9EC7-AB07E2DEE0F4}"/>
              </a:ext>
            </a:extLst>
          </p:cNvPr>
          <p:cNvSpPr/>
          <p:nvPr/>
        </p:nvSpPr>
        <p:spPr>
          <a:xfrm>
            <a:off x="1361619" y="1264315"/>
            <a:ext cx="10619710" cy="1754326"/>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Feature scaling is one of the most pervasive and difficult problems in machine learning, yet it’s one of the most important things to get right. In order to train a predictive model, we need data with a known set of features that needs to be scaled up or down as appropriate. After a scaling operation, the continuous features become similar in terms of range. Although this step isn’t required for many algorithms, it’s still a good idea to do so. Distance-based algorithms like </a:t>
            </a:r>
            <a:r>
              <a:rPr lang="en-US" dirty="0">
                <a:latin typeface="Times New Roman" panose="02020603050405020304" pitchFamily="18" charset="0"/>
                <a:cs typeface="Times New Roman" panose="02020603050405020304" pitchFamily="18" charset="0"/>
              </a:rPr>
              <a:t>k-nearest neighbor</a:t>
            </a:r>
            <a:r>
              <a:rPr lang="en-US" dirty="0">
                <a:solidFill>
                  <a:srgbClr val="3A3B41"/>
                </a:solidFill>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k-means</a:t>
            </a:r>
            <a:r>
              <a:rPr lang="en-US" dirty="0">
                <a:solidFill>
                  <a:srgbClr val="3A3B41"/>
                </a:solidFill>
                <a:latin typeface="Times New Roman" panose="02020603050405020304" pitchFamily="18" charset="0"/>
                <a:cs typeface="Times New Roman" panose="02020603050405020304" pitchFamily="18" charset="0"/>
              </a:rPr>
              <a:t>, on the other hand, require scaled continuous features as model input. There are two common ways for scaling</a:t>
            </a:r>
            <a:endParaRPr lang="en-IN" dirty="0">
              <a:latin typeface="Times New Roman" panose="02020603050405020304" pitchFamily="18" charset="0"/>
              <a:cs typeface="Times New Roman" panose="02020603050405020304" pitchFamily="18" charset="0"/>
            </a:endParaRPr>
          </a:p>
        </p:txBody>
      </p:sp>
      <p:sp>
        <p:nvSpPr>
          <p:cNvPr id="4" name="AutoShape 2" descr="notion image">
            <a:extLst>
              <a:ext uri="{FF2B5EF4-FFF2-40B4-BE49-F238E27FC236}">
                <a16:creationId xmlns:a16="http://schemas.microsoft.com/office/drawing/2014/main" id="{0397F901-6637-489D-B072-0F2E0F9B70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Graphic 5">
            <a:extLst>
              <a:ext uri="{FF2B5EF4-FFF2-40B4-BE49-F238E27FC236}">
                <a16:creationId xmlns:a16="http://schemas.microsoft.com/office/drawing/2014/main" id="{9A9FCEAC-5386-45BB-B57F-B5BD31AFA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1619" y="3276600"/>
            <a:ext cx="9210675" cy="3178257"/>
          </a:xfrm>
          <a:prstGeom prst="rect">
            <a:avLst/>
          </a:prstGeom>
        </p:spPr>
      </p:pic>
    </p:spTree>
    <p:extLst>
      <p:ext uri="{BB962C8B-B14F-4D97-AF65-F5344CB8AC3E}">
        <p14:creationId xmlns:p14="http://schemas.microsoft.com/office/powerpoint/2010/main" val="304543541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188664-FFA1-49E4-A205-387056823EF4}"/>
              </a:ext>
            </a:extLst>
          </p:cNvPr>
          <p:cNvSpPr/>
          <p:nvPr/>
        </p:nvSpPr>
        <p:spPr>
          <a:xfrm>
            <a:off x="1488141" y="806388"/>
            <a:ext cx="6096000" cy="646331"/>
          </a:xfrm>
          <a:prstGeom prst="rect">
            <a:avLst/>
          </a:prstGeom>
        </p:spPr>
        <p:txBody>
          <a:bodyPr>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Dropped Columns:</a:t>
            </a:r>
            <a:r>
              <a:rPr lang="en-US" b="1" dirty="0"/>
              <a:t> </a:t>
            </a:r>
            <a:r>
              <a:rPr lang="en-US" i="1" dirty="0">
                <a:latin typeface="Calibri" panose="020F0502020204030204" pitchFamily="34" charset="0"/>
                <a:ea typeface="Calibri" panose="020F0502020204030204" pitchFamily="34" charset="0"/>
                <a:cs typeface="Calibri" panose="020F0502020204030204" pitchFamily="34" charset="0"/>
              </a:rPr>
              <a:t>Alley</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a:latin typeface="Calibri" panose="020F0502020204030204" pitchFamily="34" charset="0"/>
                <a:ea typeface="Calibri" panose="020F0502020204030204" pitchFamily="34" charset="0"/>
                <a:cs typeface="Calibri" panose="020F0502020204030204" pitchFamily="34" charset="0"/>
              </a:rPr>
              <a:t>Utilities</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err="1">
                <a:latin typeface="Calibri" panose="020F0502020204030204" pitchFamily="34" charset="0"/>
                <a:ea typeface="Calibri" panose="020F0502020204030204" pitchFamily="34" charset="0"/>
                <a:cs typeface="Calibri" panose="020F0502020204030204" pitchFamily="34" charset="0"/>
              </a:rPr>
              <a:t>PoolQC</a:t>
            </a:r>
            <a:r>
              <a:rPr lang="en-US" dirty="0">
                <a:latin typeface="Calibri" panose="020F0502020204030204" pitchFamily="34" charset="0"/>
                <a:ea typeface="Calibri" panose="020F0502020204030204" pitchFamily="34" charset="0"/>
                <a:cs typeface="Calibri" panose="020F0502020204030204" pitchFamily="34" charset="0"/>
              </a:rPr>
              <a:t>, and others due to high null values or redundancy.</a:t>
            </a:r>
          </a:p>
        </p:txBody>
      </p:sp>
      <p:sp>
        <p:nvSpPr>
          <p:cNvPr id="4" name="Rectangle 3">
            <a:extLst>
              <a:ext uri="{FF2B5EF4-FFF2-40B4-BE49-F238E27FC236}">
                <a16:creationId xmlns:a16="http://schemas.microsoft.com/office/drawing/2014/main" id="{A27FD5BE-7B90-4D62-ADD8-7BB6D9A06A8E}"/>
              </a:ext>
            </a:extLst>
          </p:cNvPr>
          <p:cNvSpPr/>
          <p:nvPr/>
        </p:nvSpPr>
        <p:spPr>
          <a:xfrm>
            <a:off x="3997729" y="111169"/>
            <a:ext cx="4858318"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Data Cleaning &amp; Feature Engineering</a:t>
            </a:r>
          </a:p>
        </p:txBody>
      </p:sp>
      <p:sp>
        <p:nvSpPr>
          <p:cNvPr id="5" name="Rectangle 4">
            <a:extLst>
              <a:ext uri="{FF2B5EF4-FFF2-40B4-BE49-F238E27FC236}">
                <a16:creationId xmlns:a16="http://schemas.microsoft.com/office/drawing/2014/main" id="{63E4EC73-C372-400C-8164-3DD3EAEF484E}"/>
              </a:ext>
            </a:extLst>
          </p:cNvPr>
          <p:cNvSpPr/>
          <p:nvPr/>
        </p:nvSpPr>
        <p:spPr>
          <a:xfrm>
            <a:off x="1488141" y="1882152"/>
            <a:ext cx="6096000" cy="1200329"/>
          </a:xfrm>
          <a:prstGeom prst="rect">
            <a:avLst/>
          </a:prstGeom>
        </p:spPr>
        <p:txBody>
          <a:bodyPr>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New Features Created: </a:t>
            </a:r>
            <a:r>
              <a:rPr lang="en-US" i="1" dirty="0" err="1">
                <a:latin typeface="Calibri" panose="020F0502020204030204" pitchFamily="34" charset="0"/>
                <a:ea typeface="Calibri" panose="020F0502020204030204" pitchFamily="34" charset="0"/>
                <a:cs typeface="Calibri" panose="020F0502020204030204" pitchFamily="34" charset="0"/>
              </a:rPr>
              <a:t>PricePerSqFt</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err="1">
                <a:latin typeface="Calibri" panose="020F0502020204030204" pitchFamily="34" charset="0"/>
                <a:ea typeface="Calibri" panose="020F0502020204030204" pitchFamily="34" charset="0"/>
                <a:cs typeface="Calibri" panose="020F0502020204030204" pitchFamily="34" charset="0"/>
              </a:rPr>
              <a:t>HouseAge</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err="1">
                <a:latin typeface="Calibri" panose="020F0502020204030204" pitchFamily="34" charset="0"/>
                <a:ea typeface="Calibri" panose="020F0502020204030204" pitchFamily="34" charset="0"/>
                <a:cs typeface="Calibri" panose="020F0502020204030204" pitchFamily="34" charset="0"/>
              </a:rPr>
              <a:t>TotalSF</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err="1">
                <a:latin typeface="Calibri" panose="020F0502020204030204" pitchFamily="34" charset="0"/>
                <a:ea typeface="Calibri" panose="020F0502020204030204" pitchFamily="34" charset="0"/>
                <a:cs typeface="Calibri" panose="020F0502020204030204" pitchFamily="34" charset="0"/>
              </a:rPr>
              <a:t>TotalBath</a:t>
            </a:r>
            <a:r>
              <a:rPr lang="en-US" i="1" dirty="0">
                <a:latin typeface="Calibri" panose="020F0502020204030204" pitchFamily="34" charset="0"/>
                <a:ea typeface="Calibri" panose="020F0502020204030204" pitchFamily="34" charset="0"/>
                <a:cs typeface="Calibri" panose="020F0502020204030204" pitchFamily="34" charset="0"/>
              </a:rPr>
              <a:t> </a:t>
            </a:r>
          </a:p>
          <a:p>
            <a:r>
              <a:rPr lang="en-US" i="1" dirty="0" err="1"/>
              <a:t>MoYrSold</a:t>
            </a:r>
            <a:r>
              <a:rPr lang="en-US" dirty="0"/>
              <a:t> created by merging </a:t>
            </a:r>
            <a:r>
              <a:rPr lang="en-US" i="1" dirty="0" err="1"/>
              <a:t>MoSold</a:t>
            </a:r>
            <a:r>
              <a:rPr lang="en-US" dirty="0"/>
              <a:t> and </a:t>
            </a:r>
            <a:r>
              <a:rPr lang="en-US" i="1" dirty="0" err="1"/>
              <a:t>YrSold</a:t>
            </a:r>
            <a:r>
              <a:rPr lang="en-US" dirty="0"/>
              <a:t>.</a:t>
            </a:r>
          </a:p>
          <a:p>
            <a:endParaRPr lang="en-US" i="1"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E818861-35DC-49F5-95EB-FA631F1D4E8A}"/>
              </a:ext>
            </a:extLst>
          </p:cNvPr>
          <p:cNvSpPr/>
          <p:nvPr/>
        </p:nvSpPr>
        <p:spPr>
          <a:xfrm>
            <a:off x="1488141" y="3299047"/>
            <a:ext cx="6096000" cy="646331"/>
          </a:xfrm>
          <a:prstGeom prst="rect">
            <a:avLst/>
          </a:prstGeom>
        </p:spPr>
        <p:txBody>
          <a:bodyPr>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Type Adjustments: </a:t>
            </a:r>
            <a:r>
              <a:rPr lang="en-US" i="1" dirty="0" err="1">
                <a:latin typeface="Calibri" panose="020F0502020204030204" pitchFamily="34" charset="0"/>
                <a:ea typeface="Calibri" panose="020F0502020204030204" pitchFamily="34" charset="0"/>
                <a:cs typeface="Calibri" panose="020F0502020204030204" pitchFamily="34" charset="0"/>
              </a:rPr>
              <a:t>SalePrice</a:t>
            </a:r>
            <a:r>
              <a:rPr lang="en-US" dirty="0">
                <a:latin typeface="Calibri" panose="020F0502020204030204" pitchFamily="34" charset="0"/>
                <a:ea typeface="Calibri" panose="020F0502020204030204" pitchFamily="34" charset="0"/>
                <a:cs typeface="Calibri" panose="020F0502020204030204" pitchFamily="34" charset="0"/>
              </a:rPr>
              <a:t> converted to float, </a:t>
            </a:r>
            <a:r>
              <a:rPr lang="en-US" i="1" dirty="0" err="1">
                <a:latin typeface="Calibri" panose="020F0502020204030204" pitchFamily="34" charset="0"/>
                <a:ea typeface="Calibri" panose="020F0502020204030204" pitchFamily="34" charset="0"/>
                <a:cs typeface="Calibri" panose="020F0502020204030204" pitchFamily="34" charset="0"/>
              </a:rPr>
              <a:t>GarageYrBlt</a:t>
            </a:r>
            <a:r>
              <a:rPr lang="en-US" dirty="0">
                <a:latin typeface="Calibri" panose="020F0502020204030204" pitchFamily="34" charset="0"/>
                <a:ea typeface="Calibri" panose="020F0502020204030204" pitchFamily="34" charset="0"/>
                <a:cs typeface="Calibri" panose="020F0502020204030204" pitchFamily="34" charset="0"/>
              </a:rPr>
              <a:t> to int.</a:t>
            </a:r>
          </a:p>
        </p:txBody>
      </p:sp>
      <p:sp>
        <p:nvSpPr>
          <p:cNvPr id="7" name="Rectangle 6">
            <a:extLst>
              <a:ext uri="{FF2B5EF4-FFF2-40B4-BE49-F238E27FC236}">
                <a16:creationId xmlns:a16="http://schemas.microsoft.com/office/drawing/2014/main" id="{8ED05CCF-732E-454C-86F6-FF5D3BE570D0}"/>
              </a:ext>
            </a:extLst>
          </p:cNvPr>
          <p:cNvSpPr/>
          <p:nvPr/>
        </p:nvSpPr>
        <p:spPr>
          <a:xfrm>
            <a:off x="1488141" y="4329517"/>
            <a:ext cx="6096000" cy="923330"/>
          </a:xfrm>
          <a:prstGeom prst="rect">
            <a:avLst/>
          </a:prstGeom>
        </p:spPr>
        <p:txBody>
          <a:bodyPr>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Handling Missing Values:</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Median imputation for numerical columns.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 imputation for categorical columns.</a:t>
            </a:r>
          </a:p>
        </p:txBody>
      </p:sp>
    </p:spTree>
    <p:extLst>
      <p:ext uri="{BB962C8B-B14F-4D97-AF65-F5344CB8AC3E}">
        <p14:creationId xmlns:p14="http://schemas.microsoft.com/office/powerpoint/2010/main" val="147793768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F71F9A-28C7-476B-B7B6-241C5875821D}"/>
              </a:ext>
            </a:extLst>
          </p:cNvPr>
          <p:cNvSpPr/>
          <p:nvPr/>
        </p:nvSpPr>
        <p:spPr>
          <a:xfrm>
            <a:off x="4232911" y="191852"/>
            <a:ext cx="3956532"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Visualization and Insights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FD468F9-6C8B-41FA-BDC1-3F520BC164F1}"/>
              </a:ext>
            </a:extLst>
          </p:cNvPr>
          <p:cNvSpPr/>
          <p:nvPr/>
        </p:nvSpPr>
        <p:spPr>
          <a:xfrm>
            <a:off x="1447483" y="1025570"/>
            <a:ext cx="2366674" cy="400110"/>
          </a:xfrm>
          <a:prstGeom prst="rect">
            <a:avLst/>
          </a:prstGeom>
        </p:spPr>
        <p:txBody>
          <a:bodyPr wrap="none">
            <a:spAutoFit/>
          </a:bodyPr>
          <a:lstStyle/>
          <a:p>
            <a:r>
              <a:rPr lang="en-US" sz="2000" b="1" dirty="0">
                <a:solidFill>
                  <a:srgbClr val="272528"/>
                </a:solidFill>
                <a:latin typeface="Calibri" panose="020F0502020204030204" pitchFamily="34" charset="0"/>
                <a:ea typeface="Calibri" panose="020F0502020204030204" pitchFamily="34" charset="0"/>
                <a:cs typeface="Calibri" panose="020F0502020204030204" pitchFamily="34" charset="0"/>
              </a:rPr>
              <a:t>Univariate Analysis:-</a:t>
            </a:r>
          </a:p>
        </p:txBody>
      </p:sp>
      <p:sp>
        <p:nvSpPr>
          <p:cNvPr id="4" name="Rectangle 3">
            <a:extLst>
              <a:ext uri="{FF2B5EF4-FFF2-40B4-BE49-F238E27FC236}">
                <a16:creationId xmlns:a16="http://schemas.microsoft.com/office/drawing/2014/main" id="{F9455FD8-D8FA-463E-8910-FA68ED48BE48}"/>
              </a:ext>
            </a:extLst>
          </p:cNvPr>
          <p:cNvSpPr/>
          <p:nvPr/>
        </p:nvSpPr>
        <p:spPr>
          <a:xfrm>
            <a:off x="3671327" y="1029164"/>
            <a:ext cx="7624202" cy="646331"/>
          </a:xfrm>
          <a:prstGeom prst="rect">
            <a:avLst/>
          </a:prstGeom>
        </p:spPr>
        <p:txBody>
          <a:bodyPr wrap="square">
            <a:spAutoFit/>
          </a:bodyPr>
          <a:lstStyle/>
          <a:p>
            <a:r>
              <a:rPr lang="en-US" dirty="0">
                <a:solidFill>
                  <a:srgbClr val="001D35"/>
                </a:solidFill>
                <a:latin typeface="Times New Roman" panose="02020603050405020304" pitchFamily="18" charset="0"/>
                <a:cs typeface="Times New Roman" panose="02020603050405020304" pitchFamily="18" charset="0"/>
              </a:rPr>
              <a:t>Univariate analysis is a statistical technique that analyzes one variable in a data set. It's the most basic way to analyze data. </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43527AA-8BF9-4414-8C98-BE2ACCA58B33}"/>
              </a:ext>
            </a:extLst>
          </p:cNvPr>
          <p:cNvSpPr/>
          <p:nvPr/>
        </p:nvSpPr>
        <p:spPr>
          <a:xfrm>
            <a:off x="4484807" y="1989587"/>
            <a:ext cx="2536592" cy="400110"/>
          </a:xfrm>
          <a:prstGeom prst="rect">
            <a:avLst/>
          </a:prstGeom>
        </p:spPr>
        <p:txBody>
          <a:bodyPr wrap="non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Sale Price Distribution</a:t>
            </a:r>
          </a:p>
        </p:txBody>
      </p:sp>
      <p:pic>
        <p:nvPicPr>
          <p:cNvPr id="6146" name="Picture 2">
            <a:extLst>
              <a:ext uri="{FF2B5EF4-FFF2-40B4-BE49-F238E27FC236}">
                <a16:creationId xmlns:a16="http://schemas.microsoft.com/office/drawing/2014/main" id="{1069C6F4-ED48-4FCD-8DAC-0781A6972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938" y="3187008"/>
            <a:ext cx="3106271" cy="26418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ADB1C67-EB8B-45C8-B62B-5166F16B6AEF}"/>
              </a:ext>
            </a:extLst>
          </p:cNvPr>
          <p:cNvSpPr/>
          <p:nvPr/>
        </p:nvSpPr>
        <p:spPr>
          <a:xfrm>
            <a:off x="787791" y="2811743"/>
            <a:ext cx="1256162" cy="461665"/>
          </a:xfrm>
          <a:prstGeom prst="rect">
            <a:avLst/>
          </a:prstGeom>
        </p:spPr>
        <p:txBody>
          <a:bodyPr wrap="square">
            <a:spAutoFit/>
          </a:bodyPr>
          <a:lstStyle/>
          <a:p>
            <a:r>
              <a:rPr lang="en-IN" sz="2400" b="1" dirty="0">
                <a:latin typeface="system-ui"/>
              </a:rPr>
              <a:t>Insight</a:t>
            </a:r>
            <a:endParaRPr lang="en-IN" sz="2400" b="1" i="0" dirty="0">
              <a:effectLst/>
              <a:latin typeface="system-ui"/>
            </a:endParaRPr>
          </a:p>
        </p:txBody>
      </p:sp>
      <p:sp>
        <p:nvSpPr>
          <p:cNvPr id="7" name="Rectangle 6">
            <a:extLst>
              <a:ext uri="{FF2B5EF4-FFF2-40B4-BE49-F238E27FC236}">
                <a16:creationId xmlns:a16="http://schemas.microsoft.com/office/drawing/2014/main" id="{B9D6F807-ADD0-47FE-95E2-C843FCBEA709}"/>
              </a:ext>
            </a:extLst>
          </p:cNvPr>
          <p:cNvSpPr/>
          <p:nvPr/>
        </p:nvSpPr>
        <p:spPr>
          <a:xfrm>
            <a:off x="658579" y="3273408"/>
            <a:ext cx="7423101"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1.Most Common House Prices: The majority of house prices are between 100,000 and 200,000, with the highest concentration around 150,000.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2.Peak in Distribution: There is a noticeable peak around 150,000, indicating that this price range is the most common.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3.Right-Skewed Distribution: The distribution is right-skewed, meaning there are fewer houses priced above 200,000.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4.High-Priced Houses: There is a small secondary peak around 350,000, indicating that there are some high-priced houses as well.</a:t>
            </a:r>
            <a:endParaRPr lang="en-US" b="0" i="0" dirty="0">
              <a:effectLst/>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4B7BBCA0-06BE-4E73-AAB9-4FC75E4F2418}"/>
              </a:ext>
            </a:extLst>
          </p:cNvPr>
          <p:cNvSpPr/>
          <p:nvPr/>
        </p:nvSpPr>
        <p:spPr>
          <a:xfrm>
            <a:off x="4370129" y="2380515"/>
            <a:ext cx="2864389" cy="627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Histplot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45243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16906-4587-4C97-B2FB-6F1A26BDC794}"/>
              </a:ext>
            </a:extLst>
          </p:cNvPr>
          <p:cNvSpPr/>
          <p:nvPr/>
        </p:nvSpPr>
        <p:spPr>
          <a:xfrm>
            <a:off x="3411842" y="218746"/>
            <a:ext cx="4792466"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number of house built over the year</a:t>
            </a:r>
          </a:p>
        </p:txBody>
      </p:sp>
      <p:sp>
        <p:nvSpPr>
          <p:cNvPr id="3" name="Arrow: Right 2">
            <a:extLst>
              <a:ext uri="{FF2B5EF4-FFF2-40B4-BE49-F238E27FC236}">
                <a16:creationId xmlns:a16="http://schemas.microsoft.com/office/drawing/2014/main" id="{95E675D6-7873-4927-8790-315C46CC2AFE}"/>
              </a:ext>
            </a:extLst>
          </p:cNvPr>
          <p:cNvSpPr/>
          <p:nvPr/>
        </p:nvSpPr>
        <p:spPr>
          <a:xfrm>
            <a:off x="3792070" y="680411"/>
            <a:ext cx="3671047" cy="76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Histplot</a:t>
            </a:r>
            <a:endParaRPr lang="en-IN"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DE766D5-66C5-4165-A126-12EE64EFD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303" y="1908558"/>
            <a:ext cx="4792466" cy="38602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E10CE6-5BF9-4429-B072-8585E24A69F2}"/>
              </a:ext>
            </a:extLst>
          </p:cNvPr>
          <p:cNvSpPr/>
          <p:nvPr/>
        </p:nvSpPr>
        <p:spPr>
          <a:xfrm>
            <a:off x="1029389" y="1216060"/>
            <a:ext cx="1045799"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Insight</a:t>
            </a:r>
          </a:p>
        </p:txBody>
      </p:sp>
      <p:sp>
        <p:nvSpPr>
          <p:cNvPr id="5" name="Rectangle 4">
            <a:extLst>
              <a:ext uri="{FF2B5EF4-FFF2-40B4-BE49-F238E27FC236}">
                <a16:creationId xmlns:a16="http://schemas.microsoft.com/office/drawing/2014/main" id="{A71D0D9B-70C2-4016-A637-121EBB5E9D2E}"/>
              </a:ext>
            </a:extLst>
          </p:cNvPr>
          <p:cNvSpPr/>
          <p:nvPr/>
        </p:nvSpPr>
        <p:spPr>
          <a:xfrm>
            <a:off x="787645" y="1677725"/>
            <a:ext cx="6438188"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Significant Peak Around 2000: The graph shows a notable peak around the year 2000, where the number of houses built exceeds 300. This suggests a construction boom or high demand for housing during that period.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Early Years (1880-1950): The number of houses built in the early years is relatively low, indicating less construction activity during that time. This could be due to factors like lower population, limited construction technology, or different housing needs.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Steady Growth Post-1950: After 1950, there is a steady increase in the number of houses built, reflecting economic development, urbanization, and increased demand for housing.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6.Fluctuations: While the overall trend is upward, there are periods of fluctuation, indicating that construction activity was not consistent every year.</a:t>
            </a:r>
          </a:p>
        </p:txBody>
      </p:sp>
    </p:spTree>
    <p:extLst>
      <p:ext uri="{BB962C8B-B14F-4D97-AF65-F5344CB8AC3E}">
        <p14:creationId xmlns:p14="http://schemas.microsoft.com/office/powerpoint/2010/main" val="124602217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3392FE-C068-4810-AB19-65BAC0E46CFB}"/>
              </a:ext>
            </a:extLst>
          </p:cNvPr>
          <p:cNvSpPr/>
          <p:nvPr/>
        </p:nvSpPr>
        <p:spPr>
          <a:xfrm>
            <a:off x="4204224" y="164958"/>
            <a:ext cx="3273653"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Overall Quality of house</a:t>
            </a:r>
          </a:p>
        </p:txBody>
      </p:sp>
      <p:sp>
        <p:nvSpPr>
          <p:cNvPr id="3" name="Arrow: Right 2">
            <a:extLst>
              <a:ext uri="{FF2B5EF4-FFF2-40B4-BE49-F238E27FC236}">
                <a16:creationId xmlns:a16="http://schemas.microsoft.com/office/drawing/2014/main" id="{EA3F2FA5-F9E8-4F0E-8DE6-F42AA593E6E1}"/>
              </a:ext>
            </a:extLst>
          </p:cNvPr>
          <p:cNvSpPr/>
          <p:nvPr/>
        </p:nvSpPr>
        <p:spPr>
          <a:xfrm>
            <a:off x="4204224" y="626623"/>
            <a:ext cx="3859306"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Countplot</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803C175-2EE1-468C-8E95-66CD715A78BE}"/>
              </a:ext>
            </a:extLst>
          </p:cNvPr>
          <p:cNvSpPr/>
          <p:nvPr/>
        </p:nvSpPr>
        <p:spPr>
          <a:xfrm>
            <a:off x="1231544" y="1298976"/>
            <a:ext cx="1045799"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Insight</a:t>
            </a:r>
          </a:p>
        </p:txBody>
      </p:sp>
      <p:pic>
        <p:nvPicPr>
          <p:cNvPr id="8194" name="Picture 2">
            <a:extLst>
              <a:ext uri="{FF2B5EF4-FFF2-40B4-BE49-F238E27FC236}">
                <a16:creationId xmlns:a16="http://schemas.microsoft.com/office/drawing/2014/main" id="{563C3385-EDCD-45D4-BB49-8814E8D14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259" y="1529808"/>
            <a:ext cx="5213200" cy="41851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0F67F1E-0026-441A-86FD-A24DF73E9FBD}"/>
              </a:ext>
            </a:extLst>
          </p:cNvPr>
          <p:cNvSpPr/>
          <p:nvPr/>
        </p:nvSpPr>
        <p:spPr>
          <a:xfrm>
            <a:off x="766259" y="1803424"/>
            <a:ext cx="6096000" cy="4801314"/>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Moderate Ratings: Ratings of 7 are also relatively common, with a count of around 300. This indicates a significant number of properties have above-average quality.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Ratings: Ratings of 4 and 8 have moderate counts, around 50 and 175, respectively. This shows fewer properties with below-average or good quality.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Rare Ratings: Ratings of 9 and 10 are less common, with counts around 50 and 25, respectively. This indicates that properties with excellent quality are rare.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Average Quality Properties: Given that the most frequent ratings are 5 and 6, we can infer that the majority of the properties fall within an average quality range. This might reflect the standard quality expectations for houses in this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35442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413AB-6666-4426-97AF-72B65F39D901}"/>
              </a:ext>
            </a:extLst>
          </p:cNvPr>
          <p:cNvSpPr/>
          <p:nvPr/>
        </p:nvSpPr>
        <p:spPr>
          <a:xfrm>
            <a:off x="4711262" y="111169"/>
            <a:ext cx="2769476"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Bivariate analysis</a:t>
            </a:r>
            <a:endParaRPr lang="en-IN" sz="28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24747D8-D4BC-4ADD-8EAC-61B3FED65345}"/>
              </a:ext>
            </a:extLst>
          </p:cNvPr>
          <p:cNvSpPr/>
          <p:nvPr/>
        </p:nvSpPr>
        <p:spPr>
          <a:xfrm>
            <a:off x="1528481" y="634389"/>
            <a:ext cx="9551895" cy="923330"/>
          </a:xfrm>
          <a:prstGeom prst="rect">
            <a:avLst/>
          </a:prstGeom>
        </p:spPr>
        <p:txBody>
          <a:bodyPr wrap="square">
            <a:spAutoFit/>
          </a:bodyPr>
          <a:lstStyle/>
          <a:p>
            <a:r>
              <a:rPr lang="en-US" dirty="0">
                <a:solidFill>
                  <a:srgbClr val="474747"/>
                </a:solidFill>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 Bivariate analysis can be helpful in testing simple hypotheses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B9795DB-2056-4996-84A8-A99CDDE92CF6}"/>
              </a:ext>
            </a:extLst>
          </p:cNvPr>
          <p:cNvSpPr/>
          <p:nvPr/>
        </p:nvSpPr>
        <p:spPr>
          <a:xfrm>
            <a:off x="4711262" y="1557719"/>
            <a:ext cx="2703176"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price over the years</a:t>
            </a:r>
          </a:p>
        </p:txBody>
      </p:sp>
      <p:sp>
        <p:nvSpPr>
          <p:cNvPr id="5" name="Arrow: Right 4">
            <a:extLst>
              <a:ext uri="{FF2B5EF4-FFF2-40B4-BE49-F238E27FC236}">
                <a16:creationId xmlns:a16="http://schemas.microsoft.com/office/drawing/2014/main" id="{A3334B9A-39F1-4649-BF15-81841E6712D8}"/>
              </a:ext>
            </a:extLst>
          </p:cNvPr>
          <p:cNvSpPr/>
          <p:nvPr/>
        </p:nvSpPr>
        <p:spPr>
          <a:xfrm>
            <a:off x="4867835" y="1902825"/>
            <a:ext cx="2546603" cy="57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Lineplot</a:t>
            </a:r>
            <a:endParaRPr lang="en-IN"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D64BC50C-4AC5-4D26-AC47-18B3A8E7A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447" y="1801952"/>
            <a:ext cx="4177553" cy="35365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0E54013-B136-4E47-AED4-A67CF24B2BBF}"/>
              </a:ext>
            </a:extLst>
          </p:cNvPr>
          <p:cNvSpPr/>
          <p:nvPr/>
        </p:nvSpPr>
        <p:spPr>
          <a:xfrm>
            <a:off x="934472" y="2481049"/>
            <a:ext cx="1188018"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Insight</a:t>
            </a:r>
          </a:p>
        </p:txBody>
      </p:sp>
      <p:sp>
        <p:nvSpPr>
          <p:cNvPr id="7" name="Rectangle 6">
            <a:extLst>
              <a:ext uri="{FF2B5EF4-FFF2-40B4-BE49-F238E27FC236}">
                <a16:creationId xmlns:a16="http://schemas.microsoft.com/office/drawing/2014/main" id="{420D1D03-794F-4B50-9038-D9F8CA06E52E}"/>
              </a:ext>
            </a:extLst>
          </p:cNvPr>
          <p:cNvSpPr/>
          <p:nvPr/>
        </p:nvSpPr>
        <p:spPr>
          <a:xfrm>
            <a:off x="934471" y="2942714"/>
            <a:ext cx="7236857"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Early Years Fluctuation: The early years (1880-1920) show a lot of fluctuation in prices, with some peaks and troughs.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Stable Period: The period from 1920 to 1980 shows relatively stable prices with some fluctuations but no clear upward or downward trend.</a:t>
            </a: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is a noticeable increase in sale prices starting from around 1980, with a more pronounced upward trend continuing into the 2000s.</a:t>
            </a: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2000,the highest sale prices were observed, indicating a strong upward trend.</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99795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A6A58C-DA8E-41FA-96BC-ED035CB4CCC7}"/>
              </a:ext>
            </a:extLst>
          </p:cNvPr>
          <p:cNvSpPr/>
          <p:nvPr/>
        </p:nvSpPr>
        <p:spPr>
          <a:xfrm>
            <a:off x="4665255" y="111169"/>
            <a:ext cx="2861489"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price over the age</a:t>
            </a:r>
          </a:p>
        </p:txBody>
      </p:sp>
      <p:sp>
        <p:nvSpPr>
          <p:cNvPr id="3" name="Arrow: Right 2">
            <a:extLst>
              <a:ext uri="{FF2B5EF4-FFF2-40B4-BE49-F238E27FC236}">
                <a16:creationId xmlns:a16="http://schemas.microsoft.com/office/drawing/2014/main" id="{DD076D39-D057-4AA8-BAA1-5B4FC08F4F41}"/>
              </a:ext>
            </a:extLst>
          </p:cNvPr>
          <p:cNvSpPr/>
          <p:nvPr/>
        </p:nvSpPr>
        <p:spPr>
          <a:xfrm>
            <a:off x="4867835" y="634389"/>
            <a:ext cx="2756647" cy="65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LinePlot</a:t>
            </a:r>
            <a:endParaRPr lang="en-IN"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69CDB46C-7328-46D0-80E8-FDF9CA9B4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706" y="1526822"/>
            <a:ext cx="5024718" cy="3804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8034AC4-D151-42B2-A003-9FDF882F4A00}"/>
              </a:ext>
            </a:extLst>
          </p:cNvPr>
          <p:cNvSpPr/>
          <p:nvPr/>
        </p:nvSpPr>
        <p:spPr>
          <a:xfrm>
            <a:off x="1177757" y="1029308"/>
            <a:ext cx="1188018"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Insight</a:t>
            </a:r>
          </a:p>
        </p:txBody>
      </p:sp>
      <p:sp>
        <p:nvSpPr>
          <p:cNvPr id="5" name="Rectangle 4">
            <a:extLst>
              <a:ext uri="{FF2B5EF4-FFF2-40B4-BE49-F238E27FC236}">
                <a16:creationId xmlns:a16="http://schemas.microsoft.com/office/drawing/2014/main" id="{FCBC322A-E6A6-4A59-9B29-07B95E2AC384}"/>
              </a:ext>
            </a:extLst>
          </p:cNvPr>
          <p:cNvSpPr/>
          <p:nvPr/>
        </p:nvSpPr>
        <p:spPr>
          <a:xfrm>
            <a:off x="963706" y="1824149"/>
            <a:ext cx="6096000" cy="3970318"/>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Around the 60-year mark, the line starts to level off, indicating that the sale prices tend to stabilize for houses older than 60 years. This suggests a consistent market value for very old houses.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 noticed significant upward spikes at certain ages, such as around 20, 80, and 140 years. These spikes stand out from the general downward trend and indicate higher sale prices for houses at these specific 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stabilization of prices after around 60 years indicates that older homes might have a stable market value. This stability could be attractive for long-term investors or buyers looking for properties with consistent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4432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06787-E6AE-4606-8796-7A14D599A008}"/>
              </a:ext>
            </a:extLst>
          </p:cNvPr>
          <p:cNvSpPr/>
          <p:nvPr/>
        </p:nvSpPr>
        <p:spPr>
          <a:xfrm>
            <a:off x="3939770" y="111169"/>
            <a:ext cx="4764959"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Correlation Matrix of </a:t>
            </a:r>
            <a:r>
              <a:rPr lang="en-IN" sz="2800" b="1" dirty="0" err="1">
                <a:latin typeface="Calibri" panose="020F0502020204030204" pitchFamily="34" charset="0"/>
                <a:ea typeface="Calibri" panose="020F0502020204030204" pitchFamily="34" charset="0"/>
                <a:cs typeface="Calibri" panose="020F0502020204030204" pitchFamily="34" charset="0"/>
              </a:rPr>
              <a:t>SalePrice</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3D359B6-EAE1-42C0-9743-644BA4DE42C0}"/>
              </a:ext>
            </a:extLst>
          </p:cNvPr>
          <p:cNvSpPr/>
          <p:nvPr/>
        </p:nvSpPr>
        <p:spPr>
          <a:xfrm>
            <a:off x="2783542" y="752599"/>
            <a:ext cx="829683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Key features = ['</a:t>
            </a:r>
            <a:r>
              <a:rPr lang="en-IN" dirty="0" err="1">
                <a:latin typeface="Times New Roman" panose="02020603050405020304" pitchFamily="18" charset="0"/>
                <a:cs typeface="Times New Roman" panose="02020603050405020304" pitchFamily="18" charset="0"/>
              </a:rPr>
              <a:t>SalePrice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BedroomAbvGr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GrLivArea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TotalSF</a:t>
            </a:r>
            <a:r>
              <a:rPr lang="en-IN" dirty="0">
                <a:latin typeface="Times New Roman" panose="02020603050405020304" pitchFamily="18" charset="0"/>
                <a:cs typeface="Times New Roman" panose="02020603050405020304" pitchFamily="18" charset="0"/>
              </a:rPr>
              <a:t>']</a:t>
            </a:r>
          </a:p>
        </p:txBody>
      </p:sp>
      <p:pic>
        <p:nvPicPr>
          <p:cNvPr id="11266" name="Picture 2">
            <a:extLst>
              <a:ext uri="{FF2B5EF4-FFF2-40B4-BE49-F238E27FC236}">
                <a16:creationId xmlns:a16="http://schemas.microsoft.com/office/drawing/2014/main" id="{6E811E41-103D-4277-8242-A884B67FF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976" y="1240141"/>
            <a:ext cx="4061853" cy="28950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432946B-6960-4099-9490-406D66B8AF84}"/>
              </a:ext>
            </a:extLst>
          </p:cNvPr>
          <p:cNvSpPr/>
          <p:nvPr/>
        </p:nvSpPr>
        <p:spPr>
          <a:xfrm>
            <a:off x="824008" y="1240141"/>
            <a:ext cx="2316724" cy="400110"/>
          </a:xfrm>
          <a:prstGeom prst="rect">
            <a:avLst/>
          </a:prstGeom>
        </p:spPr>
        <p:txBody>
          <a:bodyPr wrap="non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Insights of Heatmap</a:t>
            </a:r>
            <a:endParaRPr lang="en-IN" sz="2000" b="1"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2F290602-7D33-46D9-8E62-2E9729DB1221}"/>
              </a:ext>
            </a:extLst>
          </p:cNvPr>
          <p:cNvSpPr/>
          <p:nvPr/>
        </p:nvSpPr>
        <p:spPr>
          <a:xfrm>
            <a:off x="824008" y="1758461"/>
            <a:ext cx="7055968" cy="3416320"/>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TotalBath</a:t>
            </a:r>
            <a:r>
              <a:rPr lang="en-US" dirty="0">
                <a:latin typeface="Times New Roman" panose="02020603050405020304" pitchFamily="18" charset="0"/>
                <a:cs typeface="Times New Roman" panose="02020603050405020304" pitchFamily="18" charset="0"/>
              </a:rPr>
              <a:t> and Other Features: </a:t>
            </a:r>
            <a:r>
              <a:rPr lang="en-US" dirty="0" err="1">
                <a:latin typeface="Times New Roman" panose="02020603050405020304" pitchFamily="18" charset="0"/>
                <a:cs typeface="Times New Roman" panose="02020603050405020304" pitchFamily="18" charset="0"/>
              </a:rPr>
              <a:t>TotalBath</a:t>
            </a:r>
            <a:r>
              <a:rPr lang="en-US" dirty="0">
                <a:latin typeface="Times New Roman" panose="02020603050405020304" pitchFamily="18" charset="0"/>
                <a:cs typeface="Times New Roman" panose="02020603050405020304" pitchFamily="18" charset="0"/>
              </a:rPr>
              <a:t> has a moderate positive correlation with both </a:t>
            </a:r>
            <a:r>
              <a:rPr lang="en-US" dirty="0" err="1">
                <a:latin typeface="Times New Roman" panose="02020603050405020304" pitchFamily="18" charset="0"/>
                <a:cs typeface="Times New Roman" panose="02020603050405020304" pitchFamily="18" charset="0"/>
              </a:rPr>
              <a:t>GrLivArea</a:t>
            </a:r>
            <a:r>
              <a:rPr lang="en-US" dirty="0">
                <a:latin typeface="Times New Roman" panose="02020603050405020304" pitchFamily="18" charset="0"/>
                <a:cs typeface="Times New Roman" panose="02020603050405020304" pitchFamily="18" charset="0"/>
              </a:rPr>
              <a:t> (0.65) and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(0.65), suggesting that properties with more bathrooms tend to have larger living areas and total square footage.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BedroomAbvGr</a:t>
            </a:r>
            <a:r>
              <a:rPr lang="en-US" dirty="0">
                <a:latin typeface="Times New Roman" panose="02020603050405020304" pitchFamily="18" charset="0"/>
                <a:cs typeface="Times New Roman" panose="02020603050405020304" pitchFamily="18" charset="0"/>
              </a:rPr>
              <a:t>: The correlation between </a:t>
            </a:r>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BedroomAbvGr</a:t>
            </a:r>
            <a:r>
              <a:rPr lang="en-US" dirty="0">
                <a:latin typeface="Times New Roman" panose="02020603050405020304" pitchFamily="18" charset="0"/>
                <a:cs typeface="Times New Roman" panose="02020603050405020304" pitchFamily="18" charset="0"/>
              </a:rPr>
              <a:t> is relatively weak (0.20), suggesting that the number of bedrooms above ground has a minimal impact on sale price.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There is a strong positive correlation (0.74) between </a:t>
            </a:r>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indicating that houses with larger total square footage tend to have higher sale prices.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981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2E74BB-52E1-4B46-9A95-A3A5CFA5FBB1}"/>
              </a:ext>
            </a:extLst>
          </p:cNvPr>
          <p:cNvSpPr/>
          <p:nvPr/>
        </p:nvSpPr>
        <p:spPr>
          <a:xfrm>
            <a:off x="3340345" y="205299"/>
            <a:ext cx="6092373" cy="738664"/>
          </a:xfrm>
          <a:prstGeom prst="rect">
            <a:avLst/>
          </a:prstGeom>
        </p:spPr>
        <p:txBody>
          <a:bodyPr wrap="none">
            <a:spAutoFit/>
          </a:bodyPr>
          <a:lstStyle/>
          <a:p>
            <a:pPr algn="ctr"/>
            <a:r>
              <a:rPr lang="en-IN" sz="2400" b="1" dirty="0">
                <a:latin typeface="Calibri" panose="020F0502020204030204" pitchFamily="34" charset="0"/>
                <a:ea typeface="Calibri" panose="020F0502020204030204" pitchFamily="34" charset="0"/>
                <a:cs typeface="Calibri" panose="020F0502020204030204" pitchFamily="34" charset="0"/>
              </a:rPr>
              <a:t>Introduction of EDA(Exploratory Data Analysis)</a:t>
            </a:r>
          </a:p>
          <a:p>
            <a:pPr algn="ct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6144CFF-66E8-447B-AC81-F325739790A1}"/>
              </a:ext>
            </a:extLst>
          </p:cNvPr>
          <p:cNvSpPr/>
          <p:nvPr/>
        </p:nvSpPr>
        <p:spPr>
          <a:xfrm>
            <a:off x="1394012" y="943963"/>
            <a:ext cx="9753600" cy="2308324"/>
          </a:xfrm>
          <a:prstGeom prst="rect">
            <a:avLst/>
          </a:prstGeom>
        </p:spPr>
        <p:txBody>
          <a:bodyPr wrap="square">
            <a:spAutoFit/>
          </a:bodyPr>
          <a:lstStyle/>
          <a:p>
            <a:r>
              <a:rPr lang="en-US" b="1" dirty="0">
                <a:solidFill>
                  <a:srgbClr val="383838"/>
                </a:solidFill>
                <a:latin typeface="Times New Roman" panose="02020603050405020304" pitchFamily="18" charset="0"/>
                <a:cs typeface="Times New Roman" panose="02020603050405020304" pitchFamily="18" charset="0"/>
              </a:rPr>
              <a:t>Exploratory Data Analysis</a:t>
            </a:r>
            <a:r>
              <a:rPr lang="en-US" dirty="0">
                <a:solidFill>
                  <a:srgbClr val="383838"/>
                </a:solidFill>
                <a:latin typeface="Times New Roman" panose="02020603050405020304" pitchFamily="18" charset="0"/>
                <a:cs typeface="Times New Roman" panose="02020603050405020304" pitchFamily="18" charset="0"/>
              </a:rPr>
              <a:t> is a process of examining or understanding the data and extracting insights dataset to identify patterns or main characteristics of the data. EDA is generally classified into two methods, i.e. </a:t>
            </a:r>
            <a:r>
              <a:rPr lang="en-US" b="1" dirty="0">
                <a:solidFill>
                  <a:srgbClr val="383838"/>
                </a:solidFill>
                <a:latin typeface="Times New Roman" panose="02020603050405020304" pitchFamily="18" charset="0"/>
                <a:cs typeface="Times New Roman" panose="02020603050405020304" pitchFamily="18" charset="0"/>
              </a:rPr>
              <a:t>graphical</a:t>
            </a:r>
            <a:r>
              <a:rPr lang="en-US" dirty="0">
                <a:solidFill>
                  <a:srgbClr val="383838"/>
                </a:solidFill>
                <a:latin typeface="Times New Roman" panose="02020603050405020304" pitchFamily="18" charset="0"/>
                <a:cs typeface="Times New Roman" panose="02020603050405020304" pitchFamily="18" charset="0"/>
              </a:rPr>
              <a:t> analysis and </a:t>
            </a:r>
            <a:r>
              <a:rPr lang="en-US" b="1" dirty="0">
                <a:solidFill>
                  <a:srgbClr val="383838"/>
                </a:solidFill>
                <a:latin typeface="Times New Roman" panose="02020603050405020304" pitchFamily="18" charset="0"/>
                <a:cs typeface="Times New Roman" panose="02020603050405020304" pitchFamily="18" charset="0"/>
              </a:rPr>
              <a:t>non-graphical</a:t>
            </a:r>
            <a:r>
              <a:rPr lang="en-US" dirty="0">
                <a:solidFill>
                  <a:srgbClr val="383838"/>
                </a:solidFill>
                <a:latin typeface="Times New Roman" panose="02020603050405020304" pitchFamily="18" charset="0"/>
                <a:cs typeface="Times New Roman" panose="02020603050405020304" pitchFamily="18" charset="0"/>
              </a:rPr>
              <a:t> analysis.</a:t>
            </a:r>
          </a:p>
          <a:p>
            <a:endParaRPr lang="en-US" dirty="0">
              <a:solidFill>
                <a:srgbClr val="383838"/>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presentation, we will explore Exploratory Data Analysis (EDA) and Feature Engineering. These techniques are essential for extracting meaningful insights from data. We will cover methodologies, best practices, and practical applications to enhance your data analysis skills.</a:t>
            </a:r>
          </a:p>
          <a:p>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12937DD-A0A1-4E43-A878-99F2D5A84810}"/>
              </a:ext>
            </a:extLst>
          </p:cNvPr>
          <p:cNvSpPr/>
          <p:nvPr/>
        </p:nvSpPr>
        <p:spPr>
          <a:xfrm>
            <a:off x="1394012" y="3071214"/>
            <a:ext cx="3003002"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Importance of EDA</a:t>
            </a:r>
          </a:p>
        </p:txBody>
      </p:sp>
      <p:sp>
        <p:nvSpPr>
          <p:cNvPr id="7" name="Rectangle 6">
            <a:extLst>
              <a:ext uri="{FF2B5EF4-FFF2-40B4-BE49-F238E27FC236}">
                <a16:creationId xmlns:a16="http://schemas.microsoft.com/office/drawing/2014/main" id="{BDF7DF79-DC05-4298-B0E1-0823A9571934}"/>
              </a:ext>
            </a:extLst>
          </p:cNvPr>
          <p:cNvSpPr/>
          <p:nvPr/>
        </p:nvSpPr>
        <p:spPr>
          <a:xfrm>
            <a:off x="1394012" y="3738572"/>
            <a:ext cx="10479741"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EDA is important because it provides a visual summary of the data, revealing insights that might not be apparent through raw data analysis. It aids in understanding the distribution, relationships, and potential data quality issues that need addressing.</a:t>
            </a:r>
          </a:p>
        </p:txBody>
      </p:sp>
      <p:pic>
        <p:nvPicPr>
          <p:cNvPr id="1030" name="Picture 6" descr="https://wepik.com/api/image/freepik?api=1&amp;author=23&amp;id=14959282&amp;preview=1&amp;signature=09e7d70084de1ba37e99194b2f9b3d534d04fc64e613e794adaa624dc26199b2">
            <a:extLst>
              <a:ext uri="{FF2B5EF4-FFF2-40B4-BE49-F238E27FC236}">
                <a16:creationId xmlns:a16="http://schemas.microsoft.com/office/drawing/2014/main" id="{30EEF7C4-196D-49FB-853C-B016A2505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06040"/>
            <a:ext cx="12192000" cy="205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2705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B33D63-54D4-4A3D-95B1-06C47CA4939D}"/>
              </a:ext>
            </a:extLst>
          </p:cNvPr>
          <p:cNvSpPr/>
          <p:nvPr/>
        </p:nvSpPr>
        <p:spPr>
          <a:xfrm>
            <a:off x="4785756" y="151510"/>
            <a:ext cx="2577052"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Insights of </a:t>
            </a:r>
            <a:r>
              <a:rPr lang="en-IN" sz="2400" b="1" dirty="0" err="1">
                <a:latin typeface="Calibri" panose="020F0502020204030204" pitchFamily="34" charset="0"/>
                <a:ea typeface="Calibri" panose="020F0502020204030204" pitchFamily="34" charset="0"/>
                <a:cs typeface="Calibri" panose="020F0502020204030204" pitchFamily="34" charset="0"/>
              </a:rPr>
              <a:t>Pairplot</a:t>
            </a:r>
            <a:endParaRPr lang="en-IN" sz="2400" b="1"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2290" name="Picture 2">
            <a:extLst>
              <a:ext uri="{FF2B5EF4-FFF2-40B4-BE49-F238E27FC236}">
                <a16:creationId xmlns:a16="http://schemas.microsoft.com/office/drawing/2014/main" id="{8EF6F7BF-206C-40F6-BC21-4B2B09D32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451" y="847164"/>
            <a:ext cx="6456549" cy="51636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4808814-6983-4A31-BB82-711E8FD60A3F}"/>
              </a:ext>
            </a:extLst>
          </p:cNvPr>
          <p:cNvSpPr/>
          <p:nvPr/>
        </p:nvSpPr>
        <p:spPr>
          <a:xfrm>
            <a:off x="681318" y="1213881"/>
            <a:ext cx="4899211" cy="4801314"/>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GrLivArea</a:t>
            </a:r>
            <a:r>
              <a:rPr lang="en-US" dirty="0">
                <a:latin typeface="Times New Roman" panose="02020603050405020304" pitchFamily="18" charset="0"/>
                <a:cs typeface="Times New Roman" panose="02020603050405020304" pitchFamily="18" charset="0"/>
              </a:rPr>
              <a:t> vs.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There is a strong positive correlation between </a:t>
            </a:r>
            <a:r>
              <a:rPr lang="en-US" dirty="0" err="1">
                <a:latin typeface="Times New Roman" panose="02020603050405020304" pitchFamily="18" charset="0"/>
                <a:cs typeface="Times New Roman" panose="02020603050405020304" pitchFamily="18" charset="0"/>
              </a:rPr>
              <a:t>GrLivArea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which is expected as both metrics measure the size of the home.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Distributions of Variables: The histograms on the diagonal show the distribution of each variable:</a:t>
            </a:r>
          </a:p>
          <a:p>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Right-skewed distribution, indicating that most homes are priced lower with a few high-priced outliers.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GrLivArea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TotalSF</a:t>
            </a:r>
            <a:r>
              <a:rPr lang="en-US" dirty="0">
                <a:latin typeface="Times New Roman" panose="02020603050405020304" pitchFamily="18" charset="0"/>
                <a:cs typeface="Times New Roman" panose="02020603050405020304" pitchFamily="18" charset="0"/>
              </a:rPr>
              <a:t>: Both have right-skewed distributions, meaning there are more smaller homes with fewer large ones.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BedroomAbvGr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TotalBath</a:t>
            </a:r>
            <a:r>
              <a:rPr lang="en-US" dirty="0">
                <a:latin typeface="Times New Roman" panose="02020603050405020304" pitchFamily="18" charset="0"/>
                <a:cs typeface="Times New Roman" panose="02020603050405020304" pitchFamily="18" charset="0"/>
              </a:rPr>
              <a:t>: More discrete distributions with fewer unique values.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70556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14B707-AB9F-44CD-BC96-0F5E022DE0EE}"/>
              </a:ext>
            </a:extLst>
          </p:cNvPr>
          <p:cNvSpPr/>
          <p:nvPr/>
        </p:nvSpPr>
        <p:spPr>
          <a:xfrm>
            <a:off x="5246810" y="0"/>
            <a:ext cx="2297424" cy="584775"/>
          </a:xfrm>
          <a:prstGeom prst="rect">
            <a:avLst/>
          </a:prstGeom>
        </p:spPr>
        <p:txBody>
          <a:bodyPr wrap="non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Conclusions </a:t>
            </a:r>
          </a:p>
        </p:txBody>
      </p:sp>
      <p:sp>
        <p:nvSpPr>
          <p:cNvPr id="3" name="Rectangle 2">
            <a:extLst>
              <a:ext uri="{FF2B5EF4-FFF2-40B4-BE49-F238E27FC236}">
                <a16:creationId xmlns:a16="http://schemas.microsoft.com/office/drawing/2014/main" id="{4F6700A9-C14E-4A40-B64A-1CCFCB14DC8F}"/>
              </a:ext>
            </a:extLst>
          </p:cNvPr>
          <p:cNvSpPr/>
          <p:nvPr/>
        </p:nvSpPr>
        <p:spPr>
          <a:xfrm>
            <a:off x="1313330" y="892460"/>
            <a:ext cx="9834282" cy="1200329"/>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Strong Influencers of Sale Price:</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i="1" dirty="0">
                <a:latin typeface="Times New Roman" panose="02020603050405020304" pitchFamily="18" charset="0"/>
                <a:cs typeface="Times New Roman" panose="02020603050405020304" pitchFamily="18" charset="0"/>
              </a:rPr>
              <a:t>Above-ground living area (</a:t>
            </a:r>
            <a:r>
              <a:rPr lang="en-US" i="1" dirty="0" err="1">
                <a:latin typeface="Times New Roman" panose="02020603050405020304" pitchFamily="18" charset="0"/>
                <a:cs typeface="Times New Roman" panose="02020603050405020304" pitchFamily="18" charset="0"/>
              </a:rPr>
              <a:t>GrLivArea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Basement size (</a:t>
            </a:r>
            <a:r>
              <a:rPr lang="en-US" i="1" dirty="0" err="1">
                <a:latin typeface="Times New Roman" panose="02020603050405020304" pitchFamily="18" charset="0"/>
                <a:cs typeface="Times New Roman" panose="02020603050405020304" pitchFamily="18" charset="0"/>
              </a:rPr>
              <a:t>TotalBsmtSF</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are primary drivers of higher sale prices.</a:t>
            </a:r>
          </a:p>
          <a:p>
            <a:r>
              <a:rPr lang="en-US" i="1" dirty="0">
                <a:latin typeface="Times New Roman" panose="02020603050405020304" pitchFamily="18" charset="0"/>
                <a:cs typeface="Times New Roman" panose="02020603050405020304" pitchFamily="18" charset="0"/>
              </a:rPr>
              <a:t>Garage capacity</a:t>
            </a:r>
            <a:r>
              <a:rPr lang="en-US" dirty="0">
                <a:latin typeface="Times New Roman" panose="02020603050405020304" pitchFamily="18" charset="0"/>
                <a:cs typeface="Times New Roman" panose="02020603050405020304" pitchFamily="18" charset="0"/>
              </a:rPr>
              <a:t> also influences price, though less strongly.</a:t>
            </a:r>
          </a:p>
        </p:txBody>
      </p:sp>
      <p:sp>
        <p:nvSpPr>
          <p:cNvPr id="4" name="Rectangle 3">
            <a:extLst>
              <a:ext uri="{FF2B5EF4-FFF2-40B4-BE49-F238E27FC236}">
                <a16:creationId xmlns:a16="http://schemas.microsoft.com/office/drawing/2014/main" id="{2798E13B-C80E-47BF-A6DC-2E61A51114FF}"/>
              </a:ext>
            </a:extLst>
          </p:cNvPr>
          <p:cNvSpPr/>
          <p:nvPr/>
        </p:nvSpPr>
        <p:spPr>
          <a:xfrm>
            <a:off x="1313330" y="2465329"/>
            <a:ext cx="9834282"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Feature Engineering Impact: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Times New Roman" panose="02020603050405020304" pitchFamily="18" charset="0"/>
                <a:cs typeface="Times New Roman" panose="02020603050405020304" pitchFamily="18" charset="0"/>
              </a:rPr>
              <a:t>Creating new metrics like </a:t>
            </a:r>
            <a:r>
              <a:rPr lang="en-US" i="1" dirty="0" err="1">
                <a:latin typeface="Times New Roman" panose="02020603050405020304" pitchFamily="18" charset="0"/>
                <a:cs typeface="Times New Roman" panose="02020603050405020304" pitchFamily="18" charset="0"/>
              </a:rPr>
              <a:t>PricePerSqFt</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HouseAge</a:t>
            </a:r>
            <a:r>
              <a:rPr lang="en-US" dirty="0">
                <a:latin typeface="Times New Roman" panose="02020603050405020304" pitchFamily="18" charset="0"/>
                <a:cs typeface="Times New Roman" panose="02020603050405020304" pitchFamily="18" charset="0"/>
              </a:rPr>
              <a:t> can enhance predictive models.</a:t>
            </a:r>
          </a:p>
        </p:txBody>
      </p:sp>
      <p:sp>
        <p:nvSpPr>
          <p:cNvPr id="5" name="Rectangle 4">
            <a:extLst>
              <a:ext uri="{FF2B5EF4-FFF2-40B4-BE49-F238E27FC236}">
                <a16:creationId xmlns:a16="http://schemas.microsoft.com/office/drawing/2014/main" id="{336FBF8F-5E43-4325-9928-53CA6400E5D6}"/>
              </a:ext>
            </a:extLst>
          </p:cNvPr>
          <p:cNvSpPr/>
          <p:nvPr/>
        </p:nvSpPr>
        <p:spPr>
          <a:xfrm>
            <a:off x="1313329" y="3301573"/>
            <a:ext cx="983428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Larger living spaces (</a:t>
            </a:r>
            <a:r>
              <a:rPr lang="en-US" dirty="0" err="1">
                <a:latin typeface="Times New Roman" panose="02020603050405020304" pitchFamily="18" charset="0"/>
                <a:cs typeface="Times New Roman" panose="02020603050405020304" pitchFamily="18" charset="0"/>
              </a:rPr>
              <a:t>GrLivArea</a:t>
            </a:r>
            <a:r>
              <a:rPr lang="en-US" dirty="0">
                <a:latin typeface="Times New Roman" panose="02020603050405020304" pitchFamily="18" charset="0"/>
                <a:cs typeface="Times New Roman" panose="02020603050405020304" pitchFamily="18" charset="0"/>
              </a:rPr>
              <a:t>) have the strongest positive impact on house prices.</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075B1E0-AC38-44AA-A327-D25592719DB8}"/>
              </a:ext>
            </a:extLst>
          </p:cNvPr>
          <p:cNvSpPr/>
          <p:nvPr/>
        </p:nvSpPr>
        <p:spPr>
          <a:xfrm>
            <a:off x="1313329" y="3813632"/>
            <a:ext cx="983428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Basement area (</a:t>
            </a:r>
            <a:r>
              <a:rPr lang="en-US" dirty="0" err="1">
                <a:latin typeface="Times New Roman" panose="02020603050405020304" pitchFamily="18" charset="0"/>
                <a:cs typeface="Times New Roman" panose="02020603050405020304" pitchFamily="18" charset="0"/>
              </a:rPr>
              <a:t>TotalBsmtSF</a:t>
            </a:r>
            <a:r>
              <a:rPr lang="en-US" dirty="0">
                <a:latin typeface="Times New Roman" panose="02020603050405020304" pitchFamily="18" charset="0"/>
                <a:cs typeface="Times New Roman" panose="02020603050405020304" pitchFamily="18" charset="0"/>
              </a:rPr>
              <a:t>) also significantly influences the sale price.</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98C7A3F-0B68-4CC9-8687-AF771993D28F}"/>
              </a:ext>
            </a:extLst>
          </p:cNvPr>
          <p:cNvSpPr/>
          <p:nvPr/>
        </p:nvSpPr>
        <p:spPr>
          <a:xfrm>
            <a:off x="1313329" y="4325691"/>
            <a:ext cx="983428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Houses with more garage spaces tend to sell at higher prices, though this relationship is weaker compared to living space size.</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7E6E3C6-7833-4B11-9296-EAFA9CAD7160}"/>
              </a:ext>
            </a:extLst>
          </p:cNvPr>
          <p:cNvSpPr/>
          <p:nvPr/>
        </p:nvSpPr>
        <p:spPr>
          <a:xfrm>
            <a:off x="1313329" y="5114749"/>
            <a:ext cx="983428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Properties built after 2000 showed a consistent increase in price per square foot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41245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2E4EF9-C946-4479-887D-269BD248CF29}"/>
              </a:ext>
            </a:extLst>
          </p:cNvPr>
          <p:cNvSpPr/>
          <p:nvPr/>
        </p:nvSpPr>
        <p:spPr>
          <a:xfrm>
            <a:off x="5359487" y="0"/>
            <a:ext cx="2052100" cy="584775"/>
          </a:xfrm>
          <a:prstGeom prst="rect">
            <a:avLst/>
          </a:prstGeom>
        </p:spPr>
        <p:txBody>
          <a:bodyPr wrap="non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Rectangle 2">
            <a:extLst>
              <a:ext uri="{FF2B5EF4-FFF2-40B4-BE49-F238E27FC236}">
                <a16:creationId xmlns:a16="http://schemas.microsoft.com/office/drawing/2014/main" id="{22B08FF4-6E9A-4572-AAFC-F6F7AF00BAFA}"/>
              </a:ext>
            </a:extLst>
          </p:cNvPr>
          <p:cNvSpPr/>
          <p:nvPr/>
        </p:nvSpPr>
        <p:spPr>
          <a:xfrm>
            <a:off x="2069053" y="958334"/>
            <a:ext cx="3230756"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Websites and Online Resources:</a:t>
            </a:r>
          </a:p>
        </p:txBody>
      </p:sp>
      <p:sp>
        <p:nvSpPr>
          <p:cNvPr id="4" name="Rectangle 3">
            <a:extLst>
              <a:ext uri="{FF2B5EF4-FFF2-40B4-BE49-F238E27FC236}">
                <a16:creationId xmlns:a16="http://schemas.microsoft.com/office/drawing/2014/main" id="{0919AF6D-2299-4733-97D6-4F81AF5B95D2}"/>
              </a:ext>
            </a:extLst>
          </p:cNvPr>
          <p:cNvSpPr/>
          <p:nvPr/>
        </p:nvSpPr>
        <p:spPr>
          <a:xfrm>
            <a:off x="2069053" y="1327666"/>
            <a:ext cx="9092005" cy="923330"/>
          </a:xfrm>
          <a:prstGeom prst="rect">
            <a:avLst/>
          </a:prstGeom>
        </p:spPr>
        <p:txBody>
          <a:bodyPr wrap="square">
            <a:spAutoFit/>
          </a:bodyPr>
          <a:lstStyle/>
          <a:p>
            <a:r>
              <a:rPr lang="en-US" b="1" dirty="0" err="1">
                <a:latin typeface="Calibri" panose="020F0502020204030204" pitchFamily="34" charset="0"/>
                <a:ea typeface="Calibri" panose="020F0502020204030204" pitchFamily="34" charset="0"/>
                <a:cs typeface="Calibri" panose="020F0502020204030204" pitchFamily="34" charset="0"/>
              </a:rPr>
              <a:t>KDnuggets</a:t>
            </a:r>
            <a:r>
              <a:rPr lang="en-US" b="1" dirty="0">
                <a:latin typeface="Calibri" panose="020F0502020204030204" pitchFamily="34" charset="0"/>
                <a:ea typeface="Calibri" panose="020F0502020204030204" pitchFamily="34" charset="0"/>
                <a:cs typeface="Calibri" panose="020F0502020204030204" pitchFamily="34" charset="0"/>
              </a:rPr>
              <a:t> (www.kdnuggets.com)</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Times New Roman" panose="02020603050405020304" pitchFamily="18" charset="0"/>
                <a:cs typeface="Times New Roman" panose="02020603050405020304" pitchFamily="18" charset="0"/>
              </a:rPr>
              <a:t>A website that provides articles, tutorials, and resources on data science and analytics.</a:t>
            </a:r>
          </a:p>
          <a:p>
            <a:pPr>
              <a:buFont typeface="Arial" panose="020B0604020202020204" pitchFamily="34" charset="0"/>
              <a:buChar char="•"/>
            </a:pPr>
            <a:endParaRPr lang="en-US" dirty="0">
              <a:latin typeface="Google Sans"/>
            </a:endParaRPr>
          </a:p>
        </p:txBody>
      </p:sp>
      <p:sp>
        <p:nvSpPr>
          <p:cNvPr id="5" name="Rectangle 4">
            <a:extLst>
              <a:ext uri="{FF2B5EF4-FFF2-40B4-BE49-F238E27FC236}">
                <a16:creationId xmlns:a16="http://schemas.microsoft.com/office/drawing/2014/main" id="{851AD399-2182-497D-B7A5-6D6B4404B391}"/>
              </a:ext>
            </a:extLst>
          </p:cNvPr>
          <p:cNvSpPr/>
          <p:nvPr/>
        </p:nvSpPr>
        <p:spPr>
          <a:xfrm>
            <a:off x="2069052" y="2049000"/>
            <a:ext cx="9092005"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Tableau Blog (www.tableau.com/blog)</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Times New Roman" panose="02020603050405020304" pitchFamily="18" charset="0"/>
                <a:cs typeface="Times New Roman" panose="02020603050405020304" pitchFamily="18" charset="0"/>
              </a:rPr>
              <a:t>Offers insights and case studies on data visualization.</a:t>
            </a:r>
          </a:p>
        </p:txBody>
      </p:sp>
      <p:sp>
        <p:nvSpPr>
          <p:cNvPr id="6" name="Rectangle 5">
            <a:extLst>
              <a:ext uri="{FF2B5EF4-FFF2-40B4-BE49-F238E27FC236}">
                <a16:creationId xmlns:a16="http://schemas.microsoft.com/office/drawing/2014/main" id="{10388162-4FED-4F1F-905C-8AEE337C0C8C}"/>
              </a:ext>
            </a:extLst>
          </p:cNvPr>
          <p:cNvSpPr/>
          <p:nvPr/>
        </p:nvSpPr>
        <p:spPr>
          <a:xfrm>
            <a:off x="2069052" y="2787664"/>
            <a:ext cx="2517933" cy="369332"/>
          </a:xfrm>
          <a:prstGeom prst="rect">
            <a:avLst/>
          </a:prstGeom>
        </p:spPr>
        <p:txBody>
          <a:bodyPr wrap="non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www.geeksforgeeks.org</a:t>
            </a:r>
          </a:p>
        </p:txBody>
      </p:sp>
      <p:sp>
        <p:nvSpPr>
          <p:cNvPr id="7" name="Rectangle 6">
            <a:extLst>
              <a:ext uri="{FF2B5EF4-FFF2-40B4-BE49-F238E27FC236}">
                <a16:creationId xmlns:a16="http://schemas.microsoft.com/office/drawing/2014/main" id="{BEC3C48B-CD55-41FB-B968-DE8505F4CB50}"/>
              </a:ext>
            </a:extLst>
          </p:cNvPr>
          <p:cNvSpPr/>
          <p:nvPr/>
        </p:nvSpPr>
        <p:spPr>
          <a:xfrm>
            <a:off x="2069052" y="3331673"/>
            <a:ext cx="4803879" cy="369332"/>
          </a:xfrm>
          <a:prstGeom prst="rect">
            <a:avLst/>
          </a:prstGeom>
        </p:spPr>
        <p:txBody>
          <a:bodyPr wrap="none">
            <a:spAutoFit/>
          </a:bodyPr>
          <a:lstStyle/>
          <a:p>
            <a:r>
              <a:rPr lang="en-IN" b="1" dirty="0">
                <a:solidFill>
                  <a:srgbClr val="7B809A"/>
                </a:solidFill>
                <a:latin typeface="Calibri" panose="020F0502020204030204" pitchFamily="34" charset="0"/>
                <a:ea typeface="Calibri" panose="020F0502020204030204" pitchFamily="34" charset="0"/>
                <a:cs typeface="Calibri" panose="020F0502020204030204" pitchFamily="34" charset="0"/>
              </a:rPr>
              <a:t>https://builtin.com/articles/feature-engineering</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99091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r: 5 Points 1">
            <a:extLst>
              <a:ext uri="{FF2B5EF4-FFF2-40B4-BE49-F238E27FC236}">
                <a16:creationId xmlns:a16="http://schemas.microsoft.com/office/drawing/2014/main" id="{7C016377-3ABB-4B25-A366-B01620B51E75}"/>
              </a:ext>
            </a:extLst>
          </p:cNvPr>
          <p:cNvSpPr/>
          <p:nvPr/>
        </p:nvSpPr>
        <p:spPr>
          <a:xfrm>
            <a:off x="578224" y="121024"/>
            <a:ext cx="10367682" cy="6642847"/>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600" dirty="0">
                <a:latin typeface="Google Sans"/>
              </a:rPr>
              <a:t>Thank you</a:t>
            </a:r>
            <a:endParaRPr lang="en-IN" sz="9600" dirty="0">
              <a:latin typeface="Google Sans"/>
            </a:endParaRPr>
          </a:p>
        </p:txBody>
      </p:sp>
    </p:spTree>
    <p:extLst>
      <p:ext uri="{BB962C8B-B14F-4D97-AF65-F5344CB8AC3E}">
        <p14:creationId xmlns:p14="http://schemas.microsoft.com/office/powerpoint/2010/main" val="67990941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DCE28D-3DAF-48CA-9B77-1A845124A70D}"/>
              </a:ext>
            </a:extLst>
          </p:cNvPr>
          <p:cNvSpPr/>
          <p:nvPr/>
        </p:nvSpPr>
        <p:spPr>
          <a:xfrm>
            <a:off x="1318954" y="810417"/>
            <a:ext cx="2647928" cy="523220"/>
          </a:xfrm>
          <a:prstGeom prst="rect">
            <a:avLst/>
          </a:prstGeom>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Topics Covered:-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92F9232-0EC2-4C9A-9A8E-B35C7F092015}"/>
              </a:ext>
            </a:extLst>
          </p:cNvPr>
          <p:cNvSpPr/>
          <p:nvPr/>
        </p:nvSpPr>
        <p:spPr>
          <a:xfrm>
            <a:off x="1568823" y="1466654"/>
            <a:ext cx="6096000" cy="3970318"/>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EDA(</a:t>
            </a:r>
            <a:r>
              <a:rPr lang="en-IN" dirty="0">
                <a:latin typeface="Times New Roman" panose="02020603050405020304" pitchFamily="18" charset="0"/>
                <a:cs typeface="Times New Roman" panose="02020603050405020304" pitchFamily="18" charset="0"/>
              </a:rPr>
              <a:t>Exploratory Data Analysis</a:t>
            </a:r>
            <a:r>
              <a:rPr lang="en-IN"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Visualization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Practical Insights &amp; Market Trends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Features Engineering</a:t>
            </a:r>
          </a:p>
          <a:p>
            <a:pPr>
              <a:buFont typeface="Arial" panose="020B0604020202020204" pitchFamily="34" charset="0"/>
              <a:buChar char="•"/>
            </a:pPr>
            <a:endParaRPr lang="en-US" dirty="0">
              <a:solidFill>
                <a:srgbClr val="272528"/>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72528"/>
                </a:solidFill>
                <a:latin typeface="Times New Roman" panose="02020603050405020304" pitchFamily="18" charset="0"/>
                <a:cs typeface="Times New Roman" panose="02020603050405020304" pitchFamily="18" charset="0"/>
              </a:rPr>
              <a:t>Univariate Analysis</a:t>
            </a:r>
          </a:p>
          <a:p>
            <a:pPr>
              <a:buFont typeface="Arial" panose="020B0604020202020204" pitchFamily="34" charset="0"/>
              <a:buChar char="•"/>
            </a:pPr>
            <a:endParaRPr lang="en-US" dirty="0">
              <a:solidFill>
                <a:srgbClr val="272528"/>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72528"/>
                </a:solidFill>
                <a:latin typeface="Times New Roman" panose="02020603050405020304" pitchFamily="18" charset="0"/>
                <a:cs typeface="Times New Roman" panose="02020603050405020304" pitchFamily="18" charset="0"/>
              </a:rPr>
              <a:t>Bivariate Analysis</a:t>
            </a:r>
          </a:p>
          <a:p>
            <a:pPr>
              <a:buFont typeface="Arial" panose="020B0604020202020204" pitchFamily="34" charset="0"/>
              <a:buChar char="•"/>
            </a:pPr>
            <a:endParaRPr lang="en-US" dirty="0">
              <a:solidFill>
                <a:srgbClr val="272528"/>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72528"/>
                </a:solidFill>
                <a:latin typeface="Times New Roman" panose="02020603050405020304" pitchFamily="18" charset="0"/>
                <a:cs typeface="Times New Roman" panose="02020603050405020304" pitchFamily="18" charset="0"/>
              </a:rPr>
              <a:t>Multivariate Analysis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CF771C-73F6-4725-AD2D-B8AB2D64EF88}"/>
              </a:ext>
            </a:extLst>
          </p:cNvPr>
          <p:cNvSpPr/>
          <p:nvPr/>
        </p:nvSpPr>
        <p:spPr>
          <a:xfrm>
            <a:off x="6962364" y="810417"/>
            <a:ext cx="3432212" cy="461665"/>
          </a:xfrm>
          <a:prstGeom prst="rect">
            <a:avLst/>
          </a:prstGeom>
        </p:spPr>
        <p:txBody>
          <a:bodyPr wrap="squar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Common EDA Techniques</a:t>
            </a:r>
          </a:p>
        </p:txBody>
      </p:sp>
      <p:sp>
        <p:nvSpPr>
          <p:cNvPr id="5" name="Rectangle 4">
            <a:extLst>
              <a:ext uri="{FF2B5EF4-FFF2-40B4-BE49-F238E27FC236}">
                <a16:creationId xmlns:a16="http://schemas.microsoft.com/office/drawing/2014/main" id="{DFE99922-A098-4318-B584-BE98CD5DAF96}"/>
              </a:ext>
            </a:extLst>
          </p:cNvPr>
          <p:cNvSpPr/>
          <p:nvPr/>
        </p:nvSpPr>
        <p:spPr>
          <a:xfrm>
            <a:off x="6275294" y="1466654"/>
            <a:ext cx="5759824" cy="1477328"/>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Some common EDA techniques include summary statistics, visualization, and data cleaning. Techniques like histograms, scatter plots, and correlation matrices help in understanding data distributions and relationships, which are crucial for informed decision-making.</a:t>
            </a:r>
          </a:p>
        </p:txBody>
      </p:sp>
      <p:pic>
        <p:nvPicPr>
          <p:cNvPr id="2050" name="Picture 2" descr="Exploratory Data Analysis (EDA)Ultimate Guide - DEV Community">
            <a:extLst>
              <a:ext uri="{FF2B5EF4-FFF2-40B4-BE49-F238E27FC236}">
                <a16:creationId xmlns:a16="http://schemas.microsoft.com/office/drawing/2014/main" id="{4731F493-6AB8-407D-819B-67570CA05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412" y="2943982"/>
            <a:ext cx="8359588" cy="391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27119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42BAEE-445A-4E0C-BE48-A783445DA7CE}"/>
              </a:ext>
            </a:extLst>
          </p:cNvPr>
          <p:cNvSpPr/>
          <p:nvPr/>
        </p:nvSpPr>
        <p:spPr>
          <a:xfrm>
            <a:off x="3594734" y="138064"/>
            <a:ext cx="5437386" cy="523220"/>
          </a:xfrm>
          <a:prstGeom prst="rect">
            <a:avLst/>
          </a:prstGeom>
        </p:spPr>
        <p:txBody>
          <a:bodyPr wrap="none">
            <a:spAutoFit/>
          </a:bodyPr>
          <a:lstStyle/>
          <a:p>
            <a:r>
              <a:rPr lang="en-US" sz="2800" b="1" dirty="0">
                <a:solidFill>
                  <a:srgbClr val="001D35"/>
                </a:solidFill>
                <a:latin typeface="Calibri" panose="020F0502020204030204" pitchFamily="34" charset="0"/>
                <a:ea typeface="Calibri" panose="020F0502020204030204" pitchFamily="34" charset="0"/>
                <a:cs typeface="Calibri" panose="020F0502020204030204" pitchFamily="34" charset="0"/>
              </a:rPr>
              <a:t>Key reasons why EDA is important:</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9D1E721-AD92-4588-8E4F-C2D0C5D056AA}"/>
              </a:ext>
            </a:extLst>
          </p:cNvPr>
          <p:cNvSpPr/>
          <p:nvPr/>
        </p:nvSpPr>
        <p:spPr>
          <a:xfrm>
            <a:off x="1326776" y="825224"/>
            <a:ext cx="9767047" cy="1200329"/>
          </a:xfrm>
          <a:prstGeom prst="rect">
            <a:avLst/>
          </a:prstGeom>
        </p:spPr>
        <p:txBody>
          <a:bodyPr wrap="square">
            <a:spAutoFit/>
          </a:bodyPr>
          <a:lstStyle/>
          <a:p>
            <a:r>
              <a:rPr lang="en-US" b="1" dirty="0">
                <a:solidFill>
                  <a:srgbClr val="001D35"/>
                </a:solidFill>
                <a:latin typeface="Calibri" panose="020F0502020204030204" pitchFamily="34" charset="0"/>
                <a:ea typeface="Calibri" panose="020F0502020204030204" pitchFamily="34" charset="0"/>
                <a:cs typeface="Calibri" panose="020F0502020204030204" pitchFamily="34" charset="0"/>
              </a:rPr>
              <a:t>Data Quality Check:</a:t>
            </a:r>
          </a:p>
          <a:p>
            <a:pPr>
              <a:buFont typeface="Arial" panose="020B0604020202020204" pitchFamily="34" charset="0"/>
              <a:buChar char="•"/>
            </a:pPr>
            <a:endParaRPr lang="en-US" dirty="0">
              <a:solidFill>
                <a:srgbClr val="001D35"/>
              </a:solidFill>
              <a:latin typeface="Google Sans"/>
            </a:endParaRPr>
          </a:p>
          <a:p>
            <a:r>
              <a:rPr lang="en-US" dirty="0">
                <a:solidFill>
                  <a:srgbClr val="001D35"/>
                </a:solidFill>
                <a:latin typeface="Times New Roman" panose="02020603050405020304" pitchFamily="18" charset="0"/>
                <a:cs typeface="Times New Roman" panose="02020603050405020304" pitchFamily="18" charset="0"/>
              </a:rPr>
              <a:t>EDA helps detect anomalies, missing values, and inconsistencies in the data, allowing for necessary cleaning and pre-processing steps to improve data quality. </a:t>
            </a:r>
            <a:endParaRPr lang="en-US" b="0" i="0" dirty="0">
              <a:solidFill>
                <a:srgbClr val="001D35"/>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AB00291-7306-49E4-BCFC-8DE909E4BB42}"/>
              </a:ext>
            </a:extLst>
          </p:cNvPr>
          <p:cNvSpPr/>
          <p:nvPr/>
        </p:nvSpPr>
        <p:spPr>
          <a:xfrm>
            <a:off x="1326775" y="2247072"/>
            <a:ext cx="9767047" cy="1200329"/>
          </a:xfrm>
          <a:prstGeom prst="rect">
            <a:avLst/>
          </a:prstGeom>
        </p:spPr>
        <p:txBody>
          <a:bodyPr wrap="square">
            <a:spAutoFit/>
          </a:bodyPr>
          <a:lstStyle/>
          <a:p>
            <a:r>
              <a:rPr lang="en-US" b="1" dirty="0">
                <a:solidFill>
                  <a:srgbClr val="001D35"/>
                </a:solidFill>
                <a:latin typeface="Calibri" panose="020F0502020204030204" pitchFamily="34" charset="0"/>
                <a:ea typeface="Calibri" panose="020F0502020204030204" pitchFamily="34" charset="0"/>
                <a:cs typeface="Calibri" panose="020F0502020204030204" pitchFamily="34" charset="0"/>
              </a:rPr>
              <a:t>Pattern Recognition:</a:t>
            </a:r>
          </a:p>
          <a:p>
            <a:endParaRPr lang="en-US" dirty="0">
              <a:solidFill>
                <a:srgbClr val="001D35"/>
              </a:solidFill>
              <a:latin typeface="Google Sans"/>
            </a:endParaRPr>
          </a:p>
          <a:p>
            <a:r>
              <a:rPr lang="en-US" dirty="0">
                <a:solidFill>
                  <a:srgbClr val="001D35"/>
                </a:solidFill>
                <a:latin typeface="Times New Roman" panose="02020603050405020304" pitchFamily="18" charset="0"/>
                <a:cs typeface="Times New Roman" panose="02020603050405020304" pitchFamily="18" charset="0"/>
              </a:rPr>
              <a:t>By visualizing and summarizing data, EDA helps identify trends, relationships, and patterns between variables, which can guide further analysis and hypothesis generation. </a:t>
            </a:r>
            <a:endParaRPr lang="en-US" b="0" i="0" dirty="0">
              <a:solidFill>
                <a:srgbClr val="001D35"/>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2F9793-5C3B-4D67-B208-9F7ADC7C8530}"/>
              </a:ext>
            </a:extLst>
          </p:cNvPr>
          <p:cNvSpPr/>
          <p:nvPr/>
        </p:nvSpPr>
        <p:spPr>
          <a:xfrm>
            <a:off x="1326774" y="3668920"/>
            <a:ext cx="9767047" cy="1200329"/>
          </a:xfrm>
          <a:prstGeom prst="rect">
            <a:avLst/>
          </a:prstGeom>
        </p:spPr>
        <p:txBody>
          <a:bodyPr wrap="square">
            <a:spAutoFit/>
          </a:bodyPr>
          <a:lstStyle/>
          <a:p>
            <a:r>
              <a:rPr lang="en-US" b="1" dirty="0">
                <a:solidFill>
                  <a:srgbClr val="001D35"/>
                </a:solidFill>
                <a:latin typeface="Calibri" panose="020F0502020204030204" pitchFamily="34" charset="0"/>
                <a:ea typeface="Calibri" panose="020F0502020204030204" pitchFamily="34" charset="0"/>
                <a:cs typeface="Calibri" panose="020F0502020204030204" pitchFamily="34" charset="0"/>
              </a:rPr>
              <a:t>Outlier Detection:</a:t>
            </a:r>
          </a:p>
          <a:p>
            <a:pPr>
              <a:buFont typeface="Arial" panose="020B0604020202020204" pitchFamily="34" charset="0"/>
              <a:buChar char="•"/>
            </a:pPr>
            <a:endParaRPr lang="en-US" dirty="0">
              <a:solidFill>
                <a:srgbClr val="001D35"/>
              </a:solidFill>
              <a:latin typeface="Google Sans"/>
            </a:endParaRPr>
          </a:p>
          <a:p>
            <a:r>
              <a:rPr lang="en-US" dirty="0">
                <a:solidFill>
                  <a:srgbClr val="001D35"/>
                </a:solidFill>
                <a:latin typeface="Times New Roman" panose="02020603050405020304" pitchFamily="18" charset="0"/>
                <a:cs typeface="Times New Roman" panose="02020603050405020304" pitchFamily="18" charset="0"/>
              </a:rPr>
              <a:t>EDA allows for the identification of outliers, data points that significantly deviate from the rest of the data, which can be crucial for understanding potential anomalies and adjusting modeling strategies. </a:t>
            </a:r>
            <a:endParaRPr lang="en-US" b="0" i="0" dirty="0">
              <a:solidFill>
                <a:srgbClr val="001D35"/>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BAE38E9-CE00-44D0-9A15-934714D28033}"/>
              </a:ext>
            </a:extLst>
          </p:cNvPr>
          <p:cNvSpPr/>
          <p:nvPr/>
        </p:nvSpPr>
        <p:spPr>
          <a:xfrm>
            <a:off x="1326773" y="4869249"/>
            <a:ext cx="9767047" cy="1200329"/>
          </a:xfrm>
          <a:prstGeom prst="rect">
            <a:avLst/>
          </a:prstGeom>
        </p:spPr>
        <p:txBody>
          <a:bodyPr wrap="square">
            <a:spAutoFit/>
          </a:bodyPr>
          <a:lstStyle/>
          <a:p>
            <a:r>
              <a:rPr lang="en-US" b="1" dirty="0">
                <a:solidFill>
                  <a:srgbClr val="001D35"/>
                </a:solidFill>
                <a:latin typeface="Calibri" panose="020F0502020204030204" pitchFamily="34" charset="0"/>
                <a:ea typeface="Calibri" panose="020F0502020204030204" pitchFamily="34" charset="0"/>
                <a:cs typeface="Calibri" panose="020F0502020204030204" pitchFamily="34" charset="0"/>
              </a:rPr>
              <a:t>Feature Understanding:</a:t>
            </a:r>
          </a:p>
          <a:p>
            <a:pPr>
              <a:buFont typeface="Arial" panose="020B0604020202020204" pitchFamily="34" charset="0"/>
              <a:buChar char="•"/>
            </a:pPr>
            <a:endParaRPr lang="en-US" dirty="0">
              <a:solidFill>
                <a:srgbClr val="001D35"/>
              </a:solidFill>
              <a:latin typeface="Google Sans"/>
            </a:endParaRPr>
          </a:p>
          <a:p>
            <a:r>
              <a:rPr lang="en-US" dirty="0">
                <a:solidFill>
                  <a:srgbClr val="001D35"/>
                </a:solidFill>
                <a:latin typeface="Times New Roman" panose="02020603050405020304" pitchFamily="18" charset="0"/>
                <a:cs typeface="Times New Roman" panose="02020603050405020304" pitchFamily="18" charset="0"/>
              </a:rPr>
              <a:t>EDA helps to understand the characteristics of each variable within the dataset, including their distribution, range, and potential relationships with other variables. </a:t>
            </a:r>
            <a:endParaRPr lang="en-US" b="0" i="0" dirty="0">
              <a:solidFill>
                <a:srgbClr val="001D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44475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CE19A6-1FAD-4504-8C8C-9DFEFC6807F7}"/>
              </a:ext>
            </a:extLst>
          </p:cNvPr>
          <p:cNvSpPr/>
          <p:nvPr/>
        </p:nvSpPr>
        <p:spPr>
          <a:xfrm>
            <a:off x="1649506" y="788912"/>
            <a:ext cx="9323294" cy="1200329"/>
          </a:xfrm>
          <a:prstGeom prst="rect">
            <a:avLst/>
          </a:prstGeom>
        </p:spPr>
        <p:txBody>
          <a:bodyPr wrap="square">
            <a:spAutoFit/>
          </a:bodyPr>
          <a:lstStyle/>
          <a:p>
            <a:r>
              <a:rPr lang="en-US" b="1" dirty="0">
                <a:solidFill>
                  <a:srgbClr val="001D35"/>
                </a:solidFill>
                <a:latin typeface="Calibri" panose="020F0502020204030204" pitchFamily="34" charset="0"/>
                <a:ea typeface="Calibri" panose="020F0502020204030204" pitchFamily="34" charset="0"/>
                <a:cs typeface="Calibri" panose="020F0502020204030204" pitchFamily="34" charset="0"/>
              </a:rPr>
              <a:t>Model Improvement:</a:t>
            </a:r>
          </a:p>
          <a:p>
            <a:pPr>
              <a:buFont typeface="Arial" panose="020B0604020202020204" pitchFamily="34" charset="0"/>
              <a:buChar char="•"/>
            </a:pPr>
            <a:endParaRPr lang="en-US" dirty="0">
              <a:solidFill>
                <a:srgbClr val="001D35"/>
              </a:solidFill>
              <a:latin typeface="Google Sans"/>
            </a:endParaRPr>
          </a:p>
          <a:p>
            <a:r>
              <a:rPr lang="en-US" dirty="0">
                <a:solidFill>
                  <a:srgbClr val="001D35"/>
                </a:solidFill>
                <a:latin typeface="Times New Roman" panose="02020603050405020304" pitchFamily="18" charset="0"/>
                <a:cs typeface="Times New Roman" panose="02020603050405020304" pitchFamily="18" charset="0"/>
              </a:rPr>
              <a:t>Insights gained from EDA can guide feature engineering and model selection, leading to improved model performance. </a:t>
            </a:r>
            <a:endParaRPr lang="en-US" b="0" i="0" dirty="0">
              <a:solidFill>
                <a:srgbClr val="001D35"/>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F5373EB-AFA7-4A28-BDCB-AEA78D442E29}"/>
              </a:ext>
            </a:extLst>
          </p:cNvPr>
          <p:cNvSpPr/>
          <p:nvPr/>
        </p:nvSpPr>
        <p:spPr>
          <a:xfrm>
            <a:off x="4804985" y="1989241"/>
            <a:ext cx="2362298" cy="523220"/>
          </a:xfrm>
          <a:prstGeom prst="rect">
            <a:avLst/>
          </a:prstGeom>
        </p:spPr>
        <p:txBody>
          <a:bodyPr wrap="square">
            <a:spAutoFit/>
          </a:bodyPr>
          <a:lstStyle/>
          <a:p>
            <a:r>
              <a:rPr lang="en-IN" sz="2800" b="1" dirty="0">
                <a:solidFill>
                  <a:srgbClr val="231F20"/>
                </a:solidFill>
                <a:latin typeface="Calibri" panose="020F0502020204030204" pitchFamily="34" charset="0"/>
                <a:ea typeface="Calibri" panose="020F0502020204030204" pitchFamily="34" charset="0"/>
                <a:cs typeface="Calibri" panose="020F0502020204030204" pitchFamily="34" charset="0"/>
              </a:rPr>
              <a:t>Types of EDA</a:t>
            </a:r>
            <a:endParaRPr lang="en-IN" sz="2800" b="1" i="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Types of EDA">
            <a:extLst>
              <a:ext uri="{FF2B5EF4-FFF2-40B4-BE49-F238E27FC236}">
                <a16:creationId xmlns:a16="http://schemas.microsoft.com/office/drawing/2014/main" id="{CA43C20D-3122-43AD-8578-08F418B988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ypes of EDA">
            <a:extLst>
              <a:ext uri="{FF2B5EF4-FFF2-40B4-BE49-F238E27FC236}">
                <a16:creationId xmlns:a16="http://schemas.microsoft.com/office/drawing/2014/main" id="{C3B01226-07D5-4725-A700-7CB5B3FCF2E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Types of EDA">
            <a:extLst>
              <a:ext uri="{FF2B5EF4-FFF2-40B4-BE49-F238E27FC236}">
                <a16:creationId xmlns:a16="http://schemas.microsoft.com/office/drawing/2014/main" id="{566A882B-B6D1-4801-9E48-588683E169CF}"/>
              </a:ext>
            </a:extLst>
          </p:cNvPr>
          <p:cNvSpPr>
            <a:spLocks noChangeAspect="1" noChangeArrowheads="1"/>
          </p:cNvSpPr>
          <p:nvPr/>
        </p:nvSpPr>
        <p:spPr bwMode="auto">
          <a:xfrm>
            <a:off x="5150223" y="2931459"/>
            <a:ext cx="2362297" cy="20529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EDA in Data Science: Types, Steps to Perform, Advantages">
            <a:extLst>
              <a:ext uri="{FF2B5EF4-FFF2-40B4-BE49-F238E27FC236}">
                <a16:creationId xmlns:a16="http://schemas.microsoft.com/office/drawing/2014/main" id="{EEDFC041-7F9B-434E-8BAF-1CF6BD109B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a:extLst>
              <a:ext uri="{FF2B5EF4-FFF2-40B4-BE49-F238E27FC236}">
                <a16:creationId xmlns:a16="http://schemas.microsoft.com/office/drawing/2014/main" id="{6822865B-C95F-4D28-9865-838A3A70FCC7}"/>
              </a:ext>
            </a:extLst>
          </p:cNvPr>
          <p:cNvSpPr/>
          <p:nvPr/>
        </p:nvSpPr>
        <p:spPr>
          <a:xfrm>
            <a:off x="1160832" y="2005455"/>
            <a:ext cx="3043616" cy="1200329"/>
          </a:xfrm>
          <a:prstGeom prst="rect">
            <a:avLst/>
          </a:prstGeom>
        </p:spPr>
        <p:txBody>
          <a:bodyPr wrap="square">
            <a:spAutoFit/>
          </a:bodyPr>
          <a:lstStyle/>
          <a:p>
            <a:endParaRPr lang="en-US" dirty="0">
              <a:solidFill>
                <a:srgbClr val="272528"/>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solidFill>
                  <a:srgbClr val="272528"/>
                </a:solidFill>
                <a:latin typeface="Times New Roman" panose="02020603050405020304" pitchFamily="18" charset="0"/>
                <a:cs typeface="Times New Roman" panose="02020603050405020304" pitchFamily="18" charset="0"/>
              </a:rPr>
              <a:t>Univariate Analysis</a:t>
            </a:r>
          </a:p>
          <a:p>
            <a:pPr marL="742950" lvl="1" indent="-285750">
              <a:buFont typeface="+mj-lt"/>
              <a:buAutoNum type="arabicPeriod"/>
            </a:pPr>
            <a:r>
              <a:rPr lang="en-US" dirty="0">
                <a:solidFill>
                  <a:srgbClr val="272528"/>
                </a:solidFill>
                <a:latin typeface="Times New Roman" panose="02020603050405020304" pitchFamily="18" charset="0"/>
                <a:cs typeface="Times New Roman" panose="02020603050405020304" pitchFamily="18" charset="0"/>
              </a:rPr>
              <a:t>Bivariate Analysis</a:t>
            </a:r>
          </a:p>
          <a:p>
            <a:pPr marL="742950" lvl="1" indent="-285750">
              <a:buFont typeface="+mj-lt"/>
              <a:buAutoNum type="arabicPeriod"/>
            </a:pPr>
            <a:r>
              <a:rPr lang="en-US" dirty="0">
                <a:solidFill>
                  <a:srgbClr val="272528"/>
                </a:solidFill>
                <a:latin typeface="Times New Roman" panose="02020603050405020304" pitchFamily="18" charset="0"/>
                <a:cs typeface="Times New Roman" panose="02020603050405020304" pitchFamily="18" charset="0"/>
              </a:rPr>
              <a:t>Multivariate Analysis</a:t>
            </a:r>
          </a:p>
        </p:txBody>
      </p:sp>
      <p:pic>
        <p:nvPicPr>
          <p:cNvPr id="1026" name="Picture 2" descr="EDA constituents in ML implementation">
            <a:extLst>
              <a:ext uri="{FF2B5EF4-FFF2-40B4-BE49-F238E27FC236}">
                <a16:creationId xmlns:a16="http://schemas.microsoft.com/office/drawing/2014/main" id="{8738876A-AFD7-4339-AFBE-0BD1CCE87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848" y="2566249"/>
            <a:ext cx="7835152" cy="43455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1875C64-7117-4819-914F-954F0A2645C9}"/>
              </a:ext>
            </a:extLst>
          </p:cNvPr>
          <p:cNvSpPr/>
          <p:nvPr/>
        </p:nvSpPr>
        <p:spPr>
          <a:xfrm>
            <a:off x="0" y="4422329"/>
            <a:ext cx="4356848" cy="1846659"/>
          </a:xfrm>
          <a:prstGeom prst="rect">
            <a:avLst/>
          </a:prstGeom>
        </p:spPr>
        <p:txBody>
          <a:bodyPr wrap="square">
            <a:spAutoFit/>
          </a:bodyPr>
          <a:lstStyle/>
          <a:p>
            <a:pPr lvl="0"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Phase 1 - Data Acquisition</a:t>
            </a:r>
          </a:p>
          <a:p>
            <a:pPr lvl="0"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Description:</a:t>
            </a:r>
          </a:p>
          <a:p>
            <a:pPr lvl="1"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Loading data into Python using Pandas.</a:t>
            </a:r>
          </a:p>
          <a:p>
            <a:pPr lvl="1"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Example code.</a:t>
            </a:r>
          </a:p>
          <a:p>
            <a:pPr lvl="0" defTabSz="914400" eaLnBrk="0" fontAlgn="base" hangingPunct="0">
              <a:spcBef>
                <a:spcPct val="0"/>
              </a:spcBef>
              <a:spcAft>
                <a:spcPct val="0"/>
              </a:spcAft>
            </a:pPr>
            <a:r>
              <a:rPr lang="en-US" altLang="en-US" sz="1400" dirty="0">
                <a:latin typeface="Times New Roman" panose="02020603050405020304" pitchFamily="18" charset="0"/>
                <a:cs typeface="Times New Roman" panose="02020603050405020304" pitchFamily="18" charset="0"/>
              </a:rPr>
              <a:t>python</a:t>
            </a:r>
          </a:p>
          <a:p>
            <a:pPr lvl="0" defTabSz="914400" eaLnBrk="0" fontAlgn="base" hangingPunct="0">
              <a:spcBef>
                <a:spcPct val="0"/>
              </a:spcBef>
              <a:spcAft>
                <a:spcPct val="0"/>
              </a:spcAft>
            </a:pPr>
            <a:r>
              <a:rPr lang="en-US" altLang="en-US" sz="1400" dirty="0">
                <a:solidFill>
                  <a:srgbClr val="4D4D4C"/>
                </a:solidFill>
                <a:latin typeface="Times New Roman" panose="02020603050405020304" pitchFamily="18" charset="0"/>
                <a:cs typeface="Times New Roman" panose="02020603050405020304" pitchFamily="18" charset="0"/>
              </a:rPr>
              <a:t>df1 = </a:t>
            </a:r>
            <a:r>
              <a:rPr lang="en-US" altLang="en-US" sz="1400" dirty="0" err="1">
                <a:solidFill>
                  <a:srgbClr val="4D4D4C"/>
                </a:solidFill>
                <a:latin typeface="Times New Roman" panose="02020603050405020304" pitchFamily="18" charset="0"/>
                <a:cs typeface="Times New Roman" panose="02020603050405020304" pitchFamily="18" charset="0"/>
              </a:rPr>
              <a:t>pd.read_csv</a:t>
            </a:r>
            <a:r>
              <a:rPr lang="en-US" altLang="en-US" sz="1400" dirty="0">
                <a:solidFill>
                  <a:srgbClr val="4D4D4C"/>
                </a:solidFill>
                <a:latin typeface="Times New Roman" panose="02020603050405020304" pitchFamily="18" charset="0"/>
                <a:cs typeface="Times New Roman" panose="02020603050405020304" pitchFamily="18" charset="0"/>
              </a:rPr>
              <a:t>(</a:t>
            </a:r>
            <a:r>
              <a:rPr lang="en-US" altLang="en-US" sz="1400" dirty="0">
                <a:solidFill>
                  <a:srgbClr val="718C00"/>
                </a:solidFill>
                <a:latin typeface="Times New Roman" panose="02020603050405020304" pitchFamily="18" charset="0"/>
                <a:cs typeface="Times New Roman" panose="02020603050405020304" pitchFamily="18" charset="0"/>
              </a:rPr>
              <a:t>df1 = </a:t>
            </a:r>
            <a:r>
              <a:rPr lang="en-US" altLang="en-US" sz="1400" dirty="0" err="1">
                <a:solidFill>
                  <a:srgbClr val="718C00"/>
                </a:solidFill>
                <a:latin typeface="Times New Roman" panose="02020603050405020304" pitchFamily="18" charset="0"/>
                <a:cs typeface="Times New Roman" panose="02020603050405020304" pitchFamily="18" charset="0"/>
              </a:rPr>
              <a:t>pd.read_csv</a:t>
            </a:r>
            <a:r>
              <a:rPr lang="en-US" altLang="en-US" sz="1400" dirty="0">
                <a:solidFill>
                  <a:srgbClr val="718C00"/>
                </a:solidFill>
                <a:latin typeface="Times New Roman" panose="02020603050405020304" pitchFamily="18" charset="0"/>
                <a:cs typeface="Times New Roman" panose="02020603050405020304" pitchFamily="18" charset="0"/>
              </a:rPr>
              <a:t>(</a:t>
            </a:r>
            <a:r>
              <a:rPr lang="en-US" altLang="en-US" sz="1400" dirty="0" err="1">
                <a:solidFill>
                  <a:srgbClr val="718C00"/>
                </a:solidFill>
                <a:latin typeface="Times New Roman" panose="02020603050405020304" pitchFamily="18" charset="0"/>
                <a:cs typeface="Times New Roman" panose="02020603050405020304" pitchFamily="18" charset="0"/>
              </a:rPr>
              <a:t>r"C</a:t>
            </a:r>
            <a:r>
              <a:rPr lang="en-US" altLang="en-US" sz="1400" dirty="0">
                <a:solidFill>
                  <a:srgbClr val="718C00"/>
                </a:solidFill>
                <a:latin typeface="Times New Roman" panose="02020603050405020304" pitchFamily="18" charset="0"/>
                <a:cs typeface="Times New Roman" panose="02020603050405020304" pitchFamily="18" charset="0"/>
              </a:rPr>
              <a:t>:\Users\Dell\Desktop\housing_data.csv")</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40722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5DB9B0-2C3D-4FE9-AEF5-7951D7667804}"/>
              </a:ext>
            </a:extLst>
          </p:cNvPr>
          <p:cNvSpPr/>
          <p:nvPr/>
        </p:nvSpPr>
        <p:spPr>
          <a:xfrm>
            <a:off x="4394380" y="191852"/>
            <a:ext cx="3591497" cy="523220"/>
          </a:xfrm>
          <a:prstGeom prst="rect">
            <a:avLst/>
          </a:prstGeom>
        </p:spPr>
        <p:txBody>
          <a:bodyPr wrap="none">
            <a:spAutoFit/>
          </a:bodyP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Tools and Technologies</a:t>
            </a:r>
          </a:p>
        </p:txBody>
      </p:sp>
      <p:sp>
        <p:nvSpPr>
          <p:cNvPr id="3" name="Rectangle 2">
            <a:extLst>
              <a:ext uri="{FF2B5EF4-FFF2-40B4-BE49-F238E27FC236}">
                <a16:creationId xmlns:a16="http://schemas.microsoft.com/office/drawing/2014/main" id="{04103068-2D7E-4AE2-A24D-24FCCB313E29}"/>
              </a:ext>
            </a:extLst>
          </p:cNvPr>
          <p:cNvSpPr/>
          <p:nvPr/>
        </p:nvSpPr>
        <p:spPr>
          <a:xfrm>
            <a:off x="1622612" y="977170"/>
            <a:ext cx="6096000" cy="1015663"/>
          </a:xfrm>
          <a:prstGeom prst="rect">
            <a:avLst/>
          </a:prstGeom>
        </p:spPr>
        <p:txBody>
          <a:bodyPr>
            <a:spAutoFit/>
          </a:bodyPr>
          <a:lstStyle/>
          <a:p>
            <a:r>
              <a:rPr lang="en-IN" sz="2000" b="1" dirty="0">
                <a:solidFill>
                  <a:srgbClr val="2A2A2A"/>
                </a:solidFill>
                <a:latin typeface="Calibri" panose="020F0502020204030204" pitchFamily="34" charset="0"/>
                <a:ea typeface="Calibri" panose="020F0502020204030204" pitchFamily="34" charset="0"/>
                <a:cs typeface="Calibri" panose="020F0502020204030204" pitchFamily="34" charset="0"/>
              </a:rPr>
              <a:t>Python Libraries</a:t>
            </a:r>
            <a:endParaRPr lang="en-IN" sz="2000" dirty="0">
              <a:solidFill>
                <a:srgbClr val="2A2A2A"/>
              </a:solidFill>
              <a:latin typeface="Calibri" panose="020F0502020204030204" pitchFamily="34" charset="0"/>
              <a:ea typeface="Calibri" panose="020F0502020204030204" pitchFamily="34" charset="0"/>
              <a:cs typeface="Calibri" panose="020F0502020204030204" pitchFamily="34" charset="0"/>
            </a:endParaRPr>
          </a:p>
          <a:p>
            <a:br>
              <a:rPr lang="en-IN" sz="2000" dirty="0">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B628278B-588B-4232-8DC1-0BB56CE0BE70}"/>
              </a:ext>
            </a:extLst>
          </p:cNvPr>
          <p:cNvSpPr/>
          <p:nvPr/>
        </p:nvSpPr>
        <p:spPr>
          <a:xfrm>
            <a:off x="1622612" y="1485001"/>
            <a:ext cx="1047403" cy="369332"/>
          </a:xfrm>
          <a:prstGeom prst="rect">
            <a:avLst/>
          </a:prstGeom>
        </p:spPr>
        <p:txBody>
          <a:bodyPr wrap="none">
            <a:spAutoFit/>
          </a:bodyPr>
          <a:lstStyle/>
          <a:p>
            <a:r>
              <a:rPr lang="en-IN" dirty="0">
                <a:solidFill>
                  <a:srgbClr val="2A2A2A"/>
                </a:solidFill>
                <a:latin typeface="Times New Roman" panose="02020603050405020304" pitchFamily="18" charset="0"/>
                <a:cs typeface="Times New Roman" panose="02020603050405020304" pitchFamily="18" charset="0"/>
              </a:rPr>
              <a:t>1</a:t>
            </a:r>
            <a:r>
              <a:rPr lang="en-IN" b="1" dirty="0">
                <a:solidFill>
                  <a:srgbClr val="2A2A2A"/>
                </a:solidFill>
                <a:latin typeface="Times New Roman" panose="02020603050405020304" pitchFamily="18" charset="0"/>
                <a:cs typeface="Times New Roman" panose="02020603050405020304" pitchFamily="18" charset="0"/>
              </a:rPr>
              <a:t>.</a:t>
            </a:r>
            <a:r>
              <a:rPr lang="en-IN" dirty="0">
                <a:solidFill>
                  <a:srgbClr val="2A2A2A"/>
                </a:solidFill>
                <a:latin typeface="Times New Roman" panose="02020603050405020304" pitchFamily="18" charset="0"/>
                <a:cs typeface="Times New Roman" panose="02020603050405020304" pitchFamily="18" charset="0"/>
              </a:rPr>
              <a:t>Pandas</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5FF3507-E4AB-4D65-8D59-AB35A2C0FFF7}"/>
              </a:ext>
            </a:extLst>
          </p:cNvPr>
          <p:cNvSpPr/>
          <p:nvPr/>
        </p:nvSpPr>
        <p:spPr>
          <a:xfrm>
            <a:off x="1622612" y="1885599"/>
            <a:ext cx="1059970" cy="369332"/>
          </a:xfrm>
          <a:prstGeom prst="rect">
            <a:avLst/>
          </a:prstGeom>
        </p:spPr>
        <p:txBody>
          <a:bodyPr wrap="none">
            <a:spAutoFit/>
          </a:bodyPr>
          <a:lstStyle/>
          <a:p>
            <a:r>
              <a:rPr lang="en-IN" dirty="0">
                <a:solidFill>
                  <a:srgbClr val="2A2A2A"/>
                </a:solidFill>
                <a:latin typeface="Times New Roman" panose="02020603050405020304" pitchFamily="18" charset="0"/>
                <a:cs typeface="Times New Roman" panose="02020603050405020304" pitchFamily="18" charset="0"/>
              </a:rPr>
              <a:t>2</a:t>
            </a:r>
            <a:r>
              <a:rPr lang="en-IN" b="1" dirty="0">
                <a:solidFill>
                  <a:srgbClr val="2A2A2A"/>
                </a:solidFill>
                <a:latin typeface="Times New Roman" panose="02020603050405020304" pitchFamily="18" charset="0"/>
                <a:cs typeface="Times New Roman" panose="02020603050405020304" pitchFamily="18" charset="0"/>
              </a:rPr>
              <a:t>.</a:t>
            </a:r>
            <a:r>
              <a:rPr lang="en-IN" dirty="0">
                <a:solidFill>
                  <a:srgbClr val="2A2A2A"/>
                </a:solidFill>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9623ACE-5246-4A87-99A8-8FB19D0812F9}"/>
              </a:ext>
            </a:extLst>
          </p:cNvPr>
          <p:cNvSpPr/>
          <p:nvPr/>
        </p:nvSpPr>
        <p:spPr>
          <a:xfrm>
            <a:off x="1622612" y="2315998"/>
            <a:ext cx="1375185" cy="369332"/>
          </a:xfrm>
          <a:prstGeom prst="rect">
            <a:avLst/>
          </a:prstGeom>
        </p:spPr>
        <p:txBody>
          <a:bodyPr wrap="none">
            <a:spAutoFit/>
          </a:bodyPr>
          <a:lstStyle/>
          <a:p>
            <a:r>
              <a:rPr lang="en-IN" dirty="0">
                <a:solidFill>
                  <a:srgbClr val="2A2A2A"/>
                </a:solidFill>
                <a:latin typeface="Times New Roman" panose="02020603050405020304" pitchFamily="18" charset="0"/>
                <a:cs typeface="Times New Roman" panose="02020603050405020304" pitchFamily="18" charset="0"/>
              </a:rPr>
              <a:t>3</a:t>
            </a:r>
            <a:r>
              <a:rPr lang="en-IN" b="1" dirty="0">
                <a:solidFill>
                  <a:srgbClr val="2A2A2A"/>
                </a:solidFill>
                <a:latin typeface="Times New Roman" panose="02020603050405020304" pitchFamily="18" charset="0"/>
                <a:cs typeface="Times New Roman" panose="02020603050405020304" pitchFamily="18" charset="0"/>
              </a:rPr>
              <a:t>.</a:t>
            </a:r>
            <a:r>
              <a:rPr lang="en-IN" dirty="0">
                <a:solidFill>
                  <a:srgbClr val="2A2A2A"/>
                </a:solidFill>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9DD3AB3-AF72-4149-B5F5-F22DFDC0DBE5}"/>
              </a:ext>
            </a:extLst>
          </p:cNvPr>
          <p:cNvSpPr/>
          <p:nvPr/>
        </p:nvSpPr>
        <p:spPr>
          <a:xfrm>
            <a:off x="1622612" y="2746397"/>
            <a:ext cx="1136850" cy="369332"/>
          </a:xfrm>
          <a:prstGeom prst="rect">
            <a:avLst/>
          </a:prstGeom>
        </p:spPr>
        <p:txBody>
          <a:bodyPr wrap="none">
            <a:spAutoFit/>
          </a:bodyPr>
          <a:lstStyle/>
          <a:p>
            <a:r>
              <a:rPr lang="en-IN" dirty="0">
                <a:solidFill>
                  <a:srgbClr val="2A2A2A"/>
                </a:solidFill>
                <a:latin typeface="Times New Roman" panose="02020603050405020304" pitchFamily="18" charset="0"/>
                <a:cs typeface="Times New Roman" panose="02020603050405020304" pitchFamily="18" charset="0"/>
              </a:rPr>
              <a:t>4.Seaborn</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92B9382-C755-435C-BC7D-635CE1548E6E}"/>
              </a:ext>
            </a:extLst>
          </p:cNvPr>
          <p:cNvSpPr/>
          <p:nvPr/>
        </p:nvSpPr>
        <p:spPr>
          <a:xfrm>
            <a:off x="1633031" y="3163360"/>
            <a:ext cx="883575" cy="369332"/>
          </a:xfrm>
          <a:prstGeom prst="rect">
            <a:avLst/>
          </a:prstGeom>
        </p:spPr>
        <p:txBody>
          <a:bodyPr wrap="none">
            <a:spAutoFit/>
          </a:bodyPr>
          <a:lstStyle/>
          <a:p>
            <a:r>
              <a:rPr lang="en-IN" dirty="0">
                <a:solidFill>
                  <a:srgbClr val="2A2A2A"/>
                </a:solidFill>
                <a:latin typeface="Times New Roman" panose="02020603050405020304" pitchFamily="18" charset="0"/>
                <a:cs typeface="Times New Roman" panose="02020603050405020304" pitchFamily="18" charset="0"/>
              </a:rPr>
              <a:t>5.Scipy</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C9D4D07-E1B7-4F7C-A20F-0182AB6564A8}"/>
              </a:ext>
            </a:extLst>
          </p:cNvPr>
          <p:cNvSpPr/>
          <p:nvPr/>
        </p:nvSpPr>
        <p:spPr>
          <a:xfrm>
            <a:off x="1425388" y="3509391"/>
            <a:ext cx="246752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a:t>
            </a:r>
            <a:endParaRPr lang="en-IN" dirty="0">
              <a:latin typeface="Times New Roman" panose="02020603050405020304" pitchFamily="18" charset="0"/>
              <a:cs typeface="Times New Roman" panose="02020603050405020304" pitchFamily="18" charset="0"/>
            </a:endParaRPr>
          </a:p>
        </p:txBody>
      </p:sp>
      <p:pic>
        <p:nvPicPr>
          <p:cNvPr id="2052" name="Picture 4" descr="Exploratory Data Analysis | Peerlist">
            <a:extLst>
              <a:ext uri="{FF2B5EF4-FFF2-40B4-BE49-F238E27FC236}">
                <a16:creationId xmlns:a16="http://schemas.microsoft.com/office/drawing/2014/main" id="{F46E53AD-53AE-47A2-BA2D-58A7C0352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911" y="768860"/>
            <a:ext cx="8299090" cy="614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6493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D16BB9-1EBF-4EE7-B733-040048E4CC32}"/>
              </a:ext>
            </a:extLst>
          </p:cNvPr>
          <p:cNvSpPr/>
          <p:nvPr/>
        </p:nvSpPr>
        <p:spPr>
          <a:xfrm>
            <a:off x="5000489" y="245640"/>
            <a:ext cx="2392835"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Data Overview</a:t>
            </a:r>
          </a:p>
        </p:txBody>
      </p:sp>
      <p:sp>
        <p:nvSpPr>
          <p:cNvPr id="3" name="Rectangle 2">
            <a:extLst>
              <a:ext uri="{FF2B5EF4-FFF2-40B4-BE49-F238E27FC236}">
                <a16:creationId xmlns:a16="http://schemas.microsoft.com/office/drawing/2014/main" id="{1D59B520-CF6E-468C-8109-E864C2A9C17A}"/>
              </a:ext>
            </a:extLst>
          </p:cNvPr>
          <p:cNvSpPr/>
          <p:nvPr/>
        </p:nvSpPr>
        <p:spPr>
          <a:xfrm>
            <a:off x="1555377" y="768860"/>
            <a:ext cx="6096000" cy="1600438"/>
          </a:xfrm>
          <a:prstGeom prst="rect">
            <a:avLst/>
          </a:prstGeom>
        </p:spPr>
        <p:txBody>
          <a:bodyPr>
            <a:spAutoFit/>
          </a:bodyPr>
          <a:lstStyle/>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Dataset Summary:</a:t>
            </a:r>
          </a:p>
          <a:p>
            <a:pPr lvl="0"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Total Rows: 1460</a:t>
            </a:r>
          </a:p>
          <a:p>
            <a:pPr lvl="0"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Key columns include:</a:t>
            </a:r>
          </a:p>
          <a:p>
            <a:pPr lvl="1"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80</a:t>
            </a:r>
          </a:p>
          <a:p>
            <a:pPr lvl="0"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6EB8C32-48CA-41EF-8623-01F37C433AFD}"/>
              </a:ext>
            </a:extLst>
          </p:cNvPr>
          <p:cNvSpPr/>
          <p:nvPr/>
        </p:nvSpPr>
        <p:spPr>
          <a:xfrm>
            <a:off x="5074598" y="1907633"/>
            <a:ext cx="2042803" cy="461665"/>
          </a:xfrm>
          <a:prstGeom prst="rect">
            <a:avLst/>
          </a:prstGeom>
        </p:spPr>
        <p:txBody>
          <a:bodyPr wrap="none">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Data Structure</a:t>
            </a:r>
          </a:p>
        </p:txBody>
      </p:sp>
      <p:graphicFrame>
        <p:nvGraphicFramePr>
          <p:cNvPr id="6" name="Table 5">
            <a:extLst>
              <a:ext uri="{FF2B5EF4-FFF2-40B4-BE49-F238E27FC236}">
                <a16:creationId xmlns:a16="http://schemas.microsoft.com/office/drawing/2014/main" id="{8AA68E3B-38EB-40B5-A29C-2706FC64CE7E}"/>
              </a:ext>
            </a:extLst>
          </p:cNvPr>
          <p:cNvGraphicFramePr>
            <a:graphicFrameLocks noGrp="1"/>
          </p:cNvGraphicFramePr>
          <p:nvPr>
            <p:extLst>
              <p:ext uri="{D42A27DB-BD31-4B8C-83A1-F6EECF244321}">
                <p14:modId xmlns:p14="http://schemas.microsoft.com/office/powerpoint/2010/main" val="2961024025"/>
              </p:ext>
            </p:extLst>
          </p:nvPr>
        </p:nvGraphicFramePr>
        <p:xfrm>
          <a:off x="94129" y="2895162"/>
          <a:ext cx="11940985" cy="1616248"/>
        </p:xfrm>
        <a:graphic>
          <a:graphicData uri="http://schemas.openxmlformats.org/drawingml/2006/table">
            <a:tbl>
              <a:tblPr/>
              <a:tblGrid>
                <a:gridCol w="1203589">
                  <a:extLst>
                    <a:ext uri="{9D8B030D-6E8A-4147-A177-3AD203B41FA5}">
                      <a16:colId xmlns:a16="http://schemas.microsoft.com/office/drawing/2014/main" val="99723764"/>
                    </a:ext>
                  </a:extLst>
                </a:gridCol>
                <a:gridCol w="1193044">
                  <a:extLst>
                    <a:ext uri="{9D8B030D-6E8A-4147-A177-3AD203B41FA5}">
                      <a16:colId xmlns:a16="http://schemas.microsoft.com/office/drawing/2014/main" val="121691921"/>
                    </a:ext>
                  </a:extLst>
                </a:gridCol>
                <a:gridCol w="1193044">
                  <a:extLst>
                    <a:ext uri="{9D8B030D-6E8A-4147-A177-3AD203B41FA5}">
                      <a16:colId xmlns:a16="http://schemas.microsoft.com/office/drawing/2014/main" val="2017426407"/>
                    </a:ext>
                  </a:extLst>
                </a:gridCol>
                <a:gridCol w="1193044">
                  <a:extLst>
                    <a:ext uri="{9D8B030D-6E8A-4147-A177-3AD203B41FA5}">
                      <a16:colId xmlns:a16="http://schemas.microsoft.com/office/drawing/2014/main" val="3896891075"/>
                    </a:ext>
                  </a:extLst>
                </a:gridCol>
                <a:gridCol w="1193044">
                  <a:extLst>
                    <a:ext uri="{9D8B030D-6E8A-4147-A177-3AD203B41FA5}">
                      <a16:colId xmlns:a16="http://schemas.microsoft.com/office/drawing/2014/main" val="2077179016"/>
                    </a:ext>
                  </a:extLst>
                </a:gridCol>
                <a:gridCol w="1193044">
                  <a:extLst>
                    <a:ext uri="{9D8B030D-6E8A-4147-A177-3AD203B41FA5}">
                      <a16:colId xmlns:a16="http://schemas.microsoft.com/office/drawing/2014/main" val="1884159866"/>
                    </a:ext>
                  </a:extLst>
                </a:gridCol>
                <a:gridCol w="1193044">
                  <a:extLst>
                    <a:ext uri="{9D8B030D-6E8A-4147-A177-3AD203B41FA5}">
                      <a16:colId xmlns:a16="http://schemas.microsoft.com/office/drawing/2014/main" val="2724811550"/>
                    </a:ext>
                  </a:extLst>
                </a:gridCol>
                <a:gridCol w="1193044">
                  <a:extLst>
                    <a:ext uri="{9D8B030D-6E8A-4147-A177-3AD203B41FA5}">
                      <a16:colId xmlns:a16="http://schemas.microsoft.com/office/drawing/2014/main" val="4213963138"/>
                    </a:ext>
                  </a:extLst>
                </a:gridCol>
                <a:gridCol w="1193044">
                  <a:extLst>
                    <a:ext uri="{9D8B030D-6E8A-4147-A177-3AD203B41FA5}">
                      <a16:colId xmlns:a16="http://schemas.microsoft.com/office/drawing/2014/main" val="1384979424"/>
                    </a:ext>
                  </a:extLst>
                </a:gridCol>
                <a:gridCol w="1193044">
                  <a:extLst>
                    <a:ext uri="{9D8B030D-6E8A-4147-A177-3AD203B41FA5}">
                      <a16:colId xmlns:a16="http://schemas.microsoft.com/office/drawing/2014/main" val="1439166650"/>
                    </a:ext>
                  </a:extLst>
                </a:gridCol>
              </a:tblGrid>
              <a:tr h="808124">
                <a:tc>
                  <a:txBody>
                    <a:bodyPr/>
                    <a:lstStyle/>
                    <a:p>
                      <a:pPr fontAlgn="t" latinLnBrk="0"/>
                      <a:r>
                        <a:rPr lang="en-IN" sz="1800" b="0" i="0" kern="1200" dirty="0">
                          <a:solidFill>
                            <a:schemeClr val="tx1"/>
                          </a:solidFill>
                          <a:effectLst/>
                          <a:latin typeface="+mn-lt"/>
                          <a:ea typeface="+mn-ea"/>
                          <a:cs typeface="+mn-cs"/>
                        </a:rPr>
                        <a:t>Unnamed</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5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MSSubClass</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1031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MSZoning</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C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LotFrontage</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1034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LotArea</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1022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YrSold</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0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SaleCondition</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1031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PoolArea</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1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MoSold</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388"/>
                      </a:solidFill>
                      <a:prstDash val="solid"/>
                      <a:round/>
                      <a:headEnd type="none" w="med" len="med"/>
                      <a:tailEnd type="none" w="med" len="med"/>
                    </a:lnB>
                  </a:tcPr>
                </a:tc>
                <a:tc>
                  <a:txBody>
                    <a:bodyPr/>
                    <a:lstStyle/>
                    <a:p>
                      <a:pPr fontAlgn="t" latinLnBrk="0"/>
                      <a:r>
                        <a:rPr lang="en-IN" sz="1800" b="0" i="0" kern="1200" dirty="0" err="1">
                          <a:solidFill>
                            <a:schemeClr val="tx1"/>
                          </a:solidFill>
                          <a:effectLst/>
                          <a:latin typeface="+mn-lt"/>
                          <a:ea typeface="+mn-ea"/>
                          <a:cs typeface="+mn-cs"/>
                        </a:rPr>
                        <a:t>SalePrice</a:t>
                      </a:r>
                      <a:endParaRPr lang="en-IN" b="0" dirty="0">
                        <a:effectLst/>
                      </a:endParaRP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2088"/>
                      </a:solidFill>
                      <a:prstDash val="solid"/>
                      <a:round/>
                      <a:headEnd type="none" w="med" len="med"/>
                      <a:tailEnd type="none" w="med" len="med"/>
                    </a:lnB>
                  </a:tcPr>
                </a:tc>
                <a:extLst>
                  <a:ext uri="{0D108BD9-81ED-4DB2-BD59-A6C34878D82A}">
                    <a16:rowId xmlns:a16="http://schemas.microsoft.com/office/drawing/2014/main" val="2518380956"/>
                  </a:ext>
                </a:extLst>
              </a:tr>
              <a:tr h="808124">
                <a:tc>
                  <a:txBody>
                    <a:bodyPr/>
                    <a:lstStyle/>
                    <a:p>
                      <a:pPr fontAlgn="base" latinLnBrk="0"/>
                      <a:r>
                        <a:rPr lang="en-IN" sz="1800" b="0" i="0" kern="1200" dirty="0">
                          <a:solidFill>
                            <a:schemeClr val="tx1"/>
                          </a:solidFill>
                          <a:effectLst/>
                          <a:latin typeface="+mn-lt"/>
                          <a:ea typeface="+mn-ea"/>
                          <a:cs typeface="+mn-cs"/>
                        </a:rPr>
                        <a:t>0</a:t>
                      </a:r>
                      <a:endParaRPr lang="en-IN" dirty="0">
                        <a:effectLst/>
                      </a:endParaRPr>
                    </a:p>
                  </a:txBody>
                  <a:tcPr anchor="ctr">
                    <a:lnL w="9525" cap="flat" cmpd="sng" algn="ctr">
                      <a:solidFill>
                        <a:srgbClr val="902588"/>
                      </a:solidFill>
                      <a:prstDash val="solid"/>
                      <a:round/>
                      <a:headEnd type="none" w="med" len="med"/>
                      <a:tailEnd type="none" w="med" len="med"/>
                    </a:lnL>
                    <a:lnR w="9525" cap="flat" cmpd="sng" algn="ctr">
                      <a:solidFill>
                        <a:srgbClr val="103188"/>
                      </a:solidFill>
                      <a:prstDash val="solid"/>
                      <a:round/>
                      <a:headEnd type="none" w="med" len="med"/>
                      <a:tailEnd type="none" w="med" len="med"/>
                    </a:lnR>
                    <a:lnT w="9525" cap="flat" cmpd="sng" algn="ctr">
                      <a:solidFill>
                        <a:srgbClr val="902588"/>
                      </a:solidFill>
                      <a:prstDash val="solid"/>
                      <a:round/>
                      <a:headEnd type="none" w="med" len="med"/>
                      <a:tailEnd type="none" w="med" len="med"/>
                    </a:lnT>
                    <a:lnB w="9525" cap="flat" cmpd="sng" algn="ctr">
                      <a:solidFill>
                        <a:srgbClr val="902588"/>
                      </a:solidFill>
                      <a:prstDash val="solid"/>
                      <a:round/>
                      <a:headEnd type="none" w="med" len="med"/>
                      <a:tailEnd type="none" w="med" len="med"/>
                    </a:lnB>
                  </a:tcPr>
                </a:tc>
                <a:tc>
                  <a:txBody>
                    <a:bodyPr/>
                    <a:lstStyle/>
                    <a:p>
                      <a:pPr fontAlgn="base" latinLnBrk="0"/>
                      <a:r>
                        <a:rPr lang="en-US" dirty="0">
                          <a:effectLst/>
                        </a:rPr>
                        <a:t>S</a:t>
                      </a:r>
                      <a:r>
                        <a:rPr lang="en-IN" dirty="0">
                          <a:effectLst/>
                        </a:rPr>
                        <a:t>C60</a:t>
                      </a:r>
                    </a:p>
                  </a:txBody>
                  <a:tcPr anchor="ctr">
                    <a:lnL w="9525" cap="flat" cmpd="sng" algn="ctr">
                      <a:solidFill>
                        <a:srgbClr val="103188"/>
                      </a:solidFill>
                      <a:prstDash val="solid"/>
                      <a:round/>
                      <a:headEnd type="none" w="med" len="med"/>
                      <a:tailEnd type="none" w="med" len="med"/>
                    </a:lnL>
                    <a:lnR w="9525" cap="flat" cmpd="sng" algn="ctr">
                      <a:solidFill>
                        <a:srgbClr val="902C88"/>
                      </a:solidFill>
                      <a:prstDash val="solid"/>
                      <a:round/>
                      <a:headEnd type="none" w="med" len="med"/>
                      <a:tailEnd type="none" w="med" len="med"/>
                    </a:lnR>
                    <a:lnT w="9525" cap="flat" cmpd="sng" algn="ctr">
                      <a:solidFill>
                        <a:srgbClr val="103188"/>
                      </a:solidFill>
                      <a:prstDash val="solid"/>
                      <a:round/>
                      <a:headEnd type="none" w="med" len="med"/>
                      <a:tailEnd type="none" w="med" len="med"/>
                    </a:lnT>
                    <a:lnB w="9525" cap="flat" cmpd="sng" algn="ctr">
                      <a:solidFill>
                        <a:srgbClr val="103188"/>
                      </a:solidFill>
                      <a:prstDash val="solid"/>
                      <a:round/>
                      <a:headEnd type="none" w="med" len="med"/>
                      <a:tailEnd type="none" w="med" len="med"/>
                    </a:lnB>
                  </a:tcPr>
                </a:tc>
                <a:tc>
                  <a:txBody>
                    <a:bodyPr/>
                    <a:lstStyle/>
                    <a:p>
                      <a:pPr fontAlgn="base" latinLnBrk="0"/>
                      <a:r>
                        <a:rPr lang="en-US" dirty="0">
                          <a:effectLst/>
                        </a:rPr>
                        <a:t>R</a:t>
                      </a:r>
                      <a:r>
                        <a:rPr lang="en-IN" dirty="0">
                          <a:effectLst/>
                        </a:rPr>
                        <a:t>L</a:t>
                      </a:r>
                    </a:p>
                  </a:txBody>
                  <a:tcPr anchor="ctr">
                    <a:lnL w="9525" cap="flat" cmpd="sng" algn="ctr">
                      <a:solidFill>
                        <a:srgbClr val="902C88"/>
                      </a:solidFill>
                      <a:prstDash val="solid"/>
                      <a:round/>
                      <a:headEnd type="none" w="med" len="med"/>
                      <a:tailEnd type="none" w="med" len="med"/>
                    </a:lnL>
                    <a:lnR w="9525" cap="flat" cmpd="sng" algn="ctr">
                      <a:solidFill>
                        <a:srgbClr val="103488"/>
                      </a:solidFill>
                      <a:prstDash val="solid"/>
                      <a:round/>
                      <a:headEnd type="none" w="med" len="med"/>
                      <a:tailEnd type="none" w="med" len="med"/>
                    </a:lnR>
                    <a:lnT w="9525" cap="flat" cmpd="sng" algn="ctr">
                      <a:solidFill>
                        <a:srgbClr val="902C88"/>
                      </a:solidFill>
                      <a:prstDash val="solid"/>
                      <a:round/>
                      <a:headEnd type="none" w="med" len="med"/>
                      <a:tailEnd type="none" w="med" len="med"/>
                    </a:lnT>
                    <a:lnB w="9525" cap="flat" cmpd="sng" algn="ctr">
                      <a:solidFill>
                        <a:srgbClr val="902C88"/>
                      </a:solidFill>
                      <a:prstDash val="solid"/>
                      <a:round/>
                      <a:headEnd type="none" w="med" len="med"/>
                      <a:tailEnd type="none" w="med" len="med"/>
                    </a:lnB>
                  </a:tcPr>
                </a:tc>
                <a:tc>
                  <a:txBody>
                    <a:bodyPr/>
                    <a:lstStyle/>
                    <a:p>
                      <a:pPr fontAlgn="base" latinLnBrk="0"/>
                      <a:r>
                        <a:rPr lang="en-US" dirty="0">
                          <a:effectLst/>
                        </a:rPr>
                        <a:t>6</a:t>
                      </a:r>
                      <a:r>
                        <a:rPr lang="en-IN" dirty="0">
                          <a:effectLst/>
                        </a:rPr>
                        <a:t>5</a:t>
                      </a:r>
                    </a:p>
                  </a:txBody>
                  <a:tcPr anchor="ctr">
                    <a:lnL w="9525" cap="flat" cmpd="sng" algn="ctr">
                      <a:solidFill>
                        <a:srgbClr val="103488"/>
                      </a:solidFill>
                      <a:prstDash val="solid"/>
                      <a:round/>
                      <a:headEnd type="none" w="med" len="med"/>
                      <a:tailEnd type="none" w="med" len="med"/>
                    </a:lnL>
                    <a:lnR w="9525" cap="flat" cmpd="sng" algn="ctr">
                      <a:solidFill>
                        <a:srgbClr val="102288"/>
                      </a:solidFill>
                      <a:prstDash val="solid"/>
                      <a:round/>
                      <a:headEnd type="none" w="med" len="med"/>
                      <a:tailEnd type="none" w="med" len="med"/>
                    </a:lnR>
                    <a:lnT w="9525" cap="flat" cmpd="sng" algn="ctr">
                      <a:solidFill>
                        <a:srgbClr val="103488"/>
                      </a:solidFill>
                      <a:prstDash val="solid"/>
                      <a:round/>
                      <a:headEnd type="none" w="med" len="med"/>
                      <a:tailEnd type="none" w="med" len="med"/>
                    </a:lnT>
                    <a:lnB w="9525" cap="flat" cmpd="sng" algn="ctr">
                      <a:solidFill>
                        <a:srgbClr val="103488"/>
                      </a:solidFill>
                      <a:prstDash val="solid"/>
                      <a:round/>
                      <a:headEnd type="none" w="med" len="med"/>
                      <a:tailEnd type="none" w="med" len="med"/>
                    </a:lnB>
                  </a:tcPr>
                </a:tc>
                <a:tc>
                  <a:txBody>
                    <a:bodyPr/>
                    <a:lstStyle/>
                    <a:p>
                      <a:pPr fontAlgn="base" latinLnBrk="0"/>
                      <a:r>
                        <a:rPr lang="en-IN" sz="1800" b="0" i="0" kern="1200" dirty="0">
                          <a:solidFill>
                            <a:schemeClr val="tx1"/>
                          </a:solidFill>
                          <a:effectLst/>
                          <a:latin typeface="+mn-lt"/>
                          <a:ea typeface="+mn-ea"/>
                          <a:cs typeface="+mn-cs"/>
                        </a:rPr>
                        <a:t>8450</a:t>
                      </a:r>
                      <a:endParaRPr lang="en-IN" dirty="0">
                        <a:effectLst/>
                      </a:endParaRPr>
                    </a:p>
                  </a:txBody>
                  <a:tcPr anchor="ctr">
                    <a:lnL w="9525" cap="flat" cmpd="sng" algn="ctr">
                      <a:solidFill>
                        <a:srgbClr val="102288"/>
                      </a:solidFill>
                      <a:prstDash val="solid"/>
                      <a:round/>
                      <a:headEnd type="none" w="med" len="med"/>
                      <a:tailEnd type="none" w="med" len="med"/>
                    </a:lnL>
                    <a:lnR w="9525" cap="flat" cmpd="sng" algn="ctr">
                      <a:solidFill>
                        <a:srgbClr val="902088"/>
                      </a:solidFill>
                      <a:prstDash val="solid"/>
                      <a:round/>
                      <a:headEnd type="none" w="med" len="med"/>
                      <a:tailEnd type="none" w="med" len="med"/>
                    </a:lnR>
                    <a:lnT w="9525" cap="flat" cmpd="sng" algn="ctr">
                      <a:solidFill>
                        <a:srgbClr val="102288"/>
                      </a:solidFill>
                      <a:prstDash val="solid"/>
                      <a:round/>
                      <a:headEnd type="none" w="med" len="med"/>
                      <a:tailEnd type="none" w="med" len="med"/>
                    </a:lnT>
                    <a:lnB w="9525" cap="flat" cmpd="sng" algn="ctr">
                      <a:solidFill>
                        <a:srgbClr val="102288"/>
                      </a:solidFill>
                      <a:prstDash val="solid"/>
                      <a:round/>
                      <a:headEnd type="none" w="med" len="med"/>
                      <a:tailEnd type="none" w="med" len="med"/>
                    </a:lnB>
                  </a:tcPr>
                </a:tc>
                <a:tc>
                  <a:txBody>
                    <a:bodyPr/>
                    <a:lstStyle/>
                    <a:p>
                      <a:pPr fontAlgn="base" latinLnBrk="0"/>
                      <a:r>
                        <a:rPr lang="en-US" dirty="0">
                          <a:effectLst/>
                        </a:rPr>
                        <a:t>2</a:t>
                      </a:r>
                      <a:r>
                        <a:rPr lang="en-IN" dirty="0">
                          <a:effectLst/>
                        </a:rPr>
                        <a:t>008</a:t>
                      </a:r>
                    </a:p>
                  </a:txBody>
                  <a:tcPr anchor="ctr">
                    <a:lnL w="9525" cap="flat" cmpd="sng" algn="ctr">
                      <a:solidFill>
                        <a:srgbClr val="902088"/>
                      </a:solidFill>
                      <a:prstDash val="solid"/>
                      <a:round/>
                      <a:headEnd type="none" w="med" len="med"/>
                      <a:tailEnd type="none" w="med" len="med"/>
                    </a:lnL>
                    <a:lnR w="9525" cap="flat" cmpd="sng" algn="ctr">
                      <a:solidFill>
                        <a:srgbClr val="103188"/>
                      </a:solidFill>
                      <a:prstDash val="solid"/>
                      <a:round/>
                      <a:headEnd type="none" w="med" len="med"/>
                      <a:tailEnd type="none" w="med" len="med"/>
                    </a:lnR>
                    <a:lnT w="9525" cap="flat" cmpd="sng" algn="ctr">
                      <a:solidFill>
                        <a:srgbClr val="902088"/>
                      </a:solidFill>
                      <a:prstDash val="solid"/>
                      <a:round/>
                      <a:headEnd type="none" w="med" len="med"/>
                      <a:tailEnd type="none" w="med" len="med"/>
                    </a:lnT>
                    <a:lnB w="9525" cap="flat" cmpd="sng" algn="ctr">
                      <a:solidFill>
                        <a:srgbClr val="902088"/>
                      </a:solidFill>
                      <a:prstDash val="solid"/>
                      <a:round/>
                      <a:headEnd type="none" w="med" len="med"/>
                      <a:tailEnd type="none" w="med" len="med"/>
                    </a:lnB>
                  </a:tcPr>
                </a:tc>
                <a:tc>
                  <a:txBody>
                    <a:bodyPr/>
                    <a:lstStyle/>
                    <a:p>
                      <a:pPr fontAlgn="base" latinLnBrk="0"/>
                      <a:r>
                        <a:rPr lang="en-IN" dirty="0">
                          <a:effectLst/>
                        </a:rPr>
                        <a:t>Normal</a:t>
                      </a:r>
                    </a:p>
                  </a:txBody>
                  <a:tcPr anchor="ctr">
                    <a:lnL w="9525" cap="flat" cmpd="sng" algn="ctr">
                      <a:solidFill>
                        <a:srgbClr val="103188"/>
                      </a:solidFill>
                      <a:prstDash val="solid"/>
                      <a:round/>
                      <a:headEnd type="none" w="med" len="med"/>
                      <a:tailEnd type="none" w="med" len="med"/>
                    </a:lnL>
                    <a:lnR w="9525" cap="flat" cmpd="sng" algn="ctr">
                      <a:solidFill>
                        <a:srgbClr val="902188"/>
                      </a:solidFill>
                      <a:prstDash val="solid"/>
                      <a:round/>
                      <a:headEnd type="none" w="med" len="med"/>
                      <a:tailEnd type="none" w="med" len="med"/>
                    </a:lnR>
                    <a:lnT w="9525" cap="flat" cmpd="sng" algn="ctr">
                      <a:solidFill>
                        <a:srgbClr val="103188"/>
                      </a:solidFill>
                      <a:prstDash val="solid"/>
                      <a:round/>
                      <a:headEnd type="none" w="med" len="med"/>
                      <a:tailEnd type="none" w="med" len="med"/>
                    </a:lnT>
                    <a:lnB w="9525" cap="flat" cmpd="sng" algn="ctr">
                      <a:solidFill>
                        <a:srgbClr val="103188"/>
                      </a:solidFill>
                      <a:prstDash val="solid"/>
                      <a:round/>
                      <a:headEnd type="none" w="med" len="med"/>
                      <a:tailEnd type="none" w="med" len="med"/>
                    </a:lnB>
                  </a:tcPr>
                </a:tc>
                <a:tc>
                  <a:txBody>
                    <a:bodyPr/>
                    <a:lstStyle/>
                    <a:p>
                      <a:pPr fontAlgn="base" latinLnBrk="0"/>
                      <a:r>
                        <a:rPr lang="en-US" dirty="0">
                          <a:effectLst/>
                        </a:rPr>
                        <a:t>0</a:t>
                      </a:r>
                      <a:endParaRPr lang="en-IN" dirty="0">
                        <a:effectLst/>
                      </a:endParaRPr>
                    </a:p>
                  </a:txBody>
                  <a:tcPr anchor="ctr">
                    <a:lnL w="9525" cap="flat" cmpd="sng" algn="ctr">
                      <a:solidFill>
                        <a:srgbClr val="902188"/>
                      </a:solidFill>
                      <a:prstDash val="solid"/>
                      <a:round/>
                      <a:headEnd type="none" w="med" len="med"/>
                      <a:tailEnd type="none" w="med" len="med"/>
                    </a:lnL>
                    <a:lnR w="9525" cap="flat" cmpd="sng" algn="ctr">
                      <a:solidFill>
                        <a:srgbClr val="902388"/>
                      </a:solidFill>
                      <a:prstDash val="solid"/>
                      <a:round/>
                      <a:headEnd type="none" w="med" len="med"/>
                      <a:tailEnd type="none" w="med" len="med"/>
                    </a:lnR>
                    <a:lnT w="9525" cap="flat" cmpd="sng" algn="ctr">
                      <a:solidFill>
                        <a:srgbClr val="902188"/>
                      </a:solidFill>
                      <a:prstDash val="solid"/>
                      <a:round/>
                      <a:headEnd type="none" w="med" len="med"/>
                      <a:tailEnd type="none" w="med" len="med"/>
                    </a:lnT>
                    <a:lnB w="9525" cap="flat" cmpd="sng" algn="ctr">
                      <a:solidFill>
                        <a:srgbClr val="902188"/>
                      </a:solidFill>
                      <a:prstDash val="solid"/>
                      <a:round/>
                      <a:headEnd type="none" w="med" len="med"/>
                      <a:tailEnd type="none" w="med" len="med"/>
                    </a:lnB>
                  </a:tcPr>
                </a:tc>
                <a:tc>
                  <a:txBody>
                    <a:bodyPr/>
                    <a:lstStyle/>
                    <a:p>
                      <a:pPr fontAlgn="base" latinLnBrk="0"/>
                      <a:r>
                        <a:rPr lang="en-US" dirty="0">
                          <a:effectLst/>
                        </a:rPr>
                        <a:t>F</a:t>
                      </a:r>
                      <a:r>
                        <a:rPr lang="en-IN" dirty="0">
                          <a:effectLst/>
                        </a:rPr>
                        <a:t>eb</a:t>
                      </a:r>
                    </a:p>
                  </a:txBody>
                  <a:tcPr anchor="ctr">
                    <a:lnL w="9525" cap="flat" cmpd="sng" algn="ctr">
                      <a:solidFill>
                        <a:srgbClr val="902388"/>
                      </a:solidFill>
                      <a:prstDash val="solid"/>
                      <a:round/>
                      <a:headEnd type="none" w="med" len="med"/>
                      <a:tailEnd type="none" w="med" len="med"/>
                    </a:lnL>
                    <a:lnR w="9525" cap="flat" cmpd="sng" algn="ctr">
                      <a:solidFill>
                        <a:srgbClr val="902088"/>
                      </a:solidFill>
                      <a:prstDash val="solid"/>
                      <a:round/>
                      <a:headEnd type="none" w="med" len="med"/>
                      <a:tailEnd type="none" w="med" len="med"/>
                    </a:lnR>
                    <a:lnT w="9525" cap="flat" cmpd="sng" algn="ctr">
                      <a:solidFill>
                        <a:srgbClr val="902388"/>
                      </a:solidFill>
                      <a:prstDash val="solid"/>
                      <a:round/>
                      <a:headEnd type="none" w="med" len="med"/>
                      <a:tailEnd type="none" w="med" len="med"/>
                    </a:lnT>
                    <a:lnB w="9525" cap="flat" cmpd="sng" algn="ctr">
                      <a:solidFill>
                        <a:srgbClr val="902388"/>
                      </a:solidFill>
                      <a:prstDash val="solid"/>
                      <a:round/>
                      <a:headEnd type="none" w="med" len="med"/>
                      <a:tailEnd type="none" w="med" len="med"/>
                    </a:lnB>
                  </a:tcPr>
                </a:tc>
                <a:tc>
                  <a:txBody>
                    <a:bodyPr/>
                    <a:lstStyle/>
                    <a:p>
                      <a:pPr fontAlgn="base" latinLnBrk="0"/>
                      <a:r>
                        <a:rPr lang="en-IN" sz="1800" b="0" i="0" kern="1200" dirty="0">
                          <a:solidFill>
                            <a:schemeClr val="tx1"/>
                          </a:solidFill>
                          <a:effectLst/>
                          <a:latin typeface="+mn-lt"/>
                          <a:ea typeface="+mn-ea"/>
                          <a:cs typeface="+mn-cs"/>
                        </a:rPr>
                        <a:t>208500</a:t>
                      </a:r>
                      <a:endParaRPr lang="en-IN" dirty="0">
                        <a:effectLst/>
                      </a:endParaRPr>
                    </a:p>
                  </a:txBody>
                  <a:tcPr anchor="ctr">
                    <a:lnL w="9525" cap="flat" cmpd="sng" algn="ctr">
                      <a:solidFill>
                        <a:srgbClr val="902088"/>
                      </a:solidFill>
                      <a:prstDash val="solid"/>
                      <a:round/>
                      <a:headEnd type="none" w="med" len="med"/>
                      <a:tailEnd type="none" w="med" len="med"/>
                    </a:lnL>
                    <a:lnR w="9525" cap="flat" cmpd="sng" algn="ctr">
                      <a:solidFill>
                        <a:srgbClr val="902088"/>
                      </a:solidFill>
                      <a:prstDash val="solid"/>
                      <a:round/>
                      <a:headEnd type="none" w="med" len="med"/>
                      <a:tailEnd type="none" w="med" len="med"/>
                    </a:lnR>
                    <a:lnT w="9525" cap="flat" cmpd="sng" algn="ctr">
                      <a:solidFill>
                        <a:srgbClr val="902088"/>
                      </a:solidFill>
                      <a:prstDash val="solid"/>
                      <a:round/>
                      <a:headEnd type="none" w="med" len="med"/>
                      <a:tailEnd type="none" w="med" len="med"/>
                    </a:lnT>
                    <a:lnB w="9525" cap="flat" cmpd="sng" algn="ctr">
                      <a:solidFill>
                        <a:srgbClr val="902088"/>
                      </a:solidFill>
                      <a:prstDash val="solid"/>
                      <a:round/>
                      <a:headEnd type="none" w="med" len="med"/>
                      <a:tailEnd type="none" w="med" len="med"/>
                    </a:lnB>
                  </a:tcPr>
                </a:tc>
                <a:extLst>
                  <a:ext uri="{0D108BD9-81ED-4DB2-BD59-A6C34878D82A}">
                    <a16:rowId xmlns:a16="http://schemas.microsoft.com/office/drawing/2014/main" val="3725022791"/>
                  </a:ext>
                </a:extLst>
              </a:tr>
            </a:tbl>
          </a:graphicData>
        </a:graphic>
      </p:graphicFrame>
      <p:sp>
        <p:nvSpPr>
          <p:cNvPr id="7" name="Rectangle 6">
            <a:extLst>
              <a:ext uri="{FF2B5EF4-FFF2-40B4-BE49-F238E27FC236}">
                <a16:creationId xmlns:a16="http://schemas.microsoft.com/office/drawing/2014/main" id="{3F69FCC3-4E13-431C-A674-F8B16AD89950}"/>
              </a:ext>
            </a:extLst>
          </p:cNvPr>
          <p:cNvSpPr/>
          <p:nvPr/>
        </p:nvSpPr>
        <p:spPr>
          <a:xfrm>
            <a:off x="214497" y="4852608"/>
            <a:ext cx="2030877" cy="523220"/>
          </a:xfrm>
          <a:prstGeom prst="rect">
            <a:avLst/>
          </a:prstGeom>
        </p:spPr>
        <p:txBody>
          <a:bodyPr wrap="non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Data</a:t>
            </a:r>
            <a:r>
              <a:rPr lang="en-US" sz="2800" b="1" dirty="0">
                <a:latin typeface="Broadway" panose="04040905080B02020502" pitchFamily="82" charset="0"/>
                <a:cs typeface="Times New Roman" panose="02020603050405020304" pitchFamily="18" charset="0"/>
              </a:rPr>
              <a:t> </a:t>
            </a:r>
            <a:r>
              <a:rPr lang="en-US" sz="2800" b="1" dirty="0">
                <a:latin typeface="Calibri" panose="020F0502020204030204" pitchFamily="34" charset="0"/>
                <a:ea typeface="Calibri" panose="020F0502020204030204" pitchFamily="34" charset="0"/>
                <a:cs typeface="Calibri" panose="020F0502020204030204" pitchFamily="34" charset="0"/>
              </a:rPr>
              <a:t>types-: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11325ADC-9079-411E-AC7D-772843AD40E7}"/>
              </a:ext>
            </a:extLst>
          </p:cNvPr>
          <p:cNvSpPr/>
          <p:nvPr/>
        </p:nvSpPr>
        <p:spPr>
          <a:xfrm>
            <a:off x="-381000" y="5375828"/>
            <a:ext cx="6096000" cy="1200329"/>
          </a:xfrm>
          <a:prstGeom prst="rect">
            <a:avLst/>
          </a:prstGeom>
        </p:spPr>
        <p:txBody>
          <a:bodyPr>
            <a:spAutoFit/>
          </a:bodyPr>
          <a:lstStyle/>
          <a:p>
            <a:pPr algn="ctr"/>
            <a:r>
              <a:rPr lang="en-US" dirty="0">
                <a:latin typeface="Times New Roman" panose="02020603050405020304" pitchFamily="18" charset="0"/>
                <a:cs typeface="Times New Roman" panose="02020603050405020304" pitchFamily="18" charset="0"/>
              </a:rPr>
              <a:t>1.Integers</a:t>
            </a:r>
          </a:p>
          <a:p>
            <a:pPr algn="ctr"/>
            <a:r>
              <a:rPr lang="en-US" dirty="0">
                <a:latin typeface="Times New Roman" panose="02020603050405020304" pitchFamily="18" charset="0"/>
                <a:cs typeface="Times New Roman" panose="02020603050405020304" pitchFamily="18" charset="0"/>
              </a:rPr>
              <a:t>2. Float	</a:t>
            </a:r>
          </a:p>
          <a:p>
            <a:pPr algn="ctr"/>
            <a:r>
              <a:rPr lang="en-US" dirty="0">
                <a:latin typeface="Times New Roman" panose="02020603050405020304" pitchFamily="18" charset="0"/>
                <a:cs typeface="Times New Roman" panose="02020603050405020304" pitchFamily="18" charset="0"/>
              </a:rPr>
              <a:t>3.Datetimes</a:t>
            </a:r>
          </a:p>
          <a:p>
            <a:pPr algn="ctr"/>
            <a:r>
              <a:rPr lang="en-US" dirty="0">
                <a:latin typeface="Times New Roman" panose="02020603050405020304" pitchFamily="18" charset="0"/>
                <a:cs typeface="Times New Roman" panose="02020603050405020304" pitchFamily="18" charset="0"/>
              </a:rPr>
              <a:t>4.Object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72525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D733DF-4A5B-4467-B52E-29C766DFC876}"/>
              </a:ext>
            </a:extLst>
          </p:cNvPr>
          <p:cNvSpPr/>
          <p:nvPr/>
        </p:nvSpPr>
        <p:spPr>
          <a:xfrm>
            <a:off x="4320748" y="178405"/>
            <a:ext cx="3158172" cy="523220"/>
          </a:xfrm>
          <a:prstGeom prst="rect">
            <a:avLst/>
          </a:prstGeom>
        </p:spPr>
        <p:txBody>
          <a:bodyPr wrap="non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Rectangle 2">
            <a:extLst>
              <a:ext uri="{FF2B5EF4-FFF2-40B4-BE49-F238E27FC236}">
                <a16:creationId xmlns:a16="http://schemas.microsoft.com/office/drawing/2014/main" id="{676771A9-4EC3-499A-9F43-A0A8E97210F6}"/>
              </a:ext>
            </a:extLst>
          </p:cNvPr>
          <p:cNvSpPr/>
          <p:nvPr/>
        </p:nvSpPr>
        <p:spPr>
          <a:xfrm>
            <a:off x="1339419" y="850758"/>
            <a:ext cx="3300712" cy="400110"/>
          </a:xfrm>
          <a:prstGeom prst="rect">
            <a:avLst/>
          </a:prstGeom>
        </p:spPr>
        <p:txBody>
          <a:bodyPr wrap="none">
            <a:spAutoFit/>
          </a:bodyPr>
          <a:lstStyle/>
          <a:p>
            <a:r>
              <a:rPr lang="en-IN" sz="2000" b="1" dirty="0">
                <a:solidFill>
                  <a:srgbClr val="04003F"/>
                </a:solidFill>
                <a:latin typeface="Calibri" panose="020F0502020204030204" pitchFamily="34" charset="0"/>
                <a:ea typeface="Calibri" panose="020F0502020204030204" pitchFamily="34" charset="0"/>
                <a:cs typeface="Calibri" panose="020F0502020204030204" pitchFamily="34" charset="0"/>
              </a:rPr>
              <a:t>What Is Feature Engineering?</a:t>
            </a:r>
            <a:endParaRPr lang="en-IN" sz="20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58C16ACC-837E-4732-9735-41DD617A2720}"/>
              </a:ext>
            </a:extLst>
          </p:cNvPr>
          <p:cNvSpPr/>
          <p:nvPr/>
        </p:nvSpPr>
        <p:spPr>
          <a:xfrm>
            <a:off x="1169894" y="1400001"/>
            <a:ext cx="10703860" cy="1477328"/>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Feature engineering is a machine learning technique that leverages data to create new variables that aren’t in the </a:t>
            </a:r>
            <a:r>
              <a:rPr lang="en-US" dirty="0">
                <a:latin typeface="Times New Roman" panose="02020603050405020304" pitchFamily="18" charset="0"/>
                <a:cs typeface="Times New Roman" panose="02020603050405020304" pitchFamily="18" charset="0"/>
                <a:hlinkClick r:id="rId2"/>
              </a:rPr>
              <a:t>training set</a:t>
            </a:r>
            <a:r>
              <a:rPr lang="en-US" dirty="0">
                <a:solidFill>
                  <a:srgbClr val="3A3B41"/>
                </a:solidFill>
                <a:latin typeface="Times New Roman" panose="02020603050405020304" pitchFamily="18" charset="0"/>
                <a:cs typeface="Times New Roman" panose="02020603050405020304" pitchFamily="18" charset="0"/>
              </a:rPr>
              <a:t>. It can produce new features for both supervised and </a:t>
            </a:r>
            <a:r>
              <a:rPr lang="en-US" dirty="0">
                <a:latin typeface="Times New Roman" panose="02020603050405020304" pitchFamily="18" charset="0"/>
                <a:cs typeface="Times New Roman" panose="02020603050405020304" pitchFamily="18" charset="0"/>
                <a:hlinkClick r:id="rId3"/>
              </a:rPr>
              <a:t>unsupervised learning</a:t>
            </a:r>
            <a:r>
              <a:rPr lang="en-US" dirty="0">
                <a:solidFill>
                  <a:srgbClr val="3A3B41"/>
                </a:solidFill>
                <a:latin typeface="Times New Roman" panose="02020603050405020304" pitchFamily="18" charset="0"/>
                <a:cs typeface="Times New Roman" panose="02020603050405020304" pitchFamily="18" charset="0"/>
              </a:rPr>
              <a:t>, with the goal of simplifying and speeding up data transformations while also enhancing model accuracy. Feature engineering is required when working with </a:t>
            </a:r>
            <a:r>
              <a:rPr lang="en-US" dirty="0">
                <a:latin typeface="Times New Roman" panose="02020603050405020304" pitchFamily="18" charset="0"/>
                <a:cs typeface="Times New Roman" panose="02020603050405020304" pitchFamily="18" charset="0"/>
                <a:hlinkClick r:id="rId4"/>
              </a:rPr>
              <a:t>machine learning models</a:t>
            </a:r>
            <a:r>
              <a:rPr lang="en-US" dirty="0">
                <a:solidFill>
                  <a:srgbClr val="3A3B41"/>
                </a:solidFill>
                <a:latin typeface="Times New Roman" panose="02020603050405020304" pitchFamily="18" charset="0"/>
                <a:cs typeface="Times New Roman" panose="02020603050405020304" pitchFamily="18" charset="0"/>
              </a:rPr>
              <a:t>. Regardless of the data or architecture, a terrible feature will have a direct impact on your model.</a:t>
            </a:r>
            <a:endParaRPr lang="en-IN" dirty="0">
              <a:latin typeface="Times New Roman" panose="02020603050405020304" pitchFamily="18" charset="0"/>
              <a:cs typeface="Times New Roman" panose="02020603050405020304" pitchFamily="18" charset="0"/>
            </a:endParaRPr>
          </a:p>
        </p:txBody>
      </p:sp>
      <p:pic>
        <p:nvPicPr>
          <p:cNvPr id="2050" name="Picture 2" descr="Bar graph for home prices.">
            <a:extLst>
              <a:ext uri="{FF2B5EF4-FFF2-40B4-BE49-F238E27FC236}">
                <a16:creationId xmlns:a16="http://schemas.microsoft.com/office/drawing/2014/main" id="{A62D7D16-7806-4531-A677-25F8ED0593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388" y="2877328"/>
            <a:ext cx="6194611" cy="3980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EE90CBE-6F87-4BC7-A9E4-46B96B07B7D5}"/>
              </a:ext>
            </a:extLst>
          </p:cNvPr>
          <p:cNvSpPr/>
          <p:nvPr/>
        </p:nvSpPr>
        <p:spPr>
          <a:xfrm>
            <a:off x="264459" y="3251084"/>
            <a:ext cx="5732929" cy="1477328"/>
          </a:xfrm>
          <a:prstGeom prst="rect">
            <a:avLst/>
          </a:prstGeom>
        </p:spPr>
        <p:txBody>
          <a:bodyPr wrap="square">
            <a:spAutoFit/>
          </a:bodyPr>
          <a:lstStyle/>
          <a:p>
            <a:r>
              <a:rPr lang="en-US" dirty="0">
                <a:solidFill>
                  <a:srgbClr val="3A3B41"/>
                </a:solidFill>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supervised learning. It consists of five processes: feature creation, transformations, feature extraction, exploratory data analysis and benchmarking. </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14413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5FDF2E-2C99-47AB-9CA7-E707F677B181}"/>
              </a:ext>
            </a:extLst>
          </p:cNvPr>
          <p:cNvSpPr/>
          <p:nvPr/>
        </p:nvSpPr>
        <p:spPr>
          <a:xfrm>
            <a:off x="3686745" y="124617"/>
            <a:ext cx="5333319" cy="584775"/>
          </a:xfrm>
          <a:prstGeom prst="rect">
            <a:avLst/>
          </a:prstGeom>
        </p:spPr>
        <p:txBody>
          <a:bodyPr wrap="none">
            <a:spAutoFit/>
          </a:bodyPr>
          <a:lstStyle/>
          <a:p>
            <a:r>
              <a:rPr lang="en-IN" sz="3200" b="1" dirty="0">
                <a:solidFill>
                  <a:srgbClr val="04003F"/>
                </a:solidFill>
                <a:latin typeface="Calibri" panose="020F0502020204030204" pitchFamily="34" charset="0"/>
                <a:ea typeface="Calibri" panose="020F0502020204030204" pitchFamily="34" charset="0"/>
                <a:cs typeface="Calibri" panose="020F0502020204030204" pitchFamily="34" charset="0"/>
              </a:rPr>
              <a:t>Feature Engineering Processes</a:t>
            </a:r>
            <a:endParaRPr lang="en-IN" sz="3200" b="1" i="0" dirty="0">
              <a:solidFill>
                <a:srgbClr val="04003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0ED0AC4-9919-4FF2-98B5-37E7C2373C1D}"/>
              </a:ext>
            </a:extLst>
          </p:cNvPr>
          <p:cNvSpPr/>
          <p:nvPr/>
        </p:nvSpPr>
        <p:spPr>
          <a:xfrm>
            <a:off x="1299883" y="811778"/>
            <a:ext cx="9807388" cy="923330"/>
          </a:xfrm>
          <a:prstGeom prst="rect">
            <a:avLst/>
          </a:prstGeom>
        </p:spPr>
        <p:txBody>
          <a:bodyPr wrap="square">
            <a:spAutoFit/>
          </a:bodyPr>
          <a:lstStyle/>
          <a:p>
            <a:r>
              <a:rPr lang="en-US" b="1" dirty="0">
                <a:solidFill>
                  <a:srgbClr val="3A3B41"/>
                </a:solidFill>
                <a:latin typeface="Calibri" panose="020F0502020204030204" pitchFamily="34" charset="0"/>
                <a:ea typeface="Calibri" panose="020F0502020204030204" pitchFamily="34" charset="0"/>
                <a:cs typeface="Calibri" panose="020F0502020204030204" pitchFamily="34" charset="0"/>
              </a:rPr>
              <a:t>Feature creation</a:t>
            </a:r>
            <a:r>
              <a:rPr lang="en-US" dirty="0">
                <a:solidFill>
                  <a:srgbClr val="3A3B41"/>
                </a:solidFill>
                <a:latin typeface="Calibri" panose="020F0502020204030204" pitchFamily="34" charset="0"/>
                <a:ea typeface="Calibri" panose="020F0502020204030204" pitchFamily="34" charset="0"/>
                <a:cs typeface="Calibri" panose="020F0502020204030204" pitchFamily="34" charset="0"/>
              </a:rPr>
              <a:t>:</a:t>
            </a:r>
            <a:r>
              <a:rPr lang="en-US" dirty="0">
                <a:solidFill>
                  <a:srgbClr val="3A3B41"/>
                </a:solidFill>
                <a:latin typeface="Georgia" panose="02040502050405020303" pitchFamily="18" charset="0"/>
              </a:rPr>
              <a:t> </a:t>
            </a:r>
            <a:r>
              <a:rPr lang="en-US" dirty="0">
                <a:solidFill>
                  <a:srgbClr val="3A3B41"/>
                </a:solidFill>
                <a:latin typeface="Times New Roman" panose="02020603050405020304" pitchFamily="18" charset="0"/>
                <a:cs typeface="Times New Roman" panose="02020603050405020304" pitchFamily="18" charset="0"/>
              </a:rPr>
              <a:t>Creating features involves creating new variables which will be most helpful for our model. This can be adding or removing some features. As we saw above, the price per </a:t>
            </a:r>
            <a:r>
              <a:rPr lang="en-US" dirty="0" err="1">
                <a:solidFill>
                  <a:srgbClr val="3A3B41"/>
                </a:solidFill>
                <a:latin typeface="Times New Roman" panose="02020603050405020304" pitchFamily="18" charset="0"/>
                <a:cs typeface="Times New Roman" panose="02020603050405020304" pitchFamily="18" charset="0"/>
              </a:rPr>
              <a:t>sqft</a:t>
            </a:r>
            <a:r>
              <a:rPr lang="en-US" dirty="0">
                <a:solidFill>
                  <a:srgbClr val="3A3B41"/>
                </a:solidFill>
                <a:latin typeface="Times New Roman" panose="02020603050405020304" pitchFamily="18" charset="0"/>
                <a:cs typeface="Times New Roman" panose="02020603050405020304" pitchFamily="18" charset="0"/>
              </a:rPr>
              <a:t> column was a feature creation.</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2879F2A-4CD1-402F-8407-A1485DF99811}"/>
              </a:ext>
            </a:extLst>
          </p:cNvPr>
          <p:cNvSpPr/>
          <p:nvPr/>
        </p:nvSpPr>
        <p:spPr>
          <a:xfrm>
            <a:off x="1299882" y="1735108"/>
            <a:ext cx="9807387" cy="1200329"/>
          </a:xfrm>
          <a:prstGeom prst="rect">
            <a:avLst/>
          </a:prstGeom>
        </p:spPr>
        <p:txBody>
          <a:bodyPr wrap="square">
            <a:spAutoFit/>
          </a:bodyPr>
          <a:lstStyle/>
          <a:p>
            <a:r>
              <a:rPr lang="en-US" b="1" dirty="0">
                <a:solidFill>
                  <a:srgbClr val="3A3B41"/>
                </a:solidFill>
                <a:latin typeface="Calibri" panose="020F0502020204030204" pitchFamily="34" charset="0"/>
                <a:ea typeface="Calibri" panose="020F0502020204030204" pitchFamily="34" charset="0"/>
                <a:cs typeface="Calibri" panose="020F0502020204030204" pitchFamily="34" charset="0"/>
              </a:rPr>
              <a:t>Transformations</a:t>
            </a:r>
            <a:r>
              <a:rPr lang="en-US" dirty="0">
                <a:solidFill>
                  <a:srgbClr val="3A3B41"/>
                </a:solidFill>
                <a:latin typeface="Georgia" panose="02040502050405020303" pitchFamily="18" charset="0"/>
              </a:rPr>
              <a:t>: </a:t>
            </a:r>
            <a:r>
              <a:rPr lang="en-US" dirty="0">
                <a:solidFill>
                  <a:srgbClr val="3A3B41"/>
                </a:solidFill>
                <a:latin typeface="Times New Roman" panose="02020603050405020304" pitchFamily="18" charset="0"/>
                <a:cs typeface="Times New Roman" panose="02020603050405020304" pitchFamily="18" charset="0"/>
              </a:rPr>
              <a:t>Feature transformation is simply a function that transforms features from one representation to another. The goal here is to plot and visualize data. If something isn’t adding up with the new features, we can reduce the number of features used, speed up training or increase the accuracy of a certain model.</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AAFE4A2-6AB8-4D4F-9E4B-0E237B128952}"/>
              </a:ext>
            </a:extLst>
          </p:cNvPr>
          <p:cNvSpPr/>
          <p:nvPr/>
        </p:nvSpPr>
        <p:spPr>
          <a:xfrm>
            <a:off x="1299882" y="3039420"/>
            <a:ext cx="9807386" cy="923330"/>
          </a:xfrm>
          <a:prstGeom prst="rect">
            <a:avLst/>
          </a:prstGeom>
        </p:spPr>
        <p:txBody>
          <a:bodyPr wrap="square">
            <a:spAutoFit/>
          </a:bodyPr>
          <a:lstStyle/>
          <a:p>
            <a:r>
              <a:rPr lang="en-US" b="1" dirty="0">
                <a:solidFill>
                  <a:srgbClr val="3A3B41"/>
                </a:solidFill>
                <a:latin typeface="Calibri" panose="020F0502020204030204" pitchFamily="34" charset="0"/>
                <a:ea typeface="Calibri" panose="020F0502020204030204" pitchFamily="34" charset="0"/>
                <a:cs typeface="Calibri" panose="020F0502020204030204" pitchFamily="34" charset="0"/>
              </a:rPr>
              <a:t>Feature extraction</a:t>
            </a:r>
            <a:r>
              <a:rPr lang="en-US" dirty="0">
                <a:solidFill>
                  <a:srgbClr val="3A3B41"/>
                </a:solidFill>
                <a:latin typeface="Calibri" panose="020F0502020204030204" pitchFamily="34" charset="0"/>
                <a:ea typeface="Calibri" panose="020F0502020204030204" pitchFamily="34" charset="0"/>
                <a:cs typeface="Calibri" panose="020F0502020204030204" pitchFamily="34" charset="0"/>
              </a:rPr>
              <a:t>:</a:t>
            </a:r>
            <a:r>
              <a:rPr lang="en-US" dirty="0">
                <a:solidFill>
                  <a:srgbClr val="3A3B41"/>
                </a:solidFill>
                <a:latin typeface="Georgia" panose="02040502050405020303" pitchFamily="18" charset="0"/>
              </a:rPr>
              <a:t> </a:t>
            </a:r>
            <a:r>
              <a:rPr lang="en-US" dirty="0">
                <a:solidFill>
                  <a:srgbClr val="3A3B41"/>
                </a:solidFill>
                <a:latin typeface="Times New Roman" panose="02020603050405020304" pitchFamily="18" charset="0"/>
                <a:cs typeface="Times New Roman" panose="02020603050405020304" pitchFamily="18" charset="0"/>
              </a:rPr>
              <a:t>Feature extraction is the process of extracting features from a data set to identify useful information. Without distorting the original relationships or significant information, this compresses the amount of data into manageable quantities for algorithms to process.</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49967DA-7B57-4019-AF20-640D76CC5874}"/>
              </a:ext>
            </a:extLst>
          </p:cNvPr>
          <p:cNvSpPr/>
          <p:nvPr/>
        </p:nvSpPr>
        <p:spPr>
          <a:xfrm>
            <a:off x="1299882" y="4066733"/>
            <a:ext cx="9807386" cy="1200329"/>
          </a:xfrm>
          <a:prstGeom prst="rect">
            <a:avLst/>
          </a:prstGeom>
        </p:spPr>
        <p:txBody>
          <a:bodyPr wrap="square">
            <a:spAutoFit/>
          </a:bodyPr>
          <a:lstStyle/>
          <a:p>
            <a:r>
              <a:rPr lang="en-US" b="1" dirty="0">
                <a:solidFill>
                  <a:srgbClr val="3A3B41"/>
                </a:solidFill>
                <a:latin typeface="Calibri" panose="020F0502020204030204" pitchFamily="34" charset="0"/>
                <a:ea typeface="Calibri" panose="020F0502020204030204" pitchFamily="34" charset="0"/>
                <a:cs typeface="Calibri" panose="020F0502020204030204" pitchFamily="34" charset="0"/>
              </a:rPr>
              <a:t>Exploratory data analysis :</a:t>
            </a:r>
            <a:r>
              <a:rPr lang="en-US" b="1" dirty="0">
                <a:solidFill>
                  <a:srgbClr val="3A3B41"/>
                </a:solidFill>
                <a:latin typeface="Georgia" panose="02040502050405020303" pitchFamily="18" charset="0"/>
              </a:rPr>
              <a:t> </a:t>
            </a:r>
            <a:r>
              <a:rPr lang="en-US" dirty="0">
                <a:solidFill>
                  <a:srgbClr val="3A3B41"/>
                </a:solidFill>
                <a:latin typeface="Times New Roman" panose="02020603050405020304" pitchFamily="18" charset="0"/>
                <a:cs typeface="Times New Roman" panose="02020603050405020304" pitchFamily="18" charset="0"/>
              </a:rPr>
              <a:t>Exploratory data analysis is a powerful and simple tool that can be used to improve your understanding of your data, by exploring its properties. The technique is often applied when the goal is to create new hypotheses or find patterns in the data. It’s often used on large amounts of qualitative or quantitative data that haven’t been analyzed before.</a:t>
            </a:r>
            <a:endParaRPr lang="en-US" b="0" i="0" dirty="0">
              <a:solidFill>
                <a:srgbClr val="3A3B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36625"/>
      </p:ext>
    </p:extLst>
  </p:cSld>
  <p:clrMapOvr>
    <a:masterClrMapping/>
  </p:clrMapOvr>
  <p:transition spd="slow">
    <p:randomBar dir="vert"/>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864</TotalTime>
  <Words>2568</Words>
  <Application>Microsoft Office PowerPoint</Application>
  <PresentationFormat>Widescreen</PresentationFormat>
  <Paragraphs>216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Broadway</vt:lpstr>
      <vt:lpstr>Calibri</vt:lpstr>
      <vt:lpstr>Georgia</vt:lpstr>
      <vt:lpstr>Google Sans</vt:lpstr>
      <vt:lpstr>system-ui</vt:lpstr>
      <vt:lpstr>Times New Roman</vt:lpstr>
      <vt:lpstr>Tw Cen MT</vt:lpstr>
      <vt:lpstr>Droplet</vt:lpstr>
      <vt:lpstr>N e x t H I k e s I T S o l u t I o 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e x t H I k e s I T S o l u t I o n</dc:title>
  <dc:creator>Dell</dc:creator>
  <cp:lastModifiedBy>Dell</cp:lastModifiedBy>
  <cp:revision>36</cp:revision>
  <dcterms:created xsi:type="dcterms:W3CDTF">2025-02-10T17:47:25Z</dcterms:created>
  <dcterms:modified xsi:type="dcterms:W3CDTF">2025-02-12T18:16:34Z</dcterms:modified>
</cp:coreProperties>
</file>