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6" r:id="rId2"/>
    <p:sldId id="267" r:id="rId3"/>
    <p:sldId id="268" r:id="rId4"/>
    <p:sldId id="269" r:id="rId5"/>
    <p:sldId id="271" r:id="rId6"/>
    <p:sldId id="272" r:id="rId7"/>
    <p:sldId id="274" r:id="rId8"/>
    <p:sldId id="275" r:id="rId9"/>
    <p:sldId id="276" r:id="rId10"/>
    <p:sldId id="277" r:id="rId11"/>
    <p:sldId id="278" r:id="rId12"/>
    <p:sldId id="280" r:id="rId13"/>
    <p:sldId id="281" r:id="rId14"/>
    <p:sldId id="282" r:id="rId15"/>
    <p:sldId id="283" r:id="rId16"/>
    <p:sldId id="284" r:id="rId17"/>
    <p:sldId id="287" r:id="rId18"/>
    <p:sldId id="288" r:id="rId19"/>
    <p:sldId id="289"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D4027-314C-4682-84E1-FA794B356DDD}"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46655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1D4027-314C-4682-84E1-FA794B356DDD}"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20013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1D4027-314C-4682-84E1-FA794B356DDD}"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0DFB1-6DCB-4FA3-B06F-E9C5C0CB840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25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1D4027-314C-4682-84E1-FA794B356DDD}"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3911501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1D4027-314C-4682-84E1-FA794B356DDD}"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0DFB1-6DCB-4FA3-B06F-E9C5C0CB840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3980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1D4027-314C-4682-84E1-FA794B356DDD}"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47797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D4027-314C-4682-84E1-FA794B356DDD}"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1897834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D4027-314C-4682-84E1-FA794B356DDD}"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36312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D4027-314C-4682-84E1-FA794B356DDD}"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140453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1D4027-314C-4682-84E1-FA794B356DDD}"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283368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D4027-314C-4682-84E1-FA794B356DDD}"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283285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D4027-314C-4682-84E1-FA794B356DDD}" type="datetimeFigureOut">
              <a:rPr lang="en-IN" smtClean="0"/>
              <a:t>24-06-2025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5498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D4027-314C-4682-84E1-FA794B356DDD}" type="datetimeFigureOut">
              <a:rPr lang="en-IN" smtClean="0"/>
              <a:t>24-06-2025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204675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D4027-314C-4682-84E1-FA794B356DDD}" type="datetimeFigureOut">
              <a:rPr lang="en-IN" smtClean="0"/>
              <a:t>24-06-2025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186336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1D4027-314C-4682-84E1-FA794B356DDD}"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B0DFB1-6DCB-4FA3-B06F-E9C5C0CB8407}" type="slidenum">
              <a:rPr lang="en-IN" smtClean="0"/>
              <a:t>‹#›</a:t>
            </a:fld>
            <a:endParaRPr lang="en-IN"/>
          </a:p>
        </p:txBody>
      </p:sp>
    </p:spTree>
    <p:extLst>
      <p:ext uri="{BB962C8B-B14F-4D97-AF65-F5344CB8AC3E}">
        <p14:creationId xmlns:p14="http://schemas.microsoft.com/office/powerpoint/2010/main" val="248026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B0DFB1-6DCB-4FA3-B06F-E9C5C0CB8407}" type="slidenum">
              <a:rPr lang="en-IN" smtClean="0"/>
              <a:t>‹#›</a:t>
            </a:fld>
            <a:endParaRPr lang="en-IN"/>
          </a:p>
        </p:txBody>
      </p:sp>
      <p:sp>
        <p:nvSpPr>
          <p:cNvPr id="5" name="Date Placeholder 4"/>
          <p:cNvSpPr>
            <a:spLocks noGrp="1"/>
          </p:cNvSpPr>
          <p:nvPr>
            <p:ph type="dt" sz="half" idx="10"/>
          </p:nvPr>
        </p:nvSpPr>
        <p:spPr/>
        <p:txBody>
          <a:bodyPr/>
          <a:lstStyle/>
          <a:p>
            <a:fld id="{461D4027-314C-4682-84E1-FA794B356DDD}" type="datetimeFigureOut">
              <a:rPr lang="en-IN" smtClean="0"/>
              <a:t>24-06-2025</a:t>
            </a:fld>
            <a:endParaRPr lang="en-IN"/>
          </a:p>
        </p:txBody>
      </p:sp>
    </p:spTree>
    <p:extLst>
      <p:ext uri="{BB962C8B-B14F-4D97-AF65-F5344CB8AC3E}">
        <p14:creationId xmlns:p14="http://schemas.microsoft.com/office/powerpoint/2010/main" val="127909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1D4027-314C-4682-84E1-FA794B356DDD}" type="datetimeFigureOut">
              <a:rPr lang="en-IN" smtClean="0"/>
              <a:t>24-06-2025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B0DFB1-6DCB-4FA3-B06F-E9C5C0CB8407}" type="slidenum">
              <a:rPr lang="en-IN" smtClean="0"/>
              <a:t>‹#›</a:t>
            </a:fld>
            <a:endParaRPr lang="en-IN"/>
          </a:p>
        </p:txBody>
      </p:sp>
    </p:spTree>
    <p:extLst>
      <p:ext uri="{BB962C8B-B14F-4D97-AF65-F5344CB8AC3E}">
        <p14:creationId xmlns:p14="http://schemas.microsoft.com/office/powerpoint/2010/main" val="407612963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472377" y="404119"/>
            <a:ext cx="9052560" cy="2377440"/>
          </a:xfrm>
        </p:spPr>
        <p:txBody>
          <a:bodyPr anchor="t" anchorCtr="0">
            <a:noAutofit/>
          </a:bodyPr>
          <a:lstStyle/>
          <a:p>
            <a:r>
              <a:rPr lang="en-GB" sz="3600" b="0" dirty="0">
                <a:effectLst/>
                <a:latin typeface="Times New Roman" panose="02020603050405020304" pitchFamily="18" charset="0"/>
                <a:ea typeface="Times New Roman" panose="02020603050405020304" pitchFamily="18" charset="0"/>
              </a:rPr>
              <a:t>Project – 6 </a:t>
            </a:r>
            <a:r>
              <a:rPr lang="en-GB" sz="36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Sales Forecasting Across Multiple	Retail Stores </a:t>
            </a:r>
            <a:endParaRPr lang="en-US" sz="3600" b="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3415553" y="5096435"/>
            <a:ext cx="3630706" cy="1188720"/>
          </a:xfrm>
        </p:spPr>
        <p:txBody>
          <a:bodyPr vert="horz" lIns="91440" tIns="45720" rIns="91440" bIns="45720" rtlCol="0" anchor="b" anchorCtr="0">
            <a:normAutofit/>
          </a:bodyPr>
          <a:lstStyle/>
          <a:p>
            <a:r>
              <a:rPr lang="en-US" sz="3600" b="1" dirty="0">
                <a:latin typeface="Times New Roman" panose="02020603050405020304" pitchFamily="18" charset="0"/>
                <a:cs typeface="Times New Roman" panose="02020603050405020304" pitchFamily="18" charset="0"/>
              </a:rPr>
              <a:t>Ashish Pachauri</a:t>
            </a:r>
          </a:p>
        </p:txBody>
      </p:sp>
      <p:sp>
        <p:nvSpPr>
          <p:cNvPr id="4" name="Rectangle 3">
            <a:extLst>
              <a:ext uri="{FF2B5EF4-FFF2-40B4-BE49-F238E27FC236}">
                <a16:creationId xmlns:a16="http://schemas.microsoft.com/office/drawing/2014/main" id="{6D0D23FE-26A1-4E4D-AD2C-E063AF7A14D6}"/>
              </a:ext>
            </a:extLst>
          </p:cNvPr>
          <p:cNvSpPr/>
          <p:nvPr/>
        </p:nvSpPr>
        <p:spPr>
          <a:xfrm>
            <a:off x="3218206" y="2258339"/>
            <a:ext cx="5836085"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Company Name</a:t>
            </a:r>
            <a:r>
              <a:rPr lang="en-IN" sz="2800" b="1" dirty="0"/>
              <a:t>:- </a:t>
            </a:r>
            <a:r>
              <a:rPr lang="en-US" sz="2400" dirty="0">
                <a:latin typeface="Times New Roman" panose="02020603050405020304" pitchFamily="18" charset="0"/>
                <a:cs typeface="Times New Roman" panose="02020603050405020304" pitchFamily="18" charset="0"/>
              </a:rPr>
              <a:t>Next Hikes IT Solution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589D29-3D4C-4CE3-BDFB-59F3D3A6458D}"/>
              </a:ext>
            </a:extLst>
          </p:cNvPr>
          <p:cNvSpPr/>
          <p:nvPr/>
        </p:nvSpPr>
        <p:spPr>
          <a:xfrm>
            <a:off x="4439240" y="111171"/>
            <a:ext cx="2414507" cy="477054"/>
          </a:xfrm>
          <a:prstGeom prst="rect">
            <a:avLst/>
          </a:prstGeom>
        </p:spPr>
        <p:txBody>
          <a:bodyPr wrap="none">
            <a:spAutoFit/>
          </a:bodyPr>
          <a:lstStyle/>
          <a:p>
            <a:r>
              <a:rPr lang="en-IN" dirty="0">
                <a:solidFill>
                  <a:srgbClr val="008000"/>
                </a:solidFill>
                <a:latin typeface="Consolas" panose="020B0609020204030204" pitchFamily="49" charset="0"/>
              </a:rPr>
              <a:t> </a:t>
            </a:r>
            <a:r>
              <a:rPr lang="en-IN" sz="2500" b="1" dirty="0">
                <a:solidFill>
                  <a:srgbClr val="008000"/>
                </a:solidFill>
                <a:latin typeface="Times New Roman" panose="02020603050405020304" pitchFamily="18" charset="0"/>
                <a:cs typeface="Times New Roman" panose="02020603050405020304" pitchFamily="18" charset="0"/>
              </a:rPr>
              <a:t>Top 10 features</a:t>
            </a:r>
            <a:endParaRPr lang="en-IN" sz="2500" b="1"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EE1609B1-A9F8-4FD0-8CBB-7D3BC26D3332}"/>
              </a:ext>
            </a:extLst>
          </p:cNvPr>
          <p:cNvGraphicFramePr>
            <a:graphicFrameLocks noGrp="1"/>
          </p:cNvGraphicFramePr>
          <p:nvPr>
            <p:extLst>
              <p:ext uri="{D42A27DB-BD31-4B8C-83A1-F6EECF244321}">
                <p14:modId xmlns:p14="http://schemas.microsoft.com/office/powerpoint/2010/main" val="2700906176"/>
              </p:ext>
            </p:extLst>
          </p:nvPr>
        </p:nvGraphicFramePr>
        <p:xfrm>
          <a:off x="683932" y="878103"/>
          <a:ext cx="9213102" cy="2926080"/>
        </p:xfrm>
        <a:graphic>
          <a:graphicData uri="http://schemas.openxmlformats.org/drawingml/2006/table">
            <a:tbl>
              <a:tblPr firstRow="1" bandRow="1">
                <a:tableStyleId>{5C22544A-7EE6-4342-B048-85BDC9FD1C3A}</a:tableStyleId>
              </a:tblPr>
              <a:tblGrid>
                <a:gridCol w="4612050">
                  <a:extLst>
                    <a:ext uri="{9D8B030D-6E8A-4147-A177-3AD203B41FA5}">
                      <a16:colId xmlns:a16="http://schemas.microsoft.com/office/drawing/2014/main" val="3155615536"/>
                    </a:ext>
                  </a:extLst>
                </a:gridCol>
                <a:gridCol w="4601052">
                  <a:extLst>
                    <a:ext uri="{9D8B030D-6E8A-4147-A177-3AD203B41FA5}">
                      <a16:colId xmlns:a16="http://schemas.microsoft.com/office/drawing/2014/main" val="1463388932"/>
                    </a:ext>
                  </a:extLst>
                </a:gridCol>
              </a:tblGrid>
              <a:tr h="0">
                <a:tc>
                  <a:txBody>
                    <a:bodyPr/>
                    <a:lstStyle/>
                    <a:p>
                      <a:pPr lvl="3"/>
                      <a:r>
                        <a:rPr lang="en-US" dirty="0"/>
                        <a:t>Feature</a:t>
                      </a:r>
                      <a:endParaRPr lang="en-IN" dirty="0"/>
                    </a:p>
                  </a:txBody>
                  <a:tcPr/>
                </a:tc>
                <a:tc>
                  <a:txBody>
                    <a:bodyPr/>
                    <a:lstStyle/>
                    <a:p>
                      <a:pPr lvl="3"/>
                      <a:r>
                        <a:rPr lang="en-US" dirty="0"/>
                        <a:t>Important</a:t>
                      </a:r>
                      <a:endParaRPr lang="en-IN" dirty="0"/>
                    </a:p>
                  </a:txBody>
                  <a:tcPr/>
                </a:tc>
                <a:extLst>
                  <a:ext uri="{0D108BD9-81ED-4DB2-BD59-A6C34878D82A}">
                    <a16:rowId xmlns:a16="http://schemas.microsoft.com/office/drawing/2014/main" val="3741453366"/>
                  </a:ext>
                </a:extLst>
              </a:tr>
              <a:tr h="329215">
                <a:tc>
                  <a:txBody>
                    <a:bodyPr/>
                    <a:lstStyle/>
                    <a:p>
                      <a:pPr lvl="2"/>
                      <a:r>
                        <a:rPr lang="en-IN" dirty="0">
                          <a:effectLst/>
                        </a:rPr>
                        <a:t>Customers</a:t>
                      </a:r>
                      <a:endParaRPr lang="en-IN" dirty="0"/>
                    </a:p>
                  </a:txBody>
                  <a:tcPr/>
                </a:tc>
                <a:tc>
                  <a:txBody>
                    <a:bodyPr/>
                    <a:lstStyle/>
                    <a:p>
                      <a:pPr lvl="3" algn="just"/>
                      <a:r>
                        <a:rPr lang="en-IN" dirty="0">
                          <a:effectLst/>
                        </a:rPr>
                        <a:t>0.871617</a:t>
                      </a:r>
                      <a:endParaRPr lang="en-IN" dirty="0"/>
                    </a:p>
                  </a:txBody>
                  <a:tcPr/>
                </a:tc>
                <a:extLst>
                  <a:ext uri="{0D108BD9-81ED-4DB2-BD59-A6C34878D82A}">
                    <a16:rowId xmlns:a16="http://schemas.microsoft.com/office/drawing/2014/main" val="2676492296"/>
                  </a:ext>
                </a:extLst>
              </a:tr>
              <a:tr h="329215">
                <a:tc>
                  <a:txBody>
                    <a:bodyPr/>
                    <a:lstStyle/>
                    <a:p>
                      <a:pPr lvl="2"/>
                      <a:r>
                        <a:rPr lang="en-IN" dirty="0">
                          <a:effectLst/>
                        </a:rPr>
                        <a:t>CompetitionDistance</a:t>
                      </a:r>
                      <a:endParaRPr lang="en-IN" dirty="0"/>
                    </a:p>
                  </a:txBody>
                  <a:tcPr/>
                </a:tc>
                <a:tc>
                  <a:txBody>
                    <a:bodyPr/>
                    <a:lstStyle/>
                    <a:p>
                      <a:pPr lvl="3" algn="just"/>
                      <a:r>
                        <a:rPr lang="en-IN" dirty="0">
                          <a:effectLst/>
                        </a:rPr>
                        <a:t>0.070869</a:t>
                      </a:r>
                      <a:endParaRPr lang="en-IN" dirty="0"/>
                    </a:p>
                  </a:txBody>
                  <a:tcPr/>
                </a:tc>
                <a:extLst>
                  <a:ext uri="{0D108BD9-81ED-4DB2-BD59-A6C34878D82A}">
                    <a16:rowId xmlns:a16="http://schemas.microsoft.com/office/drawing/2014/main" val="300521832"/>
                  </a:ext>
                </a:extLst>
              </a:tr>
              <a:tr h="329215">
                <a:tc>
                  <a:txBody>
                    <a:bodyPr/>
                    <a:lstStyle/>
                    <a:p>
                      <a:pPr lvl="2"/>
                      <a:r>
                        <a:rPr lang="en-IN" dirty="0">
                          <a:effectLst/>
                        </a:rPr>
                        <a:t>Promo</a:t>
                      </a:r>
                      <a:endParaRPr lang="en-IN" dirty="0"/>
                    </a:p>
                  </a:txBody>
                  <a:tcPr/>
                </a:tc>
                <a:tc>
                  <a:txBody>
                    <a:bodyPr/>
                    <a:lstStyle/>
                    <a:p>
                      <a:pPr lvl="3" algn="just"/>
                      <a:r>
                        <a:rPr lang="en-IN" dirty="0">
                          <a:effectLst/>
                        </a:rPr>
                        <a:t>0.023111</a:t>
                      </a:r>
                      <a:endParaRPr lang="en-IN" dirty="0"/>
                    </a:p>
                  </a:txBody>
                  <a:tcPr/>
                </a:tc>
                <a:extLst>
                  <a:ext uri="{0D108BD9-81ED-4DB2-BD59-A6C34878D82A}">
                    <a16:rowId xmlns:a16="http://schemas.microsoft.com/office/drawing/2014/main" val="1438033277"/>
                  </a:ext>
                </a:extLst>
              </a:tr>
              <a:tr h="329215">
                <a:tc>
                  <a:txBody>
                    <a:bodyPr/>
                    <a:lstStyle/>
                    <a:p>
                      <a:pPr lvl="2"/>
                      <a:r>
                        <a:rPr lang="en-IN" dirty="0">
                          <a:effectLst/>
                        </a:rPr>
                        <a:t>Day</a:t>
                      </a:r>
                      <a:endParaRPr lang="en-IN" dirty="0"/>
                    </a:p>
                  </a:txBody>
                  <a:tcPr/>
                </a:tc>
                <a:tc>
                  <a:txBody>
                    <a:bodyPr/>
                    <a:lstStyle/>
                    <a:p>
                      <a:pPr lvl="3" algn="just"/>
                      <a:r>
                        <a:rPr lang="en-IN" dirty="0">
                          <a:effectLst/>
                        </a:rPr>
                        <a:t>0.010500</a:t>
                      </a:r>
                      <a:endParaRPr lang="en-IN" dirty="0"/>
                    </a:p>
                  </a:txBody>
                  <a:tcPr/>
                </a:tc>
                <a:extLst>
                  <a:ext uri="{0D108BD9-81ED-4DB2-BD59-A6C34878D82A}">
                    <a16:rowId xmlns:a16="http://schemas.microsoft.com/office/drawing/2014/main" val="1312635559"/>
                  </a:ext>
                </a:extLst>
              </a:tr>
              <a:tr h="329215">
                <a:tc>
                  <a:txBody>
                    <a:bodyPr/>
                    <a:lstStyle/>
                    <a:p>
                      <a:pPr lvl="2"/>
                      <a:r>
                        <a:rPr lang="en-IN" dirty="0">
                          <a:effectLst/>
                        </a:rPr>
                        <a:t>Weekday</a:t>
                      </a:r>
                      <a:endParaRPr lang="en-IN" dirty="0"/>
                    </a:p>
                  </a:txBody>
                  <a:tcPr/>
                </a:tc>
                <a:tc>
                  <a:txBody>
                    <a:bodyPr/>
                    <a:lstStyle/>
                    <a:p>
                      <a:pPr lvl="3" algn="just"/>
                      <a:r>
                        <a:rPr lang="en-IN" dirty="0">
                          <a:effectLst/>
                        </a:rPr>
                        <a:t>0.009877</a:t>
                      </a:r>
                      <a:endParaRPr lang="en-IN" dirty="0"/>
                    </a:p>
                  </a:txBody>
                  <a:tcPr/>
                </a:tc>
                <a:extLst>
                  <a:ext uri="{0D108BD9-81ED-4DB2-BD59-A6C34878D82A}">
                    <a16:rowId xmlns:a16="http://schemas.microsoft.com/office/drawing/2014/main" val="3042950883"/>
                  </a:ext>
                </a:extLst>
              </a:tr>
              <a:tr h="329215">
                <a:tc>
                  <a:txBody>
                    <a:bodyPr/>
                    <a:lstStyle/>
                    <a:p>
                      <a:pPr lvl="2"/>
                      <a:r>
                        <a:rPr lang="en-IN" dirty="0">
                          <a:effectLst/>
                        </a:rPr>
                        <a:t>Month</a:t>
                      </a:r>
                      <a:endParaRPr lang="en-IN" dirty="0"/>
                    </a:p>
                  </a:txBody>
                  <a:tcPr/>
                </a:tc>
                <a:tc>
                  <a:txBody>
                    <a:bodyPr/>
                    <a:lstStyle/>
                    <a:p>
                      <a:pPr lvl="3" algn="just"/>
                      <a:r>
                        <a:rPr lang="en-IN" dirty="0">
                          <a:effectLst/>
                        </a:rPr>
                        <a:t>0.008830</a:t>
                      </a:r>
                      <a:endParaRPr lang="en-IN" dirty="0"/>
                    </a:p>
                  </a:txBody>
                  <a:tcPr/>
                </a:tc>
                <a:extLst>
                  <a:ext uri="{0D108BD9-81ED-4DB2-BD59-A6C34878D82A}">
                    <a16:rowId xmlns:a16="http://schemas.microsoft.com/office/drawing/2014/main" val="2313000797"/>
                  </a:ext>
                </a:extLst>
              </a:tr>
              <a:tr h="329215">
                <a:tc>
                  <a:txBody>
                    <a:bodyPr/>
                    <a:lstStyle/>
                    <a:p>
                      <a:pPr lvl="2"/>
                      <a:r>
                        <a:rPr lang="en-IN" dirty="0">
                          <a:effectLst/>
                        </a:rPr>
                        <a:t>Year</a:t>
                      </a:r>
                      <a:endParaRPr lang="en-IN" dirty="0"/>
                    </a:p>
                  </a:txBody>
                  <a:tcPr/>
                </a:tc>
                <a:tc>
                  <a:txBody>
                    <a:bodyPr/>
                    <a:lstStyle/>
                    <a:p>
                      <a:pPr lvl="3" algn="just"/>
                      <a:r>
                        <a:rPr lang="en-IN" dirty="0">
                          <a:effectLst/>
                        </a:rPr>
                        <a:t>0.003530</a:t>
                      </a:r>
                      <a:endParaRPr lang="en-IN" dirty="0"/>
                    </a:p>
                  </a:txBody>
                  <a:tcPr/>
                </a:tc>
                <a:extLst>
                  <a:ext uri="{0D108BD9-81ED-4DB2-BD59-A6C34878D82A}">
                    <a16:rowId xmlns:a16="http://schemas.microsoft.com/office/drawing/2014/main" val="2291975860"/>
                  </a:ext>
                </a:extLst>
              </a:tr>
            </a:tbl>
          </a:graphicData>
        </a:graphic>
      </p:graphicFrame>
      <p:graphicFrame>
        <p:nvGraphicFramePr>
          <p:cNvPr id="8" name="Table 7">
            <a:extLst>
              <a:ext uri="{FF2B5EF4-FFF2-40B4-BE49-F238E27FC236}">
                <a16:creationId xmlns:a16="http://schemas.microsoft.com/office/drawing/2014/main" id="{25A9E42A-682C-45C8-B8A2-9E0E09161E87}"/>
              </a:ext>
            </a:extLst>
          </p:cNvPr>
          <p:cNvGraphicFramePr>
            <a:graphicFrameLocks noGrp="1"/>
          </p:cNvGraphicFramePr>
          <p:nvPr>
            <p:extLst>
              <p:ext uri="{D42A27DB-BD31-4B8C-83A1-F6EECF244321}">
                <p14:modId xmlns:p14="http://schemas.microsoft.com/office/powerpoint/2010/main" val="185579165"/>
              </p:ext>
            </p:extLst>
          </p:nvPr>
        </p:nvGraphicFramePr>
        <p:xfrm>
          <a:off x="683931" y="3804183"/>
          <a:ext cx="9213103" cy="1107440"/>
        </p:xfrm>
        <a:graphic>
          <a:graphicData uri="http://schemas.openxmlformats.org/drawingml/2006/table">
            <a:tbl>
              <a:tblPr firstRow="1" bandRow="1">
                <a:tableStyleId>{5C22544A-7EE6-4342-B048-85BDC9FD1C3A}</a:tableStyleId>
              </a:tblPr>
              <a:tblGrid>
                <a:gridCol w="2687305">
                  <a:extLst>
                    <a:ext uri="{9D8B030D-6E8A-4147-A177-3AD203B41FA5}">
                      <a16:colId xmlns:a16="http://schemas.microsoft.com/office/drawing/2014/main" val="662616504"/>
                    </a:ext>
                  </a:extLst>
                </a:gridCol>
                <a:gridCol w="6525798">
                  <a:extLst>
                    <a:ext uri="{9D8B030D-6E8A-4147-A177-3AD203B41FA5}">
                      <a16:colId xmlns:a16="http://schemas.microsoft.com/office/drawing/2014/main" val="2581444227"/>
                    </a:ext>
                  </a:extLst>
                </a:gridCol>
              </a:tblGrid>
              <a:tr h="343946">
                <a:tc>
                  <a:txBody>
                    <a:bodyPr/>
                    <a:lstStyle/>
                    <a:p>
                      <a:pPr lvl="2"/>
                      <a:r>
                        <a:rPr lang="en-IN" b="0" dirty="0">
                          <a:solidFill>
                            <a:schemeClr val="tx1"/>
                          </a:solidFill>
                          <a:effectLst/>
                        </a:rPr>
                        <a:t>SchoolHoliday</a:t>
                      </a:r>
                      <a:endParaRPr lang="en-IN" b="0" dirty="0">
                        <a:solidFill>
                          <a:schemeClr val="tx1"/>
                        </a:solidFill>
                      </a:endParaRPr>
                    </a:p>
                  </a:txBody>
                  <a:tcPr/>
                </a:tc>
                <a:tc>
                  <a:txBody>
                    <a:bodyPr/>
                    <a:lstStyle/>
                    <a:p>
                      <a:pPr lvl="7" algn="just"/>
                      <a:r>
                        <a:rPr lang="en-IN" b="0" dirty="0">
                          <a:solidFill>
                            <a:schemeClr val="tx1"/>
                          </a:solidFill>
                          <a:effectLst/>
                        </a:rPr>
                        <a:t>0.001463</a:t>
                      </a:r>
                      <a:endParaRPr lang="en-IN" b="0" dirty="0">
                        <a:solidFill>
                          <a:schemeClr val="tx1"/>
                        </a:solidFill>
                      </a:endParaRPr>
                    </a:p>
                  </a:txBody>
                  <a:tcPr/>
                </a:tc>
                <a:extLst>
                  <a:ext uri="{0D108BD9-81ED-4DB2-BD59-A6C34878D82A}">
                    <a16:rowId xmlns:a16="http://schemas.microsoft.com/office/drawing/2014/main" val="2170320547"/>
                  </a:ext>
                </a:extLst>
              </a:tr>
              <a:tr h="370840">
                <a:tc>
                  <a:txBody>
                    <a:bodyPr/>
                    <a:lstStyle/>
                    <a:p>
                      <a:pPr lvl="2"/>
                      <a:r>
                        <a:rPr lang="en-IN" dirty="0">
                          <a:effectLst/>
                        </a:rPr>
                        <a:t>StateHoliday</a:t>
                      </a:r>
                      <a:endParaRPr lang="en-IN" dirty="0"/>
                    </a:p>
                  </a:txBody>
                  <a:tcPr/>
                </a:tc>
                <a:tc>
                  <a:txBody>
                    <a:bodyPr/>
                    <a:lstStyle/>
                    <a:p>
                      <a:pPr lvl="7" algn="just"/>
                      <a:r>
                        <a:rPr lang="en-IN" dirty="0">
                          <a:effectLst/>
                        </a:rPr>
                        <a:t>0.000204</a:t>
                      </a:r>
                      <a:endParaRPr lang="en-IN" dirty="0"/>
                    </a:p>
                  </a:txBody>
                  <a:tcPr/>
                </a:tc>
                <a:extLst>
                  <a:ext uri="{0D108BD9-81ED-4DB2-BD59-A6C34878D82A}">
                    <a16:rowId xmlns:a16="http://schemas.microsoft.com/office/drawing/2014/main" val="2131912322"/>
                  </a:ext>
                </a:extLst>
              </a:tr>
              <a:tr h="370840">
                <a:tc>
                  <a:txBody>
                    <a:bodyPr/>
                    <a:lstStyle/>
                    <a:p>
                      <a:pPr lvl="2"/>
                      <a:r>
                        <a:rPr lang="en-IN" dirty="0">
                          <a:effectLst/>
                        </a:rPr>
                        <a:t>Open</a:t>
                      </a:r>
                      <a:endParaRPr lang="en-IN" dirty="0"/>
                    </a:p>
                  </a:txBody>
                  <a:tcPr/>
                </a:tc>
                <a:tc>
                  <a:txBody>
                    <a:bodyPr/>
                    <a:lstStyle/>
                    <a:p>
                      <a:pPr lvl="7" algn="just"/>
                      <a:r>
                        <a:rPr lang="en-IN" dirty="0">
                          <a:effectLst/>
                        </a:rPr>
                        <a:t>0.000000</a:t>
                      </a:r>
                      <a:endParaRPr lang="en-IN" dirty="0"/>
                    </a:p>
                  </a:txBody>
                  <a:tcPr/>
                </a:tc>
                <a:extLst>
                  <a:ext uri="{0D108BD9-81ED-4DB2-BD59-A6C34878D82A}">
                    <a16:rowId xmlns:a16="http://schemas.microsoft.com/office/drawing/2014/main" val="1563523553"/>
                  </a:ext>
                </a:extLst>
              </a:tr>
            </a:tbl>
          </a:graphicData>
        </a:graphic>
      </p:graphicFrame>
    </p:spTree>
    <p:extLst>
      <p:ext uri="{BB962C8B-B14F-4D97-AF65-F5344CB8AC3E}">
        <p14:creationId xmlns:p14="http://schemas.microsoft.com/office/powerpoint/2010/main" val="395097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A69-0A92-8208-3BA5-D8430337FD5C}"/>
              </a:ext>
            </a:extLst>
          </p:cNvPr>
          <p:cNvSpPr>
            <a:spLocks noGrp="1"/>
          </p:cNvSpPr>
          <p:nvPr>
            <p:ph type="title"/>
          </p:nvPr>
        </p:nvSpPr>
        <p:spPr>
          <a:xfrm>
            <a:off x="224007" y="186346"/>
            <a:ext cx="5220352" cy="620993"/>
          </a:xfrm>
        </p:spPr>
        <p:txBody>
          <a:bodyPr>
            <a:normAutofit fontScale="90000"/>
          </a:bodyPr>
          <a:lstStyle/>
          <a:p>
            <a:r>
              <a:rPr lang="en-IN" dirty="0"/>
              <a:t>Prediction Interval</a:t>
            </a:r>
          </a:p>
        </p:txBody>
      </p:sp>
      <p:sp>
        <p:nvSpPr>
          <p:cNvPr id="3" name="Text Placeholder 2">
            <a:extLst>
              <a:ext uri="{FF2B5EF4-FFF2-40B4-BE49-F238E27FC236}">
                <a16:creationId xmlns:a16="http://schemas.microsoft.com/office/drawing/2014/main" id="{19C0B637-C7CD-0B1F-8311-367F4D13D8B5}"/>
              </a:ext>
            </a:extLst>
          </p:cNvPr>
          <p:cNvSpPr>
            <a:spLocks noGrp="1"/>
          </p:cNvSpPr>
          <p:nvPr>
            <p:ph type="body" idx="1"/>
          </p:nvPr>
        </p:nvSpPr>
        <p:spPr>
          <a:xfrm>
            <a:off x="224007" y="975170"/>
            <a:ext cx="6154197" cy="1176359"/>
          </a:xfrm>
        </p:spPr>
        <p:txBody>
          <a:bodyPr>
            <a:noAutofit/>
          </a:bodyPr>
          <a:lstStyle/>
          <a:p>
            <a:pPr lvl="0" algn="just" defTabSz="914400" eaLnBrk="0" fontAlgn="base" hangingPunct="0">
              <a:spcBef>
                <a:spcPct val="0"/>
              </a:spcBef>
              <a:spcAft>
                <a:spcPct val="0"/>
              </a:spcAft>
              <a:buClrTx/>
              <a:buSzTx/>
            </a:pPr>
            <a:r>
              <a:rPr lang="en-US" sz="1700" dirty="0">
                <a:latin typeface="Times New Roman" panose="02020603050405020304" pitchFamily="18" charset="0"/>
                <a:cs typeface="Times New Roman" panose="02020603050405020304" pitchFamily="18" charset="0"/>
              </a:rPr>
              <a:t>The chart visualizes the comparison between </a:t>
            </a:r>
            <a:r>
              <a:rPr lang="en-US" sz="1700" b="1" dirty="0">
                <a:latin typeface="Times New Roman" panose="02020603050405020304" pitchFamily="18" charset="0"/>
                <a:cs typeface="Times New Roman" panose="02020603050405020304" pitchFamily="18" charset="0"/>
              </a:rPr>
              <a:t>actual sales values</a:t>
            </a:r>
            <a:r>
              <a:rPr lang="en-US" sz="1700" dirty="0">
                <a:latin typeface="Times New Roman" panose="02020603050405020304" pitchFamily="18" charset="0"/>
                <a:cs typeface="Times New Roman" panose="02020603050405020304" pitchFamily="18" charset="0"/>
              </a:rPr>
              <a:t> and </a:t>
            </a:r>
            <a:r>
              <a:rPr lang="en-US" sz="1700" b="1" dirty="0">
                <a:latin typeface="Times New Roman" panose="02020603050405020304" pitchFamily="18" charset="0"/>
                <a:cs typeface="Times New Roman" panose="02020603050405020304" pitchFamily="18" charset="0"/>
              </a:rPr>
              <a:t>predicted sales values</a:t>
            </a:r>
            <a:r>
              <a:rPr lang="en-US" sz="1700" dirty="0">
                <a:latin typeface="Times New Roman" panose="02020603050405020304" pitchFamily="18" charset="0"/>
                <a:cs typeface="Times New Roman" panose="02020603050405020304" pitchFamily="18" charset="0"/>
              </a:rPr>
              <a:t> along with the </a:t>
            </a:r>
            <a:r>
              <a:rPr lang="en-US" sz="1700" b="1" dirty="0">
                <a:latin typeface="Times New Roman" panose="02020603050405020304" pitchFamily="18" charset="0"/>
                <a:cs typeface="Times New Roman" panose="02020603050405020304" pitchFamily="18" charset="0"/>
              </a:rPr>
              <a:t>prediction interval</a:t>
            </a:r>
            <a:r>
              <a:rPr lang="en-US" sz="1700" dirty="0">
                <a:latin typeface="Times New Roman" panose="02020603050405020304" pitchFamily="18" charset="0"/>
                <a:cs typeface="Times New Roman" panose="02020603050405020304" pitchFamily="18" charset="0"/>
              </a:rPr>
              <a:t> for each data point in the dataset.</a:t>
            </a:r>
          </a:p>
          <a:p>
            <a:pPr lvl="0" algn="just" defTabSz="914400" eaLnBrk="0" fontAlgn="base" hangingPunct="0">
              <a:spcBef>
                <a:spcPct val="0"/>
              </a:spcBef>
              <a:spcAft>
                <a:spcPct val="0"/>
              </a:spcAft>
              <a:buClrTx/>
              <a:buSzTx/>
            </a:pPr>
            <a:endParaRPr lang="en-US" sz="1700"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buClrTx/>
              <a:buSzTx/>
            </a:pPr>
            <a:endParaRPr lang="en-IN" sz="17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52B00D6-AD8F-4D9E-85BA-B447F89E9E45}"/>
              </a:ext>
            </a:extLst>
          </p:cNvPr>
          <p:cNvPicPr>
            <a:picLocks noChangeAspect="1"/>
          </p:cNvPicPr>
          <p:nvPr/>
        </p:nvPicPr>
        <p:blipFill>
          <a:blip r:embed="rId2"/>
          <a:stretch>
            <a:fillRect/>
          </a:stretch>
        </p:blipFill>
        <p:spPr>
          <a:xfrm>
            <a:off x="6378204" y="396127"/>
            <a:ext cx="5813796" cy="6461873"/>
          </a:xfrm>
          <a:prstGeom prst="rect">
            <a:avLst/>
          </a:prstGeom>
        </p:spPr>
      </p:pic>
      <p:sp>
        <p:nvSpPr>
          <p:cNvPr id="11" name="Rectangle 3">
            <a:extLst>
              <a:ext uri="{FF2B5EF4-FFF2-40B4-BE49-F238E27FC236}">
                <a16:creationId xmlns:a16="http://schemas.microsoft.com/office/drawing/2014/main" id="{F2F410D4-4BDC-4141-8013-1F6BF61E85CF}"/>
              </a:ext>
            </a:extLst>
          </p:cNvPr>
          <p:cNvSpPr>
            <a:spLocks noChangeArrowheads="1"/>
          </p:cNvSpPr>
          <p:nvPr/>
        </p:nvSpPr>
        <p:spPr bwMode="auto">
          <a:xfrm>
            <a:off x="224007" y="1582902"/>
            <a:ext cx="6154197" cy="220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Green Dots: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 the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actual store sales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points.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 Dots: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the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sales values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generated by the forecasting model.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Gray Area:</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Indicates the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interval</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provides a range within which the actual sales are expected to fall with a certain level of confidence</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2" name="Rectangle 4">
            <a:extLst>
              <a:ext uri="{FF2B5EF4-FFF2-40B4-BE49-F238E27FC236}">
                <a16:creationId xmlns:a16="http://schemas.microsoft.com/office/drawing/2014/main" id="{1CD265AE-1FCF-40BB-B9BD-6AE4AAC78FA3}"/>
              </a:ext>
            </a:extLst>
          </p:cNvPr>
          <p:cNvSpPr>
            <a:spLocks noChangeArrowheads="1"/>
          </p:cNvSpPr>
          <p:nvPr/>
        </p:nvSpPr>
        <p:spPr bwMode="auto">
          <a:xfrm rot="10800000" flipV="1">
            <a:off x="224007" y="3956758"/>
            <a:ext cx="6154197"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predictions (red dots) closely follow the actual values (green dots), suggesting a reasonable prediction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 gray interval</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the uncertainty in prediction across all data points. In this chart, the interval appears quite broad, indicating high variability or model uncertainty.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large dataset is used, as shown by the high number of data points on the X-axis (up to 200,000).</a:t>
            </a:r>
          </a:p>
        </p:txBody>
      </p:sp>
    </p:spTree>
    <p:extLst>
      <p:ext uri="{BB962C8B-B14F-4D97-AF65-F5344CB8AC3E}">
        <p14:creationId xmlns:p14="http://schemas.microsoft.com/office/powerpoint/2010/main" val="44321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CBEE-50D8-5F52-72A6-7DF5B1607FB6}"/>
              </a:ext>
            </a:extLst>
          </p:cNvPr>
          <p:cNvSpPr>
            <a:spLocks noGrp="1"/>
          </p:cNvSpPr>
          <p:nvPr>
            <p:ph type="title"/>
          </p:nvPr>
        </p:nvSpPr>
        <p:spPr>
          <a:xfrm>
            <a:off x="376466" y="184010"/>
            <a:ext cx="9453281" cy="1325563"/>
          </a:xfrm>
        </p:spPr>
        <p:txBody>
          <a:bodyPr>
            <a:normAutofit fontScale="90000"/>
          </a:bodyPr>
          <a:lstStyle/>
          <a:p>
            <a:r>
              <a:rPr lang="en-IN" sz="4400" u="sng" dirty="0">
                <a:latin typeface="Times New Roman" panose="02020603050405020304" pitchFamily="18" charset="0"/>
                <a:cs typeface="Times New Roman" panose="02020603050405020304" pitchFamily="18" charset="0"/>
              </a:rPr>
              <a:t>Task - </a:t>
            </a:r>
            <a:r>
              <a:rPr lang="en-US" sz="4400" u="sng" dirty="0">
                <a:latin typeface="Times New Roman" panose="02020603050405020304" pitchFamily="18" charset="0"/>
                <a:cs typeface="Times New Roman" panose="02020603050405020304" pitchFamily="18" charset="0"/>
              </a:rPr>
              <a:t>2.6 Building model with deep learning </a:t>
            </a:r>
            <a:endParaRPr lang="en-IN" dirty="0"/>
          </a:p>
        </p:txBody>
      </p:sp>
      <p:pic>
        <p:nvPicPr>
          <p:cNvPr id="8194" name="Picture 2">
            <a:extLst>
              <a:ext uri="{FF2B5EF4-FFF2-40B4-BE49-F238E27FC236}">
                <a16:creationId xmlns:a16="http://schemas.microsoft.com/office/drawing/2014/main" id="{B7EEF49C-92E2-48C4-AFE7-B6BB65463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776" y="1035423"/>
            <a:ext cx="5912224" cy="58225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3E8C585-FE9C-40DA-8249-E830F60F0973}"/>
              </a:ext>
            </a:extLst>
          </p:cNvPr>
          <p:cNvSpPr/>
          <p:nvPr/>
        </p:nvSpPr>
        <p:spPr>
          <a:xfrm>
            <a:off x="376466" y="846791"/>
            <a:ext cx="2224070" cy="400110"/>
          </a:xfrm>
          <a:prstGeom prst="rect">
            <a:avLst/>
          </a:prstGeom>
        </p:spPr>
        <p:txBody>
          <a:bodyPr wrap="none">
            <a:spAutoFit/>
          </a:bodyPr>
          <a:lstStyle/>
          <a:p>
            <a:r>
              <a:rPr lang="en-IN" sz="2000" b="1" dirty="0">
                <a:latin typeface="Times New Roman" panose="02020603050405020304" pitchFamily="18" charset="0"/>
                <a:cs typeface="Times New Roman" panose="02020603050405020304" pitchFamily="18" charset="0"/>
              </a:rPr>
              <a:t>Data in Timeseries</a:t>
            </a:r>
          </a:p>
        </p:txBody>
      </p:sp>
      <p:sp>
        <p:nvSpPr>
          <p:cNvPr id="7" name="Rectangle 6">
            <a:extLst>
              <a:ext uri="{FF2B5EF4-FFF2-40B4-BE49-F238E27FC236}">
                <a16:creationId xmlns:a16="http://schemas.microsoft.com/office/drawing/2014/main" id="{ABCF2971-2732-433E-ACA2-1DA75D67B33E}"/>
              </a:ext>
            </a:extLst>
          </p:cNvPr>
          <p:cNvSpPr/>
          <p:nvPr/>
        </p:nvSpPr>
        <p:spPr>
          <a:xfrm>
            <a:off x="376466" y="1246901"/>
            <a:ext cx="5903310" cy="192360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Breakdown of the Components</a:t>
            </a:r>
          </a:p>
          <a:p>
            <a:r>
              <a:rPr lang="en-US" sz="1700" dirty="0">
                <a:latin typeface="Times New Roman" panose="02020603050405020304" pitchFamily="18" charset="0"/>
                <a:cs typeface="Times New Roman" panose="02020603050405020304" pitchFamily="18" charset="0"/>
              </a:rPr>
              <a:t>X-Axis (Horizontal): Time series axis starting from Jan 2013 to Sep 2015.</a:t>
            </a:r>
          </a:p>
          <a:p>
            <a:r>
              <a:rPr lang="en-US" sz="1700" dirty="0">
                <a:latin typeface="Times New Roman" panose="02020603050405020304" pitchFamily="18" charset="0"/>
                <a:cs typeface="Times New Roman" panose="02020603050405020304" pitchFamily="18" charset="0"/>
              </a:rPr>
              <a:t>Y-Axis (Vertical): Scaled or normalized values of different features.</a:t>
            </a:r>
          </a:p>
          <a:p>
            <a:r>
              <a:rPr lang="en-US" sz="1700" dirty="0">
                <a:latin typeface="Times New Roman" panose="02020603050405020304" pitchFamily="18" charset="0"/>
                <a:cs typeface="Times New Roman" panose="02020603050405020304" pitchFamily="18" charset="0"/>
              </a:rPr>
              <a:t>Stacked Layers: Each layer represents a feature from the dataset such as:</a:t>
            </a:r>
          </a:p>
        </p:txBody>
      </p:sp>
      <p:sp>
        <p:nvSpPr>
          <p:cNvPr id="8" name="Rectangle 3">
            <a:extLst>
              <a:ext uri="{FF2B5EF4-FFF2-40B4-BE49-F238E27FC236}">
                <a16:creationId xmlns:a16="http://schemas.microsoft.com/office/drawing/2014/main" id="{468524EF-80F8-46D9-B7C5-CC3EAC5B4E67}"/>
              </a:ext>
            </a:extLst>
          </p:cNvPr>
          <p:cNvSpPr>
            <a:spLocks noChangeArrowheads="1"/>
          </p:cNvSpPr>
          <p:nvPr/>
        </p:nvSpPr>
        <p:spPr bwMode="auto">
          <a:xfrm>
            <a:off x="367552" y="3170505"/>
            <a:ext cx="5719534"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Core performance metrics: Sales, Customers, Promo, Open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Holiday indicators: SchoolHoliday, StateHoliday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Store-level characteristics: StoreType, Assortment, CompetitionDistance, Promo2, etc.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Time-related variables: Month, WeekOfYear, Quarter, Year, IsWeekend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Promotional campaigns: Promo2SinceWeek, PromoRunningDays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Competition timing and duration: CompetitionOpenSinceMonth, CompetitionDurationMonths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564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D67BC3-959C-4F5A-AC77-664C712994B1}"/>
              </a:ext>
            </a:extLst>
          </p:cNvPr>
          <p:cNvSpPr/>
          <p:nvPr/>
        </p:nvSpPr>
        <p:spPr>
          <a:xfrm>
            <a:off x="3090893" y="164959"/>
            <a:ext cx="6243632" cy="477054"/>
          </a:xfrm>
          <a:prstGeom prst="rect">
            <a:avLst/>
          </a:prstGeom>
        </p:spPr>
        <p:txBody>
          <a:bodyPr wrap="none">
            <a:spAutoFit/>
          </a:bodyPr>
          <a:lstStyle/>
          <a:p>
            <a:r>
              <a:rPr lang="en-IN" sz="2500" b="1" dirty="0">
                <a:latin typeface="Times New Roman" panose="02020603050405020304" pitchFamily="18" charset="0"/>
                <a:cs typeface="Times New Roman" panose="02020603050405020304" pitchFamily="18" charset="0"/>
              </a:rPr>
              <a:t>Autocorrelation and Partial Autocorrelation</a:t>
            </a:r>
          </a:p>
        </p:txBody>
      </p:sp>
      <p:pic>
        <p:nvPicPr>
          <p:cNvPr id="9218" name="Picture 2">
            <a:extLst>
              <a:ext uri="{FF2B5EF4-FFF2-40B4-BE49-F238E27FC236}">
                <a16:creationId xmlns:a16="http://schemas.microsoft.com/office/drawing/2014/main" id="{4DB75B95-5D8F-4512-A254-92365EFA6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06" y="3859306"/>
            <a:ext cx="11761694" cy="29986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9092DE-4708-4945-B112-B8CFD263FA9D}"/>
              </a:ext>
            </a:extLst>
          </p:cNvPr>
          <p:cNvSpPr/>
          <p:nvPr/>
        </p:nvSpPr>
        <p:spPr>
          <a:xfrm>
            <a:off x="654424" y="627652"/>
            <a:ext cx="11537576" cy="323165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Left Plot: Autocorrelation Function (ACF)</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Purpose: Measures the correlation between current sales and its past values at different time lags.</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Key Observations:</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Lag 1: Strong negative autocorrelation (~ -0.5), meaning if sales were high at time </a:t>
            </a:r>
            <a:r>
              <a:rPr lang="en-US" sz="1700" i="1" dirty="0">
                <a:latin typeface="Times New Roman" panose="02020603050405020304" pitchFamily="18" charset="0"/>
                <a:cs typeface="Times New Roman" panose="02020603050405020304" pitchFamily="18" charset="0"/>
              </a:rPr>
              <a:t>t</a:t>
            </a:r>
            <a:r>
              <a:rPr lang="en-US" sz="1700" dirty="0">
                <a:latin typeface="Times New Roman" panose="02020603050405020304" pitchFamily="18" charset="0"/>
                <a:cs typeface="Times New Roman" panose="02020603050405020304" pitchFamily="18" charset="0"/>
              </a:rPr>
              <a:t>, they tend to drop at time </a:t>
            </a:r>
            <a:r>
              <a:rPr lang="en-US" sz="1700" i="1" dirty="0">
                <a:latin typeface="Times New Roman" panose="02020603050405020304" pitchFamily="18" charset="0"/>
                <a:cs typeface="Times New Roman" panose="02020603050405020304" pitchFamily="18" charset="0"/>
              </a:rPr>
              <a:t>t+1</a:t>
            </a:r>
            <a:r>
              <a:rPr lang="en-US" sz="17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Lags 2–40: Most fall within the confidence interval (dashed blue lines), suggesting no significant autocorrelation after lag 1.</a:t>
            </a:r>
          </a:p>
          <a:p>
            <a:r>
              <a:rPr lang="en-US" sz="1700" dirty="0">
                <a:latin typeface="Times New Roman" panose="02020603050405020304" pitchFamily="18" charset="0"/>
                <a:cs typeface="Times New Roman" panose="02020603050405020304" pitchFamily="18" charset="0"/>
              </a:rPr>
              <a:t>📘 Insight: A drop at lag 1 could reflect short-term seasonality or an alternating pattern, e.g., a spike followed by a dip.</a:t>
            </a:r>
          </a:p>
          <a:p>
            <a:r>
              <a:rPr lang="en-US" sz="1700" dirty="0">
                <a:latin typeface="Times New Roman" panose="02020603050405020304" pitchFamily="18" charset="0"/>
                <a:cs typeface="Times New Roman" panose="02020603050405020304" pitchFamily="18" charset="0"/>
              </a:rPr>
              <a:t>🔄 Right Plot: Partial Autocorrelation Function (PACF)</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Purpose: Measures the correlation at each lag after removing the influence of previous lags.</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Key Observations:</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Lag 1: Again, a prominent negative partial autocorrelation around -0.5.</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Higher Lags: Effects quickly die off and stay within bounds—no additional significant lags.</a:t>
            </a:r>
          </a:p>
          <a:p>
            <a:r>
              <a:rPr lang="en-US" sz="1700" dirty="0">
                <a:latin typeface="Times New Roman" panose="02020603050405020304" pitchFamily="18" charset="0"/>
                <a:cs typeface="Times New Roman" panose="02020603050405020304" pitchFamily="18" charset="0"/>
              </a:rPr>
              <a:t>📘 Insight: Suggests a simple autoregressive structure, likely AR(1), could model this data well.</a:t>
            </a:r>
          </a:p>
        </p:txBody>
      </p:sp>
    </p:spTree>
    <p:extLst>
      <p:ext uri="{BB962C8B-B14F-4D97-AF65-F5344CB8AC3E}">
        <p14:creationId xmlns:p14="http://schemas.microsoft.com/office/powerpoint/2010/main" val="328778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906AB-7F20-4672-9738-536B1591FCCF}"/>
              </a:ext>
            </a:extLst>
          </p:cNvPr>
          <p:cNvSpPr/>
          <p:nvPr/>
        </p:nvSpPr>
        <p:spPr>
          <a:xfrm>
            <a:off x="4133675" y="111169"/>
            <a:ext cx="3644587" cy="477054"/>
          </a:xfrm>
          <a:prstGeom prst="rect">
            <a:avLst/>
          </a:prstGeom>
        </p:spPr>
        <p:txBody>
          <a:bodyPr wrap="none">
            <a:spAutoFit/>
          </a:bodyPr>
          <a:lstStyle/>
          <a:p>
            <a:r>
              <a:rPr lang="en-IN" sz="2500" b="1" dirty="0">
                <a:solidFill>
                  <a:schemeClr val="accent1">
                    <a:lumMod val="60000"/>
                    <a:lumOff val="40000"/>
                  </a:schemeClr>
                </a:solidFill>
                <a:latin typeface="Times New Roman" panose="02020603050405020304" pitchFamily="18" charset="0"/>
                <a:cs typeface="Times New Roman" panose="02020603050405020304" pitchFamily="18" charset="0"/>
              </a:rPr>
              <a:t>Prediction 6 weeks ahead</a:t>
            </a:r>
          </a:p>
        </p:txBody>
      </p:sp>
      <p:pic>
        <p:nvPicPr>
          <p:cNvPr id="10242" name="Picture 2">
            <a:extLst>
              <a:ext uri="{FF2B5EF4-FFF2-40B4-BE49-F238E27FC236}">
                <a16:creationId xmlns:a16="http://schemas.microsoft.com/office/drawing/2014/main" id="{9D002848-E994-4561-9E94-8DB3E21FD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1" y="456920"/>
            <a:ext cx="6477000" cy="64010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9F6E19E-2CB3-4063-B662-98518A649CA0}"/>
              </a:ext>
            </a:extLst>
          </p:cNvPr>
          <p:cNvSpPr>
            <a:spLocks noChangeArrowheads="1"/>
          </p:cNvSpPr>
          <p:nvPr/>
        </p:nvSpPr>
        <p:spPr bwMode="auto">
          <a:xfrm rot="10800000" flipV="1">
            <a:off x="121024" y="760683"/>
            <a:ext cx="55939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Likely corresponds to time-indexed datapoints (day-by-day or week-by-week).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plot ranges approximately from 0 to 40,000, indicating a large volume of observations.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5547A785-7C1F-4BB5-BBC0-55C044E6F216}"/>
              </a:ext>
            </a:extLst>
          </p:cNvPr>
          <p:cNvSpPr>
            <a:spLocks noChangeArrowheads="1"/>
          </p:cNvSpPr>
          <p:nvPr/>
        </p:nvSpPr>
        <p:spPr bwMode="auto">
          <a:xfrm>
            <a:off x="121022" y="2034251"/>
            <a:ext cx="54762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scale implies that the data has been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standardized or normalized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before being fed into the ANN for better training convergence and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84FBC8B-8C6A-4643-A375-86B5978E6E1F}"/>
              </a:ext>
            </a:extLst>
          </p:cNvPr>
          <p:cNvSpPr/>
          <p:nvPr/>
        </p:nvSpPr>
        <p:spPr>
          <a:xfrm>
            <a:off x="121022" y="3027218"/>
            <a:ext cx="5593976" cy="297004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Lines in the Plot</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Blue Line (True Sales):</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Represents the actual ground truth values from the test set.</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It’s the benchmark for how well the model is performing.</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Orange Line (Predicted Sales by ANN):</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These are ANN’s predictions made six weeks ahead of the target dates.</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It attempts to anticipate the actual trend as accurately as possible.</a:t>
            </a:r>
          </a:p>
        </p:txBody>
      </p:sp>
    </p:spTree>
    <p:extLst>
      <p:ext uri="{BB962C8B-B14F-4D97-AF65-F5344CB8AC3E}">
        <p14:creationId xmlns:p14="http://schemas.microsoft.com/office/powerpoint/2010/main" val="4116678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26094A-044C-4A76-99D3-C268BCDA8107}"/>
              </a:ext>
            </a:extLst>
          </p:cNvPr>
          <p:cNvSpPr/>
          <p:nvPr/>
        </p:nvSpPr>
        <p:spPr>
          <a:xfrm>
            <a:off x="4459633" y="124616"/>
            <a:ext cx="2805576" cy="477054"/>
          </a:xfrm>
          <a:prstGeom prst="rect">
            <a:avLst/>
          </a:prstGeom>
        </p:spPr>
        <p:txBody>
          <a:bodyPr wrap="none">
            <a:spAutoFit/>
          </a:bodyPr>
          <a:lstStyle/>
          <a:p>
            <a:r>
              <a:rPr lang="en-IN" sz="2500" b="1" dirty="0">
                <a:solidFill>
                  <a:schemeClr val="accent1">
                    <a:lumMod val="60000"/>
                    <a:lumOff val="40000"/>
                  </a:schemeClr>
                </a:solidFill>
                <a:latin typeface="Times New Roman" panose="02020603050405020304" pitchFamily="18" charset="0"/>
                <a:cs typeface="Times New Roman" panose="02020603050405020304" pitchFamily="18" charset="0"/>
              </a:rPr>
              <a:t>Summary of model</a:t>
            </a:r>
          </a:p>
        </p:txBody>
      </p:sp>
      <p:graphicFrame>
        <p:nvGraphicFramePr>
          <p:cNvPr id="10" name="Table 9">
            <a:extLst>
              <a:ext uri="{FF2B5EF4-FFF2-40B4-BE49-F238E27FC236}">
                <a16:creationId xmlns:a16="http://schemas.microsoft.com/office/drawing/2014/main" id="{AFE95395-CD05-4B9A-ADD8-80477A4EF6E8}"/>
              </a:ext>
            </a:extLst>
          </p:cNvPr>
          <p:cNvGraphicFramePr>
            <a:graphicFrameLocks noGrp="1"/>
          </p:cNvGraphicFramePr>
          <p:nvPr>
            <p:extLst>
              <p:ext uri="{D42A27DB-BD31-4B8C-83A1-F6EECF244321}">
                <p14:modId xmlns:p14="http://schemas.microsoft.com/office/powerpoint/2010/main" val="2479007780"/>
              </p:ext>
            </p:extLst>
          </p:nvPr>
        </p:nvGraphicFramePr>
        <p:xfrm>
          <a:off x="1319306" y="86758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7891377"/>
                    </a:ext>
                  </a:extLst>
                </a:gridCol>
                <a:gridCol w="2709333">
                  <a:extLst>
                    <a:ext uri="{9D8B030D-6E8A-4147-A177-3AD203B41FA5}">
                      <a16:colId xmlns:a16="http://schemas.microsoft.com/office/drawing/2014/main" val="1642955763"/>
                    </a:ext>
                  </a:extLst>
                </a:gridCol>
                <a:gridCol w="2709333">
                  <a:extLst>
                    <a:ext uri="{9D8B030D-6E8A-4147-A177-3AD203B41FA5}">
                      <a16:colId xmlns:a16="http://schemas.microsoft.com/office/drawing/2014/main" val="1344853308"/>
                    </a:ext>
                  </a:extLst>
                </a:gridCol>
              </a:tblGrid>
              <a:tr h="370840">
                <a:tc>
                  <a:txBody>
                    <a:bodyPr/>
                    <a:lstStyle/>
                    <a:p>
                      <a:pPr lvl="1"/>
                      <a:r>
                        <a:rPr lang="en-IN" b="1" dirty="0">
                          <a:effectLst/>
                        </a:rPr>
                        <a:t>Layer (type) </a:t>
                      </a:r>
                      <a:endParaRPr lang="en-IN" dirty="0"/>
                    </a:p>
                  </a:txBody>
                  <a:tcPr/>
                </a:tc>
                <a:tc>
                  <a:txBody>
                    <a:bodyPr/>
                    <a:lstStyle/>
                    <a:p>
                      <a:pPr lvl="1"/>
                      <a:r>
                        <a:rPr lang="en-IN" b="1" dirty="0">
                          <a:effectLst/>
                        </a:rPr>
                        <a:t>Output Shape </a:t>
                      </a:r>
                      <a:endParaRPr lang="en-IN" dirty="0"/>
                    </a:p>
                  </a:txBody>
                  <a:tcPr/>
                </a:tc>
                <a:tc>
                  <a:txBody>
                    <a:bodyPr/>
                    <a:lstStyle/>
                    <a:p>
                      <a:pPr lvl="1"/>
                      <a:r>
                        <a:rPr lang="en-IN" b="1" dirty="0">
                          <a:effectLst/>
                        </a:rPr>
                        <a:t>Param #</a:t>
                      </a:r>
                      <a:endParaRPr lang="en-IN" dirty="0"/>
                    </a:p>
                  </a:txBody>
                  <a:tcPr/>
                </a:tc>
                <a:extLst>
                  <a:ext uri="{0D108BD9-81ED-4DB2-BD59-A6C34878D82A}">
                    <a16:rowId xmlns:a16="http://schemas.microsoft.com/office/drawing/2014/main" val="3591122798"/>
                  </a:ext>
                </a:extLst>
              </a:tr>
              <a:tr h="370840">
                <a:tc>
                  <a:txBody>
                    <a:bodyPr/>
                    <a:lstStyle/>
                    <a:p>
                      <a:pPr lvl="1"/>
                      <a:r>
                        <a:rPr lang="en-IN" dirty="0"/>
                        <a:t>dense (</a:t>
                      </a:r>
                      <a:r>
                        <a:rPr lang="en-IN" sz="1800" kern="1200" dirty="0">
                          <a:solidFill>
                            <a:schemeClr val="dk1"/>
                          </a:solidFill>
                          <a:effectLst/>
                          <a:latin typeface="+mn-lt"/>
                          <a:ea typeface="+mn-ea"/>
                          <a:cs typeface="+mn-cs"/>
                        </a:rPr>
                        <a:t>Dense</a:t>
                      </a:r>
                      <a:r>
                        <a:rPr lang="en-IN" dirty="0"/>
                        <a:t>) </a:t>
                      </a:r>
                    </a:p>
                  </a:txBody>
                  <a:tcPr/>
                </a:tc>
                <a:tc>
                  <a:txBody>
                    <a:bodyPr/>
                    <a:lstStyle/>
                    <a:p>
                      <a:pPr lvl="1"/>
                      <a:r>
                        <a:rPr lang="en-IN" dirty="0"/>
                        <a:t>(</a:t>
                      </a:r>
                      <a:r>
                        <a:rPr lang="en-IN" sz="1800" kern="1200" dirty="0">
                          <a:solidFill>
                            <a:schemeClr val="dk1"/>
                          </a:solidFill>
                          <a:effectLst/>
                          <a:latin typeface="+mn-lt"/>
                          <a:ea typeface="+mn-ea"/>
                          <a:cs typeface="+mn-cs"/>
                        </a:rPr>
                        <a:t>None</a:t>
                      </a:r>
                      <a:r>
                        <a:rPr lang="en-IN" dirty="0"/>
                        <a:t>, </a:t>
                      </a:r>
                      <a:r>
                        <a:rPr lang="en-IN" sz="1800" kern="1200" dirty="0">
                          <a:solidFill>
                            <a:schemeClr val="dk1"/>
                          </a:solidFill>
                          <a:effectLst/>
                          <a:latin typeface="+mn-lt"/>
                          <a:ea typeface="+mn-ea"/>
                          <a:cs typeface="+mn-cs"/>
                        </a:rPr>
                        <a:t>12</a:t>
                      </a:r>
                      <a:r>
                        <a:rPr lang="en-IN" dirty="0"/>
                        <a:t>) </a:t>
                      </a:r>
                    </a:p>
                  </a:txBody>
                  <a:tcPr/>
                </a:tc>
                <a:tc>
                  <a:txBody>
                    <a:bodyPr/>
                    <a:lstStyle/>
                    <a:p>
                      <a:pPr lvl="2"/>
                      <a:r>
                        <a:rPr lang="en-IN" sz="1800" kern="1200" dirty="0">
                          <a:solidFill>
                            <a:schemeClr val="dk1"/>
                          </a:solidFill>
                          <a:effectLst/>
                          <a:latin typeface="+mn-lt"/>
                          <a:ea typeface="+mn-ea"/>
                          <a:cs typeface="+mn-cs"/>
                        </a:rPr>
                        <a:t>348</a:t>
                      </a:r>
                      <a:endParaRPr lang="en-IN" dirty="0"/>
                    </a:p>
                  </a:txBody>
                  <a:tcPr/>
                </a:tc>
                <a:extLst>
                  <a:ext uri="{0D108BD9-81ED-4DB2-BD59-A6C34878D82A}">
                    <a16:rowId xmlns:a16="http://schemas.microsoft.com/office/drawing/2014/main" val="3041836331"/>
                  </a:ext>
                </a:extLst>
              </a:tr>
              <a:tr h="370840">
                <a:tc>
                  <a:txBody>
                    <a:bodyPr/>
                    <a:lstStyle/>
                    <a:p>
                      <a:pPr lvl="1"/>
                      <a:r>
                        <a:rPr lang="en-IN" dirty="0"/>
                        <a:t>dense_1 (</a:t>
                      </a:r>
                      <a:r>
                        <a:rPr lang="en-IN" sz="1800" kern="1200" dirty="0">
                          <a:solidFill>
                            <a:schemeClr val="dk1"/>
                          </a:solidFill>
                          <a:effectLst/>
                          <a:latin typeface="+mn-lt"/>
                          <a:ea typeface="+mn-ea"/>
                          <a:cs typeface="+mn-cs"/>
                        </a:rPr>
                        <a:t>Dense</a:t>
                      </a:r>
                      <a:r>
                        <a:rPr lang="en-IN" dirty="0"/>
                        <a:t>) </a:t>
                      </a:r>
                    </a:p>
                  </a:txBody>
                  <a:tcPr/>
                </a:tc>
                <a:tc>
                  <a:txBody>
                    <a:bodyPr/>
                    <a:lstStyle/>
                    <a:p>
                      <a:pPr lvl="1"/>
                      <a:r>
                        <a:rPr lang="en-IN" dirty="0"/>
                        <a:t>(</a:t>
                      </a:r>
                      <a:r>
                        <a:rPr lang="en-IN" sz="1800" kern="1200" dirty="0">
                          <a:solidFill>
                            <a:schemeClr val="dk1"/>
                          </a:solidFill>
                          <a:effectLst/>
                          <a:latin typeface="+mn-lt"/>
                          <a:ea typeface="+mn-ea"/>
                          <a:cs typeface="+mn-cs"/>
                        </a:rPr>
                        <a:t>None</a:t>
                      </a:r>
                      <a:r>
                        <a:rPr lang="en-IN" dirty="0"/>
                        <a:t>, </a:t>
                      </a:r>
                      <a:r>
                        <a:rPr lang="en-IN" sz="1800" kern="1200" dirty="0">
                          <a:solidFill>
                            <a:schemeClr val="dk1"/>
                          </a:solidFill>
                          <a:effectLst/>
                          <a:latin typeface="+mn-lt"/>
                          <a:ea typeface="+mn-ea"/>
                          <a:cs typeface="+mn-cs"/>
                        </a:rPr>
                        <a:t>1</a:t>
                      </a:r>
                      <a:r>
                        <a:rPr lang="en-IN" dirty="0"/>
                        <a:t>) </a:t>
                      </a:r>
                    </a:p>
                  </a:txBody>
                  <a:tcPr/>
                </a:tc>
                <a:tc>
                  <a:txBody>
                    <a:bodyPr/>
                    <a:lstStyle/>
                    <a:p>
                      <a:pPr lvl="2"/>
                      <a:r>
                        <a:rPr lang="en-IN" sz="1800" kern="1200" dirty="0">
                          <a:solidFill>
                            <a:schemeClr val="dk1"/>
                          </a:solidFill>
                          <a:effectLst/>
                          <a:latin typeface="+mn-lt"/>
                          <a:ea typeface="+mn-ea"/>
                          <a:cs typeface="+mn-cs"/>
                        </a:rPr>
                        <a:t>13</a:t>
                      </a:r>
                      <a:endParaRPr lang="en-IN" dirty="0"/>
                    </a:p>
                  </a:txBody>
                  <a:tcPr/>
                </a:tc>
                <a:extLst>
                  <a:ext uri="{0D108BD9-81ED-4DB2-BD59-A6C34878D82A}">
                    <a16:rowId xmlns:a16="http://schemas.microsoft.com/office/drawing/2014/main" val="1730196761"/>
                  </a:ext>
                </a:extLst>
              </a:tr>
            </a:tbl>
          </a:graphicData>
        </a:graphic>
      </p:graphicFrame>
      <p:sp>
        <p:nvSpPr>
          <p:cNvPr id="11" name="Rectangle 3">
            <a:extLst>
              <a:ext uri="{FF2B5EF4-FFF2-40B4-BE49-F238E27FC236}">
                <a16:creationId xmlns:a16="http://schemas.microsoft.com/office/drawing/2014/main" id="{84529ECA-BF99-4C83-90CA-A8BB715E452C}"/>
              </a:ext>
            </a:extLst>
          </p:cNvPr>
          <p:cNvSpPr>
            <a:spLocks noChangeArrowheads="1"/>
          </p:cNvSpPr>
          <p:nvPr/>
        </p:nvSpPr>
        <p:spPr bwMode="auto">
          <a:xfrm>
            <a:off x="1319306" y="2246018"/>
            <a:ext cx="5579035" cy="11265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params: </a:t>
            </a:r>
            <a:r>
              <a:rPr kumimoji="0" lang="en-US" altLang="en-US" sz="1700" b="0" i="0" u="none" strike="noStrike" cap="none" normalizeH="0" baseline="0" dirty="0">
                <a:ln>
                  <a:noFill/>
                </a:ln>
                <a:solidFill>
                  <a:srgbClr val="00AF00"/>
                </a:solidFill>
                <a:effectLst/>
                <a:latin typeface="Times New Roman" panose="02020603050405020304" pitchFamily="18" charset="0"/>
                <a:cs typeface="Times New Roman" panose="02020603050405020304" pitchFamily="18" charset="0"/>
              </a:rPr>
              <a:t>1,085</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(4.24 KB)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Trainable params: </a:t>
            </a:r>
            <a:r>
              <a:rPr kumimoji="0" lang="en-US" altLang="en-US" sz="1700" b="0" i="0" u="none" strike="noStrike" cap="none" normalizeH="0" baseline="0" dirty="0">
                <a:ln>
                  <a:noFill/>
                </a:ln>
                <a:solidFill>
                  <a:srgbClr val="00AF00"/>
                </a:solidFill>
                <a:effectLst/>
                <a:latin typeface="Times New Roman" panose="02020603050405020304" pitchFamily="18" charset="0"/>
                <a:cs typeface="Times New Roman" panose="02020603050405020304" pitchFamily="18" charset="0"/>
              </a:rPr>
              <a:t>361</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(1.41 KB)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Non-trainable params: </a:t>
            </a:r>
            <a:r>
              <a:rPr kumimoji="0" lang="en-US" altLang="en-US" sz="1700" b="0" i="0" u="none" strike="noStrike" cap="none" normalizeH="0" baseline="0" dirty="0">
                <a:ln>
                  <a:noFill/>
                </a:ln>
                <a:solidFill>
                  <a:srgbClr val="00AF00"/>
                </a:solidFill>
                <a:effectLst/>
                <a:latin typeface="Times New Roman" panose="02020603050405020304" pitchFamily="18" charset="0"/>
                <a:cs typeface="Times New Roman" panose="02020603050405020304" pitchFamily="18" charset="0"/>
              </a:rPr>
              <a:t>0</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(0.00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Optimizer params: </a:t>
            </a:r>
            <a:r>
              <a:rPr kumimoji="0" lang="en-US" altLang="en-US" sz="1700" b="0" i="0" u="none" strike="noStrike" cap="none" normalizeH="0" baseline="0" dirty="0">
                <a:ln>
                  <a:noFill/>
                </a:ln>
                <a:solidFill>
                  <a:srgbClr val="00AF00"/>
                </a:solidFill>
                <a:effectLst/>
                <a:latin typeface="Times New Roman" panose="02020603050405020304" pitchFamily="18" charset="0"/>
                <a:cs typeface="Times New Roman" panose="02020603050405020304" pitchFamily="18" charset="0"/>
              </a:rPr>
              <a:t>724</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(2.83 KB)</a:t>
            </a:r>
          </a:p>
        </p:txBody>
      </p:sp>
      <p:pic>
        <p:nvPicPr>
          <p:cNvPr id="5" name="Picture 4">
            <a:extLst>
              <a:ext uri="{FF2B5EF4-FFF2-40B4-BE49-F238E27FC236}">
                <a16:creationId xmlns:a16="http://schemas.microsoft.com/office/drawing/2014/main" id="{2E7BC19A-75D4-4007-8BEA-9CCCCBE62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76" y="3372582"/>
            <a:ext cx="11398623" cy="3485417"/>
          </a:xfrm>
          <a:prstGeom prst="rect">
            <a:avLst/>
          </a:prstGeom>
        </p:spPr>
      </p:pic>
    </p:spTree>
    <p:extLst>
      <p:ext uri="{BB962C8B-B14F-4D97-AF65-F5344CB8AC3E}">
        <p14:creationId xmlns:p14="http://schemas.microsoft.com/office/powerpoint/2010/main" val="332342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6DBE31-91D1-4B40-90C8-23FD0A691012}"/>
              </a:ext>
            </a:extLst>
          </p:cNvPr>
          <p:cNvSpPr/>
          <p:nvPr/>
        </p:nvSpPr>
        <p:spPr>
          <a:xfrm>
            <a:off x="408115" y="0"/>
            <a:ext cx="4768293" cy="477054"/>
          </a:xfrm>
          <a:prstGeom prst="rect">
            <a:avLst/>
          </a:prstGeom>
        </p:spPr>
        <p:txBody>
          <a:bodyPr wrap="none">
            <a:spAutoFit/>
          </a:bodyPr>
          <a:lstStyle/>
          <a:p>
            <a:r>
              <a:rPr lang="en-IN" sz="2500" b="1" dirty="0">
                <a:latin typeface="Times New Roman" panose="02020603050405020304" pitchFamily="18" charset="0"/>
                <a:cs typeface="Times New Roman" panose="02020603050405020304" pitchFamily="18" charset="0"/>
              </a:rPr>
              <a:t>Actual vs 6 weeks Predicted Sales</a:t>
            </a:r>
          </a:p>
        </p:txBody>
      </p:sp>
      <p:pic>
        <p:nvPicPr>
          <p:cNvPr id="2050" name="Picture 2">
            <a:extLst>
              <a:ext uri="{FF2B5EF4-FFF2-40B4-BE49-F238E27FC236}">
                <a16:creationId xmlns:a16="http://schemas.microsoft.com/office/drawing/2014/main" id="{5BDCF76D-8493-4A09-BC62-C995BD7B6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2882" y="345702"/>
            <a:ext cx="5939118" cy="65122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CE52D68-3C93-4118-99BD-6590C68F0916}"/>
              </a:ext>
            </a:extLst>
          </p:cNvPr>
          <p:cNvSpPr/>
          <p:nvPr/>
        </p:nvSpPr>
        <p:spPr>
          <a:xfrm>
            <a:off x="408115" y="584538"/>
            <a:ext cx="5844767" cy="192360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1. X-Axis – Time Period:</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Covers sales data from January 2013 to September 2015, with a final portion for future predictions.</a:t>
            </a:r>
          </a:p>
          <a:p>
            <a:r>
              <a:rPr lang="en-US" sz="1700" dirty="0">
                <a:latin typeface="Times New Roman" panose="02020603050405020304" pitchFamily="18" charset="0"/>
                <a:cs typeface="Times New Roman" panose="02020603050405020304" pitchFamily="18" charset="0"/>
              </a:rPr>
              <a:t>2. Y-Axis – Sales Volume: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Sales range from 0 to 10,000 units, indicating significant variation—possibly due to seasonality, campaigns, or other market conditions.</a:t>
            </a:r>
          </a:p>
        </p:txBody>
      </p:sp>
      <p:sp>
        <p:nvSpPr>
          <p:cNvPr id="6" name="Rectangle 3">
            <a:extLst>
              <a:ext uri="{FF2B5EF4-FFF2-40B4-BE49-F238E27FC236}">
                <a16:creationId xmlns:a16="http://schemas.microsoft.com/office/drawing/2014/main" id="{8E58BCDC-02D7-47B4-8410-02176A48D570}"/>
              </a:ext>
            </a:extLst>
          </p:cNvPr>
          <p:cNvSpPr>
            <a:spLocks noChangeArrowheads="1"/>
          </p:cNvSpPr>
          <p:nvPr/>
        </p:nvSpPr>
        <p:spPr bwMode="auto">
          <a:xfrm rot="10800000" flipV="1">
            <a:off x="370311" y="2508142"/>
            <a:ext cx="5568808"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 points (Predicted Sales)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align well with the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blue points (Actual Sales)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most of the timeline, showing that the model has captured the trend reasonably well.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DB9CD61B-9F0F-4F56-AF7F-FFB58EB057D2}"/>
              </a:ext>
            </a:extLst>
          </p:cNvPr>
          <p:cNvSpPr>
            <a:spLocks noChangeArrowheads="1"/>
          </p:cNvSpPr>
          <p:nvPr/>
        </p:nvSpPr>
        <p:spPr bwMode="auto">
          <a:xfrm rot="10800000" flipV="1">
            <a:off x="370311" y="3400145"/>
            <a:ext cx="5882571"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periodic spikes in actual sales, particularly around the beginning of each year (e.g., 2014 and 2015). These could be seasonal peaks possibly due to holidays or promotional periods.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(Prophet) has tried to capture this seasonality, though the extreme spikes aren't fully matched.</a:t>
            </a:r>
          </a:p>
        </p:txBody>
      </p:sp>
      <p:sp>
        <p:nvSpPr>
          <p:cNvPr id="9" name="Rectangle 8">
            <a:extLst>
              <a:ext uri="{FF2B5EF4-FFF2-40B4-BE49-F238E27FC236}">
                <a16:creationId xmlns:a16="http://schemas.microsoft.com/office/drawing/2014/main" id="{D8A870C2-D752-475C-BFCF-C2373FCCCB15}"/>
              </a:ext>
            </a:extLst>
          </p:cNvPr>
          <p:cNvSpPr/>
          <p:nvPr/>
        </p:nvSpPr>
        <p:spPr>
          <a:xfrm>
            <a:off x="408115" y="4800529"/>
            <a:ext cx="6096000" cy="1138773"/>
          </a:xfrm>
          <a:prstGeom prst="rect">
            <a:avLst/>
          </a:prstGeom>
        </p:spPr>
        <p:txBody>
          <a:bodyPr>
            <a:spAutoFit/>
          </a:bodyPr>
          <a:lstStyle/>
          <a:p>
            <a:r>
              <a:rPr lang="en-US" sz="1700" b="1" dirty="0">
                <a:latin typeface="Times New Roman" panose="02020603050405020304" pitchFamily="18" charset="0"/>
                <a:cs typeface="Times New Roman" panose="02020603050405020304" pitchFamily="18" charset="0"/>
              </a:rPr>
              <a:t>Weeks Forecast (Green Dots)</a:t>
            </a:r>
            <a:r>
              <a:rPr lang="en-US" sz="17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short-term future forecast (green points) continues the existing trend and suggests </a:t>
            </a:r>
            <a:r>
              <a:rPr lang="en-US" sz="1700" b="1" dirty="0">
                <a:latin typeface="Times New Roman" panose="02020603050405020304" pitchFamily="18" charset="0"/>
                <a:cs typeface="Times New Roman" panose="02020603050405020304" pitchFamily="18" charset="0"/>
              </a:rPr>
              <a:t>moderate sales stability</a:t>
            </a:r>
            <a:r>
              <a:rPr lang="en-US" sz="1700" dirty="0">
                <a:latin typeface="Times New Roman" panose="02020603050405020304" pitchFamily="18" charset="0"/>
                <a:cs typeface="Times New Roman" panose="02020603050405020304" pitchFamily="18" charset="0"/>
              </a:rPr>
              <a:t>, without expecting any large surges or drops.</a:t>
            </a:r>
          </a:p>
        </p:txBody>
      </p:sp>
    </p:spTree>
    <p:extLst>
      <p:ext uri="{BB962C8B-B14F-4D97-AF65-F5344CB8AC3E}">
        <p14:creationId xmlns:p14="http://schemas.microsoft.com/office/powerpoint/2010/main" val="427345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57D3-F91D-1225-5ADE-F70B863CF728}"/>
              </a:ext>
            </a:extLst>
          </p:cNvPr>
          <p:cNvSpPr>
            <a:spLocks noGrp="1"/>
          </p:cNvSpPr>
          <p:nvPr>
            <p:ph type="title"/>
          </p:nvPr>
        </p:nvSpPr>
        <p:spPr>
          <a:xfrm>
            <a:off x="4037281" y="167262"/>
            <a:ext cx="4110182" cy="616509"/>
          </a:xfrm>
        </p:spPr>
        <p:txBody>
          <a:bodyPr>
            <a:normAutofit fontScale="90000"/>
          </a:bodyPr>
          <a:lstStyle/>
          <a:p>
            <a:r>
              <a:rPr lang="en-IN" b="1" dirty="0">
                <a:latin typeface="Times New Roman" panose="02020603050405020304" pitchFamily="18" charset="0"/>
                <a:cs typeface="Times New Roman" panose="02020603050405020304" pitchFamily="18" charset="0"/>
              </a:rPr>
              <a:t>Streamlit Dashboard </a:t>
            </a:r>
          </a:p>
        </p:txBody>
      </p:sp>
      <p:sp>
        <p:nvSpPr>
          <p:cNvPr id="5" name="Rectangle 4">
            <a:extLst>
              <a:ext uri="{FF2B5EF4-FFF2-40B4-BE49-F238E27FC236}">
                <a16:creationId xmlns:a16="http://schemas.microsoft.com/office/drawing/2014/main" id="{A9513335-9D1B-4299-A5D3-3D854E26C33F}"/>
              </a:ext>
            </a:extLst>
          </p:cNvPr>
          <p:cNvSpPr/>
          <p:nvPr/>
        </p:nvSpPr>
        <p:spPr>
          <a:xfrm>
            <a:off x="277906" y="783771"/>
            <a:ext cx="11914094" cy="1923604"/>
          </a:xfrm>
          <a:prstGeom prst="rect">
            <a:avLst/>
          </a:prstGeom>
        </p:spPr>
        <p:txBody>
          <a:bodyPr wrap="square">
            <a:spAutoFit/>
          </a:bodyPr>
          <a:lstStyle/>
          <a:p>
            <a:r>
              <a:rPr lang="en-US" sz="1700" b="1" dirty="0">
                <a:latin typeface="Times New Roman" panose="02020603050405020304" pitchFamily="18" charset="0"/>
                <a:cs typeface="Times New Roman" panose="02020603050405020304" pitchFamily="18" charset="0"/>
              </a:rPr>
              <a:t>Sales Forecasting Dashboard Overview</a:t>
            </a:r>
          </a:p>
          <a:p>
            <a:r>
              <a:rPr lang="en-US" sz="1700" dirty="0">
                <a:latin typeface="Times New Roman" panose="02020603050405020304" pitchFamily="18" charset="0"/>
                <a:cs typeface="Times New Roman" panose="02020603050405020304" pitchFamily="18" charset="0"/>
              </a:rPr>
              <a:t>This interactive dashboard is designed to predict sales for a </a:t>
            </a:r>
            <a:r>
              <a:rPr lang="en-US" sz="1700" b="1" dirty="0">
                <a:latin typeface="Times New Roman" panose="02020603050405020304" pitchFamily="18" charset="0"/>
                <a:cs typeface="Times New Roman" panose="02020603050405020304" pitchFamily="18" charset="0"/>
              </a:rPr>
              <a:t>single store</a:t>
            </a:r>
            <a:r>
              <a:rPr lang="en-US" sz="1700" dirty="0">
                <a:latin typeface="Times New Roman" panose="02020603050405020304" pitchFamily="18" charset="0"/>
                <a:cs typeface="Times New Roman" panose="02020603050405020304" pitchFamily="18" charset="0"/>
              </a:rPr>
              <a:t> based on key input parameters. It allows users to:</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Select Store ID</a:t>
            </a:r>
            <a:r>
              <a:rPr lang="en-US" sz="1700" dirty="0">
                <a:latin typeface="Times New Roman" panose="02020603050405020304" pitchFamily="18" charset="0"/>
                <a:cs typeface="Times New Roman" panose="02020603050405020304" pitchFamily="18" charset="0"/>
              </a:rPr>
              <a:t>: Choose the specific store for which sales need to be forecasted.</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Set Prediction Date</a:t>
            </a:r>
            <a:r>
              <a:rPr lang="en-US" sz="1700" dirty="0">
                <a:latin typeface="Times New Roman" panose="02020603050405020304" pitchFamily="18" charset="0"/>
                <a:cs typeface="Times New Roman" panose="02020603050405020304" pitchFamily="18" charset="0"/>
              </a:rPr>
              <a:t>: Choose a future date to get a sales prediction (e.g., 2025/06/25).</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Define Store Features</a:t>
            </a:r>
            <a:r>
              <a:rPr lang="en-US" sz="1700" dirty="0">
                <a:latin typeface="Times New Roman" panose="02020603050405020304" pitchFamily="18" charset="0"/>
                <a:cs typeface="Times New Roman" panose="02020603050405020304" pitchFamily="18" charset="0"/>
              </a:rPr>
              <a:t>: Select the store type (e.g., type 'a', 'b', etc.), which helps tailor predictions based on store characteristics.</a:t>
            </a:r>
          </a:p>
          <a:p>
            <a:r>
              <a:rPr lang="en-US" sz="1700" dirty="0">
                <a:latin typeface="Times New Roman" panose="02020603050405020304" pitchFamily="18" charset="0"/>
                <a:cs typeface="Times New Roman" panose="02020603050405020304" pitchFamily="18" charset="0"/>
              </a:rPr>
              <a:t>With a simple click on the </a:t>
            </a:r>
            <a:r>
              <a:rPr lang="en-US" sz="1700" b="1" dirty="0">
                <a:latin typeface="Times New Roman" panose="02020603050405020304" pitchFamily="18" charset="0"/>
                <a:cs typeface="Times New Roman" panose="02020603050405020304" pitchFamily="18" charset="0"/>
              </a:rPr>
              <a:t>"Predict Sales"</a:t>
            </a:r>
            <a:r>
              <a:rPr lang="en-US" sz="1700" dirty="0">
                <a:latin typeface="Times New Roman" panose="02020603050405020304" pitchFamily="18" charset="0"/>
                <a:cs typeface="Times New Roman" panose="02020603050405020304" pitchFamily="18" charset="0"/>
              </a:rPr>
              <a:t> button, users receive instant predictions, enabling better decision-making for inventory, staffing, and marketing strategies.</a:t>
            </a:r>
          </a:p>
        </p:txBody>
      </p:sp>
      <p:sp>
        <p:nvSpPr>
          <p:cNvPr id="6" name="Rectangle 5">
            <a:extLst>
              <a:ext uri="{FF2B5EF4-FFF2-40B4-BE49-F238E27FC236}">
                <a16:creationId xmlns:a16="http://schemas.microsoft.com/office/drawing/2014/main" id="{17718A39-A3FE-4D85-BCCC-9DB3A861048E}"/>
              </a:ext>
            </a:extLst>
          </p:cNvPr>
          <p:cNvSpPr/>
          <p:nvPr/>
        </p:nvSpPr>
        <p:spPr>
          <a:xfrm>
            <a:off x="277906" y="2707375"/>
            <a:ext cx="11914094" cy="2185214"/>
          </a:xfrm>
          <a:prstGeom prst="rect">
            <a:avLst/>
          </a:prstGeom>
        </p:spPr>
        <p:txBody>
          <a:bodyPr wrap="square">
            <a:spAutoFit/>
          </a:bodyPr>
          <a:lstStyle/>
          <a:p>
            <a:r>
              <a:rPr lang="en-US" sz="1700" b="1" dirty="0">
                <a:latin typeface="Times New Roman" panose="02020603050405020304" pitchFamily="18" charset="0"/>
                <a:cs typeface="Times New Roman" panose="02020603050405020304" pitchFamily="18" charset="0"/>
              </a:rPr>
              <a:t>Input Parameters</a:t>
            </a:r>
          </a:p>
          <a:p>
            <a:r>
              <a:rPr lang="en-US" sz="1700" dirty="0">
                <a:latin typeface="Times New Roman" panose="02020603050405020304" pitchFamily="18" charset="0"/>
                <a:cs typeface="Times New Roman" panose="02020603050405020304" pitchFamily="18" charset="0"/>
              </a:rPr>
              <a:t>These are the values that the user inputs to generate a sales prediction:</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 Store ID</a:t>
            </a:r>
            <a:r>
              <a:rPr lang="en-US" sz="1700" dirty="0">
                <a:latin typeface="Times New Roman" panose="02020603050405020304" pitchFamily="18" charset="0"/>
                <a:cs typeface="Times New Roman" panose="02020603050405020304" pitchFamily="18" charset="0"/>
              </a:rPr>
              <a:t>:</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The unique identification number for each store. In this case, Store ID "1" is selected. This ensures the prediction is specific to that store's past sales and behavior.</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 Prediction Date</a:t>
            </a:r>
            <a:r>
              <a:rPr lang="en-US" sz="1700" dirty="0">
                <a:latin typeface="Times New Roman" panose="02020603050405020304" pitchFamily="18" charset="0"/>
                <a:cs typeface="Times New Roman" panose="02020603050405020304" pitchFamily="18" charset="0"/>
              </a:rPr>
              <a:t>:</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The future date for which the sales forecast is required. For instance, the date is set as </a:t>
            </a:r>
            <a:r>
              <a:rPr lang="en-US" sz="1700" b="1" dirty="0">
                <a:latin typeface="Times New Roman" panose="02020603050405020304" pitchFamily="18" charset="0"/>
                <a:cs typeface="Times New Roman" panose="02020603050405020304" pitchFamily="18" charset="0"/>
              </a:rPr>
              <a:t>2025/06/25</a:t>
            </a:r>
            <a:r>
              <a:rPr lang="en-US" sz="1700" dirty="0">
                <a:latin typeface="Times New Roman" panose="02020603050405020304" pitchFamily="18" charset="0"/>
                <a:cs typeface="Times New Roman" panose="02020603050405020304" pitchFamily="18" charset="0"/>
              </a:rPr>
              <a:t>. This allows planning ahead for inventory, staffing, or promotions.</a:t>
            </a:r>
          </a:p>
        </p:txBody>
      </p:sp>
      <p:sp>
        <p:nvSpPr>
          <p:cNvPr id="7" name="Rectangle 6">
            <a:extLst>
              <a:ext uri="{FF2B5EF4-FFF2-40B4-BE49-F238E27FC236}">
                <a16:creationId xmlns:a16="http://schemas.microsoft.com/office/drawing/2014/main" id="{6F2363C8-3853-4F3A-80A6-36BF3FF1A123}"/>
              </a:ext>
            </a:extLst>
          </p:cNvPr>
          <p:cNvSpPr/>
          <p:nvPr/>
        </p:nvSpPr>
        <p:spPr>
          <a:xfrm>
            <a:off x="277906" y="4798459"/>
            <a:ext cx="11914094" cy="1400383"/>
          </a:xfrm>
          <a:prstGeom prst="rect">
            <a:avLst/>
          </a:prstGeom>
        </p:spPr>
        <p:txBody>
          <a:bodyPr wrap="square">
            <a:spAutoFit/>
          </a:bodyPr>
          <a:lstStyle/>
          <a:p>
            <a:r>
              <a:rPr lang="en-US" sz="1700" b="1" dirty="0">
                <a:latin typeface="Times New Roman" panose="02020603050405020304" pitchFamily="18" charset="0"/>
                <a:cs typeface="Times New Roman" panose="02020603050405020304" pitchFamily="18" charset="0"/>
              </a:rPr>
              <a:t>Benefits of Using This Dashboard</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Ease of Use</a:t>
            </a:r>
            <a:r>
              <a:rPr lang="en-US" sz="1700" dirty="0">
                <a:latin typeface="Times New Roman" panose="02020603050405020304" pitchFamily="18" charset="0"/>
                <a:cs typeface="Times New Roman" panose="02020603050405020304" pitchFamily="18" charset="0"/>
              </a:rPr>
              <a:t>: Even non-technical users can generate forecasts by entering simple inputs.</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Business Planning</a:t>
            </a:r>
            <a:r>
              <a:rPr lang="en-US" sz="1700" dirty="0">
                <a:latin typeface="Times New Roman" panose="02020603050405020304" pitchFamily="18" charset="0"/>
                <a:cs typeface="Times New Roman" panose="02020603050405020304" pitchFamily="18" charset="0"/>
              </a:rPr>
              <a:t>: Helps in preparing for expected demand, avoiding overstocking or understocking.</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Customizable</a:t>
            </a:r>
            <a:r>
              <a:rPr lang="en-US" sz="1700" dirty="0">
                <a:latin typeface="Times New Roman" panose="02020603050405020304" pitchFamily="18" charset="0"/>
                <a:cs typeface="Times New Roman" panose="02020603050405020304" pitchFamily="18" charset="0"/>
              </a:rPr>
              <a:t>: Works for multiple store types and locations by changing Store ID and type.</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Real-Time Results</a:t>
            </a:r>
            <a:r>
              <a:rPr lang="en-US" sz="1700" dirty="0">
                <a:latin typeface="Times New Roman" panose="02020603050405020304" pitchFamily="18" charset="0"/>
                <a:cs typeface="Times New Roman" panose="02020603050405020304" pitchFamily="18" charset="0"/>
              </a:rPr>
              <a:t>: Instant predictions enable fast decision-making.</a:t>
            </a:r>
          </a:p>
        </p:txBody>
      </p:sp>
    </p:spTree>
    <p:extLst>
      <p:ext uri="{BB962C8B-B14F-4D97-AF65-F5344CB8AC3E}">
        <p14:creationId xmlns:p14="http://schemas.microsoft.com/office/powerpoint/2010/main" val="223637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C7181-53F6-4806-959F-3F4308319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92" y="0"/>
            <a:ext cx="11845108" cy="6857999"/>
          </a:xfrm>
          <a:prstGeom prst="rect">
            <a:avLst/>
          </a:prstGeom>
        </p:spPr>
      </p:pic>
    </p:spTree>
    <p:extLst>
      <p:ext uri="{BB962C8B-B14F-4D97-AF65-F5344CB8AC3E}">
        <p14:creationId xmlns:p14="http://schemas.microsoft.com/office/powerpoint/2010/main" val="703539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57D3-F91D-1225-5ADE-F70B863CF728}"/>
              </a:ext>
            </a:extLst>
          </p:cNvPr>
          <p:cNvSpPr>
            <a:spLocks noGrp="1"/>
          </p:cNvSpPr>
          <p:nvPr>
            <p:ph type="title"/>
          </p:nvPr>
        </p:nvSpPr>
        <p:spPr>
          <a:xfrm>
            <a:off x="4132865" y="0"/>
            <a:ext cx="2752437" cy="643404"/>
          </a:xfrm>
        </p:spPr>
        <p:txBody>
          <a:bodyPr>
            <a:normAutofit/>
          </a:bodyPr>
          <a:lstStyle/>
          <a:p>
            <a:r>
              <a:rPr lang="en-IN" dirty="0">
                <a:latin typeface="Times New Roman" panose="02020603050405020304" pitchFamily="18" charset="0"/>
                <a:cs typeface="Times New Roman" panose="02020603050405020304" pitchFamily="18" charset="0"/>
              </a:rPr>
              <a:t>Conclusion</a:t>
            </a:r>
            <a:r>
              <a:rPr lang="en-IN" u="sng" dirty="0">
                <a:latin typeface="Times New Roman" panose="02020603050405020304" pitchFamily="18" charset="0"/>
                <a:cs typeface="Times New Roman" panose="02020603050405020304" pitchFamily="18" charset="0"/>
              </a:rPr>
              <a:t> </a:t>
            </a:r>
          </a:p>
        </p:txBody>
      </p:sp>
      <p:sp>
        <p:nvSpPr>
          <p:cNvPr id="5" name="Rectangle 1">
            <a:extLst>
              <a:ext uri="{FF2B5EF4-FFF2-40B4-BE49-F238E27FC236}">
                <a16:creationId xmlns:a16="http://schemas.microsoft.com/office/drawing/2014/main" id="{BCF0324E-CFBB-483D-B2C4-03600C05F399}"/>
              </a:ext>
            </a:extLst>
          </p:cNvPr>
          <p:cNvSpPr>
            <a:spLocks noChangeArrowheads="1"/>
          </p:cNvSpPr>
          <p:nvPr/>
        </p:nvSpPr>
        <p:spPr bwMode="auto">
          <a:xfrm>
            <a:off x="510988" y="643404"/>
            <a:ext cx="1137172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sales forecasting project successfully implemented machine learning models to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future sales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across multiple retail stores.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captured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trends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store-specific behaviors, and external factors to generate accurate forecasts.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user-friendly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dashboard</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developed to allow real-time predictions for any store on any selected date.</a:t>
            </a:r>
          </a:p>
        </p:txBody>
      </p:sp>
      <p:sp>
        <p:nvSpPr>
          <p:cNvPr id="6" name="Rectangle 5">
            <a:extLst>
              <a:ext uri="{FF2B5EF4-FFF2-40B4-BE49-F238E27FC236}">
                <a16:creationId xmlns:a16="http://schemas.microsoft.com/office/drawing/2014/main" id="{12A25753-D491-4E9D-A242-21BAE5A1B9DB}"/>
              </a:ext>
            </a:extLst>
          </p:cNvPr>
          <p:cNvSpPr/>
          <p:nvPr/>
        </p:nvSpPr>
        <p:spPr>
          <a:xfrm>
            <a:off x="510988" y="1782177"/>
            <a:ext cx="11371728" cy="192360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These insights empower businesses to:</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Optimize </a:t>
            </a:r>
            <a:r>
              <a:rPr lang="en-US" sz="1700" b="1" dirty="0">
                <a:latin typeface="Times New Roman" panose="02020603050405020304" pitchFamily="18" charset="0"/>
                <a:cs typeface="Times New Roman" panose="02020603050405020304" pitchFamily="18" charset="0"/>
              </a:rPr>
              <a:t>inventory planning</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Improve </a:t>
            </a:r>
            <a:r>
              <a:rPr lang="en-US" sz="1700" b="1" dirty="0">
                <a:latin typeface="Times New Roman" panose="02020603050405020304" pitchFamily="18" charset="0"/>
                <a:cs typeface="Times New Roman" panose="02020603050405020304" pitchFamily="18" charset="0"/>
              </a:rPr>
              <a:t>resource allocation</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Design effective </a:t>
            </a:r>
            <a:r>
              <a:rPr lang="en-US" sz="1700" b="1" dirty="0">
                <a:latin typeface="Times New Roman" panose="02020603050405020304" pitchFamily="18" charset="0"/>
                <a:cs typeface="Times New Roman" panose="02020603050405020304" pitchFamily="18" charset="0"/>
              </a:rPr>
              <a:t>promotional strategies</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Enhance overall </a:t>
            </a:r>
            <a:r>
              <a:rPr lang="en-US" sz="1700" b="1" dirty="0">
                <a:latin typeface="Times New Roman" panose="02020603050405020304" pitchFamily="18" charset="0"/>
                <a:cs typeface="Times New Roman" panose="02020603050405020304" pitchFamily="18" charset="0"/>
              </a:rPr>
              <a:t>operational efficiency</a:t>
            </a:r>
          </a:p>
          <a:p>
            <a:r>
              <a:rPr lang="en-US" sz="1700" dirty="0">
                <a:latin typeface="Times New Roman" panose="02020603050405020304" pitchFamily="18" charset="0"/>
                <a:cs typeface="Times New Roman" panose="02020603050405020304" pitchFamily="18" charset="0"/>
              </a:rPr>
              <a:t>Provide both short-term (6-week) and long-term sales forecasts.</a:t>
            </a:r>
          </a:p>
        </p:txBody>
      </p:sp>
      <p:sp>
        <p:nvSpPr>
          <p:cNvPr id="7" name="Rectangle 6">
            <a:extLst>
              <a:ext uri="{FF2B5EF4-FFF2-40B4-BE49-F238E27FC236}">
                <a16:creationId xmlns:a16="http://schemas.microsoft.com/office/drawing/2014/main" id="{B81CF3F5-A759-4E7D-A6A9-2F4CC1C622FB}"/>
              </a:ext>
            </a:extLst>
          </p:cNvPr>
          <p:cNvSpPr/>
          <p:nvPr/>
        </p:nvSpPr>
        <p:spPr>
          <a:xfrm>
            <a:off x="510986" y="3705781"/>
            <a:ext cx="11371727" cy="1154162"/>
          </a:xfrm>
          <a:prstGeom prst="rect">
            <a:avLst/>
          </a:prstGeom>
        </p:spPr>
        <p:txBody>
          <a:bodyPr wrap="square">
            <a:spAutoFit/>
          </a:bodyPr>
          <a:lstStyle/>
          <a:p>
            <a:r>
              <a:rPr lang="en-US" sz="1700" b="1" dirty="0">
                <a:latin typeface="Times New Roman" panose="02020603050405020304" pitchFamily="18" charset="0"/>
                <a:cs typeface="Times New Roman" panose="02020603050405020304" pitchFamily="18" charset="0"/>
              </a:rPr>
              <a:t>Future Scope</a:t>
            </a:r>
          </a:p>
          <a:p>
            <a:r>
              <a:rPr lang="en-US" sz="1700" dirty="0">
                <a:latin typeface="Times New Roman" panose="02020603050405020304" pitchFamily="18" charset="0"/>
                <a:cs typeface="Times New Roman" panose="02020603050405020304" pitchFamily="18" charset="0"/>
              </a:rPr>
              <a:t>Integrate </a:t>
            </a:r>
            <a:r>
              <a:rPr lang="en-US" sz="1700" b="1" dirty="0">
                <a:latin typeface="Times New Roman" panose="02020603050405020304" pitchFamily="18" charset="0"/>
                <a:cs typeface="Times New Roman" panose="02020603050405020304" pitchFamily="18" charset="0"/>
              </a:rPr>
              <a:t>external factors</a:t>
            </a:r>
            <a:r>
              <a:rPr lang="en-US" sz="1700" dirty="0">
                <a:latin typeface="Times New Roman" panose="02020603050405020304" pitchFamily="18" charset="0"/>
                <a:cs typeface="Times New Roman" panose="02020603050405020304" pitchFamily="18" charset="0"/>
              </a:rPr>
              <a:t> like weather, marketing campaigns, and competitor pricing for even more accurate predictions.</a:t>
            </a:r>
          </a:p>
          <a:p>
            <a:r>
              <a:rPr lang="en-US" sz="1700" dirty="0">
                <a:latin typeface="Times New Roman" panose="02020603050405020304" pitchFamily="18" charset="0"/>
                <a:cs typeface="Times New Roman" panose="02020603050405020304" pitchFamily="18" charset="0"/>
              </a:rPr>
              <a:t>Implement </a:t>
            </a:r>
            <a:r>
              <a:rPr lang="en-US" sz="1700" b="1" dirty="0">
                <a:latin typeface="Times New Roman" panose="02020603050405020304" pitchFamily="18" charset="0"/>
                <a:cs typeface="Times New Roman" panose="02020603050405020304" pitchFamily="18" charset="0"/>
              </a:rPr>
              <a:t>automated alerts</a:t>
            </a:r>
            <a:r>
              <a:rPr lang="en-US" sz="1700" dirty="0">
                <a:latin typeface="Times New Roman" panose="02020603050405020304" pitchFamily="18" charset="0"/>
                <a:cs typeface="Times New Roman" panose="02020603050405020304" pitchFamily="18" charset="0"/>
              </a:rPr>
              <a:t> and </a:t>
            </a:r>
            <a:r>
              <a:rPr lang="en-US" sz="1700" b="1" dirty="0">
                <a:latin typeface="Times New Roman" panose="02020603050405020304" pitchFamily="18" charset="0"/>
                <a:cs typeface="Times New Roman" panose="02020603050405020304" pitchFamily="18" charset="0"/>
              </a:rPr>
              <a:t>recommendation systems</a:t>
            </a:r>
            <a:r>
              <a:rPr lang="en-US" sz="1700" dirty="0">
                <a:latin typeface="Times New Roman" panose="02020603050405020304" pitchFamily="18" charset="0"/>
                <a:cs typeface="Times New Roman" panose="02020603050405020304" pitchFamily="18" charset="0"/>
              </a:rPr>
              <a:t> based on forecasted data.</a:t>
            </a:r>
          </a:p>
          <a:p>
            <a:r>
              <a:rPr lang="en-US" sz="1700" dirty="0">
                <a:latin typeface="Times New Roman" panose="02020603050405020304" pitchFamily="18" charset="0"/>
                <a:cs typeface="Times New Roman" panose="02020603050405020304" pitchFamily="18" charset="0"/>
              </a:rPr>
              <a:t>Expand the model to handle </a:t>
            </a:r>
            <a:r>
              <a:rPr lang="en-US" sz="1700" b="1" dirty="0">
                <a:latin typeface="Times New Roman" panose="02020603050405020304" pitchFamily="18" charset="0"/>
                <a:cs typeface="Times New Roman" panose="02020603050405020304" pitchFamily="18" charset="0"/>
              </a:rPr>
              <a:t>real-time streaming data</a:t>
            </a:r>
            <a:r>
              <a:rPr lang="en-US" sz="1700" dirty="0">
                <a:latin typeface="Times New Roman" panose="02020603050405020304" pitchFamily="18" charset="0"/>
                <a:cs typeface="Times New Roman" panose="02020603050405020304" pitchFamily="18" charset="0"/>
              </a:rPr>
              <a:t> for dynamic forecasting</a:t>
            </a:r>
            <a:r>
              <a:rPr lang="en-US" dirty="0"/>
              <a:t>.</a:t>
            </a:r>
          </a:p>
        </p:txBody>
      </p:sp>
      <p:sp>
        <p:nvSpPr>
          <p:cNvPr id="8" name="Rectangle 7">
            <a:extLst>
              <a:ext uri="{FF2B5EF4-FFF2-40B4-BE49-F238E27FC236}">
                <a16:creationId xmlns:a16="http://schemas.microsoft.com/office/drawing/2014/main" id="{DC9D5523-2B84-4193-9EB5-7B9E2B9B3C80}"/>
              </a:ext>
            </a:extLst>
          </p:cNvPr>
          <p:cNvSpPr/>
          <p:nvPr/>
        </p:nvSpPr>
        <p:spPr>
          <a:xfrm>
            <a:off x="510983" y="4844554"/>
            <a:ext cx="11371726" cy="1138773"/>
          </a:xfrm>
          <a:prstGeom prst="rect">
            <a:avLst/>
          </a:prstGeom>
        </p:spPr>
        <p:txBody>
          <a:bodyPr wrap="square">
            <a:spAutoFit/>
          </a:bodyPr>
          <a:lstStyle/>
          <a:p>
            <a:r>
              <a:rPr lang="en-US" sz="1700" b="1" dirty="0">
                <a:latin typeface="Times New Roman" panose="02020603050405020304" pitchFamily="18" charset="0"/>
                <a:cs typeface="Times New Roman" panose="02020603050405020304" pitchFamily="18" charset="0"/>
              </a:rPr>
              <a:t>Final Note</a:t>
            </a:r>
          </a:p>
          <a:p>
            <a:r>
              <a:rPr lang="en-US" sz="1700" dirty="0">
                <a:latin typeface="Times New Roman" panose="02020603050405020304" pitchFamily="18" charset="0"/>
                <a:cs typeface="Times New Roman" panose="02020603050405020304" pitchFamily="18" charset="0"/>
              </a:rPr>
              <a:t>This sales forecasting system bridges the gap between </a:t>
            </a:r>
            <a:r>
              <a:rPr lang="en-US" sz="1700" b="1" dirty="0">
                <a:latin typeface="Times New Roman" panose="02020603050405020304" pitchFamily="18" charset="0"/>
                <a:cs typeface="Times New Roman" panose="02020603050405020304" pitchFamily="18" charset="0"/>
              </a:rPr>
              <a:t>raw sales data</a:t>
            </a:r>
            <a:r>
              <a:rPr lang="en-US" sz="1700" dirty="0">
                <a:latin typeface="Times New Roman" panose="02020603050405020304" pitchFamily="18" charset="0"/>
                <a:cs typeface="Times New Roman" panose="02020603050405020304" pitchFamily="18" charset="0"/>
              </a:rPr>
              <a:t> and </a:t>
            </a:r>
            <a:r>
              <a:rPr lang="en-US" sz="1700" b="1" dirty="0">
                <a:latin typeface="Times New Roman" panose="02020603050405020304" pitchFamily="18" charset="0"/>
                <a:cs typeface="Times New Roman" panose="02020603050405020304" pitchFamily="18" charset="0"/>
              </a:rPr>
              <a:t>business intelligence</a:t>
            </a:r>
            <a:r>
              <a:rPr lang="en-US" sz="1700" dirty="0">
                <a:latin typeface="Times New Roman" panose="02020603050405020304" pitchFamily="18" charset="0"/>
                <a:cs typeface="Times New Roman" panose="02020603050405020304" pitchFamily="18" charset="0"/>
              </a:rPr>
              <a:t>, helping companies move from reactive to proactive planning.</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It is a </a:t>
            </a:r>
            <a:r>
              <a:rPr lang="en-US" sz="1700" b="1" dirty="0">
                <a:latin typeface="Times New Roman" panose="02020603050405020304" pitchFamily="18" charset="0"/>
                <a:cs typeface="Times New Roman" panose="02020603050405020304" pitchFamily="18" charset="0"/>
              </a:rPr>
              <a:t>powerful tool for retail growth</a:t>
            </a:r>
            <a:r>
              <a:rPr lang="en-US" sz="1700" dirty="0">
                <a:latin typeface="Times New Roman" panose="02020603050405020304" pitchFamily="18" charset="0"/>
                <a:cs typeface="Times New Roman" panose="02020603050405020304" pitchFamily="18" charset="0"/>
              </a:rPr>
              <a:t>, built on data science, automation, and strategic foresight.</a:t>
            </a:r>
          </a:p>
        </p:txBody>
      </p:sp>
    </p:spTree>
    <p:extLst>
      <p:ext uri="{BB962C8B-B14F-4D97-AF65-F5344CB8AC3E}">
        <p14:creationId xmlns:p14="http://schemas.microsoft.com/office/powerpoint/2010/main" val="398610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A61762-BA15-4649-A814-91B16486ED12}"/>
              </a:ext>
            </a:extLst>
          </p:cNvPr>
          <p:cNvSpPr/>
          <p:nvPr/>
        </p:nvSpPr>
        <p:spPr>
          <a:xfrm>
            <a:off x="107576" y="111169"/>
            <a:ext cx="3307977" cy="584775"/>
          </a:xfrm>
          <a:prstGeom prst="rect">
            <a:avLst/>
          </a:prstGeom>
        </p:spPr>
        <p:txBody>
          <a:bodyPr wrap="square">
            <a:spAutoFit/>
          </a:bodyPr>
          <a:lstStyle/>
          <a:p>
            <a:r>
              <a:rPr lang="en-IN" sz="3200" b="1" i="0" dirty="0">
                <a:effectLst/>
                <a:latin typeface="Times New Roman" panose="02020603050405020304" pitchFamily="18" charset="0"/>
                <a:cs typeface="Times New Roman" panose="02020603050405020304" pitchFamily="18" charset="0"/>
              </a:rPr>
              <a:t>Project Overview</a:t>
            </a:r>
            <a:endParaRPr lang="en-IN" sz="32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8A21DF8-CCC9-4819-8E8F-F8B6356F8A75}"/>
              </a:ext>
            </a:extLst>
          </p:cNvPr>
          <p:cNvSpPr/>
          <p:nvPr/>
        </p:nvSpPr>
        <p:spPr>
          <a:xfrm>
            <a:off x="107576" y="695944"/>
            <a:ext cx="12084424" cy="609397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To develop and deploy an end-to-end machine learning solution that forecasts daily sales for retail stores across multiple cities up to six weeks in advance.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Business Problem</a:t>
            </a:r>
          </a:p>
          <a:p>
            <a:r>
              <a:rPr lang="en-US" dirty="0">
                <a:latin typeface="Times New Roman" panose="02020603050405020304" pitchFamily="18" charset="0"/>
                <a:cs typeface="Times New Roman" panose="02020603050405020304" pitchFamily="18" charset="0"/>
              </a:rPr>
              <a:t>Currently, store managers rely on personal experience and judgment to forecast sales, which may not be optimal. The finance team requires accurate sales predictions to make informed business decisions and resource planning across various store locations</a:t>
            </a:r>
            <a:r>
              <a:rPr lang="en-US" dirty="0"/>
              <a:t>.</a:t>
            </a:r>
          </a:p>
          <a:p>
            <a:endParaRPr lang="en-US" b="1"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Project Objectives</a:t>
            </a:r>
          </a:p>
          <a:p>
            <a:r>
              <a:rPr lang="en-US" dirty="0">
                <a:latin typeface="Times New Roman" panose="02020603050405020304" pitchFamily="18" charset="0"/>
                <a:cs typeface="Times New Roman" panose="02020603050405020304" pitchFamily="18" charset="0"/>
              </a:rPr>
              <a:t>The project is structured into three main components</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1. Exploratory Data Analysis (Task 1)</a:t>
            </a:r>
          </a:p>
          <a:p>
            <a:r>
              <a:rPr lang="en-US" b="1" dirty="0"/>
              <a:t>	</a:t>
            </a:r>
            <a:r>
              <a:rPr lang="en-US" b="1" dirty="0">
                <a:latin typeface="Times New Roman" panose="02020603050405020304" pitchFamily="18" charset="0"/>
                <a:cs typeface="Times New Roman" panose="02020603050405020304" pitchFamily="18" charset="0"/>
              </a:rPr>
              <a:t>.Customer Behavior Analysis</a:t>
            </a:r>
            <a:r>
              <a:rPr lang="en-US" dirty="0">
                <a:latin typeface="Times New Roman" panose="02020603050405020304" pitchFamily="18" charset="0"/>
                <a:cs typeface="Times New Roman" panose="02020603050405020304" pitchFamily="18" charset="0"/>
              </a:rPr>
              <a:t>: Understanding purchasing patterns across different stores.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.Data Cleaning &amp; Preprocessing</a:t>
            </a:r>
            <a:r>
              <a:rPr lang="en-US" dirty="0">
                <a:latin typeface="Times New Roman" panose="02020603050405020304" pitchFamily="18" charset="0"/>
                <a:cs typeface="Times New Roman" panose="02020603050405020304" pitchFamily="18" charset="0"/>
              </a:rPr>
              <a:t>: Building pipelines to handle outliers and missing data.</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.Feature Analysis</a:t>
            </a:r>
            <a:r>
              <a:rPr lang="en-US" dirty="0">
                <a:latin typeface="Times New Roman" panose="02020603050405020304" pitchFamily="18" charset="0"/>
                <a:cs typeface="Times New Roman" panose="02020603050405020304" pitchFamily="18" charset="0"/>
              </a:rPr>
              <a:t>: Examining factors like promotions, holidays, seasonality, competition, and store 				            	   characteristics.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29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ar: 5 Points 1">
            <a:extLst>
              <a:ext uri="{FF2B5EF4-FFF2-40B4-BE49-F238E27FC236}">
                <a16:creationId xmlns:a16="http://schemas.microsoft.com/office/drawing/2014/main" id="{C866E950-8536-486D-93CA-952A3F98E07D}"/>
              </a:ext>
            </a:extLst>
          </p:cNvPr>
          <p:cNvSpPr/>
          <p:nvPr/>
        </p:nvSpPr>
        <p:spPr>
          <a:xfrm>
            <a:off x="0" y="282388"/>
            <a:ext cx="9856694" cy="62663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09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9CCDD1-12CE-450F-8D47-38D2BE657910}"/>
              </a:ext>
            </a:extLst>
          </p:cNvPr>
          <p:cNvSpPr/>
          <p:nvPr/>
        </p:nvSpPr>
        <p:spPr>
          <a:xfrm>
            <a:off x="103094" y="104473"/>
            <a:ext cx="12088906" cy="1846659"/>
          </a:xfrm>
          <a:prstGeom prst="rect">
            <a:avLst/>
          </a:prstGeom>
        </p:spPr>
        <p:txBody>
          <a:bodyPr wrap="square">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Key to Explore</a:t>
            </a:r>
            <a:r>
              <a:rPr lang="en-US" sz="2400"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Impact of promotions on sales and customer acquisition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Seasonal purchasing behaviors (Christmas, Easter, etc.)</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 between sales and customer numbers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Effect of competition distance on store performance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Store opening patterns and weekend sales impact</a:t>
            </a:r>
          </a:p>
        </p:txBody>
      </p:sp>
      <p:sp>
        <p:nvSpPr>
          <p:cNvPr id="3" name="Rectangle 2">
            <a:extLst>
              <a:ext uri="{FF2B5EF4-FFF2-40B4-BE49-F238E27FC236}">
                <a16:creationId xmlns:a16="http://schemas.microsoft.com/office/drawing/2014/main" id="{E15C87F8-1FDC-4BF0-8682-072AE7158056}"/>
              </a:ext>
            </a:extLst>
          </p:cNvPr>
          <p:cNvSpPr/>
          <p:nvPr/>
        </p:nvSpPr>
        <p:spPr>
          <a:xfrm>
            <a:off x="103094" y="2155122"/>
            <a:ext cx="3939989" cy="430887"/>
          </a:xfrm>
          <a:prstGeom prst="rect">
            <a:avLst/>
          </a:prstGeom>
        </p:spPr>
        <p:txBody>
          <a:bodyPr wrap="none">
            <a:spAutoFit/>
          </a:bodyPr>
          <a:lstStyle/>
          <a:p>
            <a:r>
              <a:rPr lang="en-US" sz="2200" b="1" dirty="0">
                <a:latin typeface="Times New Roman" panose="02020603050405020304" pitchFamily="18" charset="0"/>
                <a:cs typeface="Times New Roman" panose="02020603050405020304" pitchFamily="18" charset="0"/>
              </a:rPr>
              <a:t>2. Predictive Modeling (Task 2)</a:t>
            </a:r>
            <a:endParaRPr lang="en-IN" sz="2200" b="1"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DB2E0118-FBB4-488A-8DAB-EA30CF33C49F}"/>
              </a:ext>
            </a:extLst>
          </p:cNvPr>
          <p:cNvSpPr>
            <a:spLocks noChangeArrowheads="1"/>
          </p:cNvSpPr>
          <p:nvPr/>
        </p:nvSpPr>
        <p:spPr bwMode="auto">
          <a:xfrm>
            <a:off x="103095" y="2649995"/>
            <a:ext cx="1208890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ML Approach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sklearn pipelines with tree-based algorithms (Random Forest)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Approach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LSTM neural networks for time series forecasting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temporal features from datetime columns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 loss function selection and performance analysis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MLOps Implementation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serialization, versioning, and MLFlow integration </a:t>
            </a:r>
          </a:p>
        </p:txBody>
      </p:sp>
      <p:sp>
        <p:nvSpPr>
          <p:cNvPr id="7" name="Rectangle 6">
            <a:extLst>
              <a:ext uri="{FF2B5EF4-FFF2-40B4-BE49-F238E27FC236}">
                <a16:creationId xmlns:a16="http://schemas.microsoft.com/office/drawing/2014/main" id="{BF082AD5-2DAE-4DDF-AFF6-22367EA77212}"/>
              </a:ext>
            </a:extLst>
          </p:cNvPr>
          <p:cNvSpPr/>
          <p:nvPr/>
        </p:nvSpPr>
        <p:spPr>
          <a:xfrm>
            <a:off x="103094" y="4456854"/>
            <a:ext cx="5171993" cy="430887"/>
          </a:xfrm>
          <a:prstGeom prst="rect">
            <a:avLst/>
          </a:prstGeom>
        </p:spPr>
        <p:txBody>
          <a:bodyPr wrap="none">
            <a:spAutoFit/>
          </a:bodyPr>
          <a:lstStyle/>
          <a:p>
            <a:r>
              <a:rPr lang="en-US" sz="2200" b="1" dirty="0">
                <a:latin typeface="Times New Roman" panose="02020603050405020304" pitchFamily="18" charset="0"/>
                <a:cs typeface="Times New Roman" panose="02020603050405020304" pitchFamily="18" charset="0"/>
              </a:rPr>
              <a:t>3. Web Application Development (Task 3)</a:t>
            </a:r>
            <a:endParaRPr lang="en-IN" sz="2200" b="1"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6F9F62E6-B710-4F78-9DC6-D2E2EE5B66D6}"/>
              </a:ext>
            </a:extLst>
          </p:cNvPr>
          <p:cNvSpPr>
            <a:spLocks noChangeArrowheads="1"/>
          </p:cNvSpPr>
          <p:nvPr/>
        </p:nvSpPr>
        <p:spPr bwMode="auto">
          <a:xfrm>
            <a:off x="282388" y="4845895"/>
            <a:ext cx="119096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Interface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User-friendly dashboard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inference using Streamlit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Parameters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 ID, date, holiday indicators, promotion status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Features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Predicted sales amounts, customer numbers, and downloadable CSV reports </a:t>
            </a:r>
          </a:p>
        </p:txBody>
      </p:sp>
    </p:spTree>
    <p:extLst>
      <p:ext uri="{BB962C8B-B14F-4D97-AF65-F5344CB8AC3E}">
        <p14:creationId xmlns:p14="http://schemas.microsoft.com/office/powerpoint/2010/main" val="112478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06DD3A-63E3-4B6D-85C3-C6AA1D789E47}"/>
              </a:ext>
            </a:extLst>
          </p:cNvPr>
          <p:cNvSpPr/>
          <p:nvPr/>
        </p:nvSpPr>
        <p:spPr>
          <a:xfrm>
            <a:off x="116540" y="119280"/>
            <a:ext cx="12075459" cy="2246769"/>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Dataset Features</a:t>
            </a:r>
          </a:p>
          <a:p>
            <a:r>
              <a:rPr lang="en-US" dirty="0">
                <a:latin typeface="Times New Roman" panose="02020603050405020304" pitchFamily="18" charset="0"/>
                <a:cs typeface="Times New Roman" panose="02020603050405020304" pitchFamily="18" charset="0"/>
              </a:rPr>
              <a:t>The dataset includes comprehensive information about</a:t>
            </a:r>
          </a:p>
          <a:p>
            <a:pPr lvl="1"/>
            <a:r>
              <a:rPr lang="en-US" b="1" dirty="0">
                <a:latin typeface="Times New Roman" panose="02020603050405020304" pitchFamily="18" charset="0"/>
                <a:cs typeface="Times New Roman" panose="02020603050405020304" pitchFamily="18" charset="0"/>
              </a:rPr>
              <a:t>Store Information</a:t>
            </a:r>
            <a:r>
              <a:rPr lang="en-US" dirty="0">
                <a:latin typeface="Times New Roman" panose="02020603050405020304" pitchFamily="18" charset="0"/>
                <a:cs typeface="Times New Roman" panose="02020603050405020304" pitchFamily="18" charset="0"/>
              </a:rPr>
              <a:t>: Store ID, type, assortment level</a:t>
            </a:r>
          </a:p>
          <a:p>
            <a:pPr lvl="1"/>
            <a:r>
              <a:rPr lang="en-US" b="1" dirty="0">
                <a:latin typeface="Times New Roman" panose="02020603050405020304" pitchFamily="18" charset="0"/>
                <a:cs typeface="Times New Roman" panose="02020603050405020304" pitchFamily="18" charset="0"/>
              </a:rPr>
              <a:t>Sales Data</a:t>
            </a:r>
            <a:r>
              <a:rPr lang="en-US" dirty="0">
                <a:latin typeface="Times New Roman" panose="02020603050405020304" pitchFamily="18" charset="0"/>
                <a:cs typeface="Times New Roman" panose="02020603050405020304" pitchFamily="18" charset="0"/>
              </a:rPr>
              <a:t>: Daily turnover and customer counts</a:t>
            </a:r>
          </a:p>
          <a:p>
            <a:pPr lvl="1"/>
            <a:r>
              <a:rPr lang="en-US" b="1" dirty="0">
                <a:latin typeface="Times New Roman" panose="02020603050405020304" pitchFamily="18" charset="0"/>
                <a:cs typeface="Times New Roman" panose="02020603050405020304" pitchFamily="18" charset="0"/>
              </a:rPr>
              <a:t>Temporal Factors</a:t>
            </a:r>
            <a:r>
              <a:rPr lang="en-US" dirty="0">
                <a:latin typeface="Times New Roman" panose="02020603050405020304" pitchFamily="18" charset="0"/>
                <a:cs typeface="Times New Roman" panose="02020603050405020304" pitchFamily="18" charset="0"/>
              </a:rPr>
              <a:t>: Dates, holidays, school holidays</a:t>
            </a:r>
          </a:p>
          <a:p>
            <a:pPr lvl="1"/>
            <a:r>
              <a:rPr lang="en-US" b="1" dirty="0">
                <a:latin typeface="Times New Roman" panose="02020603050405020304" pitchFamily="18" charset="0"/>
                <a:cs typeface="Times New Roman" panose="02020603050405020304" pitchFamily="18" charset="0"/>
              </a:rPr>
              <a:t>Promotional Activities</a:t>
            </a:r>
            <a:r>
              <a:rPr lang="en-US" dirty="0">
                <a:latin typeface="Times New Roman" panose="02020603050405020304" pitchFamily="18" charset="0"/>
                <a:cs typeface="Times New Roman" panose="02020603050405020304" pitchFamily="18" charset="0"/>
              </a:rPr>
              <a:t>: Regular promos and consecutive promotional campaigns</a:t>
            </a:r>
          </a:p>
          <a:p>
            <a:pPr lvl="1"/>
            <a:r>
              <a:rPr lang="en-US" b="1" dirty="0">
                <a:latin typeface="Times New Roman" panose="02020603050405020304" pitchFamily="18" charset="0"/>
                <a:cs typeface="Times New Roman" panose="02020603050405020304" pitchFamily="18" charset="0"/>
              </a:rPr>
              <a:t>Competition Data</a:t>
            </a:r>
            <a:r>
              <a:rPr lang="en-US" dirty="0">
                <a:latin typeface="Times New Roman" panose="02020603050405020304" pitchFamily="18" charset="0"/>
                <a:cs typeface="Times New Roman" panose="02020603050405020304" pitchFamily="18" charset="0"/>
              </a:rPr>
              <a:t>: Distance and opening dates of nearest competitors</a:t>
            </a:r>
          </a:p>
        </p:txBody>
      </p:sp>
      <p:sp>
        <p:nvSpPr>
          <p:cNvPr id="3" name="Rectangle 2">
            <a:extLst>
              <a:ext uri="{FF2B5EF4-FFF2-40B4-BE49-F238E27FC236}">
                <a16:creationId xmlns:a16="http://schemas.microsoft.com/office/drawing/2014/main" id="{DBA652BA-EE54-4210-9B48-D5643A12166B}"/>
              </a:ext>
            </a:extLst>
          </p:cNvPr>
          <p:cNvSpPr/>
          <p:nvPr/>
        </p:nvSpPr>
        <p:spPr>
          <a:xfrm>
            <a:off x="116540" y="2628782"/>
            <a:ext cx="12075458" cy="1969770"/>
          </a:xfrm>
          <a:prstGeom prst="rect">
            <a:avLst/>
          </a:prstGeom>
        </p:spPr>
        <p:txBody>
          <a:bodyPr wrap="square">
            <a:spAutoFit/>
          </a:bodyPr>
          <a:lstStyle/>
          <a:p>
            <a:r>
              <a:rPr lang="en-IN" sz="3200" b="1" dirty="0">
                <a:latin typeface="Times New Roman" panose="02020603050405020304" pitchFamily="18" charset="0"/>
                <a:cs typeface="Times New Roman" panose="02020603050405020304" pitchFamily="18" charset="0"/>
              </a:rPr>
              <a:t>Technical Stack</a:t>
            </a:r>
          </a:p>
          <a:p>
            <a:pPr lvl="1"/>
            <a:r>
              <a:rPr lang="en-IN" b="1" dirty="0">
                <a:latin typeface="Times New Roman" panose="02020603050405020304" pitchFamily="18" charset="0"/>
                <a:cs typeface="Times New Roman" panose="02020603050405020304" pitchFamily="18" charset="0"/>
              </a:rPr>
              <a:t>Programming</a:t>
            </a:r>
            <a:r>
              <a:rPr lang="en-IN" dirty="0">
                <a:latin typeface="Times New Roman" panose="02020603050405020304" pitchFamily="18" charset="0"/>
                <a:cs typeface="Times New Roman" panose="02020603050405020304" pitchFamily="18" charset="0"/>
              </a:rPr>
              <a:t>: Python (Pandas, NumPy, Matplotlib)</a:t>
            </a:r>
          </a:p>
          <a:p>
            <a:pPr lvl="1"/>
            <a:r>
              <a:rPr lang="en-IN" b="1" dirty="0">
                <a:latin typeface="Times New Roman" panose="02020603050405020304" pitchFamily="18" charset="0"/>
                <a:cs typeface="Times New Roman" panose="02020603050405020304" pitchFamily="18" charset="0"/>
              </a:rPr>
              <a:t>Machine Learning</a:t>
            </a:r>
            <a:r>
              <a:rPr lang="en-IN" dirty="0">
                <a:latin typeface="Times New Roman" panose="02020603050405020304" pitchFamily="18" charset="0"/>
                <a:cs typeface="Times New Roman" panose="02020603050405020304" pitchFamily="18" charset="0"/>
              </a:rPr>
              <a:t>: Scikit-learn, TensorFlow</a:t>
            </a:r>
          </a:p>
          <a:p>
            <a:pPr lvl="1"/>
            <a:r>
              <a:rPr lang="en-IN" b="1" dirty="0">
                <a:latin typeface="Times New Roman" panose="02020603050405020304" pitchFamily="18" charset="0"/>
                <a:cs typeface="Times New Roman" panose="02020603050405020304" pitchFamily="18" charset="0"/>
              </a:rPr>
              <a:t>MLOps</a:t>
            </a:r>
            <a:r>
              <a:rPr lang="en-IN" dirty="0">
                <a:latin typeface="Times New Roman" panose="02020603050405020304" pitchFamily="18" charset="0"/>
                <a:cs typeface="Times New Roman" panose="02020603050405020304" pitchFamily="18" charset="0"/>
              </a:rPr>
              <a:t>: MLFlow for model tracking and serving</a:t>
            </a:r>
          </a:p>
          <a:p>
            <a:pPr lvl="1"/>
            <a:r>
              <a:rPr lang="en-IN" b="1" dirty="0">
                <a:latin typeface="Times New Roman" panose="02020603050405020304" pitchFamily="18" charset="0"/>
                <a:cs typeface="Times New Roman" panose="02020603050405020304" pitchFamily="18" charset="0"/>
              </a:rPr>
              <a:t>Web Development</a:t>
            </a:r>
            <a:r>
              <a:rPr lang="en-IN" dirty="0">
                <a:latin typeface="Times New Roman" panose="02020603050405020304" pitchFamily="18" charset="0"/>
                <a:cs typeface="Times New Roman" panose="02020603050405020304" pitchFamily="18" charset="0"/>
              </a:rPr>
              <a:t>: Streamlit, HTML, CSS</a:t>
            </a:r>
          </a:p>
          <a:p>
            <a:pPr lvl="1"/>
            <a:r>
              <a:rPr lang="en-US" b="1" dirty="0">
                <a:latin typeface="Times New Roman" panose="02020603050405020304" pitchFamily="18" charset="0"/>
                <a:cs typeface="Times New Roman" panose="02020603050405020304" pitchFamily="18" charset="0"/>
              </a:rPr>
              <a:t>Software Used: </a:t>
            </a:r>
            <a:r>
              <a:rPr lang="en-US" dirty="0">
                <a:latin typeface="Times New Roman" panose="02020603050405020304" pitchFamily="18" charset="0"/>
                <a:cs typeface="Times New Roman" panose="02020603050405020304" pitchFamily="18" charset="0"/>
              </a:rPr>
              <a:t>jupyter notebook, VS Code</a:t>
            </a:r>
            <a:endParaRPr lang="en-IN"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C8BA8C-242F-40A6-B3EF-D583C11F4F03}"/>
              </a:ext>
            </a:extLst>
          </p:cNvPr>
          <p:cNvSpPr/>
          <p:nvPr/>
        </p:nvSpPr>
        <p:spPr>
          <a:xfrm>
            <a:off x="452718" y="4598552"/>
            <a:ext cx="11739282" cy="2246769"/>
          </a:xfrm>
          <a:prstGeom prst="rect">
            <a:avLst/>
          </a:prstGeom>
        </p:spPr>
        <p:txBody>
          <a:bodyPr wrap="square">
            <a:spAutoFit/>
          </a:bodyPr>
          <a:lstStyle/>
          <a:p>
            <a:r>
              <a:rPr lang="en-IN" sz="3200" b="1" dirty="0">
                <a:latin typeface="Times New Roman" panose="02020603050405020304" pitchFamily="18" charset="0"/>
                <a:cs typeface="Times New Roman" panose="02020603050405020304" pitchFamily="18" charset="0"/>
              </a:rPr>
              <a:t>Expected Outcomes</a:t>
            </a:r>
          </a:p>
          <a:p>
            <a:r>
              <a:rPr lang="en-IN" b="1" dirty="0">
                <a:latin typeface="Times New Roman" panose="02020603050405020304" pitchFamily="18" charset="0"/>
                <a:cs typeface="Times New Roman" panose="02020603050405020304" pitchFamily="18" charset="0"/>
              </a:rPr>
              <a:t> Business Impact</a:t>
            </a:r>
            <a:r>
              <a:rPr lang="en-IN" dirty="0">
                <a:latin typeface="Times New Roman" panose="02020603050405020304" pitchFamily="18" charset="0"/>
                <a:cs typeface="Times New Roman" panose="02020603050405020304" pitchFamily="18" charset="0"/>
              </a:rPr>
              <a:t>: 6-week ahead sales forecasting capability for better resource planning</a:t>
            </a:r>
          </a:p>
          <a:p>
            <a:r>
              <a:rPr lang="en-IN" b="1" dirty="0">
                <a:latin typeface="Times New Roman" panose="02020603050405020304" pitchFamily="18" charset="0"/>
                <a:cs typeface="Times New Roman" panose="02020603050405020304" pitchFamily="18" charset="0"/>
              </a:rPr>
              <a:t> Technical Deliverables</a:t>
            </a:r>
            <a:r>
              <a:rPr lang="en-IN"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Comprehensive EDA notebook with insights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Production-ready ML models with performance metrics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User-friendly web application for predictions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Complete MLOps pipeline for model management</a:t>
            </a:r>
          </a:p>
        </p:txBody>
      </p:sp>
    </p:spTree>
    <p:extLst>
      <p:ext uri="{BB962C8B-B14F-4D97-AF65-F5344CB8AC3E}">
        <p14:creationId xmlns:p14="http://schemas.microsoft.com/office/powerpoint/2010/main" val="325552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1225-F4C8-1AF8-7530-12BF5C9A86D5}"/>
              </a:ext>
            </a:extLst>
          </p:cNvPr>
          <p:cNvSpPr>
            <a:spLocks noGrp="1"/>
          </p:cNvSpPr>
          <p:nvPr>
            <p:ph type="title"/>
          </p:nvPr>
        </p:nvSpPr>
        <p:spPr>
          <a:xfrm>
            <a:off x="322724" y="98612"/>
            <a:ext cx="7624483" cy="995082"/>
          </a:xfrm>
        </p:spPr>
        <p:txBody>
          <a:bodyPr>
            <a:normAutofit fontScale="90000"/>
          </a:bodyPr>
          <a:lstStyle/>
          <a:p>
            <a:r>
              <a:rPr lang="en-IN" sz="3200" dirty="0">
                <a:latin typeface="Times New Roman" panose="02020603050405020304" pitchFamily="18" charset="0"/>
                <a:cs typeface="Times New Roman" panose="02020603050405020304" pitchFamily="18" charset="0"/>
              </a:rPr>
              <a:t>Task 1 - </a:t>
            </a:r>
            <a:r>
              <a:rPr lang="en-US" sz="3200" dirty="0">
                <a:latin typeface="Times New Roman" panose="02020603050405020304" pitchFamily="18" charset="0"/>
                <a:cs typeface="Times New Roman" panose="02020603050405020304" pitchFamily="18" charset="0"/>
              </a:rPr>
              <a:t>Exploration of customer 		           	 	        purchasing Behaviour </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18683D0-6324-051E-45D5-1E24D18B74F2}"/>
              </a:ext>
            </a:extLst>
          </p:cNvPr>
          <p:cNvSpPr>
            <a:spLocks noGrp="1"/>
          </p:cNvSpPr>
          <p:nvPr>
            <p:ph type="body" sz="half" idx="2"/>
          </p:nvPr>
        </p:nvSpPr>
        <p:spPr>
          <a:xfrm>
            <a:off x="322724" y="1093694"/>
            <a:ext cx="5614661" cy="5589475"/>
          </a:xfrm>
        </p:spPr>
        <p:txBody>
          <a:bodyPr>
            <a:normAutofit/>
          </a:bodyPr>
          <a:lstStyle/>
          <a:p>
            <a:pPr algn="just">
              <a:lnSpc>
                <a:spcPct val="110000"/>
              </a:lnSpc>
            </a:pPr>
            <a:r>
              <a:rPr lang="en-US" sz="1700" dirty="0">
                <a:latin typeface="Times New Roman" panose="02020603050405020304" pitchFamily="18" charset="0"/>
                <a:cs typeface="Times New Roman" panose="02020603050405020304" pitchFamily="18" charset="0"/>
              </a:rPr>
              <a:t>Customer purchasing behaviour refers to the decision-making processes and actions that individuals or groups undertake when selecting, buying, using, or disposing of products and services. Understanding this behaviour is crucial for businesses aiming to tailor their marketing strategies, improve customer satisfaction, and boost sales</a:t>
            </a:r>
            <a:r>
              <a:rPr lang="en-US" sz="1800" dirty="0">
                <a:latin typeface="Times New Roman" panose="02020603050405020304" pitchFamily="18" charset="0"/>
                <a:cs typeface="Times New Roman" panose="02020603050405020304" pitchFamily="18" charset="0"/>
              </a:rPr>
              <a:t>.</a:t>
            </a:r>
          </a:p>
          <a:p>
            <a:pPr algn="just">
              <a:lnSpc>
                <a:spcPct val="110000"/>
              </a:lnSpc>
            </a:pPr>
            <a:r>
              <a:rPr lang="en-US" sz="1700" b="1" dirty="0">
                <a:latin typeface="Times New Roman" panose="02020603050405020304" pitchFamily="18" charset="0"/>
                <a:cs typeface="Times New Roman" panose="02020603050405020304" pitchFamily="18" charset="0"/>
              </a:rPr>
              <a:t>Sales Distribution: Holiday vs Non-Holiday </a:t>
            </a:r>
            <a:endParaRPr lang="en-IN" sz="1800" dirty="0">
              <a:latin typeface="Times New Roman" panose="02020603050405020304" pitchFamily="18" charset="0"/>
              <a:cs typeface="Times New Roman" panose="02020603050405020304" pitchFamily="18" charset="0"/>
            </a:endParaRPr>
          </a:p>
          <a:p>
            <a:pPr algn="just">
              <a:lnSpc>
                <a:spcPct val="110000"/>
              </a:lnSpc>
            </a:pP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452AFB-1306-4317-95DA-47178A2517ED}"/>
              </a:ext>
            </a:extLst>
          </p:cNvPr>
          <p:cNvSpPr>
            <a:spLocks noGrp="1"/>
          </p:cNvSpPr>
          <p:nvPr>
            <p:ph idx="1"/>
          </p:nvPr>
        </p:nvSpPr>
        <p:spPr>
          <a:xfrm>
            <a:off x="6096000" y="514924"/>
            <a:ext cx="6096000" cy="6244464"/>
          </a:xfrm>
        </p:spPr>
        <p:txBody>
          <a:bodyPr/>
          <a:lstStyle/>
          <a:p>
            <a:endParaRPr lang="en-IN" dirty="0"/>
          </a:p>
        </p:txBody>
      </p:sp>
      <p:pic>
        <p:nvPicPr>
          <p:cNvPr id="1028" name="Picture 4">
            <a:extLst>
              <a:ext uri="{FF2B5EF4-FFF2-40B4-BE49-F238E27FC236}">
                <a16:creationId xmlns:a16="http://schemas.microsoft.com/office/drawing/2014/main" id="{4C23FD07-F7D8-4FD4-B8F6-96735F000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88029"/>
            <a:ext cx="6096000" cy="63699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C2C3D11B-F565-4A79-9DD7-52898BE373C7}"/>
              </a:ext>
            </a:extLst>
          </p:cNvPr>
          <p:cNvSpPr>
            <a:spLocks noChangeArrowheads="1"/>
          </p:cNvSpPr>
          <p:nvPr/>
        </p:nvSpPr>
        <p:spPr bwMode="auto">
          <a:xfrm>
            <a:off x="322724" y="3284712"/>
            <a:ext cx="5439854" cy="220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Holiday Sales (Red bars/line): The highest number of sales entries is clustered around ₹0, which may indicate a large number of transactions with no recorded revenue—possibly due to heavy discounts, returns, or data entry issues. There's also a noticeable spike around ₹6,000, suggesting a group of customers making relatively high-value purchases during the holidays.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AB985079-17C6-4E4A-8E5D-0426368913CE}"/>
              </a:ext>
            </a:extLst>
          </p:cNvPr>
          <p:cNvSpPr>
            <a:spLocks noChangeArrowheads="1"/>
          </p:cNvSpPr>
          <p:nvPr/>
        </p:nvSpPr>
        <p:spPr bwMode="auto">
          <a:xfrm>
            <a:off x="333424" y="5180618"/>
            <a:ext cx="5628112" cy="167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Non-Holiday Sales (Blue bars/line): The pattern is somewhat similar but generally shows slightly lower frequencies. This implies that while customers also spend during non-holiday periods, the intensity and frequency of purchases are not as high as during holidays.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598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83B2-C31B-0D31-A1EC-3C7FF84C3060}"/>
              </a:ext>
            </a:extLst>
          </p:cNvPr>
          <p:cNvSpPr>
            <a:spLocks noGrp="1"/>
          </p:cNvSpPr>
          <p:nvPr>
            <p:ph type="title"/>
          </p:nvPr>
        </p:nvSpPr>
        <p:spPr>
          <a:xfrm>
            <a:off x="235123" y="121024"/>
            <a:ext cx="6255323" cy="842263"/>
          </a:xfrm>
        </p:spPr>
        <p:txBody>
          <a:bodyPr>
            <a:noAutofit/>
          </a:bodyPr>
          <a:lstStyle/>
          <a:p>
            <a:r>
              <a:rPr lang="en-IN" sz="2500" b="1" dirty="0">
                <a:latin typeface="Times New Roman" panose="02020603050405020304" pitchFamily="18" charset="0"/>
                <a:cs typeface="Times New Roman" panose="02020603050405020304" pitchFamily="18" charset="0"/>
              </a:rPr>
              <a:t>Average Monthly Sales</a:t>
            </a:r>
            <a:br>
              <a:rPr lang="en-US" sz="2800" b="0" i="0" dirty="0">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1C2FBB09-C91D-D060-915D-65BD39B40B28}"/>
              </a:ext>
            </a:extLst>
          </p:cNvPr>
          <p:cNvSpPr>
            <a:spLocks noGrp="1" noChangeArrowheads="1"/>
          </p:cNvSpPr>
          <p:nvPr>
            <p:ph type="body" sz="half" idx="2"/>
          </p:nvPr>
        </p:nvSpPr>
        <p:spPr bwMode="auto">
          <a:xfrm>
            <a:off x="235124" y="612838"/>
            <a:ext cx="5330619"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b="1"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lang="en-US" sz="1700" dirty="0">
                <a:latin typeface="Times New Roman" panose="02020603050405020304" pitchFamily="18" charset="0"/>
                <a:cs typeface="Times New Roman" panose="02020603050405020304" pitchFamily="18" charset="0"/>
              </a:rPr>
              <a:t>This bar chart, titled Average Monthly Sales</a:t>
            </a:r>
            <a:r>
              <a:rPr lang="en-US" sz="1700" b="1"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displays the trend of average sales across each month from January (1) to December (12). The y-axis represents the average sales amount, scaling from ₹0 up to ₹7,000.</a:t>
            </a:r>
          </a:p>
          <a:p>
            <a:pPr algn="just" defTabSz="914400" eaLnBrk="0" fontAlgn="base" hangingPunct="0">
              <a:spcBef>
                <a:spcPct val="0"/>
              </a:spcBef>
              <a:spcAft>
                <a:spcPct val="0"/>
              </a:spcAft>
              <a:buClrTx/>
              <a:buSzTx/>
            </a:pPr>
            <a:endParaRPr lang="en-US" sz="17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endParaRPr lang="en-US" sz="17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E488F9F7-EE81-42BD-BC1A-C7DB3ACE80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8701" y="471914"/>
            <a:ext cx="5733299" cy="63860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6AADFAC-FF92-422D-B6B3-3FE24D523CD1}"/>
              </a:ext>
            </a:extLst>
          </p:cNvPr>
          <p:cNvSpPr>
            <a:spLocks noChangeArrowheads="1"/>
          </p:cNvSpPr>
          <p:nvPr/>
        </p:nvSpPr>
        <p:spPr bwMode="auto">
          <a:xfrm>
            <a:off x="235122" y="2274202"/>
            <a:ext cx="610158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Highest Average Sales: December stands out with the bright yellow bar, indicating the peak of sales activity  possibly driven by holiday shopping or end-of-year promotions.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Lowest Average Sales: May records the lowest sales with a darker bar, suggesting a seasonal dip or off-peak customer activity.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Gradual Trend: The months leading to December show a general upward movement in sales, hinting at increasing customer engagement or seasonal campaigns as the year progresses.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31A756A-008E-4548-A063-F2CDAA027CE1}"/>
              </a:ext>
            </a:extLst>
          </p:cNvPr>
          <p:cNvSpPr>
            <a:spLocks noChangeArrowheads="1"/>
          </p:cNvSpPr>
          <p:nvPr/>
        </p:nvSpPr>
        <p:spPr bwMode="auto">
          <a:xfrm>
            <a:off x="235122" y="4660106"/>
            <a:ext cx="6101583"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Focus: Leverage data-driven campaigns pre-December and address underperforming months with creative initiatives.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Segmentation: Consider timing discounts based on buyer categories early planners vs last-minute shoppers.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45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A9E2-ED4A-EE85-9CBD-684C3E95B736}"/>
              </a:ext>
            </a:extLst>
          </p:cNvPr>
          <p:cNvSpPr>
            <a:spLocks noGrp="1"/>
          </p:cNvSpPr>
          <p:nvPr>
            <p:ph type="title"/>
          </p:nvPr>
        </p:nvSpPr>
        <p:spPr>
          <a:xfrm>
            <a:off x="218949" y="162983"/>
            <a:ext cx="5701552" cy="729987"/>
          </a:xfrm>
        </p:spPr>
        <p:txBody>
          <a:bodyPr>
            <a:noAutofit/>
          </a:bodyPr>
          <a:lstStyle/>
          <a:p>
            <a:r>
              <a:rPr lang="en-US" sz="2500" b="1" dirty="0">
                <a:latin typeface="Times New Roman" panose="02020603050405020304" pitchFamily="18" charset="0"/>
                <a:cs typeface="Times New Roman" panose="02020603050405020304" pitchFamily="18" charset="0"/>
              </a:rPr>
              <a:t>Sales: Weekends vs Weekdays for Stores Open All Week</a:t>
            </a:r>
            <a:endParaRPr lang="en-IN" sz="2500" u="sng"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180832CE-A119-4579-B25F-FCB1AE8EFD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1922" y="445371"/>
            <a:ext cx="5330078" cy="64126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77EED353-CC40-4728-BA25-DAFE5D60ADD6}"/>
              </a:ext>
            </a:extLst>
          </p:cNvPr>
          <p:cNvSpPr>
            <a:spLocks noChangeArrowheads="1"/>
          </p:cNvSpPr>
          <p:nvPr/>
        </p:nvSpPr>
        <p:spPr bwMode="auto">
          <a:xfrm>
            <a:off x="218949" y="1023106"/>
            <a:ext cx="6491133"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Weekday Sales (Green Bar): Significantly higher, averaging around ₹7,000. This indicates strong consumer activity during weekdays, possibly driven by regular shopping routines, working professionals making purchases during lunch breaks, or weekday discounts.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Weekend Sales (Blue Bar): Lower, averaging about ₹3,000. This suggests reduced sales over the weekend, which may seem counterintuitive but could be influenced by factors like fewer store visits, reduced operational hours, or customers preferring online purchases when they’re at home.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3539E69-5D9A-4DC8-89A8-EE651E5638EE}"/>
              </a:ext>
            </a:extLst>
          </p:cNvPr>
          <p:cNvSpPr/>
          <p:nvPr/>
        </p:nvSpPr>
        <p:spPr>
          <a:xfrm>
            <a:off x="218948" y="3833336"/>
            <a:ext cx="6491133" cy="1138773"/>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Weekday Strength (₹7,000+)</a:t>
            </a:r>
          </a:p>
          <a:p>
            <a:r>
              <a:rPr lang="en-US" sz="1700" dirty="0">
                <a:latin typeface="Times New Roman" panose="02020603050405020304" pitchFamily="18" charset="0"/>
                <a:cs typeface="Times New Roman" panose="02020603050405020304" pitchFamily="18" charset="0"/>
              </a:rPr>
              <a:t>The higher average sales during weekdays could be attributed to habitual shopping routines, such as professionals buying essentials during commutes or lunch breaks.</a:t>
            </a:r>
          </a:p>
        </p:txBody>
      </p:sp>
    </p:spTree>
    <p:extLst>
      <p:ext uri="{BB962C8B-B14F-4D97-AF65-F5344CB8AC3E}">
        <p14:creationId xmlns:p14="http://schemas.microsoft.com/office/powerpoint/2010/main" val="17177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2C8E-9EA4-4571-D1C4-C5FB11490B29}"/>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Task 2 - </a:t>
            </a:r>
            <a:r>
              <a:rPr lang="en-IN" dirty="0">
                <a:latin typeface="Times New Roman" panose="02020603050405020304" pitchFamily="18" charset="0"/>
                <a:cs typeface="Times New Roman" panose="02020603050405020304" pitchFamily="18" charset="0"/>
              </a:rPr>
              <a:t>Prediction of store sales</a:t>
            </a:r>
            <a:endParaRPr lang="en-IN" sz="3600" u="sng"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4B8EE0E-5C54-BE9E-33F6-A92A06BC5784}"/>
              </a:ext>
            </a:extLst>
          </p:cNvPr>
          <p:cNvSpPr>
            <a:spLocks noGrp="1" noChangeArrowheads="1"/>
          </p:cNvSpPr>
          <p:nvPr>
            <p:ph idx="1"/>
          </p:nvPr>
        </p:nvSpPr>
        <p:spPr bwMode="auto">
          <a:xfrm>
            <a:off x="793376" y="1345418"/>
            <a:ext cx="10605247" cy="4802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defTabSz="914400" eaLnBrk="0" fontAlgn="base" hangingPunct="0">
              <a:lnSpc>
                <a:spcPct val="150000"/>
              </a:lnSpc>
              <a:spcBef>
                <a:spcPct val="0"/>
              </a:spcBef>
              <a:spcAft>
                <a:spcPct val="0"/>
              </a:spcAft>
              <a:buClrTx/>
              <a:buSzTx/>
              <a:buNone/>
            </a:pPr>
            <a:r>
              <a:rPr lang="en-US" dirty="0">
                <a:latin typeface="Times New Roman" panose="02020603050405020304" pitchFamily="18" charset="0"/>
                <a:cs typeface="Times New Roman" panose="02020603050405020304" pitchFamily="18" charset="0"/>
              </a:rPr>
              <a:t>Predicting store sales is a critical task in retail analytics that helps businesses make informed decisions about inventory management, staffing, marketing, and revenue forecasting. With the rise of data-driven strategies, sales prediction has evolved from simple trend analysis to sophisticated machine learning models.</a:t>
            </a:r>
          </a:p>
          <a:p>
            <a:pPr marL="0" indent="0">
              <a:buNone/>
            </a:pPr>
            <a:r>
              <a:rPr lang="en-US" sz="2000" b="1" dirty="0">
                <a:latin typeface="Times New Roman" panose="02020603050405020304" pitchFamily="18" charset="0"/>
                <a:cs typeface="Times New Roman" panose="02020603050405020304" pitchFamily="18" charset="0"/>
              </a:rPr>
              <a:t>Sales predictions rely on a variety of features, including:</a:t>
            </a:r>
          </a:p>
          <a:p>
            <a:pPr marL="0" indent="0">
              <a:buNone/>
            </a:pPr>
            <a:r>
              <a:rPr lang="en-US" sz="1700" dirty="0">
                <a:latin typeface="Times New Roman" panose="02020603050405020304" pitchFamily="18" charset="0"/>
                <a:cs typeface="Times New Roman" panose="02020603050405020304" pitchFamily="18" charset="0"/>
              </a:rPr>
              <a:t>Historical Sales Data, Store Type and Location ,Promotions and Discounts ,Holiday and Seasonal Effects ,Day of the Week / Month ,Weather Conditions ,Competitor Activity.</a:t>
            </a:r>
          </a:p>
          <a:p>
            <a:pPr marL="0" indent="0">
              <a:buNone/>
            </a:pPr>
            <a:r>
              <a:rPr lang="en-US" sz="1700" dirty="0">
                <a:latin typeface="Times New Roman" panose="02020603050405020304" pitchFamily="18" charset="0"/>
                <a:cs typeface="Times New Roman" panose="02020603050405020304" pitchFamily="18" charset="0"/>
              </a:rPr>
              <a:t>Implement streaming data pipelines using tools like Kafka or Spark to update predictions dynamically.</a:t>
            </a:r>
          </a:p>
          <a:p>
            <a:pPr marL="0" indent="0">
              <a:buNone/>
            </a:pPr>
            <a:r>
              <a:rPr lang="en-US" b="1" dirty="0"/>
              <a:t>Techniques Used:</a:t>
            </a:r>
            <a:endParaRPr lang="en-US" dirty="0"/>
          </a:p>
          <a:p>
            <a:pPr marL="0" indent="0">
              <a:buNone/>
            </a:pPr>
            <a:r>
              <a:rPr lang="en-US" dirty="0"/>
              <a:t>Time Series Analysis</a:t>
            </a:r>
          </a:p>
          <a:p>
            <a:pPr marL="0" indent="0">
              <a:buNone/>
            </a:pPr>
            <a:r>
              <a:rPr lang="en-US" dirty="0"/>
              <a:t>Regression Models</a:t>
            </a:r>
          </a:p>
          <a:p>
            <a:pPr marL="0" indent="0">
              <a:buNone/>
            </a:pPr>
            <a:r>
              <a:rPr lang="en-US" dirty="0"/>
              <a:t>Machine Learning Algorithms (e.g., Random Forest)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1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ACF3-09E2-5944-57D5-038611AD352B}"/>
              </a:ext>
            </a:extLst>
          </p:cNvPr>
          <p:cNvSpPr>
            <a:spLocks noGrp="1"/>
          </p:cNvSpPr>
          <p:nvPr>
            <p:ph type="title"/>
          </p:nvPr>
        </p:nvSpPr>
        <p:spPr>
          <a:xfrm>
            <a:off x="143435" y="130020"/>
            <a:ext cx="5378823" cy="851615"/>
          </a:xfrm>
        </p:spPr>
        <p:txBody>
          <a:bodyPr>
            <a:normAutofit/>
          </a:bodyPr>
          <a:lstStyle/>
          <a:p>
            <a:r>
              <a:rPr lang="en-US" sz="2500" b="0" i="0" u="sng" dirty="0">
                <a:effectLst/>
                <a:latin typeface="Times New Roman" panose="02020603050405020304" pitchFamily="18" charset="0"/>
                <a:cs typeface="Times New Roman" panose="02020603050405020304" pitchFamily="18" charset="0"/>
              </a:rPr>
              <a:t>Feature Importance</a:t>
            </a:r>
            <a:br>
              <a:rPr lang="en-US" b="0" i="0" u="sng" dirty="0">
                <a:effectLst/>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A4F0C86-6AF1-44F9-B447-1BCDFF9392C4}"/>
              </a:ext>
            </a:extLst>
          </p:cNvPr>
          <p:cNvPicPr>
            <a:picLocks noChangeAspect="1"/>
          </p:cNvPicPr>
          <p:nvPr/>
        </p:nvPicPr>
        <p:blipFill>
          <a:blip r:embed="rId2"/>
          <a:stretch>
            <a:fillRect/>
          </a:stretch>
        </p:blipFill>
        <p:spPr>
          <a:xfrm>
            <a:off x="5997388" y="-13447"/>
            <a:ext cx="6194612" cy="4504765"/>
          </a:xfrm>
          <a:prstGeom prst="rect">
            <a:avLst/>
          </a:prstGeom>
        </p:spPr>
      </p:pic>
      <p:sp>
        <p:nvSpPr>
          <p:cNvPr id="7" name="Rectangle 1">
            <a:extLst>
              <a:ext uri="{FF2B5EF4-FFF2-40B4-BE49-F238E27FC236}">
                <a16:creationId xmlns:a16="http://schemas.microsoft.com/office/drawing/2014/main" id="{C90FBB7E-7526-4307-BF8E-D7CA5CBA7416}"/>
              </a:ext>
            </a:extLst>
          </p:cNvPr>
          <p:cNvSpPr>
            <a:spLocks noChangeArrowheads="1"/>
          </p:cNvSpPr>
          <p:nvPr/>
        </p:nvSpPr>
        <p:spPr bwMode="auto">
          <a:xfrm>
            <a:off x="143435" y="744086"/>
            <a:ext cx="566489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This feature dominates the chart, with an importance score near 1.0. It means that the number of customers visiting a store is by far the strongest predictor of sales which is intuitive, as more footfall usually correlates with more revenue.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Competition Distance: The second most influential factor. Stores located farther from their competitors may have a competitive advantage, which contributes positively to sales prediction.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 Active promotions also play a noticeable role, but not as dominant as expected—possibly due to interactions with other features like holidays or customer volume.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10027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669</TotalTime>
  <Words>2489</Words>
  <Application>Microsoft Office PowerPoint</Application>
  <PresentationFormat>Widescreen</PresentationFormat>
  <Paragraphs>218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Consolas</vt:lpstr>
      <vt:lpstr>Times New Roman</vt:lpstr>
      <vt:lpstr>Trebuchet MS</vt:lpstr>
      <vt:lpstr>Wingdings 3</vt:lpstr>
      <vt:lpstr>Facet</vt:lpstr>
      <vt:lpstr>Project – 6 : Sales Forecasting Across Multiple Retail Stores </vt:lpstr>
      <vt:lpstr>PowerPoint Presentation</vt:lpstr>
      <vt:lpstr>PowerPoint Presentation</vt:lpstr>
      <vt:lpstr>PowerPoint Presentation</vt:lpstr>
      <vt:lpstr>Task 1 - Exploration of customer                         purchasing Behaviour </vt:lpstr>
      <vt:lpstr>Average Monthly Sales </vt:lpstr>
      <vt:lpstr>Sales: Weekends vs Weekdays for Stores Open All Week</vt:lpstr>
      <vt:lpstr>Task 2 - Prediction of store sales</vt:lpstr>
      <vt:lpstr>Feature Importance </vt:lpstr>
      <vt:lpstr>PowerPoint Presentation</vt:lpstr>
      <vt:lpstr>Prediction Interval</vt:lpstr>
      <vt:lpstr>Task - 2.6 Building model with deep learning </vt:lpstr>
      <vt:lpstr>PowerPoint Presentation</vt:lpstr>
      <vt:lpstr>PowerPoint Presentation</vt:lpstr>
      <vt:lpstr>PowerPoint Presentation</vt:lpstr>
      <vt:lpstr>PowerPoint Presentation</vt:lpstr>
      <vt:lpstr>Streamlit Dashboard </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6 : Sales Forecasting Across Multiple Retail Stores </dc:title>
  <dc:creator>Dell</dc:creator>
  <cp:lastModifiedBy>Dell</cp:lastModifiedBy>
  <cp:revision>37</cp:revision>
  <dcterms:created xsi:type="dcterms:W3CDTF">2025-06-21T06:51:48Z</dcterms:created>
  <dcterms:modified xsi:type="dcterms:W3CDTF">2025-06-24T07:51:16Z</dcterms:modified>
</cp:coreProperties>
</file>