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4" r:id="rId8"/>
    <p:sldId id="266" r:id="rId9"/>
    <p:sldId id="267" r:id="rId10"/>
    <p:sldId id="268" r:id="rId11"/>
    <p:sldId id="269" r:id="rId12"/>
    <p:sldId id="270" r:id="rId13"/>
    <p:sldId id="271" r:id="rId14"/>
    <p:sldId id="272" r:id="rId15"/>
    <p:sldId id="273"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1" d="100"/>
          <a:sy n="81" d="100"/>
        </p:scale>
        <p:origin x="6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C99172-C0E1-40A3-9515-DAB84D7E8164}" type="datetimeFigureOut">
              <a:rPr lang="en-IN" smtClean="0"/>
              <a:t>26-08-2025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C21A463-9C51-47A6-8D49-FF540E5F25D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1033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99172-C0E1-40A3-9515-DAB84D7E8164}"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1A463-9C51-47A6-8D49-FF540E5F25D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818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99172-C0E1-40A3-9515-DAB84D7E8164}"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1A463-9C51-47A6-8D49-FF540E5F25D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06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99172-C0E1-40A3-9515-DAB84D7E8164}"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1A463-9C51-47A6-8D49-FF540E5F25D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192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C99172-C0E1-40A3-9515-DAB84D7E8164}"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1A463-9C51-47A6-8D49-FF540E5F25D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880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C99172-C0E1-40A3-9515-DAB84D7E8164}"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21A463-9C51-47A6-8D49-FF540E5F25D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6631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C99172-C0E1-40A3-9515-DAB84D7E8164}" type="datetimeFigureOut">
              <a:rPr lang="en-IN" smtClean="0"/>
              <a:t>26-08-2025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21A463-9C51-47A6-8D49-FF540E5F25D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00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C99172-C0E1-40A3-9515-DAB84D7E8164}" type="datetimeFigureOut">
              <a:rPr lang="en-IN" smtClean="0"/>
              <a:t>26-08-2025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21A463-9C51-47A6-8D49-FF540E5F25D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078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99172-C0E1-40A3-9515-DAB84D7E8164}" type="datetimeFigureOut">
              <a:rPr lang="en-IN" smtClean="0"/>
              <a:t>26-08-2025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21A463-9C51-47A6-8D49-FF540E5F25D7}" type="slidenum">
              <a:rPr lang="en-IN" smtClean="0"/>
              <a:t>‹#›</a:t>
            </a:fld>
            <a:endParaRPr lang="en-IN"/>
          </a:p>
        </p:txBody>
      </p:sp>
    </p:spTree>
    <p:extLst>
      <p:ext uri="{BB962C8B-B14F-4D97-AF65-F5344CB8AC3E}">
        <p14:creationId xmlns:p14="http://schemas.microsoft.com/office/powerpoint/2010/main" val="2433769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C99172-C0E1-40A3-9515-DAB84D7E8164}"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21A463-9C51-47A6-8D49-FF540E5F25D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303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AC99172-C0E1-40A3-9515-DAB84D7E8164}" type="datetimeFigureOut">
              <a:rPr lang="en-IN" smtClean="0"/>
              <a:t>26-08-2025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C21A463-9C51-47A6-8D49-FF540E5F25D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2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AC99172-C0E1-40A3-9515-DAB84D7E8164}" type="datetimeFigureOut">
              <a:rPr lang="en-IN" smtClean="0"/>
              <a:t>26-08-2025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C21A463-9C51-47A6-8D49-FF540E5F25D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998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localhost:8888/notebooks/OneDrive/Desktop/Project-8/Ashish/NextHikes_Project8_job_market_analysis_and_recommendation_system.ipynb#Remote-Job-Trends-by-Category"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DADB-29B3-D469-88BC-85DC3BCBB0DD}"/>
              </a:ext>
            </a:extLst>
          </p:cNvPr>
          <p:cNvSpPr>
            <a:spLocks noGrp="1"/>
          </p:cNvSpPr>
          <p:nvPr>
            <p:ph type="ctrTitle"/>
          </p:nvPr>
        </p:nvSpPr>
        <p:spPr>
          <a:xfrm>
            <a:off x="791853" y="802298"/>
            <a:ext cx="10263000" cy="2541431"/>
          </a:xfrm>
        </p:spPr>
        <p:txBody>
          <a:bodyPr>
            <a:noAutofit/>
          </a:bodyPr>
          <a:lstStyle/>
          <a:p>
            <a:pPr algn="ctr"/>
            <a:r>
              <a:rPr lang="en-US" sz="4000" dirty="0">
                <a:latin typeface="Times New Roman" panose="02020603050405020304" pitchFamily="18" charset="0"/>
                <a:cs typeface="Times New Roman" panose="02020603050405020304" pitchFamily="18" charset="0"/>
              </a:rPr>
              <a:t>Job Market Analysis and Recommendation System</a:t>
            </a: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2A303EB-8E9D-3B46-48A4-915D27597EDE}"/>
              </a:ext>
            </a:extLst>
          </p:cNvPr>
          <p:cNvSpPr>
            <a:spLocks noGrp="1"/>
          </p:cNvSpPr>
          <p:nvPr>
            <p:ph type="subTitle" idx="1"/>
          </p:nvPr>
        </p:nvSpPr>
        <p:spPr>
          <a:xfrm>
            <a:off x="2417781" y="4077958"/>
            <a:ext cx="8637072" cy="977621"/>
          </a:xfrm>
        </p:spPr>
        <p:txBody>
          <a:bodyPr/>
          <a:lstStyle/>
          <a:p>
            <a:r>
              <a:rPr lang="en-US" dirty="0">
                <a:latin typeface="Times New Roman" panose="02020603050405020304" pitchFamily="18" charset="0"/>
                <a:cs typeface="Times New Roman" panose="02020603050405020304" pitchFamily="18" charset="0"/>
              </a:rPr>
              <a:t>Name : </a:t>
            </a:r>
            <a:r>
              <a:rPr lang="en-US" dirty="0" err="1">
                <a:latin typeface="Times New Roman" panose="02020603050405020304" pitchFamily="18" charset="0"/>
                <a:cs typeface="Times New Roman" panose="02020603050405020304" pitchFamily="18" charset="0"/>
              </a:rPr>
              <a:t>ashish</a:t>
            </a:r>
            <a:r>
              <a:rPr lang="en-US" dirty="0">
                <a:latin typeface="Times New Roman" panose="02020603050405020304" pitchFamily="18" charset="0"/>
                <a:cs typeface="Times New Roman" panose="02020603050405020304" pitchFamily="18" charset="0"/>
              </a:rPr>
              <a:t> Pachauri</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Company : NextHike IT Solution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924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90B9-7F94-4B1A-F2DF-51C4E90B8A23}"/>
              </a:ext>
            </a:extLst>
          </p:cNvPr>
          <p:cNvSpPr>
            <a:spLocks noGrp="1"/>
          </p:cNvSpPr>
          <p:nvPr>
            <p:ph type="title"/>
          </p:nvPr>
        </p:nvSpPr>
        <p:spPr>
          <a:xfrm>
            <a:off x="440549" y="138406"/>
            <a:ext cx="11342956" cy="342362"/>
          </a:xfrm>
        </p:spPr>
        <p:txBody>
          <a:bodyPr>
            <a:noAutofit/>
          </a:bodyPr>
          <a:lstStyle/>
          <a:p>
            <a:pPr algn="ctr"/>
            <a:r>
              <a:rPr lang="en-US" sz="2800" u="sng" dirty="0">
                <a:latin typeface="Times New Roman" panose="02020603050405020304" pitchFamily="18" charset="0"/>
                <a:cs typeface="Times New Roman" panose="02020603050405020304" pitchFamily="18" charset="0"/>
              </a:rPr>
              <a:t>Investigate trends in the remote work landscape</a:t>
            </a:r>
            <a:endParaRPr lang="en-IN" sz="2800" u="sng"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9612AEA1-A7CB-9720-3CA6-D4CE98E8901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22316" y="3351581"/>
            <a:ext cx="5509181" cy="256906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5398F40-C009-206F-38AB-A03935212D4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82326" y="3615718"/>
            <a:ext cx="6087358" cy="23049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147F652-A95C-D555-C951-CCFDF7B0FB48}"/>
              </a:ext>
            </a:extLst>
          </p:cNvPr>
          <p:cNvSpPr txBox="1"/>
          <p:nvPr/>
        </p:nvSpPr>
        <p:spPr>
          <a:xfrm>
            <a:off x="222316" y="792790"/>
            <a:ext cx="5737467" cy="2246769"/>
          </a:xfrm>
          <a:prstGeom prst="rect">
            <a:avLst/>
          </a:prstGeom>
          <a:noFill/>
        </p:spPr>
        <p:txBody>
          <a:bodyPr wrap="square">
            <a:spAutoFit/>
          </a:bodyPr>
          <a:lstStyle/>
          <a:p>
            <a:pPr algn="just">
              <a:buNone/>
            </a:pPr>
            <a:r>
              <a:rPr lang="en-US" sz="1400" dirty="0">
                <a:latin typeface="Times New Roman" panose="02020603050405020304" pitchFamily="18" charset="0"/>
                <a:cs typeface="Times New Roman" panose="02020603050405020304" pitchFamily="18" charset="0"/>
              </a:rPr>
              <a:t>This bar chart titled </a:t>
            </a:r>
            <a:r>
              <a:rPr lang="en-US" sz="1400" b="1" dirty="0">
                <a:latin typeface="Times New Roman" panose="02020603050405020304" pitchFamily="18" charset="0"/>
                <a:cs typeface="Times New Roman" panose="02020603050405020304" pitchFamily="18" charset="0"/>
              </a:rPr>
              <a:t>"Sentiment Distribution of Job Descriptions"</a:t>
            </a:r>
            <a:r>
              <a:rPr lang="en-US" sz="1400" dirty="0">
                <a:latin typeface="Times New Roman" panose="02020603050405020304" pitchFamily="18" charset="0"/>
                <a:cs typeface="Times New Roman" panose="02020603050405020304" pitchFamily="18" charset="0"/>
              </a:rPr>
              <a:t> reveals how job postings are emotionally framed. The majority of descriptions fall under the </a:t>
            </a:r>
            <a:r>
              <a:rPr lang="en-US" sz="1400" b="1" dirty="0">
                <a:latin typeface="Times New Roman" panose="02020603050405020304" pitchFamily="18" charset="0"/>
                <a:cs typeface="Times New Roman" panose="02020603050405020304" pitchFamily="18" charset="0"/>
              </a:rPr>
              <a:t>Positive</a:t>
            </a:r>
            <a:r>
              <a:rPr lang="en-US" sz="1400" dirty="0">
                <a:latin typeface="Times New Roman" panose="02020603050405020304" pitchFamily="18" charset="0"/>
                <a:cs typeface="Times New Roman" panose="02020603050405020304" pitchFamily="18" charset="0"/>
              </a:rPr>
              <a:t> category, with nearly </a:t>
            </a:r>
            <a:r>
              <a:rPr lang="en-US" sz="1400" b="1" dirty="0">
                <a:latin typeface="Times New Roman" panose="02020603050405020304" pitchFamily="18" charset="0"/>
                <a:cs typeface="Times New Roman" panose="02020603050405020304" pitchFamily="18" charset="0"/>
              </a:rPr>
              <a:t>200,000 entries</a:t>
            </a:r>
            <a:r>
              <a:rPr lang="en-US" sz="1400" dirty="0">
                <a:latin typeface="Times New Roman" panose="02020603050405020304" pitchFamily="18" charset="0"/>
                <a:cs typeface="Times New Roman" panose="02020603050405020304" pitchFamily="18" charset="0"/>
              </a:rPr>
              <a:t>, suggesting that employers tend to use encouraging and optimistic language to attract candidates. The </a:t>
            </a:r>
            <a:r>
              <a:rPr lang="en-US" sz="1400" b="1" dirty="0">
                <a:latin typeface="Times New Roman" panose="02020603050405020304" pitchFamily="18" charset="0"/>
                <a:cs typeface="Times New Roman" panose="02020603050405020304" pitchFamily="18" charset="0"/>
              </a:rPr>
              <a:t>Neutral</a:t>
            </a:r>
            <a:r>
              <a:rPr lang="en-US" sz="1400" dirty="0">
                <a:latin typeface="Times New Roman" panose="02020603050405020304" pitchFamily="18" charset="0"/>
                <a:cs typeface="Times New Roman" panose="02020603050405020304" pitchFamily="18" charset="0"/>
              </a:rPr>
              <a:t> sentiment comes next, with around </a:t>
            </a:r>
            <a:r>
              <a:rPr lang="en-US" sz="1400" b="1" dirty="0">
                <a:latin typeface="Times New Roman" panose="02020603050405020304" pitchFamily="18" charset="0"/>
                <a:cs typeface="Times New Roman" panose="02020603050405020304" pitchFamily="18" charset="0"/>
              </a:rPr>
              <a:t>50,000 descriptions</a:t>
            </a:r>
            <a:r>
              <a:rPr lang="en-US" sz="1400" dirty="0">
                <a:latin typeface="Times New Roman" panose="02020603050405020304" pitchFamily="18" charset="0"/>
                <a:cs typeface="Times New Roman" panose="02020603050405020304" pitchFamily="18" charset="0"/>
              </a:rPr>
              <a:t>, indicating a more factual or balanced tone. The </a:t>
            </a:r>
            <a:r>
              <a:rPr lang="en-US" sz="1400" b="1" dirty="0">
                <a:latin typeface="Times New Roman" panose="02020603050405020304" pitchFamily="18" charset="0"/>
                <a:cs typeface="Times New Roman" panose="02020603050405020304" pitchFamily="18" charset="0"/>
              </a:rPr>
              <a:t>Negative</a:t>
            </a:r>
            <a:r>
              <a:rPr lang="en-US" sz="1400" dirty="0">
                <a:latin typeface="Times New Roman" panose="02020603050405020304" pitchFamily="18" charset="0"/>
                <a:cs typeface="Times New Roman" panose="02020603050405020304" pitchFamily="18" charset="0"/>
              </a:rPr>
              <a:t> sentiment is minimal—under </a:t>
            </a:r>
            <a:r>
              <a:rPr lang="en-US" sz="1400" b="1" dirty="0">
                <a:latin typeface="Times New Roman" panose="02020603050405020304" pitchFamily="18" charset="0"/>
                <a:cs typeface="Times New Roman" panose="02020603050405020304" pitchFamily="18" charset="0"/>
              </a:rPr>
              <a:t>10,000 descriptions</a:t>
            </a:r>
            <a:r>
              <a:rPr lang="en-US" sz="1400" dirty="0">
                <a:latin typeface="Times New Roman" panose="02020603050405020304" pitchFamily="18" charset="0"/>
                <a:cs typeface="Times New Roman" panose="02020603050405020304" pitchFamily="18" charset="0"/>
              </a:rPr>
              <a:t>—showing that very few job postings use discouraging or critical language. Overall, the graph highlights a clear preference for positivity in job descriptions, which likely helps create a more appealing and welcoming impression for job seekers.</a:t>
            </a:r>
          </a:p>
        </p:txBody>
      </p:sp>
      <p:sp>
        <p:nvSpPr>
          <p:cNvPr id="8" name="TextBox 7">
            <a:extLst>
              <a:ext uri="{FF2B5EF4-FFF2-40B4-BE49-F238E27FC236}">
                <a16:creationId xmlns:a16="http://schemas.microsoft.com/office/drawing/2014/main" id="{784CD95D-E848-52F0-9C91-EF565F6CD391}"/>
              </a:ext>
            </a:extLst>
          </p:cNvPr>
          <p:cNvSpPr txBox="1"/>
          <p:nvPr/>
        </p:nvSpPr>
        <p:spPr>
          <a:xfrm>
            <a:off x="6112027" y="792790"/>
            <a:ext cx="5737466" cy="2246769"/>
          </a:xfrm>
          <a:prstGeom prst="rect">
            <a:avLst/>
          </a:prstGeom>
          <a:noFill/>
        </p:spPr>
        <p:txBody>
          <a:bodyPr wrap="square">
            <a:spAutoFit/>
          </a:bodyPr>
          <a:lstStyle/>
          <a:p>
            <a:pPr algn="just">
              <a:buNone/>
            </a:pPr>
            <a:r>
              <a:rPr lang="en-US" sz="1400" dirty="0">
                <a:latin typeface="Times New Roman" panose="02020603050405020304" pitchFamily="18" charset="0"/>
                <a:cs typeface="Times New Roman" panose="02020603050405020304" pitchFamily="18" charset="0"/>
              </a:rPr>
              <a:t>This line graph titled </a:t>
            </a:r>
            <a:r>
              <a:rPr lang="en-US" sz="1400" b="1" dirty="0">
                <a:latin typeface="Times New Roman" panose="02020603050405020304" pitchFamily="18" charset="0"/>
                <a:cs typeface="Times New Roman" panose="02020603050405020304" pitchFamily="18" charset="0"/>
              </a:rPr>
              <a:t>"Forecasted Remote Work Trends"</a:t>
            </a:r>
            <a:r>
              <a:rPr lang="en-US" sz="1400" dirty="0">
                <a:latin typeface="Times New Roman" panose="02020603050405020304" pitchFamily="18" charset="0"/>
                <a:cs typeface="Times New Roman" panose="02020603050405020304" pitchFamily="18" charset="0"/>
              </a:rPr>
              <a:t> illustrates both historical and predicted changes in the percentage of remote jobs from </a:t>
            </a:r>
            <a:r>
              <a:rPr lang="en-US" sz="1400" b="1" dirty="0">
                <a:latin typeface="Times New Roman" panose="02020603050405020304" pitchFamily="18" charset="0"/>
                <a:cs typeface="Times New Roman" panose="02020603050405020304" pitchFamily="18" charset="0"/>
              </a:rPr>
              <a:t>March 2023 to March 2025</a:t>
            </a: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blue line</a:t>
            </a:r>
            <a:r>
              <a:rPr lang="en-US" sz="1400" dirty="0">
                <a:latin typeface="Times New Roman" panose="02020603050405020304" pitchFamily="18" charset="0"/>
                <a:cs typeface="Times New Roman" panose="02020603050405020304" pitchFamily="18" charset="0"/>
              </a:rPr>
              <a:t>, representing actual data, shows a noticeable </a:t>
            </a:r>
            <a:r>
              <a:rPr lang="en-US" sz="1400" b="1" dirty="0">
                <a:latin typeface="Times New Roman" panose="02020603050405020304" pitchFamily="18" charset="0"/>
                <a:cs typeface="Times New Roman" panose="02020603050405020304" pitchFamily="18" charset="0"/>
              </a:rPr>
              <a:t>peak in April 2023</a:t>
            </a:r>
            <a:r>
              <a:rPr lang="en-US" sz="1400" dirty="0">
                <a:latin typeface="Times New Roman" panose="02020603050405020304" pitchFamily="18" charset="0"/>
                <a:cs typeface="Times New Roman" panose="02020603050405020304" pitchFamily="18" charset="0"/>
              </a:rPr>
              <a:t>, followed by a </a:t>
            </a:r>
            <a:r>
              <a:rPr lang="en-US" sz="1400" b="1" dirty="0">
                <a:latin typeface="Times New Roman" panose="02020603050405020304" pitchFamily="18" charset="0"/>
                <a:cs typeface="Times New Roman" panose="02020603050405020304" pitchFamily="18" charset="0"/>
              </a:rPr>
              <a:t>decline in May 2023</a:t>
            </a:r>
            <a:r>
              <a:rPr lang="en-US" sz="1400" dirty="0">
                <a:latin typeface="Times New Roman" panose="02020603050405020304" pitchFamily="18" charset="0"/>
                <a:cs typeface="Times New Roman" panose="02020603050405020304" pitchFamily="18" charset="0"/>
              </a:rPr>
              <a:t>. From that point onward, the </a:t>
            </a:r>
            <a:r>
              <a:rPr lang="en-US" sz="1400" b="1" dirty="0">
                <a:latin typeface="Times New Roman" panose="02020603050405020304" pitchFamily="18" charset="0"/>
                <a:cs typeface="Times New Roman" panose="02020603050405020304" pitchFamily="18" charset="0"/>
              </a:rPr>
              <a:t>red dashed line</a:t>
            </a:r>
            <a:r>
              <a:rPr lang="en-US" sz="1400" dirty="0">
                <a:latin typeface="Times New Roman" panose="02020603050405020304" pitchFamily="18" charset="0"/>
                <a:cs typeface="Times New Roman" panose="02020603050405020304" pitchFamily="18" charset="0"/>
              </a:rPr>
              <a:t> forecasts a </a:t>
            </a:r>
            <a:r>
              <a:rPr lang="en-US" sz="1400" b="1" dirty="0">
                <a:latin typeface="Times New Roman" panose="02020603050405020304" pitchFamily="18" charset="0"/>
                <a:cs typeface="Times New Roman" panose="02020603050405020304" pitchFamily="18" charset="0"/>
              </a:rPr>
              <a:t>steady upward trend</a:t>
            </a:r>
            <a:r>
              <a:rPr lang="en-US" sz="1400" dirty="0">
                <a:latin typeface="Times New Roman" panose="02020603050405020304" pitchFamily="18" charset="0"/>
                <a:cs typeface="Times New Roman" panose="02020603050405020304" pitchFamily="18" charset="0"/>
              </a:rPr>
              <a:t>, suggesting that remote work is expected to grow consistently over the next two years. This gradual increase reflects a broader shift in workplace dynamics, with more companies likely embracing flexible work arrangements. The forecasted rise may be driven by evolving employee preferences, technological advancements, and cost-saving strategies.</a:t>
            </a:r>
          </a:p>
        </p:txBody>
      </p:sp>
    </p:spTree>
    <p:extLst>
      <p:ext uri="{BB962C8B-B14F-4D97-AF65-F5344CB8AC3E}">
        <p14:creationId xmlns:p14="http://schemas.microsoft.com/office/powerpoint/2010/main" val="18029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8458-DC4B-0EA3-E628-798CB47F1F94}"/>
              </a:ext>
            </a:extLst>
          </p:cNvPr>
          <p:cNvSpPr>
            <a:spLocks noGrp="1"/>
          </p:cNvSpPr>
          <p:nvPr>
            <p:ph type="title"/>
          </p:nvPr>
        </p:nvSpPr>
        <p:spPr>
          <a:xfrm>
            <a:off x="282804" y="126160"/>
            <a:ext cx="11528982" cy="467730"/>
          </a:xfrm>
        </p:spPr>
        <p:txBody>
          <a:bodyPr>
            <a:noAutofit/>
          </a:bodyPr>
          <a:lstStyle/>
          <a:p>
            <a:pPr algn="ctr"/>
            <a:r>
              <a:rPr lang="en-US" sz="2800" u="sng" dirty="0">
                <a:latin typeface="Times New Roman" panose="02020603050405020304" pitchFamily="18" charset="0"/>
                <a:cs typeface="Times New Roman" panose="02020603050405020304" pitchFamily="18" charset="0"/>
              </a:rPr>
              <a:t>Category-wise Remote Job Trends Over Time</a:t>
            </a:r>
            <a:endParaRPr lang="en-IN" sz="2800"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A56625F-60EA-524E-467E-EFA83DFE1AB9}"/>
              </a:ext>
            </a:extLst>
          </p:cNvPr>
          <p:cNvSpPr>
            <a:spLocks noGrp="1"/>
          </p:cNvSpPr>
          <p:nvPr>
            <p:ph sz="half" idx="2"/>
          </p:nvPr>
        </p:nvSpPr>
        <p:spPr>
          <a:xfrm>
            <a:off x="331509" y="593890"/>
            <a:ext cx="11431572" cy="1932545"/>
          </a:xfrm>
        </p:spPr>
        <p:txBody>
          <a:bodyPr>
            <a:noAutofit/>
          </a:bodyPr>
          <a:lstStyle/>
          <a:p>
            <a:pPr algn="just">
              <a:lnSpc>
                <a:spcPct val="100000"/>
              </a:lnSpc>
            </a:pPr>
            <a:r>
              <a:rPr lang="en-US" sz="1400" dirty="0">
                <a:latin typeface="Times New Roman" panose="02020603050405020304" pitchFamily="18" charset="0"/>
                <a:cs typeface="Times New Roman" panose="02020603050405020304" pitchFamily="18" charset="0"/>
              </a:rPr>
              <a:t>Remote Job Trends by Category</a:t>
            </a:r>
            <a:r>
              <a:rPr lang="en-US" sz="1400" dirty="0">
                <a:latin typeface="Times New Roman" panose="02020603050405020304" pitchFamily="18" charset="0"/>
                <a:cs typeface="Times New Roman" panose="02020603050405020304" pitchFamily="18" charset="0"/>
                <a:hlinkClick r:id="rId2"/>
              </a:rPr>
              <a:t>¶</a:t>
            </a:r>
            <a:endParaRPr lang="en-US" sz="1400" dirty="0">
              <a:latin typeface="Times New Roman" panose="02020603050405020304" pitchFamily="18" charset="0"/>
              <a:cs typeface="Times New Roman" panose="02020603050405020304" pitchFamily="18" charset="0"/>
            </a:endParaRPr>
          </a:p>
          <a:p>
            <a:pPr algn="just">
              <a:lnSpc>
                <a:spcPct val="100000"/>
              </a:lnSpc>
            </a:pPr>
            <a:r>
              <a:rPr lang="en-US" sz="1400" b="1" dirty="0">
                <a:latin typeface="Times New Roman" panose="02020603050405020304" pitchFamily="18" charset="0"/>
                <a:cs typeface="Times New Roman" panose="02020603050405020304" pitchFamily="18" charset="0"/>
              </a:rPr>
              <a:t>Sales</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Finance</a:t>
            </a:r>
            <a:r>
              <a:rPr lang="en-US" sz="1400" dirty="0">
                <a:latin typeface="Times New Roman" panose="02020603050405020304" pitchFamily="18" charset="0"/>
                <a:cs typeface="Times New Roman" panose="02020603050405020304" pitchFamily="18" charset="0"/>
              </a:rPr>
              <a:t> categories saw a dramatic surge in remote job ratios in </a:t>
            </a:r>
            <a:r>
              <a:rPr lang="en-US" sz="1400" b="1" dirty="0">
                <a:latin typeface="Times New Roman" panose="02020603050405020304" pitchFamily="18" charset="0"/>
                <a:cs typeface="Times New Roman" panose="02020603050405020304" pitchFamily="18" charset="0"/>
              </a:rPr>
              <a:t>Jan 2024</a:t>
            </a:r>
            <a:r>
              <a:rPr lang="en-US" sz="1400" dirty="0">
                <a:latin typeface="Times New Roman" panose="02020603050405020304" pitchFamily="18" charset="0"/>
                <a:cs typeface="Times New Roman" panose="02020603050405020304" pitchFamily="18" charset="0"/>
              </a:rPr>
              <a:t>, peaking above all other categories.</a:t>
            </a:r>
          </a:p>
          <a:p>
            <a:pPr algn="just">
              <a:lnSpc>
                <a:spcPct val="100000"/>
              </a:lnSpc>
            </a:pPr>
            <a:r>
              <a:rPr lang="en-US" sz="1400" dirty="0">
                <a:latin typeface="Times New Roman" panose="02020603050405020304" pitchFamily="18" charset="0"/>
                <a:cs typeface="Times New Roman" panose="02020603050405020304" pitchFamily="18" charset="0"/>
              </a:rPr>
              <a:t>Both categories experienced a </a:t>
            </a:r>
            <a:r>
              <a:rPr lang="en-US" sz="1400" b="1" dirty="0">
                <a:latin typeface="Times New Roman" panose="02020603050405020304" pitchFamily="18" charset="0"/>
                <a:cs typeface="Times New Roman" panose="02020603050405020304" pitchFamily="18" charset="0"/>
              </a:rPr>
              <a:t>steep drop</a:t>
            </a:r>
            <a:r>
              <a:rPr lang="en-US" sz="1400" dirty="0">
                <a:latin typeface="Times New Roman" panose="02020603050405020304" pitchFamily="18" charset="0"/>
                <a:cs typeface="Times New Roman" panose="02020603050405020304" pitchFamily="18" charset="0"/>
              </a:rPr>
              <a:t> in remote job ratios by </a:t>
            </a:r>
            <a:r>
              <a:rPr lang="en-US" sz="1400" b="1" dirty="0">
                <a:latin typeface="Times New Roman" panose="02020603050405020304" pitchFamily="18" charset="0"/>
                <a:cs typeface="Times New Roman" panose="02020603050405020304" pitchFamily="18" charset="0"/>
              </a:rPr>
              <a:t>Feb 2024</a:t>
            </a:r>
            <a:r>
              <a:rPr lang="en-US" sz="1400" dirty="0">
                <a:latin typeface="Times New Roman" panose="02020603050405020304" pitchFamily="18" charset="0"/>
                <a:cs typeface="Times New Roman" panose="02020603050405020304" pitchFamily="18" charset="0"/>
              </a:rPr>
              <a:t>, suggesting either a return to hybrid/in-office roles or short-term remote contracts.</a:t>
            </a:r>
          </a:p>
          <a:p>
            <a:pPr algn="just">
              <a:lnSpc>
                <a:spcPct val="100000"/>
              </a:lnSpc>
            </a:pPr>
            <a:r>
              <a:rPr lang="en-US" sz="1400" b="1" dirty="0">
                <a:latin typeface="Times New Roman" panose="02020603050405020304" pitchFamily="18" charset="0"/>
                <a:cs typeface="Times New Roman" panose="02020603050405020304" pitchFamily="18" charset="0"/>
              </a:rPr>
              <a:t>Education</a:t>
            </a:r>
            <a:r>
              <a:rPr lang="en-US" sz="1400" dirty="0">
                <a:latin typeface="Times New Roman" panose="02020603050405020304" pitchFamily="18" charset="0"/>
                <a:cs typeface="Times New Roman" panose="02020603050405020304" pitchFamily="18" charset="0"/>
              </a:rPr>
              <a:t> showed a </a:t>
            </a:r>
            <a:r>
              <a:rPr lang="en-US" sz="1400" b="1" dirty="0">
                <a:latin typeface="Times New Roman" panose="02020603050405020304" pitchFamily="18" charset="0"/>
                <a:cs typeface="Times New Roman" panose="02020603050405020304" pitchFamily="18" charset="0"/>
              </a:rPr>
              <a:t>gradual upward trend</a:t>
            </a:r>
            <a:r>
              <a:rPr lang="en-US" sz="1400" dirty="0">
                <a:latin typeface="Times New Roman" panose="02020603050405020304" pitchFamily="18" charset="0"/>
                <a:cs typeface="Times New Roman" panose="02020603050405020304" pitchFamily="18" charset="0"/>
              </a:rPr>
              <a:t>, indicating growing acceptance of remote teaching and learning roles.</a:t>
            </a:r>
          </a:p>
          <a:p>
            <a:pPr algn="just">
              <a:lnSpc>
                <a:spcPct val="100000"/>
              </a:lnSpc>
            </a:pPr>
            <a:r>
              <a:rPr lang="en-US" sz="1400" b="1" dirty="0">
                <a:latin typeface="Times New Roman" panose="02020603050405020304" pitchFamily="18" charset="0"/>
                <a:cs typeface="Times New Roman" panose="02020603050405020304" pitchFamily="18" charset="0"/>
              </a:rPr>
              <a:t>Customer Support</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Software Development</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Writing</a:t>
            </a:r>
            <a:r>
              <a:rPr lang="en-US" sz="1400" dirty="0">
                <a:latin typeface="Times New Roman" panose="02020603050405020304" pitchFamily="18" charset="0"/>
                <a:cs typeface="Times New Roman" panose="02020603050405020304" pitchFamily="18" charset="0"/>
              </a:rPr>
              <a:t> maintained </a:t>
            </a:r>
            <a:r>
              <a:rPr lang="en-US" sz="1400" b="1" dirty="0">
                <a:latin typeface="Times New Roman" panose="02020603050405020304" pitchFamily="18" charset="0"/>
                <a:cs typeface="Times New Roman" panose="02020603050405020304" pitchFamily="18" charset="0"/>
              </a:rPr>
              <a:t>consistent remote ratios</a:t>
            </a:r>
            <a:r>
              <a:rPr lang="en-US" sz="1400" dirty="0">
                <a:latin typeface="Times New Roman" panose="02020603050405020304" pitchFamily="18" charset="0"/>
                <a:cs typeface="Times New Roman" panose="02020603050405020304" pitchFamily="18" charset="0"/>
              </a:rPr>
              <a:t>, reinforcing their suitability for remote work.</a:t>
            </a:r>
          </a:p>
          <a:p>
            <a:pPr algn="just">
              <a:lnSpc>
                <a:spcPct val="100000"/>
              </a:lnSpc>
            </a:pPr>
            <a:r>
              <a:rPr lang="en-US" sz="1400" b="1" dirty="0">
                <a:latin typeface="Times New Roman" panose="02020603050405020304" pitchFamily="18" charset="0"/>
                <a:cs typeface="Times New Roman" panose="02020603050405020304" pitchFamily="18" charset="0"/>
              </a:rPr>
              <a:t>Legal</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Marketing</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Design</a:t>
            </a:r>
            <a:r>
              <a:rPr lang="en-US" sz="1400" dirty="0">
                <a:latin typeface="Times New Roman" panose="02020603050405020304" pitchFamily="18" charset="0"/>
                <a:cs typeface="Times New Roman" panose="02020603050405020304" pitchFamily="18" charset="0"/>
              </a:rPr>
              <a:t> had </a:t>
            </a:r>
            <a:r>
              <a:rPr lang="en-US" sz="1400" b="1" dirty="0">
                <a:latin typeface="Times New Roman" panose="02020603050405020304" pitchFamily="18" charset="0"/>
                <a:cs typeface="Times New Roman" panose="02020603050405020304" pitchFamily="18" charset="0"/>
              </a:rPr>
              <a:t>minimal remote ratio changes</a:t>
            </a:r>
            <a:r>
              <a:rPr lang="en-US" sz="1400" dirty="0">
                <a:latin typeface="Times New Roman" panose="02020603050405020304" pitchFamily="18" charset="0"/>
                <a:cs typeface="Times New Roman" panose="02020603050405020304" pitchFamily="18" charset="0"/>
              </a:rPr>
              <a:t>, possibly due to role-specific collaboration needs or slower remote adoption.</a:t>
            </a:r>
          </a:p>
          <a:p>
            <a:pPr algn="just">
              <a:lnSpc>
                <a:spcPct val="100000"/>
              </a:lnSpc>
            </a:pPr>
            <a:r>
              <a:rPr lang="en-US" sz="1400" b="1" dirty="0">
                <a:latin typeface="Times New Roman" panose="02020603050405020304" pitchFamily="18" charset="0"/>
                <a:cs typeface="Times New Roman" panose="02020603050405020304" pitchFamily="18" charset="0"/>
              </a:rPr>
              <a:t>Project Management &amp; Other Roles: </a:t>
            </a:r>
            <a:r>
              <a:rPr lang="en-US" sz="1400" dirty="0">
                <a:latin typeface="Times New Roman" panose="02020603050405020304" pitchFamily="18" charset="0"/>
                <a:cs typeface="Times New Roman" panose="02020603050405020304" pitchFamily="18" charset="0"/>
              </a:rPr>
              <a:t>These categories showed </a:t>
            </a:r>
            <a:r>
              <a:rPr lang="en-US" sz="1400" b="1" dirty="0">
                <a:latin typeface="Times New Roman" panose="02020603050405020304" pitchFamily="18" charset="0"/>
                <a:cs typeface="Times New Roman" panose="02020603050405020304" pitchFamily="18" charset="0"/>
              </a:rPr>
              <a:t>moderate fluctuations</a:t>
            </a:r>
            <a:r>
              <a:rPr lang="en-US" sz="1400" dirty="0">
                <a:latin typeface="Times New Roman" panose="02020603050405020304" pitchFamily="18" charset="0"/>
                <a:cs typeface="Times New Roman" panose="02020603050405020304" pitchFamily="18" charset="0"/>
              </a:rPr>
              <a:t>, hinting at evolving remote policies or project-based flexibility.</a:t>
            </a:r>
          </a:p>
          <a:p>
            <a:pPr algn="just">
              <a:lnSpc>
                <a:spcPct val="100000"/>
              </a:lnSpc>
            </a:pPr>
            <a:endParaRPr lang="en-IN" sz="14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C98851E5-4D93-0FEE-1FEF-AA1B1E50660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82804" y="3223967"/>
            <a:ext cx="11528982" cy="290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15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3634-1620-5787-0F65-78D9D891355B}"/>
              </a:ext>
            </a:extLst>
          </p:cNvPr>
          <p:cNvSpPr>
            <a:spLocks noGrp="1"/>
          </p:cNvSpPr>
          <p:nvPr>
            <p:ph type="title"/>
          </p:nvPr>
        </p:nvSpPr>
        <p:spPr>
          <a:xfrm>
            <a:off x="968450" y="192146"/>
            <a:ext cx="9605635" cy="637413"/>
          </a:xfrm>
        </p:spPr>
        <p:txBody>
          <a:bodyPr/>
          <a:lstStyle/>
          <a:p>
            <a:pPr algn="ctr"/>
            <a:r>
              <a:rPr lang="en-US" u="sng" dirty="0">
                <a:latin typeface="Times New Roman" panose="02020603050405020304" pitchFamily="18" charset="0"/>
                <a:cs typeface="Times New Roman" panose="02020603050405020304" pitchFamily="18" charset="0"/>
              </a:rPr>
              <a:t>Predict future job market trends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3E8475-03FD-AF44-13F0-B130E736F57C}"/>
              </a:ext>
            </a:extLst>
          </p:cNvPr>
          <p:cNvSpPr>
            <a:spLocks noGrp="1"/>
          </p:cNvSpPr>
          <p:nvPr>
            <p:ph sz="half" idx="1"/>
          </p:nvPr>
        </p:nvSpPr>
        <p:spPr>
          <a:xfrm>
            <a:off x="282805" y="1153680"/>
            <a:ext cx="5596248" cy="4305793"/>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This line chart titled </a:t>
            </a:r>
            <a:r>
              <a:rPr lang="en-US" b="1" dirty="0">
                <a:latin typeface="Times New Roman" panose="02020603050405020304" pitchFamily="18" charset="0"/>
                <a:cs typeface="Times New Roman" panose="02020603050405020304" pitchFamily="18" charset="0"/>
              </a:rPr>
              <a:t>"ARIMA Forecast for Total Jobs"</a:t>
            </a:r>
            <a:r>
              <a:rPr lang="en-US" dirty="0">
                <a:latin typeface="Times New Roman" panose="02020603050405020304" pitchFamily="18" charset="0"/>
                <a:cs typeface="Times New Roman" panose="02020603050405020304" pitchFamily="18" charset="0"/>
              </a:rPr>
              <a:t> presents both historical and projected job growth from </a:t>
            </a:r>
            <a:r>
              <a:rPr lang="en-US" b="1" dirty="0">
                <a:latin typeface="Times New Roman" panose="02020603050405020304" pitchFamily="18" charset="0"/>
                <a:cs typeface="Times New Roman" panose="02020603050405020304" pitchFamily="18" charset="0"/>
              </a:rPr>
              <a:t>November 2023 to March 2025</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solid blue line</a:t>
            </a:r>
            <a:r>
              <a:rPr lang="en-US" dirty="0">
                <a:latin typeface="Times New Roman" panose="02020603050405020304" pitchFamily="18" charset="0"/>
                <a:cs typeface="Times New Roman" panose="02020603050405020304" pitchFamily="18" charset="0"/>
              </a:rPr>
              <a:t> shows a dramatic rise in total jobs starting in late 2023, reaching over </a:t>
            </a:r>
            <a:r>
              <a:rPr lang="en-US" b="1" dirty="0">
                <a:latin typeface="Times New Roman" panose="02020603050405020304" pitchFamily="18" charset="0"/>
                <a:cs typeface="Times New Roman" panose="02020603050405020304" pitchFamily="18" charset="0"/>
              </a:rPr>
              <a:t>150,000 by early 2024</a:t>
            </a:r>
            <a:r>
              <a:rPr lang="en-US" dirty="0">
                <a:latin typeface="Times New Roman" panose="02020603050405020304" pitchFamily="18" charset="0"/>
                <a:cs typeface="Times New Roman" panose="02020603050405020304" pitchFamily="18" charset="0"/>
              </a:rPr>
              <a:t>. From there, the </a:t>
            </a:r>
            <a:r>
              <a:rPr lang="en-US" b="1" dirty="0">
                <a:latin typeface="Times New Roman" panose="02020603050405020304" pitchFamily="18" charset="0"/>
                <a:cs typeface="Times New Roman" panose="02020603050405020304" pitchFamily="18" charset="0"/>
              </a:rPr>
              <a:t>dashed orange line</a:t>
            </a:r>
            <a:r>
              <a:rPr lang="en-US" dirty="0">
                <a:latin typeface="Times New Roman" panose="02020603050405020304" pitchFamily="18" charset="0"/>
                <a:cs typeface="Times New Roman" panose="02020603050405020304" pitchFamily="18" charset="0"/>
              </a:rPr>
              <a:t>, representing the ARIMA forecast, predicts a continued upward trend, gradually leveling off just below </a:t>
            </a:r>
            <a:r>
              <a:rPr lang="en-US" b="1" dirty="0">
                <a:latin typeface="Times New Roman" panose="02020603050405020304" pitchFamily="18" charset="0"/>
                <a:cs typeface="Times New Roman" panose="02020603050405020304" pitchFamily="18" charset="0"/>
              </a:rPr>
              <a:t>175,000</a:t>
            </a:r>
            <a:r>
              <a:rPr lang="en-US" dirty="0">
                <a:latin typeface="Times New Roman" panose="02020603050405020304" pitchFamily="18" charset="0"/>
                <a:cs typeface="Times New Roman" panose="02020603050405020304" pitchFamily="18" charset="0"/>
              </a:rPr>
              <a:t> by mid-2025. This suggests sustained growth in the job market, though the pace may slow slightly over time. The use of ARIMA modeling adds statistical rigor to the forecast, making it a valuable tool for workforce planning and economic analysis. Overall, the chart reflects a strong recovery and optimistic outlook for employment opportunities in the coming year.</a:t>
            </a:r>
          </a:p>
          <a:p>
            <a:pPr algn="just"/>
            <a:endParaRPr lang="en-IN" dirty="0">
              <a:latin typeface="Times New Roman" panose="02020603050405020304" pitchFamily="18" charset="0"/>
              <a:cs typeface="Times New Roman" panose="02020603050405020304" pitchFamily="18" charset="0"/>
            </a:endParaRPr>
          </a:p>
        </p:txBody>
      </p:sp>
      <p:pic>
        <p:nvPicPr>
          <p:cNvPr id="9218" name="Picture 2" descr="x8vDIN8zlwHWQAAAABJRU5ErkJggg== (857×449)">
            <a:extLst>
              <a:ext uri="{FF2B5EF4-FFF2-40B4-BE49-F238E27FC236}">
                <a16:creationId xmlns:a16="http://schemas.microsoft.com/office/drawing/2014/main" id="{D4DB95DC-6B0C-D587-52E7-3EC7AC03703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00069" y="1153680"/>
            <a:ext cx="5596248" cy="452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772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462E-EFD1-558F-E497-40F5053E7812}"/>
              </a:ext>
            </a:extLst>
          </p:cNvPr>
          <p:cNvSpPr>
            <a:spLocks noGrp="1"/>
          </p:cNvSpPr>
          <p:nvPr>
            <p:ph type="title"/>
          </p:nvPr>
        </p:nvSpPr>
        <p:spPr>
          <a:xfrm>
            <a:off x="1117922" y="240960"/>
            <a:ext cx="9607661" cy="431792"/>
          </a:xfrm>
        </p:spPr>
        <p:txBody>
          <a:bodyPr>
            <a:noAutofit/>
          </a:bodyPr>
          <a:lstStyle/>
          <a:p>
            <a:pPr algn="ctr"/>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STREAMLIT DASH-BOARD</a:t>
            </a:r>
          </a:p>
        </p:txBody>
      </p:sp>
      <p:pic>
        <p:nvPicPr>
          <p:cNvPr id="8" name="Content Placeholder 7">
            <a:extLst>
              <a:ext uri="{FF2B5EF4-FFF2-40B4-BE49-F238E27FC236}">
                <a16:creationId xmlns:a16="http://schemas.microsoft.com/office/drawing/2014/main" id="{7688E452-E377-C49A-20F9-450FEA2E3B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8059" y="2825239"/>
            <a:ext cx="5957523" cy="3075939"/>
          </a:xfrm>
        </p:spPr>
      </p:pic>
      <p:pic>
        <p:nvPicPr>
          <p:cNvPr id="10" name="Content Placeholder 9">
            <a:extLst>
              <a:ext uri="{FF2B5EF4-FFF2-40B4-BE49-F238E27FC236}">
                <a16:creationId xmlns:a16="http://schemas.microsoft.com/office/drawing/2014/main" id="{6845C047-BAB3-74BE-5A2C-3377DCD2BCA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1913" y="2825239"/>
            <a:ext cx="5567809" cy="3075940"/>
          </a:xfrm>
        </p:spPr>
      </p:pic>
      <p:sp>
        <p:nvSpPr>
          <p:cNvPr id="12" name="TextBox 11">
            <a:extLst>
              <a:ext uri="{FF2B5EF4-FFF2-40B4-BE49-F238E27FC236}">
                <a16:creationId xmlns:a16="http://schemas.microsoft.com/office/drawing/2014/main" id="{BE3596F2-45A3-6FBE-7E07-4A5001BAA77A}"/>
              </a:ext>
            </a:extLst>
          </p:cNvPr>
          <p:cNvSpPr txBox="1"/>
          <p:nvPr/>
        </p:nvSpPr>
        <p:spPr>
          <a:xfrm>
            <a:off x="234894" y="1048610"/>
            <a:ext cx="6103854" cy="1477328"/>
          </a:xfrm>
          <a:prstGeom prst="rect">
            <a:avLst/>
          </a:prstGeom>
          <a:noFill/>
        </p:spPr>
        <p:txBody>
          <a:bodyPr wrap="square">
            <a:spAutoFit/>
          </a:bodyPr>
          <a:lstStyle/>
          <a:p>
            <a:pPr>
              <a:buNone/>
            </a:pPr>
            <a:r>
              <a:rPr lang="en-US" dirty="0"/>
              <a:t>The first image presents key statistics from the job listing platform. It highlights the platform’s scale and global reach, with </a:t>
            </a:r>
            <a:r>
              <a:rPr lang="en-US" b="1" dirty="0"/>
              <a:t>244,828 total jobs</a:t>
            </a:r>
            <a:r>
              <a:rPr lang="en-US" dirty="0"/>
              <a:t> spread across </a:t>
            </a:r>
            <a:r>
              <a:rPr lang="en-US" b="1" dirty="0"/>
              <a:t>12 categories</a:t>
            </a:r>
            <a:r>
              <a:rPr lang="en-US" dirty="0"/>
              <a:t> and </a:t>
            </a:r>
            <a:r>
              <a:rPr lang="en-US" b="1" dirty="0"/>
              <a:t>212 countries</a:t>
            </a:r>
            <a:r>
              <a:rPr lang="en-US" dirty="0"/>
              <a:t>. There are 4 buttons which use for operate and can function it.</a:t>
            </a:r>
          </a:p>
        </p:txBody>
      </p:sp>
      <p:sp>
        <p:nvSpPr>
          <p:cNvPr id="16" name="TextBox 15">
            <a:extLst>
              <a:ext uri="{FF2B5EF4-FFF2-40B4-BE49-F238E27FC236}">
                <a16:creationId xmlns:a16="http://schemas.microsoft.com/office/drawing/2014/main" id="{32DE00DA-15FA-C933-D987-573AAD0E96B0}"/>
              </a:ext>
            </a:extLst>
          </p:cNvPr>
          <p:cNvSpPr txBox="1"/>
          <p:nvPr/>
        </p:nvSpPr>
        <p:spPr>
          <a:xfrm>
            <a:off x="6265582" y="1067679"/>
            <a:ext cx="5714140" cy="1661993"/>
          </a:xfrm>
          <a:prstGeom prst="rect">
            <a:avLst/>
          </a:prstGeom>
          <a:noFill/>
        </p:spPr>
        <p:txBody>
          <a:bodyPr wrap="square">
            <a:spAutoFit/>
          </a:bodyPr>
          <a:lstStyle/>
          <a:p>
            <a:pPr>
              <a:buNone/>
            </a:pPr>
            <a:r>
              <a:rPr lang="en-US" sz="1700" dirty="0"/>
              <a:t>The second image displays the main interface of the </a:t>
            </a:r>
            <a:r>
              <a:rPr lang="en-US" sz="1700" b="1" dirty="0"/>
              <a:t>Job Market Analysis and Recommendation System</a:t>
            </a:r>
            <a:r>
              <a:rPr lang="en-US" sz="1700" dirty="0"/>
              <a:t>. It features a bold title and a clean navigation bar with buttons for </a:t>
            </a:r>
            <a:r>
              <a:rPr lang="en-US" sz="1700" i="1" dirty="0"/>
              <a:t>Home</a:t>
            </a:r>
            <a:r>
              <a:rPr lang="en-US" sz="1700" dirty="0"/>
              <a:t>, </a:t>
            </a:r>
            <a:r>
              <a:rPr lang="en-US" sz="1700" i="1" dirty="0"/>
              <a:t>Jobs</a:t>
            </a:r>
            <a:r>
              <a:rPr lang="en-US" sz="1700" dirty="0"/>
              <a:t>, </a:t>
            </a:r>
            <a:r>
              <a:rPr lang="en-US" sz="1700" i="1" dirty="0"/>
              <a:t>Analytics</a:t>
            </a:r>
            <a:r>
              <a:rPr lang="en-US" sz="1700" dirty="0"/>
              <a:t>, and </a:t>
            </a:r>
            <a:r>
              <a:rPr lang="en-US" sz="1700" i="1" dirty="0"/>
              <a:t>Contact</a:t>
            </a:r>
            <a:r>
              <a:rPr lang="en-US" sz="1700" dirty="0"/>
              <a:t>. The central call-to-action, </a:t>
            </a:r>
            <a:r>
              <a:rPr lang="en-US" sz="1700" b="1" dirty="0"/>
              <a:t>"Find Your Dream Job"</a:t>
            </a:r>
            <a:r>
              <a:rPr lang="en-US" sz="1700" dirty="0"/>
              <a:t>, is prominently placed within a blue gradient box, reinforcing the platform’s mission.</a:t>
            </a:r>
          </a:p>
        </p:txBody>
      </p:sp>
    </p:spTree>
    <p:extLst>
      <p:ext uri="{BB962C8B-B14F-4D97-AF65-F5344CB8AC3E}">
        <p14:creationId xmlns:p14="http://schemas.microsoft.com/office/powerpoint/2010/main" val="163618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18DBB47-6B23-031C-C882-24A6FE4A6B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7730" y="2688387"/>
            <a:ext cx="5711263" cy="3231646"/>
          </a:xfrm>
        </p:spPr>
      </p:pic>
      <p:pic>
        <p:nvPicPr>
          <p:cNvPr id="10" name="Content Placeholder 9">
            <a:extLst>
              <a:ext uri="{FF2B5EF4-FFF2-40B4-BE49-F238E27FC236}">
                <a16:creationId xmlns:a16="http://schemas.microsoft.com/office/drawing/2014/main" id="{D4C34574-DCEE-3484-7743-ABC89D941EB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1913" y="2688387"/>
            <a:ext cx="5486508" cy="3231646"/>
          </a:xfrm>
        </p:spPr>
      </p:pic>
      <p:sp>
        <p:nvSpPr>
          <p:cNvPr id="12" name="TextBox 11">
            <a:extLst>
              <a:ext uri="{FF2B5EF4-FFF2-40B4-BE49-F238E27FC236}">
                <a16:creationId xmlns:a16="http://schemas.microsoft.com/office/drawing/2014/main" id="{084E6C69-BFF9-187A-6F48-A974CB8381BF}"/>
              </a:ext>
            </a:extLst>
          </p:cNvPr>
          <p:cNvSpPr txBox="1"/>
          <p:nvPr/>
        </p:nvSpPr>
        <p:spPr>
          <a:xfrm>
            <a:off x="398396" y="543886"/>
            <a:ext cx="5697604" cy="1569660"/>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first image highlights job market demand across categories, showing "Other" as the most dominant with over 100k listings, while Legal and Customer Support trail behind. The vibrant color gradient and horizontal bars make it easy to compare sector-wise opportunities. When we click on JOB button then at a time this given window will open. </a:t>
            </a:r>
            <a:endParaRPr lang="en-IN" sz="1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003A272-2FE4-F6CB-7329-5513F8CC9D31}"/>
              </a:ext>
            </a:extLst>
          </p:cNvPr>
          <p:cNvSpPr txBox="1"/>
          <p:nvPr/>
        </p:nvSpPr>
        <p:spPr>
          <a:xfrm>
            <a:off x="6411912" y="534735"/>
            <a:ext cx="5374439" cy="1569660"/>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second image showcases a sleek interface for a job recommendation system, featuring intuitive navigation and a search bar that invites users to explore roles like "Senior Data Scientist." Its tagline, "Discover Your Perfect Match," emphasizes personalized job discovery powered by smart technology.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556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F8F44C9-A1EC-50A9-1774-353B35CF83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7730" y="2559175"/>
            <a:ext cx="5769049" cy="3294870"/>
          </a:xfrm>
        </p:spPr>
      </p:pic>
      <p:pic>
        <p:nvPicPr>
          <p:cNvPr id="10" name="Content Placeholder 9">
            <a:extLst>
              <a:ext uri="{FF2B5EF4-FFF2-40B4-BE49-F238E27FC236}">
                <a16:creationId xmlns:a16="http://schemas.microsoft.com/office/drawing/2014/main" id="{EA766ED6-17B9-48ED-C854-6BC60CCA8E9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83511" y="2559175"/>
            <a:ext cx="5310759" cy="3294869"/>
          </a:xfrm>
        </p:spPr>
      </p:pic>
      <p:sp>
        <p:nvSpPr>
          <p:cNvPr id="12" name="TextBox 11">
            <a:extLst>
              <a:ext uri="{FF2B5EF4-FFF2-40B4-BE49-F238E27FC236}">
                <a16:creationId xmlns:a16="http://schemas.microsoft.com/office/drawing/2014/main" id="{0C4EF14B-8A77-279E-9094-C2CEDD5FBC0F}"/>
              </a:ext>
            </a:extLst>
          </p:cNvPr>
          <p:cNvSpPr txBox="1"/>
          <p:nvPr/>
        </p:nvSpPr>
        <p:spPr>
          <a:xfrm>
            <a:off x="6583511" y="245096"/>
            <a:ext cx="5310760" cy="2123658"/>
          </a:xfrm>
          <a:prstGeom prst="rect">
            <a:avLst/>
          </a:prstGeom>
          <a:noFill/>
        </p:spPr>
        <p:txBody>
          <a:bodyPr wrap="square">
            <a:spAutoFit/>
          </a:bodyPr>
          <a:lstStyle/>
          <a:p>
            <a:pPr algn="just">
              <a:buNone/>
            </a:pPr>
            <a:r>
              <a:rPr lang="en-US" sz="1600" dirty="0">
                <a:latin typeface="Times New Roman" panose="02020603050405020304" pitchFamily="18" charset="0"/>
                <a:cs typeface="Times New Roman" panose="02020603050405020304" pitchFamily="18" charset="0"/>
              </a:rPr>
              <a:t>This image displays a clean and professional </a:t>
            </a:r>
            <a:r>
              <a:rPr lang="en-US" sz="1600" b="1" dirty="0">
                <a:latin typeface="Times New Roman" panose="02020603050405020304" pitchFamily="18" charset="0"/>
                <a:cs typeface="Times New Roman" panose="02020603050405020304" pitchFamily="18" charset="0"/>
              </a:rPr>
              <a:t>job search interface</a:t>
            </a:r>
            <a:r>
              <a:rPr lang="en-US" sz="1600" dirty="0">
                <a:latin typeface="Times New Roman" panose="02020603050405020304" pitchFamily="18" charset="0"/>
                <a:cs typeface="Times New Roman" panose="02020603050405020304" pitchFamily="18" charset="0"/>
              </a:rPr>
              <a:t> with four navigation buttons at the top:</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Home</a:t>
            </a:r>
            <a:r>
              <a:rPr lang="en-US" sz="1600" dirty="0">
                <a:latin typeface="Times New Roman" panose="02020603050405020304" pitchFamily="18" charset="0"/>
                <a:cs typeface="Times New Roman" panose="02020603050405020304" pitchFamily="18" charset="0"/>
              </a:rPr>
              <a:t> – Likely redirects users to the main landing page of the platform.</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Jobs</a:t>
            </a:r>
            <a:r>
              <a:rPr lang="en-US" sz="1600" dirty="0">
                <a:latin typeface="Times New Roman" panose="02020603050405020304" pitchFamily="18" charset="0"/>
                <a:cs typeface="Times New Roman" panose="02020603050405020304" pitchFamily="18" charset="0"/>
              </a:rPr>
              <a:t> – Opens the section where users can browse or search for available job listings.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Analytics</a:t>
            </a:r>
            <a:r>
              <a:rPr lang="en-US" sz="1600" dirty="0">
                <a:latin typeface="Times New Roman" panose="02020603050405020304" pitchFamily="18" charset="0"/>
                <a:cs typeface="Times New Roman" panose="02020603050405020304" pitchFamily="18" charset="0"/>
              </a:rPr>
              <a:t> – Provides insights and visualizations about job market trends, demand, and salary data.</a:t>
            </a:r>
          </a:p>
        </p:txBody>
      </p:sp>
      <p:sp>
        <p:nvSpPr>
          <p:cNvPr id="14" name="TextBox 13">
            <a:extLst>
              <a:ext uri="{FF2B5EF4-FFF2-40B4-BE49-F238E27FC236}">
                <a16:creationId xmlns:a16="http://schemas.microsoft.com/office/drawing/2014/main" id="{D950AA5E-1F73-3CB5-5E67-B0FCDA273A94}"/>
              </a:ext>
            </a:extLst>
          </p:cNvPr>
          <p:cNvSpPr txBox="1"/>
          <p:nvPr/>
        </p:nvSpPr>
        <p:spPr>
          <a:xfrm>
            <a:off x="297729" y="245096"/>
            <a:ext cx="6103854" cy="107721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layout is visually clean and uses icons for each contact method, making it easy to identify and access the information. It’s designed for users who want to connect with the company—whether for job applications, business inquiries, or support.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53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C878-9F8B-325D-22B0-D5828FEA52E4}"/>
              </a:ext>
            </a:extLst>
          </p:cNvPr>
          <p:cNvSpPr>
            <a:spLocks noGrp="1"/>
          </p:cNvSpPr>
          <p:nvPr>
            <p:ph type="title"/>
          </p:nvPr>
        </p:nvSpPr>
        <p:spPr>
          <a:xfrm>
            <a:off x="1093360" y="97509"/>
            <a:ext cx="9603275" cy="647209"/>
          </a:xfrm>
        </p:spPr>
        <p:txBody>
          <a:bodyPr>
            <a:normAutofit fontScale="90000"/>
          </a:bodyP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 &amp; Key Insights</a:t>
            </a:r>
            <a:b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2D84B7E-1E56-EEA0-28BC-4A4990EF77C4}"/>
              </a:ext>
            </a:extLst>
          </p:cNvPr>
          <p:cNvSpPr>
            <a:spLocks noGrp="1"/>
          </p:cNvSpPr>
          <p:nvPr>
            <p:ph idx="1"/>
          </p:nvPr>
        </p:nvSpPr>
        <p:spPr>
          <a:xfrm>
            <a:off x="207241" y="827953"/>
            <a:ext cx="11736520" cy="5092079"/>
          </a:xfrm>
        </p:spPr>
        <p:txBody>
          <a:bodyPr>
            <a:noAutofit/>
          </a:bodyPr>
          <a:lstStyle/>
          <a:p>
            <a:pPr algn="just">
              <a:lnSpc>
                <a:spcPct val="100000"/>
              </a:lnSpc>
            </a:pPr>
            <a:r>
              <a:rPr lang="en-US" sz="1500" dirty="0">
                <a:latin typeface="Times New Roman" panose="02020603050405020304" pitchFamily="18" charset="0"/>
                <a:cs typeface="Times New Roman" panose="02020603050405020304" pitchFamily="18" charset="0"/>
              </a:rPr>
              <a:t>The Job Market Analysis and Recommendation System delivers a powerful, data-driven perspective on the rapidly shifting landscape of global employment. By integrating real-time and historical job data, advanced analytics, and intuitive visualization, this system enables both job seekers and employers to make highly informed decisions.</a:t>
            </a:r>
          </a:p>
          <a:p>
            <a:pPr algn="just">
              <a:lnSpc>
                <a:spcPct val="100000"/>
              </a:lnSpc>
            </a:pPr>
            <a:r>
              <a:rPr lang="en-US" sz="1500" b="1" dirty="0">
                <a:latin typeface="Times New Roman" panose="02020603050405020304" pitchFamily="18" charset="0"/>
                <a:cs typeface="Times New Roman" panose="02020603050405020304" pitchFamily="18" charset="0"/>
              </a:rPr>
              <a:t>Hourly jobs dominate</a:t>
            </a:r>
            <a:r>
              <a:rPr lang="en-US" sz="1500" dirty="0">
                <a:latin typeface="Times New Roman" panose="02020603050405020304" pitchFamily="18" charset="0"/>
                <a:cs typeface="Times New Roman" panose="02020603050405020304" pitchFamily="18" charset="0"/>
              </a:rPr>
              <a:t> the current market (60% vs 45% for fixed-budget), indicating a growing preference for flexible, outcome-based work structures, especially in the freelance and gig economies.</a:t>
            </a:r>
          </a:p>
          <a:p>
            <a:pPr algn="just">
              <a:lnSpc>
                <a:spcPct val="100000"/>
              </a:lnSpc>
            </a:pPr>
            <a:r>
              <a:rPr lang="en-US" sz="1500" b="1" dirty="0">
                <a:latin typeface="Times New Roman" panose="02020603050405020304" pitchFamily="18" charset="0"/>
                <a:cs typeface="Times New Roman" panose="02020603050405020304" pitchFamily="18" charset="0"/>
              </a:rPr>
              <a:t>"Digital" and "Sales" roles offer the highest average salaries</a:t>
            </a:r>
            <a:r>
              <a:rPr lang="en-US" sz="1500" dirty="0">
                <a:latin typeface="Times New Roman" panose="02020603050405020304" pitchFamily="18" charset="0"/>
                <a:cs typeface="Times New Roman" panose="02020603050405020304" pitchFamily="18" charset="0"/>
              </a:rPr>
              <a:t> among job-related keywords, underscoring the premium value of digital expertise and sales acumen in today’s market.</a:t>
            </a:r>
          </a:p>
          <a:p>
            <a:pPr algn="just">
              <a:lnSpc>
                <a:spcPct val="100000"/>
              </a:lnSpc>
            </a:pPr>
            <a:r>
              <a:rPr lang="en-US" sz="1500" b="1" dirty="0">
                <a:latin typeface="Times New Roman" panose="02020603050405020304" pitchFamily="18" charset="0"/>
                <a:cs typeface="Times New Roman" panose="02020603050405020304" pitchFamily="18" charset="0"/>
              </a:rPr>
              <a:t>Emerging job categories</a:t>
            </a:r>
            <a:r>
              <a:rPr lang="en-US" sz="1500" dirty="0">
                <a:latin typeface="Times New Roman" panose="02020603050405020304" pitchFamily="18" charset="0"/>
                <a:cs typeface="Times New Roman" panose="02020603050405020304" pitchFamily="18" charset="0"/>
              </a:rPr>
              <a:t> such as Data Science, Design, and Marketing have seen sharp upticks in postings since early 2024, reflecting evolving market needs and the accelerated adoption of tech-enabled roles.</a:t>
            </a:r>
          </a:p>
          <a:p>
            <a:pPr algn="just">
              <a:lnSpc>
                <a:spcPct val="100000"/>
              </a:lnSpc>
            </a:pPr>
            <a:r>
              <a:rPr lang="en-US" sz="1500" b="1" dirty="0">
                <a:latin typeface="Times New Roman" panose="02020603050405020304" pitchFamily="18" charset="0"/>
                <a:cs typeface="Times New Roman" panose="02020603050405020304" pitchFamily="18" charset="0"/>
              </a:rPr>
              <a:t>Geographical wage disparities</a:t>
            </a:r>
            <a:r>
              <a:rPr lang="en-US" sz="1500" dirty="0">
                <a:latin typeface="Times New Roman" panose="02020603050405020304" pitchFamily="18" charset="0"/>
                <a:cs typeface="Times New Roman" panose="02020603050405020304" pitchFamily="18" charset="0"/>
              </a:rPr>
              <a:t> are pronounced, with countries like Laos and Eritrea at the top for hourly rates, while others such as the Central African Republic remain at the lower end, highlighting crucial considerations for global job seekers and remote talent sourcing.</a:t>
            </a:r>
          </a:p>
          <a:p>
            <a:pPr algn="just">
              <a:lnSpc>
                <a:spcPct val="100000"/>
              </a:lnSpc>
            </a:pPr>
            <a:r>
              <a:rPr lang="en-US" sz="1500" dirty="0">
                <a:latin typeface="Times New Roman" panose="02020603050405020304" pitchFamily="18" charset="0"/>
                <a:cs typeface="Times New Roman" panose="02020603050405020304" pitchFamily="18" charset="0"/>
              </a:rPr>
              <a:t>The </a:t>
            </a:r>
            <a:r>
              <a:rPr lang="en-US" sz="1500" b="1" dirty="0">
                <a:latin typeface="Times New Roman" panose="02020603050405020304" pitchFamily="18" charset="0"/>
                <a:cs typeface="Times New Roman" panose="02020603050405020304" pitchFamily="18" charset="0"/>
              </a:rPr>
              <a:t>job recommendation engine</a:t>
            </a:r>
            <a:r>
              <a:rPr lang="en-US" sz="1500" dirty="0">
                <a:latin typeface="Times New Roman" panose="02020603050405020304" pitchFamily="18" charset="0"/>
                <a:cs typeface="Times New Roman" panose="02020603050405020304" pitchFamily="18" charset="0"/>
              </a:rPr>
              <a:t> effectively matches users to high-suitability roles—especially "Data Scientist" in the U.S.—illustrating the system’s potential to streamline both application and recruitment processes.</a:t>
            </a:r>
          </a:p>
          <a:p>
            <a:pPr algn="just">
              <a:lnSpc>
                <a:spcPct val="100000"/>
              </a:lnSpc>
            </a:pPr>
            <a:r>
              <a:rPr lang="en-US" sz="1500" b="1" dirty="0">
                <a:latin typeface="Times New Roman" panose="02020603050405020304" pitchFamily="18" charset="0"/>
                <a:cs typeface="Times New Roman" panose="02020603050405020304" pitchFamily="18" charset="0"/>
              </a:rPr>
              <a:t>Hiring activity surged dramatically after New Year</a:t>
            </a:r>
            <a:r>
              <a:rPr lang="en-US" sz="1500" dirty="0">
                <a:latin typeface="Times New Roman" panose="02020603050405020304" pitchFamily="18" charset="0"/>
                <a:cs typeface="Times New Roman" panose="02020603050405020304" pitchFamily="18" charset="0"/>
              </a:rPr>
              <a:t>, with job postings nearly reaching 150,000 by February, suggesting cyclic opportunities in the post-holiday job market.</a:t>
            </a:r>
          </a:p>
          <a:p>
            <a:pPr algn="just">
              <a:lnSpc>
                <a:spcPct val="100000"/>
              </a:lnSpc>
            </a:pPr>
            <a:r>
              <a:rPr lang="en-US" sz="1500" dirty="0">
                <a:latin typeface="Times New Roman" panose="02020603050405020304" pitchFamily="18" charset="0"/>
                <a:cs typeface="Times New Roman" panose="02020603050405020304" pitchFamily="18" charset="0"/>
              </a:rPr>
              <a:t>Remote work continues its </a:t>
            </a:r>
            <a:r>
              <a:rPr lang="en-US" sz="1500" b="1" dirty="0">
                <a:latin typeface="Times New Roman" panose="02020603050405020304" pitchFamily="18" charset="0"/>
                <a:cs typeface="Times New Roman" panose="02020603050405020304" pitchFamily="18" charset="0"/>
              </a:rPr>
              <a:t>steady upward trend</a:t>
            </a:r>
            <a:r>
              <a:rPr lang="en-US" sz="1500" dirty="0">
                <a:latin typeface="Times New Roman" panose="02020603050405020304" pitchFamily="18" charset="0"/>
                <a:cs typeface="Times New Roman" panose="02020603050405020304" pitchFamily="18" charset="0"/>
              </a:rPr>
              <a:t> as forecasted, supported by overwhelmingly positive job description sentiment. Key sectors like Sales, Finance, and Education have shown notable shifts in remote job ratios, reaffirming the market’s pivot to more flexible arrangements.</a:t>
            </a:r>
          </a:p>
          <a:p>
            <a:pPr marL="0" indent="0" algn="just">
              <a:lnSpc>
                <a:spcPct val="100000"/>
              </a:lnSpc>
              <a:buNone/>
            </a:pP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101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979258F2-6358-1D51-B184-60BC1CDFEF55}"/>
              </a:ext>
            </a:extLst>
          </p:cNvPr>
          <p:cNvSpPr/>
          <p:nvPr/>
        </p:nvSpPr>
        <p:spPr>
          <a:xfrm>
            <a:off x="546680" y="516118"/>
            <a:ext cx="10661790" cy="4366967"/>
          </a:xfrm>
          <a:prstGeom prst="cloud">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5400" dirty="0">
                <a:solidFill>
                  <a:srgbClr val="0070C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THANK YOU</a:t>
            </a:r>
          </a:p>
        </p:txBody>
      </p:sp>
    </p:spTree>
    <p:extLst>
      <p:ext uri="{BB962C8B-B14F-4D97-AF65-F5344CB8AC3E}">
        <p14:creationId xmlns:p14="http://schemas.microsoft.com/office/powerpoint/2010/main" val="125136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AD08-5FBF-20BF-B004-392B108881D0}"/>
              </a:ext>
            </a:extLst>
          </p:cNvPr>
          <p:cNvSpPr>
            <a:spLocks noGrp="1"/>
          </p:cNvSpPr>
          <p:nvPr>
            <p:ph type="ctrTitle"/>
          </p:nvPr>
        </p:nvSpPr>
        <p:spPr>
          <a:xfrm>
            <a:off x="433634" y="208411"/>
            <a:ext cx="10508097" cy="583442"/>
          </a:xfrm>
        </p:spPr>
        <p:txBody>
          <a:bodyPr>
            <a:noAutofit/>
          </a:bodyPr>
          <a:lstStyle/>
          <a:p>
            <a:pPr algn="ctr"/>
            <a:r>
              <a:rPr lang="en-IN" sz="3200" u="sng" dirty="0">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F2A1C1CB-AE89-968C-D947-DAF6BADC221D}"/>
              </a:ext>
            </a:extLst>
          </p:cNvPr>
          <p:cNvSpPr>
            <a:spLocks noGrp="1"/>
          </p:cNvSpPr>
          <p:nvPr>
            <p:ph type="subTitle" idx="1"/>
          </p:nvPr>
        </p:nvSpPr>
        <p:spPr>
          <a:xfrm>
            <a:off x="320511" y="1310326"/>
            <a:ext cx="11557262" cy="4458878"/>
          </a:xfrm>
        </p:spPr>
        <p:txBody>
          <a:bodyPr>
            <a:normAutofit/>
          </a:bodyPr>
          <a:lstStyle/>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Analyze job market trends:</a:t>
            </a:r>
            <a:r>
              <a:rPr lang="en-US" sz="1600" dirty="0">
                <a:latin typeface="Times New Roman" panose="02020603050405020304" pitchFamily="18" charset="0"/>
                <a:cs typeface="Times New Roman" panose="02020603050405020304" pitchFamily="18" charset="0"/>
              </a:rPr>
              <a:t> Extract meaningful patterns from both historical and current job postings to understand how industries, roles, and skills are shifting over time</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Identify high-demand job roles:</a:t>
            </a:r>
            <a:r>
              <a:rPr lang="en-US" sz="1600" dirty="0">
                <a:latin typeface="Times New Roman" panose="02020603050405020304" pitchFamily="18" charset="0"/>
                <a:cs typeface="Times New Roman" panose="02020603050405020304" pitchFamily="18" charset="0"/>
              </a:rPr>
              <a:t> Detect which job titles and skill sets are most sought after to help candidates focus their efforts where market demand is greatest. </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Uncover salary dynamics:</a:t>
            </a:r>
            <a:r>
              <a:rPr lang="en-US" sz="1600" dirty="0">
                <a:latin typeface="Times New Roman" panose="02020603050405020304" pitchFamily="18" charset="0"/>
                <a:cs typeface="Times New Roman" panose="02020603050405020304" pitchFamily="18" charset="0"/>
              </a:rPr>
              <a:t> Examine correlations between job keywords and offered salaries so users can predict compensation ranges more accurately. </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Spot emerging job categories:</a:t>
            </a:r>
            <a:r>
              <a:rPr lang="en-US" sz="1600" dirty="0">
                <a:latin typeface="Times New Roman" panose="02020603050405020304" pitchFamily="18" charset="0"/>
                <a:cs typeface="Times New Roman" panose="02020603050405020304" pitchFamily="18" charset="0"/>
              </a:rPr>
              <a:t> Use posting frequency and growth analysis to determine which new fields are rising in popularity, helping guide user upskilling and career transitions. </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Deliver personalized recommendations:</a:t>
            </a:r>
            <a:r>
              <a:rPr lang="en-US" sz="1600" dirty="0">
                <a:latin typeface="Times New Roman" panose="02020603050405020304" pitchFamily="18" charset="0"/>
                <a:cs typeface="Times New Roman" panose="02020603050405020304" pitchFamily="18" charset="0"/>
              </a:rPr>
              <a:t> Build an automated engine that matches job seekers to suitable openings, tailored to their skills, interests, and market opportunities in real-time.</a:t>
            </a:r>
          </a:p>
          <a:p>
            <a:pPr marL="285750"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91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5ECB-A444-8C9B-9C24-0065B5A77985}"/>
              </a:ext>
            </a:extLst>
          </p:cNvPr>
          <p:cNvSpPr>
            <a:spLocks noGrp="1"/>
          </p:cNvSpPr>
          <p:nvPr>
            <p:ph type="title"/>
          </p:nvPr>
        </p:nvSpPr>
        <p:spPr>
          <a:xfrm>
            <a:off x="1034438" y="182720"/>
            <a:ext cx="9605635" cy="552571"/>
          </a:xfrm>
        </p:spPr>
        <p:txBody>
          <a:bodyPr>
            <a:normAutofit/>
          </a:bodyPr>
          <a:lstStyle/>
          <a:p>
            <a:pPr algn="ctr"/>
            <a:r>
              <a:rPr lang="en-US" sz="2800" u="sng" dirty="0">
                <a:latin typeface="Times New Roman" panose="02020603050405020304" pitchFamily="18" charset="0"/>
                <a:cs typeface="Times New Roman" panose="02020603050405020304" pitchFamily="18" charset="0"/>
              </a:rPr>
              <a:t>Hourly vs. Fixed-Budget Jobs Distribution</a:t>
            </a:r>
            <a:endParaRPr lang="en-IN" sz="28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0F79BA-81DF-EA28-C3DE-2EBEDF2FCFBB}"/>
              </a:ext>
            </a:extLst>
          </p:cNvPr>
          <p:cNvSpPr>
            <a:spLocks noGrp="1"/>
          </p:cNvSpPr>
          <p:nvPr>
            <p:ph sz="half" idx="1"/>
          </p:nvPr>
        </p:nvSpPr>
        <p:spPr>
          <a:xfrm>
            <a:off x="131975" y="1102936"/>
            <a:ext cx="5722070" cy="4694550"/>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 bar chart titled </a:t>
            </a:r>
            <a:r>
              <a:rPr lang="en-US" sz="1800" b="1" dirty="0">
                <a:latin typeface="Times New Roman" panose="02020603050405020304" pitchFamily="18" charset="0"/>
                <a:cs typeface="Times New Roman" panose="02020603050405020304" pitchFamily="18" charset="0"/>
              </a:rPr>
              <a:t>"Hourly vs. Fixed-Budget Jobs Distribution"</a:t>
            </a:r>
            <a:r>
              <a:rPr lang="en-US" sz="1800" dirty="0">
                <a:latin typeface="Times New Roman" panose="02020603050405020304" pitchFamily="18" charset="0"/>
                <a:cs typeface="Times New Roman" panose="02020603050405020304" pitchFamily="18" charset="0"/>
              </a:rPr>
              <a:t> illustrates the comparative prevalence of two job types based on percentage. The </a:t>
            </a:r>
            <a:r>
              <a:rPr lang="en-US" sz="1800" b="1" dirty="0">
                <a:latin typeface="Times New Roman" panose="02020603050405020304" pitchFamily="18" charset="0"/>
                <a:cs typeface="Times New Roman" panose="02020603050405020304" pitchFamily="18" charset="0"/>
              </a:rPr>
              <a:t>Hourly jobs</a:t>
            </a:r>
            <a:r>
              <a:rPr lang="en-US" sz="1800" dirty="0">
                <a:latin typeface="Times New Roman" panose="02020603050405020304" pitchFamily="18" charset="0"/>
                <a:cs typeface="Times New Roman" panose="02020603050405020304" pitchFamily="18" charset="0"/>
              </a:rPr>
              <a:t>, represented by a light blue bar, account for </a:t>
            </a:r>
            <a:r>
              <a:rPr lang="en-US" sz="1800" b="1" dirty="0">
                <a:latin typeface="Times New Roman" panose="02020603050405020304" pitchFamily="18" charset="0"/>
                <a:cs typeface="Times New Roman" panose="02020603050405020304" pitchFamily="18" charset="0"/>
              </a:rPr>
              <a:t>60%</a:t>
            </a:r>
            <a:r>
              <a:rPr lang="en-US" sz="1800" dirty="0">
                <a:latin typeface="Times New Roman" panose="02020603050405020304" pitchFamily="18" charset="0"/>
                <a:cs typeface="Times New Roman" panose="02020603050405020304" pitchFamily="18" charset="0"/>
              </a:rPr>
              <a:t> of the total, indicating they are the more dominant format. In contrast, </a:t>
            </a:r>
            <a:r>
              <a:rPr lang="en-US" sz="1800" b="1" dirty="0">
                <a:latin typeface="Times New Roman" panose="02020603050405020304" pitchFamily="18" charset="0"/>
                <a:cs typeface="Times New Roman" panose="02020603050405020304" pitchFamily="18" charset="0"/>
              </a:rPr>
              <a:t>Fixed-Budget jobs</a:t>
            </a:r>
            <a:r>
              <a:rPr lang="en-US" sz="1800" dirty="0">
                <a:latin typeface="Times New Roman" panose="02020603050405020304" pitchFamily="18" charset="0"/>
                <a:cs typeface="Times New Roman" panose="02020603050405020304" pitchFamily="18" charset="0"/>
              </a:rPr>
              <a:t>, shown in light green, make up </a:t>
            </a:r>
            <a:r>
              <a:rPr lang="en-US" sz="1800" b="1" dirty="0">
                <a:latin typeface="Times New Roman" panose="02020603050405020304" pitchFamily="18" charset="0"/>
                <a:cs typeface="Times New Roman" panose="02020603050405020304" pitchFamily="18" charset="0"/>
              </a:rPr>
              <a:t>45%</a:t>
            </a:r>
            <a:r>
              <a:rPr lang="en-US" sz="1800" dirty="0">
                <a:latin typeface="Times New Roman" panose="02020603050405020304" pitchFamily="18" charset="0"/>
                <a:cs typeface="Times New Roman" panose="02020603050405020304" pitchFamily="18" charset="0"/>
              </a:rPr>
              <a:t>, suggesting a smaller share. This visual highlights a </a:t>
            </a:r>
            <a:r>
              <a:rPr lang="en-US" sz="1800" b="1" dirty="0">
                <a:latin typeface="Times New Roman" panose="02020603050405020304" pitchFamily="18" charset="0"/>
                <a:cs typeface="Times New Roman" panose="02020603050405020304" pitchFamily="18" charset="0"/>
              </a:rPr>
              <a:t>clear preference for Hourly jobs</a:t>
            </a:r>
            <a:r>
              <a:rPr lang="en-US" sz="1800" dirty="0">
                <a:latin typeface="Times New Roman" panose="02020603050405020304" pitchFamily="18" charset="0"/>
                <a:cs typeface="Times New Roman" panose="02020603050405020304" pitchFamily="18" charset="0"/>
              </a:rPr>
              <a:t> in the current job market. The difference of </a:t>
            </a:r>
            <a:r>
              <a:rPr lang="en-US" sz="1800" b="1" dirty="0">
                <a:latin typeface="Times New Roman" panose="02020603050405020304" pitchFamily="18" charset="0"/>
                <a:cs typeface="Times New Roman" panose="02020603050405020304" pitchFamily="18" charset="0"/>
              </a:rPr>
              <a:t>15 percentage points</a:t>
            </a:r>
            <a:r>
              <a:rPr lang="en-US" sz="1800" dirty="0">
                <a:latin typeface="Times New Roman" panose="02020603050405020304" pitchFamily="18" charset="0"/>
                <a:cs typeface="Times New Roman" panose="02020603050405020304" pitchFamily="18" charset="0"/>
              </a:rPr>
              <a:t> suggests that employers or platforms may favor time-based compensation. The chart’s simplicity makes it easy to interpret at a glance. It also implies potential trends in freelancing or gig work environments. Understanding this distribution can help job seekers tailor their applications or pricing strategies accordingly.</a:t>
            </a:r>
          </a:p>
          <a:p>
            <a:pPr algn="just"/>
            <a:endParaRPr lang="en-IN" sz="18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D3987F8D-8369-3DD3-C739-C50BB726738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67166" y="1102936"/>
            <a:ext cx="5929461" cy="4788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00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4E9A-B115-0677-7231-71A48F97AF30}"/>
              </a:ext>
            </a:extLst>
          </p:cNvPr>
          <p:cNvSpPr>
            <a:spLocks noGrp="1"/>
          </p:cNvSpPr>
          <p:nvPr>
            <p:ph type="title"/>
          </p:nvPr>
        </p:nvSpPr>
        <p:spPr>
          <a:xfrm>
            <a:off x="1147559" y="154440"/>
            <a:ext cx="9605635" cy="626441"/>
          </a:xfrm>
        </p:spPr>
        <p:txBody>
          <a:bodyPr>
            <a:normAutofit/>
          </a:bodyPr>
          <a:lstStyle/>
          <a:p>
            <a:pPr algn="ctr"/>
            <a:r>
              <a:rPr lang="en-US" sz="2800" u="sng" dirty="0">
                <a:latin typeface="Times New Roman" panose="02020603050405020304" pitchFamily="18" charset="0"/>
                <a:cs typeface="Times New Roman" panose="02020603050405020304" pitchFamily="18" charset="0"/>
              </a:rPr>
              <a:t>Top Keywords by Average Salary</a:t>
            </a:r>
            <a:endParaRPr lang="en-IN" sz="2800"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D50B6C7-0B89-59B1-7D13-B72AD72C2E2C}"/>
              </a:ext>
            </a:extLst>
          </p:cNvPr>
          <p:cNvSpPr>
            <a:spLocks noGrp="1"/>
          </p:cNvSpPr>
          <p:nvPr>
            <p:ph sz="half" idx="2"/>
          </p:nvPr>
        </p:nvSpPr>
        <p:spPr>
          <a:xfrm>
            <a:off x="386499" y="989814"/>
            <a:ext cx="11415860" cy="2281287"/>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 bar chart titled </a:t>
            </a:r>
            <a:r>
              <a:rPr lang="en-US" sz="1800" b="1" dirty="0">
                <a:latin typeface="Times New Roman" panose="02020603050405020304" pitchFamily="18" charset="0"/>
                <a:cs typeface="Times New Roman" panose="02020603050405020304" pitchFamily="18" charset="0"/>
              </a:rPr>
              <a:t>"Top Keywords by Average Salary"</a:t>
            </a:r>
            <a:r>
              <a:rPr lang="en-US" sz="1800" dirty="0">
                <a:latin typeface="Times New Roman" panose="02020603050405020304" pitchFamily="18" charset="0"/>
                <a:cs typeface="Times New Roman" panose="02020603050405020304" pitchFamily="18" charset="0"/>
              </a:rPr>
              <a:t> presents a visual comparison of average salaries (in INR) associated with various job-related keywords. The x-axis lists keywords such as </a:t>
            </a:r>
            <a:r>
              <a:rPr lang="en-US" sz="1800" b="1" dirty="0">
                <a:latin typeface="Times New Roman" panose="02020603050405020304" pitchFamily="18" charset="0"/>
                <a:cs typeface="Times New Roman" panose="02020603050405020304" pitchFamily="18" charset="0"/>
              </a:rPr>
              <a:t>digital, sales, full, job, account, stack, development, build, application, seeking, new, engineer, mobile, developer, and amazon</a:t>
            </a:r>
            <a:r>
              <a:rPr lang="en-US" sz="1800" dirty="0">
                <a:latin typeface="Times New Roman" panose="02020603050405020304" pitchFamily="18" charset="0"/>
                <a:cs typeface="Times New Roman" panose="02020603050405020304" pitchFamily="18" charset="0"/>
              </a:rPr>
              <a:t>. The y-axis quantifies their corresponding average salaries. A </a:t>
            </a:r>
            <a:r>
              <a:rPr lang="en-US" sz="1800" b="1" dirty="0">
                <a:latin typeface="Times New Roman" panose="02020603050405020304" pitchFamily="18" charset="0"/>
                <a:cs typeface="Times New Roman" panose="02020603050405020304" pitchFamily="18" charset="0"/>
              </a:rPr>
              <a:t>color gradient from purple to yellow</a:t>
            </a:r>
            <a:r>
              <a:rPr lang="en-US" sz="1800" dirty="0">
                <a:latin typeface="Times New Roman" panose="02020603050405020304" pitchFamily="18" charset="0"/>
                <a:cs typeface="Times New Roman" panose="02020603050405020304" pitchFamily="18" charset="0"/>
              </a:rPr>
              <a:t> is used, where </a:t>
            </a:r>
            <a:r>
              <a:rPr lang="en-US" sz="1800" b="1" dirty="0">
                <a:latin typeface="Times New Roman" panose="02020603050405020304" pitchFamily="18" charset="0"/>
                <a:cs typeface="Times New Roman" panose="02020603050405020304" pitchFamily="18" charset="0"/>
              </a:rPr>
              <a:t>yellow indicates higher salaries</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purple denotes lower ones</a:t>
            </a:r>
            <a:r>
              <a:rPr lang="en-US" sz="1800" dirty="0">
                <a:latin typeface="Times New Roman" panose="02020603050405020304" pitchFamily="18" charset="0"/>
                <a:cs typeface="Times New Roman" panose="02020603050405020304" pitchFamily="18" charset="0"/>
              </a:rPr>
              <a:t>. Notably, </a:t>
            </a:r>
            <a:r>
              <a:rPr lang="en-US" sz="1800" b="1" dirty="0">
                <a:latin typeface="Times New Roman" panose="02020603050405020304" pitchFamily="18" charset="0"/>
                <a:cs typeface="Times New Roman" panose="02020603050405020304" pitchFamily="18" charset="0"/>
              </a:rPr>
              <a:t>"digital"</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"sales"</a:t>
            </a:r>
            <a:r>
              <a:rPr lang="en-US" sz="1800" dirty="0">
                <a:latin typeface="Times New Roman" panose="02020603050405020304" pitchFamily="18" charset="0"/>
                <a:cs typeface="Times New Roman" panose="02020603050405020304" pitchFamily="18" charset="0"/>
              </a:rPr>
              <a:t> stand out with the highest average salaries of </a:t>
            </a:r>
            <a:r>
              <a:rPr lang="en-US" sz="1800" b="1" dirty="0">
                <a:latin typeface="Times New Roman" panose="02020603050405020304" pitchFamily="18" charset="0"/>
                <a:cs typeface="Times New Roman" panose="02020603050405020304" pitchFamily="18" charset="0"/>
              </a:rPr>
              <a:t>₹1903.3</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₹1881.3</a:t>
            </a:r>
            <a:r>
              <a:rPr lang="en-US" sz="1800" dirty="0">
                <a:latin typeface="Times New Roman" panose="02020603050405020304" pitchFamily="18" charset="0"/>
                <a:cs typeface="Times New Roman" panose="02020603050405020304" pitchFamily="18" charset="0"/>
              </a:rPr>
              <a:t>, respectively. This suggests that roles involving digital skills and sales expertise are currently in high demand and command premium pay. Other keywords like </a:t>
            </a:r>
            <a:r>
              <a:rPr lang="en-US" sz="1800" b="1" dirty="0">
                <a:latin typeface="Times New Roman" panose="02020603050405020304" pitchFamily="18" charset="0"/>
                <a:cs typeface="Times New Roman" panose="02020603050405020304" pitchFamily="18" charset="0"/>
              </a:rPr>
              <a:t>"developer"</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"engineer"</a:t>
            </a:r>
            <a:r>
              <a:rPr lang="en-US" sz="1800" dirty="0">
                <a:latin typeface="Times New Roman" panose="02020603050405020304" pitchFamily="18" charset="0"/>
                <a:cs typeface="Times New Roman" panose="02020603050405020304" pitchFamily="18" charset="0"/>
              </a:rPr>
              <a:t> also show competitive salary figures, reflecting the value of technical roles. The chart provides useful insights for job seekers aiming to align their skills with high-paying opportunities.</a:t>
            </a:r>
          </a:p>
          <a:p>
            <a:pPr algn="just"/>
            <a:endParaRPr lang="en-IN" sz="18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92F407F0-1960-52D0-7D2E-E5F8BCCE615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6499" y="3429001"/>
            <a:ext cx="11415860" cy="264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04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7B16-B9D8-0800-729A-CD9C38471C87}"/>
              </a:ext>
            </a:extLst>
          </p:cNvPr>
          <p:cNvSpPr>
            <a:spLocks noGrp="1"/>
          </p:cNvSpPr>
          <p:nvPr>
            <p:ph type="title"/>
          </p:nvPr>
        </p:nvSpPr>
        <p:spPr>
          <a:xfrm>
            <a:off x="458771" y="135586"/>
            <a:ext cx="11274458" cy="580851"/>
          </a:xfrm>
        </p:spPr>
        <p:txBody>
          <a:bodyPr>
            <a:normAutofit/>
          </a:bodyPr>
          <a:lstStyle/>
          <a:p>
            <a:pPr algn="ctr"/>
            <a:r>
              <a:rPr lang="en-US" sz="2800" u="sng" dirty="0">
                <a:latin typeface="Times New Roman" panose="02020603050405020304" pitchFamily="18" charset="0"/>
                <a:cs typeface="Times New Roman" panose="02020603050405020304" pitchFamily="18" charset="0"/>
              </a:rPr>
              <a:t>Job Posting Trends for Emerging job Categories</a:t>
            </a:r>
            <a:endParaRPr lang="en-IN" sz="2800" u="sng"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E59CD45B-537F-E2E6-AFA4-52D9948A1CF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1117" y="1260566"/>
            <a:ext cx="5828907" cy="46688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88169DB-7D39-A1AA-DA08-09D61786EF45}"/>
              </a:ext>
            </a:extLst>
          </p:cNvPr>
          <p:cNvSpPr>
            <a:spLocks noGrp="1" noChangeArrowheads="1"/>
          </p:cNvSpPr>
          <p:nvPr>
            <p:ph sz="half" idx="1"/>
          </p:nvPr>
        </p:nvSpPr>
        <p:spPr bwMode="auto">
          <a:xfrm>
            <a:off x="131976" y="1471354"/>
            <a:ext cx="596402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 categories had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zero job postings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until around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January 2024</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sharp rise in postings began after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2024-01-01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indicating a sudden market shift.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"Other" category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saw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highest surge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reaching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 60,000 postings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March 2024.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Science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followed with a strong increase, hitting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around 30,000 postings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grew moderately, both reaching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about 10,000 postings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Writing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showed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least growth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staying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just below 10,000 postings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graph highlights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rapid expansion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certain fields, especially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non-traditional or miscellaneous roles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72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08E40C5-71F6-F08A-DFF7-459F7DD5F923}"/>
              </a:ext>
            </a:extLst>
          </p:cNvPr>
          <p:cNvSpPr>
            <a:spLocks noGrp="1"/>
          </p:cNvSpPr>
          <p:nvPr>
            <p:ph sz="half" idx="2"/>
          </p:nvPr>
        </p:nvSpPr>
        <p:spPr>
          <a:xfrm>
            <a:off x="122548" y="122548"/>
            <a:ext cx="6547799" cy="5797485"/>
          </a:xfrm>
        </p:spPr>
        <p:txBody>
          <a:bodyPr>
            <a:noAutofit/>
          </a:bodyPr>
          <a:lstStyle/>
          <a:p>
            <a:pPr marL="0" indent="0" algn="just">
              <a:lnSpc>
                <a:spcPct val="100000"/>
              </a:lnSpc>
              <a:buNone/>
            </a:pPr>
            <a:r>
              <a:rPr lang="en-US" sz="1700" dirty="0">
                <a:latin typeface="Times New Roman" panose="02020603050405020304" pitchFamily="18" charset="0"/>
                <a:cs typeface="Times New Roman" panose="02020603050405020304" pitchFamily="18" charset="0"/>
              </a:rPr>
              <a:t>📈 Software Development, Data Science, Design, and Writing all show identical patterns: starting at 0.0 in November and rising sharply to 1.0 by January 1, 2024, then plateauing.</a:t>
            </a:r>
          </a:p>
          <a:p>
            <a:pPr marL="0" indent="0" algn="just">
              <a:lnSpc>
                <a:spcPct val="100000"/>
              </a:lnSpc>
              <a:buNone/>
            </a:pPr>
            <a:r>
              <a:rPr lang="en-US" sz="1700" dirty="0">
                <a:latin typeface="Times New Roman" panose="02020603050405020304" pitchFamily="18" charset="0"/>
                <a:cs typeface="Times New Roman" panose="02020603050405020304" pitchFamily="18" charset="0"/>
              </a:rPr>
              <a:t>📊 This suggests a rapid surge in interest or activity in these fields during the final months of 2023.</a:t>
            </a:r>
          </a:p>
          <a:p>
            <a:pPr marL="0" indent="0" algn="just">
              <a:lnSpc>
                <a:spcPct val="100000"/>
              </a:lnSpc>
              <a:buNone/>
            </a:pPr>
            <a:r>
              <a:rPr lang="en-US" sz="1700" dirty="0">
                <a:latin typeface="Times New Roman" panose="02020603050405020304" pitchFamily="18" charset="0"/>
                <a:cs typeface="Times New Roman" panose="02020603050405020304" pitchFamily="18" charset="0"/>
              </a:rPr>
              <a:t>🟥 The "Other" category follows a similar trajectory but reaches its peak one month later, by February 1, 2024.</a:t>
            </a:r>
          </a:p>
          <a:p>
            <a:pPr marL="0" indent="0" algn="just">
              <a:lnSpc>
                <a:spcPct val="100000"/>
              </a:lnSpc>
              <a:buNone/>
            </a:pPr>
            <a:r>
              <a:rPr lang="en-US" sz="1700" dirty="0">
                <a:latin typeface="Times New Roman" panose="02020603050405020304" pitchFamily="18" charset="0"/>
                <a:cs typeface="Times New Roman" panose="02020603050405020304" pitchFamily="18" charset="0"/>
              </a:rPr>
              <a:t>⏳ Once each field hits the peak value of 1.0, the trend remains stable, indicating sustained momentum.</a:t>
            </a:r>
          </a:p>
          <a:p>
            <a:pPr marL="0" indent="0" algn="just">
              <a:lnSpc>
                <a:spcPct val="100000"/>
              </a:lnSpc>
              <a:buNone/>
            </a:pPr>
            <a:r>
              <a:rPr lang="en-US" sz="1700" dirty="0">
                <a:latin typeface="Times New Roman" panose="02020603050405020304" pitchFamily="18" charset="0"/>
                <a:cs typeface="Times New Roman" panose="02020603050405020304" pitchFamily="18" charset="0"/>
              </a:rPr>
              <a:t>🔍 The uniformity across most graphs implies a coordinated or market-wide shift in job demand or postings.</a:t>
            </a:r>
          </a:p>
          <a:p>
            <a:pPr marL="0" indent="0" algn="just">
              <a:lnSpc>
                <a:spcPct val="100000"/>
              </a:lnSpc>
              <a:buNone/>
            </a:pPr>
            <a:r>
              <a:rPr lang="en-US" sz="1700" dirty="0">
                <a:latin typeface="Times New Roman" panose="02020603050405020304" pitchFamily="18" charset="0"/>
                <a:cs typeface="Times New Roman" panose="02020603050405020304" pitchFamily="18" charset="0"/>
              </a:rPr>
              <a:t>📅 The time-based x-axis helps visualize how quickly these fields gained traction.</a:t>
            </a:r>
          </a:p>
          <a:p>
            <a:pPr marL="0" indent="0" algn="just">
              <a:lnSpc>
                <a:spcPct val="100000"/>
              </a:lnSpc>
              <a:buNone/>
            </a:pPr>
            <a:r>
              <a:rPr lang="en-US" sz="1700" dirty="0">
                <a:latin typeface="Times New Roman" panose="02020603050405020304" pitchFamily="18" charset="0"/>
                <a:cs typeface="Times New Roman" panose="02020603050405020304" pitchFamily="18" charset="0"/>
              </a:rPr>
              <a:t>📌 The delayed rise in the "Other" category may reflect emerging or niche roles gaining recognition slightly later.</a:t>
            </a:r>
          </a:p>
          <a:p>
            <a:pPr marL="0" indent="0" algn="just">
              <a:lnSpc>
                <a:spcPct val="100000"/>
              </a:lnSpc>
              <a:buNone/>
            </a:pPr>
            <a:r>
              <a:rPr lang="en-US" sz="1700" dirty="0">
                <a:latin typeface="Times New Roman" panose="02020603050405020304" pitchFamily="18" charset="0"/>
                <a:cs typeface="Times New Roman" panose="02020603050405020304" pitchFamily="18" charset="0"/>
              </a:rPr>
              <a:t>🚀 Overall, the graphs highlight a strong upward trend in job activity across multiple domains within a short span.</a:t>
            </a:r>
          </a:p>
          <a:p>
            <a:pPr marL="0" indent="0" algn="just">
              <a:lnSpc>
                <a:spcPct val="100000"/>
              </a:lnSpc>
              <a:buNone/>
            </a:pPr>
            <a:r>
              <a:rPr lang="en-US" sz="1700" dirty="0">
                <a:latin typeface="Times New Roman" panose="02020603050405020304" pitchFamily="18" charset="0"/>
                <a:cs typeface="Times New Roman" panose="02020603050405020304" pitchFamily="18" charset="0"/>
              </a:rPr>
              <a:t>💡This visualization is useful for identifying timing and consistency in job market growth across sectors.</a:t>
            </a:r>
            <a:endParaRPr lang="en-IN" sz="17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5527840B-B82F-14A4-4146-DD73C75EF7C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670348" y="122548"/>
            <a:ext cx="5399103" cy="579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06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8A35-722F-FE24-09BE-85CC4BED50B4}"/>
              </a:ext>
            </a:extLst>
          </p:cNvPr>
          <p:cNvSpPr>
            <a:spLocks noGrp="1"/>
          </p:cNvSpPr>
          <p:nvPr>
            <p:ph type="title"/>
          </p:nvPr>
        </p:nvSpPr>
        <p:spPr>
          <a:xfrm>
            <a:off x="226244" y="125433"/>
            <a:ext cx="11528981" cy="902089"/>
          </a:xfrm>
        </p:spPr>
        <p:txBody>
          <a:bodyPr>
            <a:normAutofit/>
          </a:bodyPr>
          <a:lstStyle/>
          <a:p>
            <a:pPr algn="ctr"/>
            <a:r>
              <a:rPr lang="en-US" sz="2400" u="sng" dirty="0">
                <a:latin typeface="Times New Roman" panose="02020603050405020304" pitchFamily="18" charset="0"/>
                <a:cs typeface="Times New Roman" panose="02020603050405020304" pitchFamily="18" charset="0"/>
              </a:rPr>
              <a:t>Compare average hourly rates across different countries</a:t>
            </a:r>
            <a:endParaRPr lang="en-IN" sz="2400" u="sng"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31B9A185-095C-59A4-3C54-DB5810405E61}"/>
              </a:ext>
            </a:extLst>
          </p:cNvPr>
          <p:cNvSpPr>
            <a:spLocks noGrp="1" noChangeArrowheads="1"/>
          </p:cNvSpPr>
          <p:nvPr>
            <p:ph type="body" idx="1"/>
          </p:nvPr>
        </p:nvSpPr>
        <p:spPr bwMode="auto">
          <a:xfrm>
            <a:off x="226244" y="688076"/>
            <a:ext cx="555025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sng" strike="noStrike" cap="none" normalizeH="0" baseline="0" dirty="0">
                <a:ln>
                  <a:noFill/>
                </a:ln>
                <a:solidFill>
                  <a:schemeClr val="tx1"/>
                </a:solidFill>
                <a:effectLst/>
                <a:latin typeface="menlo"/>
              </a:rPr>
              <a:t>Top 10 countries with highest wages:</a:t>
            </a:r>
            <a:r>
              <a:rPr kumimoji="0" lang="en-US" altLang="en-US" sz="2400" b="0" i="0" u="sng" strike="noStrike" cap="none" normalizeH="0" baseline="0" dirty="0">
                <a:ln>
                  <a:noFill/>
                </a:ln>
                <a:solidFill>
                  <a:schemeClr val="tx1"/>
                </a:solidFill>
                <a:effectLst/>
              </a:rPr>
              <a:t> </a:t>
            </a:r>
            <a:endParaRPr kumimoji="0" lang="en-US" altLang="en-US" sz="2400" b="0" i="0" u="sng"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94EDBC9D-3FAD-45D7-6F6C-9B40D9A39B7D}"/>
              </a:ext>
            </a:extLst>
          </p:cNvPr>
          <p:cNvSpPr>
            <a:spLocks noGrp="1" noChangeArrowheads="1"/>
          </p:cNvSpPr>
          <p:nvPr>
            <p:ph type="body" sz="quarter" idx="3"/>
          </p:nvPr>
        </p:nvSpPr>
        <p:spPr bwMode="auto">
          <a:xfrm>
            <a:off x="6204973" y="688075"/>
            <a:ext cx="555025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sng" strike="noStrike" cap="none" normalizeH="0" baseline="0" dirty="0">
                <a:ln>
                  <a:noFill/>
                </a:ln>
                <a:solidFill>
                  <a:schemeClr val="tx1"/>
                </a:solidFill>
                <a:effectLst/>
                <a:latin typeface="menlo"/>
              </a:rPr>
              <a:t>Bottom 10 countries with lowest wages:</a:t>
            </a:r>
            <a:r>
              <a:rPr kumimoji="0" lang="en-US" altLang="en-US" sz="2400" b="0" i="0" u="sng" strike="noStrike" cap="none" normalizeH="0" baseline="0" dirty="0">
                <a:ln>
                  <a:noFill/>
                </a:ln>
                <a:solidFill>
                  <a:schemeClr val="tx1"/>
                </a:solidFill>
                <a:effectLst/>
              </a:rPr>
              <a:t> </a:t>
            </a:r>
            <a:endParaRPr kumimoji="0" lang="en-US" altLang="en-US" sz="2400" b="0" i="0" u="sng" strike="noStrike" cap="none" normalizeH="0" baseline="0" dirty="0">
              <a:ln>
                <a:noFill/>
              </a:ln>
              <a:solidFill>
                <a:schemeClr val="tx1"/>
              </a:solidFill>
              <a:effectLst/>
              <a:latin typeface="Arial" panose="020B0604020202020204" pitchFamily="34" charset="0"/>
            </a:endParaRPr>
          </a:p>
        </p:txBody>
      </p:sp>
      <p:graphicFrame>
        <p:nvGraphicFramePr>
          <p:cNvPr id="13" name="Content Placeholder 12">
            <a:extLst>
              <a:ext uri="{FF2B5EF4-FFF2-40B4-BE49-F238E27FC236}">
                <a16:creationId xmlns:a16="http://schemas.microsoft.com/office/drawing/2014/main" id="{9822113B-61D9-36A0-F356-88E134235726}"/>
              </a:ext>
            </a:extLst>
          </p:cNvPr>
          <p:cNvGraphicFramePr>
            <a:graphicFrameLocks noGrp="1"/>
          </p:cNvGraphicFramePr>
          <p:nvPr>
            <p:ph sz="half" idx="2"/>
            <p:extLst>
              <p:ext uri="{D42A27DB-BD31-4B8C-83A1-F6EECF244321}">
                <p14:modId xmlns:p14="http://schemas.microsoft.com/office/powerpoint/2010/main" val="2974222316"/>
              </p:ext>
            </p:extLst>
          </p:nvPr>
        </p:nvGraphicFramePr>
        <p:xfrm>
          <a:off x="226244" y="1385740"/>
          <a:ext cx="5550252" cy="4487560"/>
        </p:xfrm>
        <a:graphic>
          <a:graphicData uri="http://schemas.openxmlformats.org/drawingml/2006/table">
            <a:tbl>
              <a:tblPr firstRow="1" bandRow="1">
                <a:tableStyleId>{5C22544A-7EE6-4342-B048-85BDC9FD1C3A}</a:tableStyleId>
              </a:tblPr>
              <a:tblGrid>
                <a:gridCol w="2775126">
                  <a:extLst>
                    <a:ext uri="{9D8B030D-6E8A-4147-A177-3AD203B41FA5}">
                      <a16:colId xmlns:a16="http://schemas.microsoft.com/office/drawing/2014/main" val="3133414920"/>
                    </a:ext>
                  </a:extLst>
                </a:gridCol>
                <a:gridCol w="2775126">
                  <a:extLst>
                    <a:ext uri="{9D8B030D-6E8A-4147-A177-3AD203B41FA5}">
                      <a16:colId xmlns:a16="http://schemas.microsoft.com/office/drawing/2014/main" val="4192245216"/>
                    </a:ext>
                  </a:extLst>
                </a:gridCol>
              </a:tblGrid>
              <a:tr h="407960">
                <a:tc>
                  <a:txBody>
                    <a:bodyPr/>
                    <a:lstStyle/>
                    <a:p>
                      <a:pPr>
                        <a:buNone/>
                      </a:pPr>
                      <a:r>
                        <a:rPr lang="en-IN" dirty="0">
                          <a:effectLst/>
                        </a:rPr>
                        <a:t>country</a:t>
                      </a:r>
                      <a:endParaRPr lang="en-IN" dirty="0"/>
                    </a:p>
                  </a:txBody>
                  <a:tcPr anchor="ctr"/>
                </a:tc>
                <a:tc>
                  <a:txBody>
                    <a:bodyPr/>
                    <a:lstStyle/>
                    <a:p>
                      <a:pPr>
                        <a:buNone/>
                      </a:pPr>
                      <a:r>
                        <a:rPr lang="en-IN">
                          <a:effectLst/>
                        </a:rPr>
                        <a:t>average_hourly_rate</a:t>
                      </a:r>
                      <a:endParaRPr lang="en-IN"/>
                    </a:p>
                  </a:txBody>
                  <a:tcPr anchor="ctr"/>
                </a:tc>
                <a:extLst>
                  <a:ext uri="{0D108BD9-81ED-4DB2-BD59-A6C34878D82A}">
                    <a16:rowId xmlns:a16="http://schemas.microsoft.com/office/drawing/2014/main" val="3819758183"/>
                  </a:ext>
                </a:extLst>
              </a:tr>
              <a:tr h="407960">
                <a:tc>
                  <a:txBody>
                    <a:bodyPr/>
                    <a:lstStyle/>
                    <a:p>
                      <a:pPr>
                        <a:buNone/>
                      </a:pPr>
                      <a:r>
                        <a:rPr lang="en-IN">
                          <a:effectLst/>
                        </a:rPr>
                        <a:t>Laos</a:t>
                      </a:r>
                      <a:endParaRPr lang="en-IN"/>
                    </a:p>
                  </a:txBody>
                  <a:tcPr anchor="ctr"/>
                </a:tc>
                <a:tc>
                  <a:txBody>
                    <a:bodyPr/>
                    <a:lstStyle/>
                    <a:p>
                      <a:pPr>
                        <a:buNone/>
                      </a:pPr>
                      <a:r>
                        <a:rPr lang="en-IN">
                          <a:effectLst/>
                        </a:rPr>
                        <a:t>155.125000</a:t>
                      </a:r>
                      <a:endParaRPr lang="en-IN"/>
                    </a:p>
                  </a:txBody>
                  <a:tcPr anchor="ctr"/>
                </a:tc>
                <a:extLst>
                  <a:ext uri="{0D108BD9-81ED-4DB2-BD59-A6C34878D82A}">
                    <a16:rowId xmlns:a16="http://schemas.microsoft.com/office/drawing/2014/main" val="3688318392"/>
                  </a:ext>
                </a:extLst>
              </a:tr>
              <a:tr h="407960">
                <a:tc>
                  <a:txBody>
                    <a:bodyPr/>
                    <a:lstStyle/>
                    <a:p>
                      <a:pPr>
                        <a:buNone/>
                      </a:pPr>
                      <a:r>
                        <a:rPr lang="en-IN">
                          <a:effectLst/>
                        </a:rPr>
                        <a:t>Eritrea</a:t>
                      </a:r>
                      <a:endParaRPr lang="en-IN"/>
                    </a:p>
                  </a:txBody>
                  <a:tcPr anchor="ctr"/>
                </a:tc>
                <a:tc>
                  <a:txBody>
                    <a:bodyPr/>
                    <a:lstStyle/>
                    <a:p>
                      <a:pPr>
                        <a:buNone/>
                      </a:pPr>
                      <a:r>
                        <a:rPr lang="en-IN">
                          <a:effectLst/>
                        </a:rPr>
                        <a:t>61.250000</a:t>
                      </a:r>
                      <a:endParaRPr lang="en-IN"/>
                    </a:p>
                  </a:txBody>
                  <a:tcPr anchor="ctr"/>
                </a:tc>
                <a:extLst>
                  <a:ext uri="{0D108BD9-81ED-4DB2-BD59-A6C34878D82A}">
                    <a16:rowId xmlns:a16="http://schemas.microsoft.com/office/drawing/2014/main" val="2669981116"/>
                  </a:ext>
                </a:extLst>
              </a:tr>
              <a:tr h="407960">
                <a:tc>
                  <a:txBody>
                    <a:bodyPr/>
                    <a:lstStyle/>
                    <a:p>
                      <a:pPr>
                        <a:buNone/>
                      </a:pPr>
                      <a:r>
                        <a:rPr lang="en-IN">
                          <a:effectLst/>
                        </a:rPr>
                        <a:t>Turks and Caicos Islands</a:t>
                      </a:r>
                      <a:endParaRPr lang="en-IN"/>
                    </a:p>
                  </a:txBody>
                  <a:tcPr anchor="ctr"/>
                </a:tc>
                <a:tc>
                  <a:txBody>
                    <a:bodyPr/>
                    <a:lstStyle/>
                    <a:p>
                      <a:pPr>
                        <a:buNone/>
                      </a:pPr>
                      <a:r>
                        <a:rPr lang="en-IN">
                          <a:effectLst/>
                        </a:rPr>
                        <a:t>46.625000</a:t>
                      </a:r>
                      <a:endParaRPr lang="en-IN"/>
                    </a:p>
                  </a:txBody>
                  <a:tcPr anchor="ctr"/>
                </a:tc>
                <a:extLst>
                  <a:ext uri="{0D108BD9-81ED-4DB2-BD59-A6C34878D82A}">
                    <a16:rowId xmlns:a16="http://schemas.microsoft.com/office/drawing/2014/main" val="2834570299"/>
                  </a:ext>
                </a:extLst>
              </a:tr>
              <a:tr h="407960">
                <a:tc>
                  <a:txBody>
                    <a:bodyPr/>
                    <a:lstStyle/>
                    <a:p>
                      <a:pPr>
                        <a:buNone/>
                      </a:pPr>
                      <a:r>
                        <a:rPr lang="en-IN">
                          <a:effectLst/>
                        </a:rPr>
                        <a:t>Malawi</a:t>
                      </a:r>
                      <a:endParaRPr lang="en-IN"/>
                    </a:p>
                  </a:txBody>
                  <a:tcPr anchor="ctr"/>
                </a:tc>
                <a:tc>
                  <a:txBody>
                    <a:bodyPr/>
                    <a:lstStyle/>
                    <a:p>
                      <a:pPr>
                        <a:buNone/>
                      </a:pPr>
                      <a:r>
                        <a:rPr lang="en-IN">
                          <a:effectLst/>
                        </a:rPr>
                        <a:t>42.375000</a:t>
                      </a:r>
                      <a:endParaRPr lang="en-IN"/>
                    </a:p>
                  </a:txBody>
                  <a:tcPr anchor="ctr"/>
                </a:tc>
                <a:extLst>
                  <a:ext uri="{0D108BD9-81ED-4DB2-BD59-A6C34878D82A}">
                    <a16:rowId xmlns:a16="http://schemas.microsoft.com/office/drawing/2014/main" val="1724567390"/>
                  </a:ext>
                </a:extLst>
              </a:tr>
              <a:tr h="407960">
                <a:tc>
                  <a:txBody>
                    <a:bodyPr/>
                    <a:lstStyle/>
                    <a:p>
                      <a:pPr>
                        <a:buNone/>
                      </a:pPr>
                      <a:r>
                        <a:rPr lang="en-IN">
                          <a:effectLst/>
                        </a:rPr>
                        <a:t>Netherlands Antilles</a:t>
                      </a:r>
                      <a:endParaRPr lang="en-IN"/>
                    </a:p>
                  </a:txBody>
                  <a:tcPr anchor="ctr"/>
                </a:tc>
                <a:tc>
                  <a:txBody>
                    <a:bodyPr/>
                    <a:lstStyle/>
                    <a:p>
                      <a:pPr>
                        <a:buNone/>
                      </a:pPr>
                      <a:r>
                        <a:rPr lang="en-IN">
                          <a:effectLst/>
                        </a:rPr>
                        <a:t>35.416667</a:t>
                      </a:r>
                      <a:endParaRPr lang="en-IN"/>
                    </a:p>
                  </a:txBody>
                  <a:tcPr anchor="ctr"/>
                </a:tc>
                <a:extLst>
                  <a:ext uri="{0D108BD9-81ED-4DB2-BD59-A6C34878D82A}">
                    <a16:rowId xmlns:a16="http://schemas.microsoft.com/office/drawing/2014/main" val="1153701002"/>
                  </a:ext>
                </a:extLst>
              </a:tr>
              <a:tr h="407960">
                <a:tc>
                  <a:txBody>
                    <a:bodyPr/>
                    <a:lstStyle/>
                    <a:p>
                      <a:pPr>
                        <a:buNone/>
                      </a:pPr>
                      <a:r>
                        <a:rPr lang="en-IN">
                          <a:effectLst/>
                        </a:rPr>
                        <a:t>Liechtenstein</a:t>
                      </a:r>
                      <a:endParaRPr lang="en-IN"/>
                    </a:p>
                  </a:txBody>
                  <a:tcPr anchor="ctr"/>
                </a:tc>
                <a:tc>
                  <a:txBody>
                    <a:bodyPr/>
                    <a:lstStyle/>
                    <a:p>
                      <a:pPr>
                        <a:buNone/>
                      </a:pPr>
                      <a:r>
                        <a:rPr lang="en-IN">
                          <a:effectLst/>
                        </a:rPr>
                        <a:t>35.000000</a:t>
                      </a:r>
                      <a:endParaRPr lang="en-IN"/>
                    </a:p>
                  </a:txBody>
                  <a:tcPr anchor="ctr"/>
                </a:tc>
                <a:extLst>
                  <a:ext uri="{0D108BD9-81ED-4DB2-BD59-A6C34878D82A}">
                    <a16:rowId xmlns:a16="http://schemas.microsoft.com/office/drawing/2014/main" val="1563415431"/>
                  </a:ext>
                </a:extLst>
              </a:tr>
              <a:tr h="407960">
                <a:tc>
                  <a:txBody>
                    <a:bodyPr/>
                    <a:lstStyle/>
                    <a:p>
                      <a:pPr>
                        <a:buNone/>
                      </a:pPr>
                      <a:r>
                        <a:rPr lang="en-IN">
                          <a:effectLst/>
                        </a:rPr>
                        <a:t>French Guiana</a:t>
                      </a:r>
                      <a:endParaRPr lang="en-IN"/>
                    </a:p>
                  </a:txBody>
                  <a:tcPr anchor="ctr"/>
                </a:tc>
                <a:tc>
                  <a:txBody>
                    <a:bodyPr/>
                    <a:lstStyle/>
                    <a:p>
                      <a:pPr>
                        <a:buNone/>
                      </a:pPr>
                      <a:r>
                        <a:rPr lang="en-IN">
                          <a:effectLst/>
                        </a:rPr>
                        <a:t>34.000000</a:t>
                      </a:r>
                      <a:endParaRPr lang="en-IN"/>
                    </a:p>
                  </a:txBody>
                  <a:tcPr anchor="ctr"/>
                </a:tc>
                <a:extLst>
                  <a:ext uri="{0D108BD9-81ED-4DB2-BD59-A6C34878D82A}">
                    <a16:rowId xmlns:a16="http://schemas.microsoft.com/office/drawing/2014/main" val="2566218961"/>
                  </a:ext>
                </a:extLst>
              </a:tr>
              <a:tr h="407960">
                <a:tc>
                  <a:txBody>
                    <a:bodyPr/>
                    <a:lstStyle/>
                    <a:p>
                      <a:pPr>
                        <a:buNone/>
                      </a:pPr>
                      <a:r>
                        <a:rPr lang="en-IN">
                          <a:effectLst/>
                        </a:rPr>
                        <a:t>Malaysia</a:t>
                      </a:r>
                      <a:endParaRPr lang="en-IN"/>
                    </a:p>
                  </a:txBody>
                  <a:tcPr anchor="ctr"/>
                </a:tc>
                <a:tc>
                  <a:txBody>
                    <a:bodyPr/>
                    <a:lstStyle/>
                    <a:p>
                      <a:pPr>
                        <a:buNone/>
                      </a:pPr>
                      <a:r>
                        <a:rPr lang="en-IN">
                          <a:effectLst/>
                        </a:rPr>
                        <a:t>31.661130</a:t>
                      </a:r>
                      <a:endParaRPr lang="en-IN"/>
                    </a:p>
                  </a:txBody>
                  <a:tcPr anchor="ctr"/>
                </a:tc>
                <a:extLst>
                  <a:ext uri="{0D108BD9-81ED-4DB2-BD59-A6C34878D82A}">
                    <a16:rowId xmlns:a16="http://schemas.microsoft.com/office/drawing/2014/main" val="1163982098"/>
                  </a:ext>
                </a:extLst>
              </a:tr>
              <a:tr h="407960">
                <a:tc>
                  <a:txBody>
                    <a:bodyPr/>
                    <a:lstStyle/>
                    <a:p>
                      <a:pPr>
                        <a:buNone/>
                      </a:pPr>
                      <a:r>
                        <a:rPr lang="en-IN">
                          <a:effectLst/>
                        </a:rPr>
                        <a:t>Thailand</a:t>
                      </a:r>
                      <a:endParaRPr lang="en-IN"/>
                    </a:p>
                  </a:txBody>
                  <a:tcPr anchor="ctr"/>
                </a:tc>
                <a:tc>
                  <a:txBody>
                    <a:bodyPr/>
                    <a:lstStyle/>
                    <a:p>
                      <a:pPr>
                        <a:buNone/>
                      </a:pPr>
                      <a:r>
                        <a:rPr lang="en-IN">
                          <a:effectLst/>
                        </a:rPr>
                        <a:t>30.319061</a:t>
                      </a:r>
                      <a:endParaRPr lang="en-IN"/>
                    </a:p>
                  </a:txBody>
                  <a:tcPr anchor="ctr"/>
                </a:tc>
                <a:extLst>
                  <a:ext uri="{0D108BD9-81ED-4DB2-BD59-A6C34878D82A}">
                    <a16:rowId xmlns:a16="http://schemas.microsoft.com/office/drawing/2014/main" val="2976455777"/>
                  </a:ext>
                </a:extLst>
              </a:tr>
              <a:tr h="407960">
                <a:tc>
                  <a:txBody>
                    <a:bodyPr/>
                    <a:lstStyle/>
                    <a:p>
                      <a:pPr>
                        <a:buNone/>
                      </a:pPr>
                      <a:r>
                        <a:rPr lang="en-IN" dirty="0">
                          <a:effectLst/>
                        </a:rPr>
                        <a:t>British Virgin Islands</a:t>
                      </a:r>
                      <a:endParaRPr lang="en-IN" dirty="0"/>
                    </a:p>
                  </a:txBody>
                  <a:tcPr anchor="ctr"/>
                </a:tc>
                <a:tc>
                  <a:txBody>
                    <a:bodyPr/>
                    <a:lstStyle/>
                    <a:p>
                      <a:pPr>
                        <a:buNone/>
                      </a:pPr>
                      <a:r>
                        <a:rPr lang="en-IN" dirty="0">
                          <a:effectLst/>
                        </a:rPr>
                        <a:t>29.145833</a:t>
                      </a:r>
                      <a:endParaRPr lang="en-IN" dirty="0"/>
                    </a:p>
                  </a:txBody>
                  <a:tcPr anchor="ctr"/>
                </a:tc>
                <a:extLst>
                  <a:ext uri="{0D108BD9-81ED-4DB2-BD59-A6C34878D82A}">
                    <a16:rowId xmlns:a16="http://schemas.microsoft.com/office/drawing/2014/main" val="2546037539"/>
                  </a:ext>
                </a:extLst>
              </a:tr>
            </a:tbl>
          </a:graphicData>
        </a:graphic>
      </p:graphicFrame>
      <p:graphicFrame>
        <p:nvGraphicFramePr>
          <p:cNvPr id="16" name="Content Placeholder 15">
            <a:extLst>
              <a:ext uri="{FF2B5EF4-FFF2-40B4-BE49-F238E27FC236}">
                <a16:creationId xmlns:a16="http://schemas.microsoft.com/office/drawing/2014/main" id="{F5EAFBE9-F272-13CF-F916-5D03FAA1AB69}"/>
              </a:ext>
            </a:extLst>
          </p:cNvPr>
          <p:cNvGraphicFramePr>
            <a:graphicFrameLocks noGrp="1"/>
          </p:cNvGraphicFramePr>
          <p:nvPr>
            <p:ph sz="quarter" idx="4"/>
            <p:extLst>
              <p:ext uri="{D42A27DB-BD31-4B8C-83A1-F6EECF244321}">
                <p14:modId xmlns:p14="http://schemas.microsoft.com/office/powerpoint/2010/main" val="2597177051"/>
              </p:ext>
            </p:extLst>
          </p:nvPr>
        </p:nvGraphicFramePr>
        <p:xfrm>
          <a:off x="6204973" y="1371390"/>
          <a:ext cx="5550252" cy="4516260"/>
        </p:xfrm>
        <a:graphic>
          <a:graphicData uri="http://schemas.openxmlformats.org/drawingml/2006/table">
            <a:tbl>
              <a:tblPr firstRow="1" bandRow="1">
                <a:tableStyleId>{5C22544A-7EE6-4342-B048-85BDC9FD1C3A}</a:tableStyleId>
              </a:tblPr>
              <a:tblGrid>
                <a:gridCol w="2775126">
                  <a:extLst>
                    <a:ext uri="{9D8B030D-6E8A-4147-A177-3AD203B41FA5}">
                      <a16:colId xmlns:a16="http://schemas.microsoft.com/office/drawing/2014/main" val="13193356"/>
                    </a:ext>
                  </a:extLst>
                </a:gridCol>
                <a:gridCol w="2775126">
                  <a:extLst>
                    <a:ext uri="{9D8B030D-6E8A-4147-A177-3AD203B41FA5}">
                      <a16:colId xmlns:a16="http://schemas.microsoft.com/office/drawing/2014/main" val="2511712553"/>
                    </a:ext>
                  </a:extLst>
                </a:gridCol>
              </a:tblGrid>
              <a:tr h="433104">
                <a:tc>
                  <a:txBody>
                    <a:bodyPr/>
                    <a:lstStyle/>
                    <a:p>
                      <a:pPr>
                        <a:buNone/>
                      </a:pPr>
                      <a:r>
                        <a:rPr lang="en-IN" dirty="0">
                          <a:effectLst/>
                        </a:rPr>
                        <a:t>country</a:t>
                      </a:r>
                      <a:endParaRPr lang="en-IN" dirty="0"/>
                    </a:p>
                  </a:txBody>
                  <a:tcPr anchor="ctr"/>
                </a:tc>
                <a:tc>
                  <a:txBody>
                    <a:bodyPr/>
                    <a:lstStyle/>
                    <a:p>
                      <a:pPr>
                        <a:buNone/>
                      </a:pPr>
                      <a:r>
                        <a:rPr lang="en-IN">
                          <a:effectLst/>
                        </a:rPr>
                        <a:t>average_hourly_rate</a:t>
                      </a:r>
                      <a:endParaRPr lang="en-IN"/>
                    </a:p>
                  </a:txBody>
                  <a:tcPr anchor="ctr"/>
                </a:tc>
                <a:extLst>
                  <a:ext uri="{0D108BD9-81ED-4DB2-BD59-A6C34878D82A}">
                    <a16:rowId xmlns:a16="http://schemas.microsoft.com/office/drawing/2014/main" val="4057886760"/>
                  </a:ext>
                </a:extLst>
              </a:tr>
              <a:tr h="354212">
                <a:tc>
                  <a:txBody>
                    <a:bodyPr/>
                    <a:lstStyle/>
                    <a:p>
                      <a:pPr>
                        <a:buNone/>
                      </a:pPr>
                      <a:r>
                        <a:rPr lang="en-IN">
                          <a:effectLst/>
                        </a:rPr>
                        <a:t>French Polynesia</a:t>
                      </a:r>
                      <a:endParaRPr lang="en-IN"/>
                    </a:p>
                  </a:txBody>
                  <a:tcPr anchor="ctr"/>
                </a:tc>
                <a:tc>
                  <a:txBody>
                    <a:bodyPr/>
                    <a:lstStyle/>
                    <a:p>
                      <a:pPr>
                        <a:buNone/>
                      </a:pPr>
                      <a:r>
                        <a:rPr lang="en-IN">
                          <a:effectLst/>
                        </a:rPr>
                        <a:t>19.029412</a:t>
                      </a:r>
                      <a:endParaRPr lang="en-IN"/>
                    </a:p>
                  </a:txBody>
                  <a:tcPr anchor="ctr"/>
                </a:tc>
                <a:extLst>
                  <a:ext uri="{0D108BD9-81ED-4DB2-BD59-A6C34878D82A}">
                    <a16:rowId xmlns:a16="http://schemas.microsoft.com/office/drawing/2014/main" val="3710426784"/>
                  </a:ext>
                </a:extLst>
              </a:tr>
              <a:tr h="619871">
                <a:tc>
                  <a:txBody>
                    <a:bodyPr/>
                    <a:lstStyle/>
                    <a:p>
                      <a:pPr>
                        <a:buNone/>
                      </a:pPr>
                      <a:r>
                        <a:rPr lang="en-US" dirty="0">
                          <a:effectLst/>
                        </a:rPr>
                        <a:t>United States Minor Outlying Islands</a:t>
                      </a:r>
                      <a:endParaRPr lang="en-US" dirty="0"/>
                    </a:p>
                  </a:txBody>
                  <a:tcPr anchor="ctr"/>
                </a:tc>
                <a:tc>
                  <a:txBody>
                    <a:bodyPr/>
                    <a:lstStyle/>
                    <a:p>
                      <a:pPr>
                        <a:buNone/>
                      </a:pPr>
                      <a:r>
                        <a:rPr lang="en-IN">
                          <a:effectLst/>
                        </a:rPr>
                        <a:t>18.750000</a:t>
                      </a:r>
                      <a:endParaRPr lang="en-IN"/>
                    </a:p>
                  </a:txBody>
                  <a:tcPr anchor="ctr"/>
                </a:tc>
                <a:extLst>
                  <a:ext uri="{0D108BD9-81ED-4DB2-BD59-A6C34878D82A}">
                    <a16:rowId xmlns:a16="http://schemas.microsoft.com/office/drawing/2014/main" val="340768311"/>
                  </a:ext>
                </a:extLst>
              </a:tr>
              <a:tr h="354212">
                <a:tc>
                  <a:txBody>
                    <a:bodyPr/>
                    <a:lstStyle/>
                    <a:p>
                      <a:pPr>
                        <a:buNone/>
                      </a:pPr>
                      <a:r>
                        <a:rPr lang="en-IN">
                          <a:effectLst/>
                        </a:rPr>
                        <a:t>Guadeloupe</a:t>
                      </a:r>
                      <a:endParaRPr lang="en-IN"/>
                    </a:p>
                  </a:txBody>
                  <a:tcPr anchor="ctr"/>
                </a:tc>
                <a:tc>
                  <a:txBody>
                    <a:bodyPr/>
                    <a:lstStyle/>
                    <a:p>
                      <a:pPr>
                        <a:buNone/>
                      </a:pPr>
                      <a:r>
                        <a:rPr lang="en-IN">
                          <a:effectLst/>
                        </a:rPr>
                        <a:t>18.428571</a:t>
                      </a:r>
                      <a:endParaRPr lang="en-IN"/>
                    </a:p>
                  </a:txBody>
                  <a:tcPr anchor="ctr"/>
                </a:tc>
                <a:extLst>
                  <a:ext uri="{0D108BD9-81ED-4DB2-BD59-A6C34878D82A}">
                    <a16:rowId xmlns:a16="http://schemas.microsoft.com/office/drawing/2014/main" val="948443721"/>
                  </a:ext>
                </a:extLst>
              </a:tr>
              <a:tr h="354212">
                <a:tc>
                  <a:txBody>
                    <a:bodyPr/>
                    <a:lstStyle/>
                    <a:p>
                      <a:pPr>
                        <a:buNone/>
                      </a:pPr>
                      <a:r>
                        <a:rPr lang="en-IN">
                          <a:effectLst/>
                        </a:rPr>
                        <a:t>Holy See</a:t>
                      </a:r>
                      <a:endParaRPr lang="en-IN"/>
                    </a:p>
                  </a:txBody>
                  <a:tcPr anchor="ctr"/>
                </a:tc>
                <a:tc>
                  <a:txBody>
                    <a:bodyPr/>
                    <a:lstStyle/>
                    <a:p>
                      <a:pPr>
                        <a:buNone/>
                      </a:pPr>
                      <a:r>
                        <a:rPr lang="en-IN">
                          <a:effectLst/>
                        </a:rPr>
                        <a:t>17.500000</a:t>
                      </a:r>
                      <a:endParaRPr lang="en-IN"/>
                    </a:p>
                  </a:txBody>
                  <a:tcPr anchor="ctr"/>
                </a:tc>
                <a:extLst>
                  <a:ext uri="{0D108BD9-81ED-4DB2-BD59-A6C34878D82A}">
                    <a16:rowId xmlns:a16="http://schemas.microsoft.com/office/drawing/2014/main" val="2889881576"/>
                  </a:ext>
                </a:extLst>
              </a:tr>
              <a:tr h="354212">
                <a:tc>
                  <a:txBody>
                    <a:bodyPr/>
                    <a:lstStyle/>
                    <a:p>
                      <a:pPr>
                        <a:buNone/>
                      </a:pPr>
                      <a:r>
                        <a:rPr lang="en-IN">
                          <a:effectLst/>
                        </a:rPr>
                        <a:t>Aruba</a:t>
                      </a:r>
                      <a:endParaRPr lang="en-IN"/>
                    </a:p>
                  </a:txBody>
                  <a:tcPr anchor="ctr"/>
                </a:tc>
                <a:tc>
                  <a:txBody>
                    <a:bodyPr/>
                    <a:lstStyle/>
                    <a:p>
                      <a:pPr>
                        <a:buNone/>
                      </a:pPr>
                      <a:r>
                        <a:rPr lang="en-IN">
                          <a:effectLst/>
                        </a:rPr>
                        <a:t>17.263158</a:t>
                      </a:r>
                      <a:endParaRPr lang="en-IN"/>
                    </a:p>
                  </a:txBody>
                  <a:tcPr anchor="ctr"/>
                </a:tc>
                <a:extLst>
                  <a:ext uri="{0D108BD9-81ED-4DB2-BD59-A6C34878D82A}">
                    <a16:rowId xmlns:a16="http://schemas.microsoft.com/office/drawing/2014/main" val="3179301494"/>
                  </a:ext>
                </a:extLst>
              </a:tr>
              <a:tr h="354212">
                <a:tc>
                  <a:txBody>
                    <a:bodyPr/>
                    <a:lstStyle/>
                    <a:p>
                      <a:pPr>
                        <a:buNone/>
                      </a:pPr>
                      <a:r>
                        <a:rPr lang="en-IN">
                          <a:effectLst/>
                        </a:rPr>
                        <a:t>Niger</a:t>
                      </a:r>
                      <a:endParaRPr lang="en-IN"/>
                    </a:p>
                  </a:txBody>
                  <a:tcPr anchor="ctr"/>
                </a:tc>
                <a:tc>
                  <a:txBody>
                    <a:bodyPr/>
                    <a:lstStyle/>
                    <a:p>
                      <a:pPr>
                        <a:buNone/>
                      </a:pPr>
                      <a:r>
                        <a:rPr lang="en-IN">
                          <a:effectLst/>
                        </a:rPr>
                        <a:t>16.500000</a:t>
                      </a:r>
                      <a:endParaRPr lang="en-IN"/>
                    </a:p>
                  </a:txBody>
                  <a:tcPr anchor="ctr"/>
                </a:tc>
                <a:extLst>
                  <a:ext uri="{0D108BD9-81ED-4DB2-BD59-A6C34878D82A}">
                    <a16:rowId xmlns:a16="http://schemas.microsoft.com/office/drawing/2014/main" val="698531127"/>
                  </a:ext>
                </a:extLst>
              </a:tr>
              <a:tr h="354212">
                <a:tc>
                  <a:txBody>
                    <a:bodyPr/>
                    <a:lstStyle/>
                    <a:p>
                      <a:pPr>
                        <a:buNone/>
                      </a:pPr>
                      <a:r>
                        <a:rPr lang="en-IN">
                          <a:effectLst/>
                        </a:rPr>
                        <a:t>Brunei Darussalam</a:t>
                      </a:r>
                      <a:endParaRPr lang="en-IN"/>
                    </a:p>
                  </a:txBody>
                  <a:tcPr anchor="ctr"/>
                </a:tc>
                <a:tc>
                  <a:txBody>
                    <a:bodyPr/>
                    <a:lstStyle/>
                    <a:p>
                      <a:pPr>
                        <a:buNone/>
                      </a:pPr>
                      <a:r>
                        <a:rPr lang="en-IN">
                          <a:effectLst/>
                        </a:rPr>
                        <a:t>15.875000</a:t>
                      </a:r>
                      <a:endParaRPr lang="en-IN"/>
                    </a:p>
                  </a:txBody>
                  <a:tcPr anchor="ctr"/>
                </a:tc>
                <a:extLst>
                  <a:ext uri="{0D108BD9-81ED-4DB2-BD59-A6C34878D82A}">
                    <a16:rowId xmlns:a16="http://schemas.microsoft.com/office/drawing/2014/main" val="708448305"/>
                  </a:ext>
                </a:extLst>
              </a:tr>
              <a:tr h="354212">
                <a:tc>
                  <a:txBody>
                    <a:bodyPr/>
                    <a:lstStyle/>
                    <a:p>
                      <a:pPr>
                        <a:buNone/>
                      </a:pPr>
                      <a:r>
                        <a:rPr lang="en-IN">
                          <a:effectLst/>
                        </a:rPr>
                        <a:t>Fiji</a:t>
                      </a:r>
                      <a:endParaRPr lang="en-IN"/>
                    </a:p>
                  </a:txBody>
                  <a:tcPr anchor="ctr"/>
                </a:tc>
                <a:tc>
                  <a:txBody>
                    <a:bodyPr/>
                    <a:lstStyle/>
                    <a:p>
                      <a:pPr>
                        <a:buNone/>
                      </a:pPr>
                      <a:r>
                        <a:rPr lang="en-IN">
                          <a:effectLst/>
                        </a:rPr>
                        <a:t>15.833333</a:t>
                      </a:r>
                      <a:endParaRPr lang="en-IN"/>
                    </a:p>
                  </a:txBody>
                  <a:tcPr anchor="ctr"/>
                </a:tc>
                <a:extLst>
                  <a:ext uri="{0D108BD9-81ED-4DB2-BD59-A6C34878D82A}">
                    <a16:rowId xmlns:a16="http://schemas.microsoft.com/office/drawing/2014/main" val="4225380060"/>
                  </a:ext>
                </a:extLst>
              </a:tr>
              <a:tr h="354212">
                <a:tc>
                  <a:txBody>
                    <a:bodyPr/>
                    <a:lstStyle/>
                    <a:p>
                      <a:pPr>
                        <a:buNone/>
                      </a:pPr>
                      <a:r>
                        <a:rPr lang="en-IN">
                          <a:effectLst/>
                        </a:rPr>
                        <a:t>Vanuatu</a:t>
                      </a:r>
                      <a:endParaRPr lang="en-IN"/>
                    </a:p>
                  </a:txBody>
                  <a:tcPr anchor="ctr"/>
                </a:tc>
                <a:tc>
                  <a:txBody>
                    <a:bodyPr/>
                    <a:lstStyle/>
                    <a:p>
                      <a:pPr>
                        <a:buNone/>
                      </a:pPr>
                      <a:r>
                        <a:rPr lang="en-IN">
                          <a:effectLst/>
                        </a:rPr>
                        <a:t>6.500000</a:t>
                      </a:r>
                      <a:endParaRPr lang="en-IN"/>
                    </a:p>
                  </a:txBody>
                  <a:tcPr anchor="ctr"/>
                </a:tc>
                <a:extLst>
                  <a:ext uri="{0D108BD9-81ED-4DB2-BD59-A6C34878D82A}">
                    <a16:rowId xmlns:a16="http://schemas.microsoft.com/office/drawing/2014/main" val="738423420"/>
                  </a:ext>
                </a:extLst>
              </a:tr>
              <a:tr h="516996">
                <a:tc>
                  <a:txBody>
                    <a:bodyPr/>
                    <a:lstStyle/>
                    <a:p>
                      <a:pPr>
                        <a:buNone/>
                      </a:pPr>
                      <a:r>
                        <a:rPr lang="en-IN">
                          <a:effectLst/>
                        </a:rPr>
                        <a:t>Central African Republic</a:t>
                      </a:r>
                      <a:endParaRPr lang="en-IN"/>
                    </a:p>
                  </a:txBody>
                  <a:tcPr anchor="ctr"/>
                </a:tc>
                <a:tc>
                  <a:txBody>
                    <a:bodyPr/>
                    <a:lstStyle/>
                    <a:p>
                      <a:pPr>
                        <a:buNone/>
                      </a:pPr>
                      <a:r>
                        <a:rPr lang="en-IN" dirty="0">
                          <a:effectLst/>
                        </a:rPr>
                        <a:t>5.000000</a:t>
                      </a:r>
                      <a:endParaRPr lang="en-IN" dirty="0"/>
                    </a:p>
                  </a:txBody>
                  <a:tcPr anchor="ctr"/>
                </a:tc>
                <a:extLst>
                  <a:ext uri="{0D108BD9-81ED-4DB2-BD59-A6C34878D82A}">
                    <a16:rowId xmlns:a16="http://schemas.microsoft.com/office/drawing/2014/main" val="31296963"/>
                  </a:ext>
                </a:extLst>
              </a:tr>
            </a:tbl>
          </a:graphicData>
        </a:graphic>
      </p:graphicFrame>
    </p:spTree>
    <p:extLst>
      <p:ext uri="{BB962C8B-B14F-4D97-AF65-F5344CB8AC3E}">
        <p14:creationId xmlns:p14="http://schemas.microsoft.com/office/powerpoint/2010/main" val="1867215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3C8F-FA4A-9D4F-8350-0848401DCDF6}"/>
              </a:ext>
            </a:extLst>
          </p:cNvPr>
          <p:cNvSpPr>
            <a:spLocks noGrp="1"/>
          </p:cNvSpPr>
          <p:nvPr>
            <p:ph type="title"/>
          </p:nvPr>
        </p:nvSpPr>
        <p:spPr>
          <a:xfrm>
            <a:off x="263951" y="226243"/>
            <a:ext cx="11510127" cy="527901"/>
          </a:xfrm>
        </p:spPr>
        <p:txBody>
          <a:bodyPr>
            <a:normAutofit/>
          </a:bodyPr>
          <a:lstStyle/>
          <a:p>
            <a:r>
              <a:rPr lang="en-US" sz="2400" u="sng" dirty="0"/>
              <a:t>Create a job recommendation engine based on current job postings</a:t>
            </a:r>
            <a:endParaRPr lang="en-IN" sz="2400" u="sng" dirty="0"/>
          </a:p>
        </p:txBody>
      </p:sp>
      <p:sp>
        <p:nvSpPr>
          <p:cNvPr id="7" name="Rectangle 1">
            <a:extLst>
              <a:ext uri="{FF2B5EF4-FFF2-40B4-BE49-F238E27FC236}">
                <a16:creationId xmlns:a16="http://schemas.microsoft.com/office/drawing/2014/main" id="{A39CC7CE-8EBB-C987-9D1C-EE59354AB177}"/>
              </a:ext>
            </a:extLst>
          </p:cNvPr>
          <p:cNvSpPr>
            <a:spLocks noGrp="1" noChangeArrowheads="1"/>
          </p:cNvSpPr>
          <p:nvPr>
            <p:ph type="body" idx="1"/>
          </p:nvPr>
        </p:nvSpPr>
        <p:spPr bwMode="auto">
          <a:xfrm>
            <a:off x="419670" y="999057"/>
            <a:ext cx="4576536"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chemeClr val="tx1"/>
                </a:solidFill>
                <a:effectLst/>
                <a:latin typeface="menlo"/>
              </a:rPr>
              <a:t>Top 10 Job Recommendations</a:t>
            </a:r>
            <a:endParaRPr kumimoji="0" lang="en-US" altLang="en-US" sz="4800" b="0" i="0" u="sng" strike="noStrike" cap="none" normalizeH="0" baseline="0" dirty="0">
              <a:ln>
                <a:noFill/>
              </a:ln>
              <a:solidFill>
                <a:schemeClr val="tx1"/>
              </a:solidFill>
              <a:effectLst/>
              <a:latin typeface="Arial" panose="020B0604020202020204" pitchFamily="34" charset="0"/>
            </a:endParaRPr>
          </a:p>
        </p:txBody>
      </p:sp>
      <p:graphicFrame>
        <p:nvGraphicFramePr>
          <p:cNvPr id="11" name="Content Placeholder 10">
            <a:extLst>
              <a:ext uri="{FF2B5EF4-FFF2-40B4-BE49-F238E27FC236}">
                <a16:creationId xmlns:a16="http://schemas.microsoft.com/office/drawing/2014/main" id="{A9358767-4F19-E560-493A-C049C32E2B61}"/>
              </a:ext>
            </a:extLst>
          </p:cNvPr>
          <p:cNvGraphicFramePr>
            <a:graphicFrameLocks noGrp="1"/>
          </p:cNvGraphicFramePr>
          <p:nvPr>
            <p:ph sz="half" idx="2"/>
            <p:extLst>
              <p:ext uri="{D42A27DB-BD31-4B8C-83A1-F6EECF244321}">
                <p14:modId xmlns:p14="http://schemas.microsoft.com/office/powerpoint/2010/main" val="1766775390"/>
              </p:ext>
            </p:extLst>
          </p:nvPr>
        </p:nvGraphicFramePr>
        <p:xfrm>
          <a:off x="351183" y="1447850"/>
          <a:ext cx="4645023" cy="4617720"/>
        </p:xfrm>
        <a:graphic>
          <a:graphicData uri="http://schemas.openxmlformats.org/drawingml/2006/table">
            <a:tbl>
              <a:tblPr firstRow="1" bandRow="1">
                <a:tableStyleId>{5C22544A-7EE6-4342-B048-85BDC9FD1C3A}</a:tableStyleId>
              </a:tblPr>
              <a:tblGrid>
                <a:gridCol w="1548341">
                  <a:extLst>
                    <a:ext uri="{9D8B030D-6E8A-4147-A177-3AD203B41FA5}">
                      <a16:colId xmlns:a16="http://schemas.microsoft.com/office/drawing/2014/main" val="3767040346"/>
                    </a:ext>
                  </a:extLst>
                </a:gridCol>
                <a:gridCol w="1548341">
                  <a:extLst>
                    <a:ext uri="{9D8B030D-6E8A-4147-A177-3AD203B41FA5}">
                      <a16:colId xmlns:a16="http://schemas.microsoft.com/office/drawing/2014/main" val="2578413048"/>
                    </a:ext>
                  </a:extLst>
                </a:gridCol>
                <a:gridCol w="1548341">
                  <a:extLst>
                    <a:ext uri="{9D8B030D-6E8A-4147-A177-3AD203B41FA5}">
                      <a16:colId xmlns:a16="http://schemas.microsoft.com/office/drawing/2014/main" val="1744329337"/>
                    </a:ext>
                  </a:extLst>
                </a:gridCol>
              </a:tblGrid>
              <a:tr h="370840">
                <a:tc>
                  <a:txBody>
                    <a:bodyPr/>
                    <a:lstStyle/>
                    <a:p>
                      <a:pPr>
                        <a:buNone/>
                      </a:pPr>
                      <a:r>
                        <a:rPr lang="en-IN" dirty="0">
                          <a:effectLst/>
                        </a:rPr>
                        <a:t>title</a:t>
                      </a:r>
                      <a:endParaRPr lang="en-IN" dirty="0"/>
                    </a:p>
                  </a:txBody>
                  <a:tcPr anchor="ctr"/>
                </a:tc>
                <a:tc>
                  <a:txBody>
                    <a:bodyPr/>
                    <a:lstStyle/>
                    <a:p>
                      <a:pPr>
                        <a:buNone/>
                      </a:pPr>
                      <a:r>
                        <a:rPr lang="en-IN">
                          <a:effectLst/>
                        </a:rPr>
                        <a:t>country</a:t>
                      </a:r>
                      <a:endParaRPr lang="en-IN"/>
                    </a:p>
                  </a:txBody>
                  <a:tcPr anchor="ctr"/>
                </a:tc>
                <a:tc>
                  <a:txBody>
                    <a:bodyPr/>
                    <a:lstStyle/>
                    <a:p>
                      <a:pPr>
                        <a:buNone/>
                      </a:pPr>
                      <a:r>
                        <a:rPr lang="en-IN">
                          <a:effectLst/>
                        </a:rPr>
                        <a:t>similarity_score</a:t>
                      </a:r>
                      <a:endParaRPr lang="en-IN"/>
                    </a:p>
                  </a:txBody>
                  <a:tcPr anchor="ctr"/>
                </a:tc>
                <a:extLst>
                  <a:ext uri="{0D108BD9-81ED-4DB2-BD59-A6C34878D82A}">
                    <a16:rowId xmlns:a16="http://schemas.microsoft.com/office/drawing/2014/main" val="753030954"/>
                  </a:ext>
                </a:extLst>
              </a:tr>
              <a:tr h="370840">
                <a:tc>
                  <a:txBody>
                    <a:bodyPr/>
                    <a:lstStyle/>
                    <a:p>
                      <a:pPr>
                        <a:buNone/>
                      </a:pPr>
                      <a:r>
                        <a:rPr lang="en-IN">
                          <a:effectLst/>
                        </a:rPr>
                        <a:t>data scientist</a:t>
                      </a:r>
                      <a:endParaRPr lang="en-IN"/>
                    </a:p>
                  </a:txBody>
                  <a:tcPr anchor="ctr"/>
                </a:tc>
                <a:tc>
                  <a:txBody>
                    <a:bodyPr/>
                    <a:lstStyle/>
                    <a:p>
                      <a:pPr>
                        <a:buNone/>
                      </a:pPr>
                      <a:r>
                        <a:rPr lang="en-IN">
                          <a:effectLst/>
                        </a:rPr>
                        <a:t>United States</a:t>
                      </a:r>
                      <a:endParaRPr lang="en-IN"/>
                    </a:p>
                  </a:txBody>
                  <a:tcPr anchor="ctr"/>
                </a:tc>
                <a:tc>
                  <a:txBody>
                    <a:bodyPr/>
                    <a:lstStyle/>
                    <a:p>
                      <a:pPr>
                        <a:buNone/>
                      </a:pPr>
                      <a:r>
                        <a:rPr lang="en-IN">
                          <a:effectLst/>
                        </a:rPr>
                        <a:t>1.000000</a:t>
                      </a:r>
                      <a:endParaRPr lang="en-IN"/>
                    </a:p>
                  </a:txBody>
                  <a:tcPr anchor="ctr"/>
                </a:tc>
                <a:extLst>
                  <a:ext uri="{0D108BD9-81ED-4DB2-BD59-A6C34878D82A}">
                    <a16:rowId xmlns:a16="http://schemas.microsoft.com/office/drawing/2014/main" val="4292011290"/>
                  </a:ext>
                </a:extLst>
              </a:tr>
              <a:tr h="370840">
                <a:tc>
                  <a:txBody>
                    <a:bodyPr/>
                    <a:lstStyle/>
                    <a:p>
                      <a:pPr>
                        <a:buNone/>
                      </a:pPr>
                      <a:r>
                        <a:rPr lang="en-IN">
                          <a:effectLst/>
                        </a:rPr>
                        <a:t>data scientist</a:t>
                      </a:r>
                      <a:endParaRPr lang="en-IN"/>
                    </a:p>
                  </a:txBody>
                  <a:tcPr anchor="ctr"/>
                </a:tc>
                <a:tc>
                  <a:txBody>
                    <a:bodyPr/>
                    <a:lstStyle/>
                    <a:p>
                      <a:pPr>
                        <a:buNone/>
                      </a:pPr>
                      <a:r>
                        <a:rPr lang="en-IN">
                          <a:effectLst/>
                        </a:rPr>
                        <a:t>United States</a:t>
                      </a:r>
                      <a:endParaRPr lang="en-IN"/>
                    </a:p>
                  </a:txBody>
                  <a:tcPr anchor="ctr"/>
                </a:tc>
                <a:tc>
                  <a:txBody>
                    <a:bodyPr/>
                    <a:lstStyle/>
                    <a:p>
                      <a:pPr>
                        <a:buNone/>
                      </a:pPr>
                      <a:r>
                        <a:rPr lang="en-IN">
                          <a:effectLst/>
                        </a:rPr>
                        <a:t>1.000000</a:t>
                      </a:r>
                      <a:endParaRPr lang="en-IN"/>
                    </a:p>
                  </a:txBody>
                  <a:tcPr anchor="ctr"/>
                </a:tc>
                <a:extLst>
                  <a:ext uri="{0D108BD9-81ED-4DB2-BD59-A6C34878D82A}">
                    <a16:rowId xmlns:a16="http://schemas.microsoft.com/office/drawing/2014/main" val="2348632340"/>
                  </a:ext>
                </a:extLst>
              </a:tr>
              <a:tr h="370840">
                <a:tc>
                  <a:txBody>
                    <a:bodyPr/>
                    <a:lstStyle/>
                    <a:p>
                      <a:pPr>
                        <a:buNone/>
                      </a:pPr>
                      <a:r>
                        <a:rPr lang="en-IN">
                          <a:effectLst/>
                        </a:rPr>
                        <a:t>data scientist</a:t>
                      </a:r>
                      <a:endParaRPr lang="en-IN"/>
                    </a:p>
                  </a:txBody>
                  <a:tcPr anchor="ctr"/>
                </a:tc>
                <a:tc>
                  <a:txBody>
                    <a:bodyPr/>
                    <a:lstStyle/>
                    <a:p>
                      <a:pPr>
                        <a:buNone/>
                      </a:pPr>
                      <a:r>
                        <a:rPr lang="en-IN">
                          <a:effectLst/>
                        </a:rPr>
                        <a:t>United States</a:t>
                      </a:r>
                      <a:endParaRPr lang="en-IN"/>
                    </a:p>
                  </a:txBody>
                  <a:tcPr anchor="ctr"/>
                </a:tc>
                <a:tc>
                  <a:txBody>
                    <a:bodyPr/>
                    <a:lstStyle/>
                    <a:p>
                      <a:pPr>
                        <a:buNone/>
                      </a:pPr>
                      <a:r>
                        <a:rPr lang="en-IN">
                          <a:effectLst/>
                        </a:rPr>
                        <a:t>1.000000</a:t>
                      </a:r>
                      <a:endParaRPr lang="en-IN"/>
                    </a:p>
                  </a:txBody>
                  <a:tcPr anchor="ctr"/>
                </a:tc>
                <a:extLst>
                  <a:ext uri="{0D108BD9-81ED-4DB2-BD59-A6C34878D82A}">
                    <a16:rowId xmlns:a16="http://schemas.microsoft.com/office/drawing/2014/main" val="4256044777"/>
                  </a:ext>
                </a:extLst>
              </a:tr>
              <a:tr h="370840">
                <a:tc>
                  <a:txBody>
                    <a:bodyPr/>
                    <a:lstStyle/>
                    <a:p>
                      <a:pPr>
                        <a:buNone/>
                      </a:pPr>
                      <a:r>
                        <a:rPr lang="en-IN">
                          <a:effectLst/>
                        </a:rPr>
                        <a:t>data scientist</a:t>
                      </a:r>
                      <a:endParaRPr lang="en-IN"/>
                    </a:p>
                  </a:txBody>
                  <a:tcPr anchor="ctr"/>
                </a:tc>
                <a:tc>
                  <a:txBody>
                    <a:bodyPr/>
                    <a:lstStyle/>
                    <a:p>
                      <a:pPr>
                        <a:buNone/>
                      </a:pPr>
                      <a:r>
                        <a:rPr lang="en-IN">
                          <a:effectLst/>
                        </a:rPr>
                        <a:t>United States</a:t>
                      </a:r>
                      <a:endParaRPr lang="en-IN"/>
                    </a:p>
                  </a:txBody>
                  <a:tcPr anchor="ctr"/>
                </a:tc>
                <a:tc>
                  <a:txBody>
                    <a:bodyPr/>
                    <a:lstStyle/>
                    <a:p>
                      <a:pPr>
                        <a:buNone/>
                      </a:pPr>
                      <a:r>
                        <a:rPr lang="en-IN">
                          <a:effectLst/>
                        </a:rPr>
                        <a:t>1.000000</a:t>
                      </a:r>
                      <a:endParaRPr lang="en-IN"/>
                    </a:p>
                  </a:txBody>
                  <a:tcPr anchor="ctr"/>
                </a:tc>
                <a:extLst>
                  <a:ext uri="{0D108BD9-81ED-4DB2-BD59-A6C34878D82A}">
                    <a16:rowId xmlns:a16="http://schemas.microsoft.com/office/drawing/2014/main" val="4255098268"/>
                  </a:ext>
                </a:extLst>
              </a:tr>
              <a:tr h="370840">
                <a:tc>
                  <a:txBody>
                    <a:bodyPr/>
                    <a:lstStyle/>
                    <a:p>
                      <a:pPr>
                        <a:buNone/>
                      </a:pPr>
                      <a:r>
                        <a:rPr lang="en-IN">
                          <a:effectLst/>
                        </a:rPr>
                        <a:t>data scientist</a:t>
                      </a:r>
                      <a:endParaRPr lang="en-IN"/>
                    </a:p>
                  </a:txBody>
                  <a:tcPr anchor="ctr"/>
                </a:tc>
                <a:tc>
                  <a:txBody>
                    <a:bodyPr/>
                    <a:lstStyle/>
                    <a:p>
                      <a:pPr>
                        <a:buNone/>
                      </a:pPr>
                      <a:r>
                        <a:rPr lang="en-IN">
                          <a:effectLst/>
                        </a:rPr>
                        <a:t>United States</a:t>
                      </a:r>
                      <a:endParaRPr lang="en-IN"/>
                    </a:p>
                  </a:txBody>
                  <a:tcPr anchor="ctr"/>
                </a:tc>
                <a:tc>
                  <a:txBody>
                    <a:bodyPr/>
                    <a:lstStyle/>
                    <a:p>
                      <a:pPr>
                        <a:buNone/>
                      </a:pPr>
                      <a:r>
                        <a:rPr lang="en-IN">
                          <a:effectLst/>
                        </a:rPr>
                        <a:t>1.000000</a:t>
                      </a:r>
                      <a:endParaRPr lang="en-IN"/>
                    </a:p>
                  </a:txBody>
                  <a:tcPr anchor="ctr"/>
                </a:tc>
                <a:extLst>
                  <a:ext uri="{0D108BD9-81ED-4DB2-BD59-A6C34878D82A}">
                    <a16:rowId xmlns:a16="http://schemas.microsoft.com/office/drawing/2014/main" val="1188867912"/>
                  </a:ext>
                </a:extLst>
              </a:tr>
              <a:tr h="370840">
                <a:tc>
                  <a:txBody>
                    <a:bodyPr/>
                    <a:lstStyle/>
                    <a:p>
                      <a:pPr>
                        <a:buNone/>
                      </a:pPr>
                      <a:r>
                        <a:rPr lang="en-IN">
                          <a:effectLst/>
                        </a:rPr>
                        <a:t>data scientist</a:t>
                      </a:r>
                      <a:endParaRPr lang="en-IN"/>
                    </a:p>
                  </a:txBody>
                  <a:tcPr anchor="ctr"/>
                </a:tc>
                <a:tc>
                  <a:txBody>
                    <a:bodyPr/>
                    <a:lstStyle/>
                    <a:p>
                      <a:pPr>
                        <a:buNone/>
                      </a:pPr>
                      <a:r>
                        <a:rPr lang="en-IN">
                          <a:effectLst/>
                        </a:rPr>
                        <a:t>United States</a:t>
                      </a:r>
                      <a:endParaRPr lang="en-IN"/>
                    </a:p>
                  </a:txBody>
                  <a:tcPr anchor="ctr"/>
                </a:tc>
                <a:tc>
                  <a:txBody>
                    <a:bodyPr/>
                    <a:lstStyle/>
                    <a:p>
                      <a:pPr>
                        <a:buNone/>
                      </a:pPr>
                      <a:r>
                        <a:rPr lang="en-IN">
                          <a:effectLst/>
                        </a:rPr>
                        <a:t>1.000000</a:t>
                      </a:r>
                      <a:endParaRPr lang="en-IN"/>
                    </a:p>
                  </a:txBody>
                  <a:tcPr anchor="ctr"/>
                </a:tc>
                <a:extLst>
                  <a:ext uri="{0D108BD9-81ED-4DB2-BD59-A6C34878D82A}">
                    <a16:rowId xmlns:a16="http://schemas.microsoft.com/office/drawing/2014/main" val="4233907484"/>
                  </a:ext>
                </a:extLst>
              </a:tr>
              <a:tr h="370840">
                <a:tc>
                  <a:txBody>
                    <a:bodyPr/>
                    <a:lstStyle/>
                    <a:p>
                      <a:pPr>
                        <a:buNone/>
                      </a:pPr>
                      <a:r>
                        <a:rPr lang="en-IN" dirty="0">
                          <a:effectLst/>
                        </a:rPr>
                        <a:t>data scientist</a:t>
                      </a:r>
                      <a:endParaRPr lang="en-IN" dirty="0"/>
                    </a:p>
                  </a:txBody>
                  <a:tcPr anchor="ctr"/>
                </a:tc>
                <a:tc>
                  <a:txBody>
                    <a:bodyPr/>
                    <a:lstStyle/>
                    <a:p>
                      <a:pPr>
                        <a:buNone/>
                      </a:pPr>
                      <a:r>
                        <a:rPr lang="en-IN">
                          <a:effectLst/>
                        </a:rPr>
                        <a:t>United States</a:t>
                      </a:r>
                      <a:endParaRPr lang="en-IN"/>
                    </a:p>
                  </a:txBody>
                  <a:tcPr anchor="ctr"/>
                </a:tc>
                <a:tc>
                  <a:txBody>
                    <a:bodyPr/>
                    <a:lstStyle/>
                    <a:p>
                      <a:pPr>
                        <a:buNone/>
                      </a:pPr>
                      <a:r>
                        <a:rPr lang="en-IN">
                          <a:effectLst/>
                        </a:rPr>
                        <a:t>0.969321</a:t>
                      </a:r>
                      <a:endParaRPr lang="en-IN"/>
                    </a:p>
                  </a:txBody>
                  <a:tcPr anchor="ctr"/>
                </a:tc>
                <a:extLst>
                  <a:ext uri="{0D108BD9-81ED-4DB2-BD59-A6C34878D82A}">
                    <a16:rowId xmlns:a16="http://schemas.microsoft.com/office/drawing/2014/main" val="2507832978"/>
                  </a:ext>
                </a:extLst>
              </a:tr>
              <a:tr h="370840">
                <a:tc>
                  <a:txBody>
                    <a:bodyPr/>
                    <a:lstStyle/>
                    <a:p>
                      <a:pPr>
                        <a:buNone/>
                      </a:pPr>
                      <a:r>
                        <a:rPr lang="en-IN">
                          <a:effectLst/>
                        </a:rPr>
                        <a:t>data scientist</a:t>
                      </a:r>
                      <a:endParaRPr lang="en-IN"/>
                    </a:p>
                  </a:txBody>
                  <a:tcPr anchor="ctr"/>
                </a:tc>
                <a:tc>
                  <a:txBody>
                    <a:bodyPr/>
                    <a:lstStyle/>
                    <a:p>
                      <a:pPr>
                        <a:buNone/>
                      </a:pPr>
                      <a:r>
                        <a:rPr lang="en-IN">
                          <a:effectLst/>
                        </a:rPr>
                        <a:t>United States</a:t>
                      </a:r>
                      <a:endParaRPr lang="en-IN"/>
                    </a:p>
                  </a:txBody>
                  <a:tcPr anchor="ctr"/>
                </a:tc>
                <a:tc>
                  <a:txBody>
                    <a:bodyPr/>
                    <a:lstStyle/>
                    <a:p>
                      <a:pPr>
                        <a:buNone/>
                      </a:pPr>
                      <a:r>
                        <a:rPr lang="en-IN">
                          <a:effectLst/>
                        </a:rPr>
                        <a:t>0.969321</a:t>
                      </a:r>
                      <a:endParaRPr lang="en-IN"/>
                    </a:p>
                  </a:txBody>
                  <a:tcPr anchor="ctr"/>
                </a:tc>
                <a:extLst>
                  <a:ext uri="{0D108BD9-81ED-4DB2-BD59-A6C34878D82A}">
                    <a16:rowId xmlns:a16="http://schemas.microsoft.com/office/drawing/2014/main" val="1534010481"/>
                  </a:ext>
                </a:extLst>
              </a:tr>
              <a:tr h="370840">
                <a:tc>
                  <a:txBody>
                    <a:bodyPr/>
                    <a:lstStyle/>
                    <a:p>
                      <a:pPr>
                        <a:buNone/>
                      </a:pPr>
                      <a:r>
                        <a:rPr lang="en-IN">
                          <a:effectLst/>
                        </a:rPr>
                        <a:t>data scientist</a:t>
                      </a:r>
                      <a:endParaRPr lang="en-IN"/>
                    </a:p>
                  </a:txBody>
                  <a:tcPr anchor="ctr"/>
                </a:tc>
                <a:tc>
                  <a:txBody>
                    <a:bodyPr/>
                    <a:lstStyle/>
                    <a:p>
                      <a:pPr>
                        <a:buNone/>
                      </a:pPr>
                      <a:r>
                        <a:rPr lang="en-IN">
                          <a:effectLst/>
                        </a:rPr>
                        <a:t>United States</a:t>
                      </a:r>
                      <a:endParaRPr lang="en-IN"/>
                    </a:p>
                  </a:txBody>
                  <a:tcPr anchor="ctr"/>
                </a:tc>
                <a:tc>
                  <a:txBody>
                    <a:bodyPr/>
                    <a:lstStyle/>
                    <a:p>
                      <a:pPr>
                        <a:buNone/>
                      </a:pPr>
                      <a:r>
                        <a:rPr lang="en-IN">
                          <a:effectLst/>
                        </a:rPr>
                        <a:t>0.969321</a:t>
                      </a:r>
                      <a:endParaRPr lang="en-IN"/>
                    </a:p>
                  </a:txBody>
                  <a:tcPr anchor="ctr"/>
                </a:tc>
                <a:extLst>
                  <a:ext uri="{0D108BD9-81ED-4DB2-BD59-A6C34878D82A}">
                    <a16:rowId xmlns:a16="http://schemas.microsoft.com/office/drawing/2014/main" val="1070710477"/>
                  </a:ext>
                </a:extLst>
              </a:tr>
              <a:tr h="370840">
                <a:tc>
                  <a:txBody>
                    <a:bodyPr/>
                    <a:lstStyle/>
                    <a:p>
                      <a:pPr>
                        <a:buNone/>
                      </a:pPr>
                      <a:r>
                        <a:rPr lang="en-IN">
                          <a:effectLst/>
                        </a:rPr>
                        <a:t>data scientist</a:t>
                      </a:r>
                      <a:endParaRPr lang="en-IN"/>
                    </a:p>
                  </a:txBody>
                  <a:tcPr anchor="ctr"/>
                </a:tc>
                <a:tc>
                  <a:txBody>
                    <a:bodyPr/>
                    <a:lstStyle/>
                    <a:p>
                      <a:pPr>
                        <a:buNone/>
                      </a:pPr>
                      <a:r>
                        <a:rPr lang="en-IN">
                          <a:effectLst/>
                        </a:rPr>
                        <a:t>United Kingdom</a:t>
                      </a:r>
                      <a:endParaRPr lang="en-IN"/>
                    </a:p>
                  </a:txBody>
                  <a:tcPr anchor="ctr"/>
                </a:tc>
                <a:tc>
                  <a:txBody>
                    <a:bodyPr/>
                    <a:lstStyle/>
                    <a:p>
                      <a:pPr>
                        <a:buNone/>
                      </a:pPr>
                      <a:r>
                        <a:rPr lang="en-IN" dirty="0">
                          <a:effectLst/>
                        </a:rPr>
                        <a:t>0.920596</a:t>
                      </a:r>
                      <a:endParaRPr lang="en-IN" dirty="0"/>
                    </a:p>
                  </a:txBody>
                  <a:tcPr anchor="ctr"/>
                </a:tc>
                <a:extLst>
                  <a:ext uri="{0D108BD9-81ED-4DB2-BD59-A6C34878D82A}">
                    <a16:rowId xmlns:a16="http://schemas.microsoft.com/office/drawing/2014/main" val="4007654550"/>
                  </a:ext>
                </a:extLst>
              </a:tr>
            </a:tbl>
          </a:graphicData>
        </a:graphic>
      </p:graphicFrame>
      <p:sp>
        <p:nvSpPr>
          <p:cNvPr id="13" name="TextBox 12">
            <a:extLst>
              <a:ext uri="{FF2B5EF4-FFF2-40B4-BE49-F238E27FC236}">
                <a16:creationId xmlns:a16="http://schemas.microsoft.com/office/drawing/2014/main" id="{50D92EFC-117C-6085-81F6-B83D882E760A}"/>
              </a:ext>
            </a:extLst>
          </p:cNvPr>
          <p:cNvSpPr txBox="1"/>
          <p:nvPr/>
        </p:nvSpPr>
        <p:spPr>
          <a:xfrm>
            <a:off x="5078691" y="1900336"/>
            <a:ext cx="6762126" cy="3416320"/>
          </a:xfrm>
          <a:prstGeom prst="rect">
            <a:avLst/>
          </a:prstGeom>
          <a:noFill/>
        </p:spPr>
        <p:txBody>
          <a:bodyPr wrap="square">
            <a:spAutoFit/>
          </a:bodyPr>
          <a:lstStyle/>
          <a:p>
            <a:pPr algn="just">
              <a:buNone/>
            </a:pPr>
            <a:r>
              <a:rPr lang="en-US" dirty="0">
                <a:latin typeface="Times New Roman" panose="02020603050405020304" pitchFamily="18" charset="0"/>
                <a:cs typeface="Times New Roman" panose="02020603050405020304" pitchFamily="18" charset="0"/>
              </a:rPr>
              <a:t>This table presents the top 10 job recommendations for the role of </a:t>
            </a:r>
            <a:r>
              <a:rPr lang="en-US" b="1" dirty="0">
                <a:latin typeface="Times New Roman" panose="02020603050405020304" pitchFamily="18" charset="0"/>
                <a:cs typeface="Times New Roman" panose="02020603050405020304" pitchFamily="18" charset="0"/>
              </a:rPr>
              <a:t>Data Scientist</a:t>
            </a:r>
            <a:r>
              <a:rPr lang="en-US" dirty="0">
                <a:latin typeface="Times New Roman" panose="02020603050405020304" pitchFamily="18" charset="0"/>
                <a:cs typeface="Times New Roman" panose="02020603050405020304" pitchFamily="18" charset="0"/>
              </a:rPr>
              <a:t>, ranked by </a:t>
            </a:r>
            <a:r>
              <a:rPr lang="en-US" b="1" dirty="0">
                <a:latin typeface="Times New Roman" panose="02020603050405020304" pitchFamily="18" charset="0"/>
                <a:cs typeface="Times New Roman" panose="02020603050405020304" pitchFamily="18" charset="0"/>
              </a:rPr>
              <a:t>similarity score</a:t>
            </a:r>
            <a:r>
              <a:rPr lang="en-US" dirty="0">
                <a:latin typeface="Times New Roman" panose="02020603050405020304" pitchFamily="18" charset="0"/>
                <a:cs typeface="Times New Roman" panose="02020603050405020304" pitchFamily="18" charset="0"/>
              </a:rPr>
              <a:t>. The highest-ranking six positions, all based in the </a:t>
            </a:r>
            <a:r>
              <a:rPr lang="en-US" b="1" dirty="0">
                <a:latin typeface="Times New Roman" panose="02020603050405020304" pitchFamily="18" charset="0"/>
                <a:cs typeface="Times New Roman" panose="02020603050405020304" pitchFamily="18" charset="0"/>
              </a:rPr>
              <a:t>United States</a:t>
            </a:r>
            <a:r>
              <a:rPr lang="en-US" dirty="0">
                <a:latin typeface="Times New Roman" panose="02020603050405020304" pitchFamily="18" charset="0"/>
                <a:cs typeface="Times New Roman" panose="02020603050405020304" pitchFamily="18" charset="0"/>
              </a:rPr>
              <a:t>, have a perfect similarity score of </a:t>
            </a:r>
            <a:r>
              <a:rPr lang="en-US" b="1" dirty="0">
                <a:latin typeface="Times New Roman" panose="02020603050405020304" pitchFamily="18" charset="0"/>
                <a:cs typeface="Times New Roman" panose="02020603050405020304" pitchFamily="18" charset="0"/>
              </a:rPr>
              <a:t>1.000000</a:t>
            </a:r>
            <a:r>
              <a:rPr lang="en-US" dirty="0">
                <a:latin typeface="Times New Roman" panose="02020603050405020304" pitchFamily="18" charset="0"/>
                <a:cs typeface="Times New Roman" panose="02020603050405020304" pitchFamily="18" charset="0"/>
              </a:rPr>
              <a:t>, indicating an exact match with the candidate’s profile or preferences. The next three roles, also in the U.S., have slightly lower scores of </a:t>
            </a:r>
            <a:r>
              <a:rPr lang="en-US" b="1" dirty="0">
                <a:latin typeface="Times New Roman" panose="02020603050405020304" pitchFamily="18" charset="0"/>
                <a:cs typeface="Times New Roman" panose="02020603050405020304" pitchFamily="18" charset="0"/>
              </a:rPr>
              <a:t>0.969321</a:t>
            </a:r>
            <a:r>
              <a:rPr lang="en-US" dirty="0">
                <a:latin typeface="Times New Roman" panose="02020603050405020304" pitchFamily="18" charset="0"/>
                <a:cs typeface="Times New Roman" panose="02020603050405020304" pitchFamily="18" charset="0"/>
              </a:rPr>
              <a:t>, still reflecting a strong alignment. The tenth recommendation is located in the </a:t>
            </a:r>
            <a:r>
              <a:rPr lang="en-US" b="1" dirty="0">
                <a:latin typeface="Times New Roman" panose="02020603050405020304" pitchFamily="18" charset="0"/>
                <a:cs typeface="Times New Roman" panose="02020603050405020304" pitchFamily="18" charset="0"/>
              </a:rPr>
              <a:t>United Kingdom</a:t>
            </a:r>
            <a:r>
              <a:rPr lang="en-US" dirty="0">
                <a:latin typeface="Times New Roman" panose="02020603050405020304" pitchFamily="18" charset="0"/>
                <a:cs typeface="Times New Roman" panose="02020603050405020304" pitchFamily="18" charset="0"/>
              </a:rPr>
              <a:t>, with a score of </a:t>
            </a:r>
            <a:r>
              <a:rPr lang="en-US" b="1" dirty="0">
                <a:latin typeface="Times New Roman" panose="02020603050405020304" pitchFamily="18" charset="0"/>
                <a:cs typeface="Times New Roman" panose="02020603050405020304" pitchFamily="18" charset="0"/>
              </a:rPr>
              <a:t>0.920596</a:t>
            </a:r>
            <a:r>
              <a:rPr lang="en-US" dirty="0">
                <a:latin typeface="Times New Roman" panose="02020603050405020304" pitchFamily="18" charset="0"/>
                <a:cs typeface="Times New Roman" panose="02020603050405020304" pitchFamily="18" charset="0"/>
              </a:rPr>
              <a:t>, suggesting a good but slightly less precise match. Overall, the table emphasizes a strong demand for data scientists in the U.S. market, with multiple roles offering near-perfect compatibility. This could be a valuable guide for prioritizing applications or exploring relocation opportunities.</a:t>
            </a:r>
          </a:p>
        </p:txBody>
      </p:sp>
    </p:spTree>
    <p:extLst>
      <p:ext uri="{BB962C8B-B14F-4D97-AF65-F5344CB8AC3E}">
        <p14:creationId xmlns:p14="http://schemas.microsoft.com/office/powerpoint/2010/main" val="420244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6254F-0C0A-FA50-82F2-AC5B34B11400}"/>
              </a:ext>
            </a:extLst>
          </p:cNvPr>
          <p:cNvSpPr>
            <a:spLocks noGrp="1"/>
          </p:cNvSpPr>
          <p:nvPr>
            <p:ph type="title"/>
          </p:nvPr>
        </p:nvSpPr>
        <p:spPr>
          <a:xfrm>
            <a:off x="1138133" y="135587"/>
            <a:ext cx="9605635" cy="590278"/>
          </a:xfrm>
        </p:spPr>
        <p:txBody>
          <a:bodyPr/>
          <a:lstStyle/>
          <a:p>
            <a:pPr algn="ctr"/>
            <a:r>
              <a:rPr lang="en-IN" u="sng" dirty="0">
                <a:latin typeface="Times New Roman" panose="02020603050405020304" pitchFamily="18" charset="0"/>
                <a:cs typeface="Times New Roman" panose="02020603050405020304" pitchFamily="18" charset="0"/>
              </a:rPr>
              <a:t>Job Postings Over Time</a:t>
            </a:r>
          </a:p>
        </p:txBody>
      </p:sp>
      <p:sp>
        <p:nvSpPr>
          <p:cNvPr id="3" name="Content Placeholder 2">
            <a:extLst>
              <a:ext uri="{FF2B5EF4-FFF2-40B4-BE49-F238E27FC236}">
                <a16:creationId xmlns:a16="http://schemas.microsoft.com/office/drawing/2014/main" id="{C4A886BB-2520-10B8-9A1F-7F3947721A1B}"/>
              </a:ext>
            </a:extLst>
          </p:cNvPr>
          <p:cNvSpPr>
            <a:spLocks noGrp="1"/>
          </p:cNvSpPr>
          <p:nvPr>
            <p:ph sz="half" idx="1"/>
          </p:nvPr>
        </p:nvSpPr>
        <p:spPr>
          <a:xfrm>
            <a:off x="353821" y="983357"/>
            <a:ext cx="5435993" cy="4814128"/>
          </a:xfrm>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The graph titled "Job Postings Over Time" shows how the number of job postings changed from November 5, 2023, to February 25, 2024. From early November to the end of December, the number of postings remained flat, indicating no growth during that period. On December 31, there was a sudden and sharp increase in job postings. This upward trend continued rapidly through mid-January and then grew more gradually until the end of February. By February 25, the number of job postings reached close to 150,000. The graph suggests that hiring activity picked up significantly after the New Year, possibly due to companies starting new projects or budgets. This pattern highlights early January as a strong time for job seekers to apply.</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25EE0BD-00C6-CD75-2CAF-6993197E1A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171169"/>
            <a:ext cx="5889243" cy="4305804"/>
          </a:xfrm>
        </p:spPr>
      </p:pic>
    </p:spTree>
    <p:extLst>
      <p:ext uri="{BB962C8B-B14F-4D97-AF65-F5344CB8AC3E}">
        <p14:creationId xmlns:p14="http://schemas.microsoft.com/office/powerpoint/2010/main" val="3470861083"/>
      </p:ext>
    </p:extLst>
  </p:cSld>
  <p:clrMapOvr>
    <a:masterClrMapping/>
  </p:clrMapOvr>
</p:sld>
</file>

<file path=ppt/theme/theme1.xml><?xml version="1.0" encoding="utf-8"?>
<a:theme xmlns:a="http://schemas.openxmlformats.org/drawingml/2006/main" name="Gallery">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1491</TotalTime>
  <Words>2395</Words>
  <Application>Microsoft Office PowerPoint</Application>
  <PresentationFormat>Widescreen</PresentationFormat>
  <Paragraphs>147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Gill Sans MT</vt:lpstr>
      <vt:lpstr>menlo</vt:lpstr>
      <vt:lpstr>Times New Roman</vt:lpstr>
      <vt:lpstr>Wingdings</vt:lpstr>
      <vt:lpstr>Gallery</vt:lpstr>
      <vt:lpstr>Job Market Analysis and Recommendation System </vt:lpstr>
      <vt:lpstr>Objective</vt:lpstr>
      <vt:lpstr>Hourly vs. Fixed-Budget Jobs Distribution</vt:lpstr>
      <vt:lpstr>Top Keywords by Average Salary</vt:lpstr>
      <vt:lpstr>Job Posting Trends for Emerging job Categories</vt:lpstr>
      <vt:lpstr>PowerPoint Presentation</vt:lpstr>
      <vt:lpstr>Compare average hourly rates across different countries</vt:lpstr>
      <vt:lpstr>Create a job recommendation engine based on current job postings</vt:lpstr>
      <vt:lpstr>Job Postings Over Time</vt:lpstr>
      <vt:lpstr>Investigate trends in the remote work landscape</vt:lpstr>
      <vt:lpstr>Category-wise Remote Job Trends Over Time</vt:lpstr>
      <vt:lpstr>Predict future job market trends</vt:lpstr>
      <vt:lpstr>STREAMLIT DASH-BOARD</vt:lpstr>
      <vt:lpstr>PowerPoint Presentation</vt:lpstr>
      <vt:lpstr>PowerPoint Presentation</vt:lpstr>
      <vt:lpstr>Conclusion &amp; Key Insights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Sukriti Singh</dc:creator>
  <cp:lastModifiedBy>Sukriti Singh</cp:lastModifiedBy>
  <cp:revision>23</cp:revision>
  <dcterms:created xsi:type="dcterms:W3CDTF">2025-08-25T08:18:05Z</dcterms:created>
  <dcterms:modified xsi:type="dcterms:W3CDTF">2025-08-26T09:12:01Z</dcterms:modified>
</cp:coreProperties>
</file>