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27"/>
  </p:notesMasterIdLst>
  <p:sldIdLst>
    <p:sldId id="256" r:id="rId3"/>
    <p:sldId id="277" r:id="rId4"/>
    <p:sldId id="278" r:id="rId5"/>
    <p:sldId id="276" r:id="rId6"/>
    <p:sldId id="275" r:id="rId7"/>
    <p:sldId id="274" r:id="rId8"/>
    <p:sldId id="273" r:id="rId9"/>
    <p:sldId id="280" r:id="rId10"/>
    <p:sldId id="272" r:id="rId11"/>
    <p:sldId id="271" r:id="rId12"/>
    <p:sldId id="270" r:id="rId13"/>
    <p:sldId id="269" r:id="rId14"/>
    <p:sldId id="268" r:id="rId15"/>
    <p:sldId id="267" r:id="rId16"/>
    <p:sldId id="266" r:id="rId17"/>
    <p:sldId id="265" r:id="rId18"/>
    <p:sldId id="264" r:id="rId19"/>
    <p:sldId id="263" r:id="rId20"/>
    <p:sldId id="262" r:id="rId21"/>
    <p:sldId id="261" r:id="rId22"/>
    <p:sldId id="260" r:id="rId23"/>
    <p:sldId id="259" r:id="rId24"/>
    <p:sldId id="258" r:id="rId25"/>
    <p:sldId id="25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2" d="100"/>
          <a:sy n="72" d="100"/>
        </p:scale>
        <p:origin x="4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gha Sumant" userId="S::megha.sumant@systemskills.com::7e21c791-2cb4-4ba3-947b-9b4706750f15" providerId="AD" clId="Web-{7E6DF492-2504-4240-ED3C-E2941F079EF8}"/>
  </pc:docChgLst>
  <pc:docChgLst>
    <pc:chgData name="Megha Sumant" userId="S::megha.sumant@systemskills.com::7e21c791-2cb4-4ba3-947b-9b4706750f15" providerId="AD" clId="Web-{ED5E27BF-CB7A-BEBA-B6EF-7CB8916FF72F}"/>
  </pc:docChgLst>
  <pc:docChgLst>
    <pc:chgData name="Megha Sumant" userId="7e21c791-2cb4-4ba3-947b-9b4706750f15" providerId="ADAL" clId="{5939D411-1992-41DF-8D37-932F13DF2DD1}"/>
    <pc:docChg chg="modSld">
      <pc:chgData name="Megha Sumant" userId="7e21c791-2cb4-4ba3-947b-9b4706750f15" providerId="ADAL" clId="{5939D411-1992-41DF-8D37-932F13DF2DD1}" dt="2023-06-10T04:51:02.692" v="0" actId="20577"/>
      <pc:docMkLst>
        <pc:docMk/>
      </pc:docMkLst>
      <pc:sldChg chg="modSp">
        <pc:chgData name="Megha Sumant" userId="7e21c791-2cb4-4ba3-947b-9b4706750f15" providerId="ADAL" clId="{5939D411-1992-41DF-8D37-932F13DF2DD1}" dt="2023-06-10T04:51:02.692" v="0" actId="20577"/>
        <pc:sldMkLst>
          <pc:docMk/>
          <pc:sldMk cId="2059873586" sldId="271"/>
        </pc:sldMkLst>
        <pc:spChg chg="mod">
          <ac:chgData name="Megha Sumant" userId="7e21c791-2cb4-4ba3-947b-9b4706750f15" providerId="ADAL" clId="{5939D411-1992-41DF-8D37-932F13DF2DD1}" dt="2023-06-10T04:51:02.692" v="0" actId="20577"/>
          <ac:spMkLst>
            <pc:docMk/>
            <pc:sldMk cId="2059873586" sldId="271"/>
            <ac:spMk id="1587" creationId="{00000000-0000-0000-0000-000000000000}"/>
          </ac:spMkLst>
        </pc:spChg>
      </pc:sldChg>
    </pc:docChg>
  </pc:docChgLst>
  <pc:docChgLst>
    <pc:chgData name="Megha Sumant" userId="S::megha.sumant@systemskills.com::7e21c791-2cb4-4ba3-947b-9b4706750f15" providerId="AD" clId="Web-{D13064E1-2283-918E-4847-B3CE441263F5}"/>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B8B676-1445-44BA-A69F-4A2C2AA0F9A6}" type="datetimeFigureOut">
              <a:t>6/10/2023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7FCBE5-2DA0-4CA3-97B0-4C54B5D471F2}" type="slidenum">
              <a:t>‹#›</a:t>
            </a:fld>
            <a:endParaRPr lang="en-US"/>
          </a:p>
        </p:txBody>
      </p:sp>
    </p:spTree>
    <p:extLst>
      <p:ext uri="{BB962C8B-B14F-4D97-AF65-F5344CB8AC3E}">
        <p14:creationId xmlns:p14="http://schemas.microsoft.com/office/powerpoint/2010/main" val="1297675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3"/>
        <p:cNvGrpSpPr/>
        <p:nvPr/>
      </p:nvGrpSpPr>
      <p:grpSpPr>
        <a:xfrm>
          <a:off x="0" y="0"/>
          <a:ext cx="0" cy="0"/>
          <a:chOff x="0" y="0"/>
          <a:chExt cx="0" cy="0"/>
        </a:xfrm>
      </p:grpSpPr>
      <p:sp>
        <p:nvSpPr>
          <p:cNvPr id="1544" name="Google Shape;1544;g5405425f5c_0_171: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45" name="Google Shape;1545;g5405425f5c_0_171: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5"/>
        <p:cNvGrpSpPr/>
        <p:nvPr/>
      </p:nvGrpSpPr>
      <p:grpSpPr>
        <a:xfrm>
          <a:off x="0" y="0"/>
          <a:ext cx="0" cy="0"/>
          <a:chOff x="0" y="0"/>
          <a:chExt cx="0" cy="0"/>
        </a:xfrm>
      </p:grpSpPr>
      <p:sp>
        <p:nvSpPr>
          <p:cNvPr id="1596" name="Google Shape;1596;ga282d0d8c0_0_56: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97" name="Google Shape;1597;ga282d0d8c0_0_56: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2"/>
        <p:cNvGrpSpPr/>
        <p:nvPr/>
      </p:nvGrpSpPr>
      <p:grpSpPr>
        <a:xfrm>
          <a:off x="0" y="0"/>
          <a:ext cx="0" cy="0"/>
          <a:chOff x="0" y="0"/>
          <a:chExt cx="0" cy="0"/>
        </a:xfrm>
      </p:grpSpPr>
      <p:sp>
        <p:nvSpPr>
          <p:cNvPr id="1603" name="Google Shape;1603;ga282d0d8c0_0_63: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604" name="Google Shape;1604;ga282d0d8c0_0_63: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8"/>
        <p:cNvGrpSpPr/>
        <p:nvPr/>
      </p:nvGrpSpPr>
      <p:grpSpPr>
        <a:xfrm>
          <a:off x="0" y="0"/>
          <a:ext cx="0" cy="0"/>
          <a:chOff x="0" y="0"/>
          <a:chExt cx="0" cy="0"/>
        </a:xfrm>
      </p:grpSpPr>
      <p:sp>
        <p:nvSpPr>
          <p:cNvPr id="1609" name="Google Shape;1609;ga282d0d8c0_0_70: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610" name="Google Shape;1610;ga282d0d8c0_0_70: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616" name="Google Shape;1616;ga282d0d8c0_0_77: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617" name="Google Shape;1617;ga282d0d8c0_0_77: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1"/>
        <p:cNvGrpSpPr/>
        <p:nvPr/>
      </p:nvGrpSpPr>
      <p:grpSpPr>
        <a:xfrm>
          <a:off x="0" y="0"/>
          <a:ext cx="0" cy="0"/>
          <a:chOff x="0" y="0"/>
          <a:chExt cx="0" cy="0"/>
        </a:xfrm>
      </p:grpSpPr>
      <p:sp>
        <p:nvSpPr>
          <p:cNvPr id="1622" name="Google Shape;1622;ga282d0d8c0_0_84: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623" name="Google Shape;1623;ga282d0d8c0_0_84: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7"/>
        <p:cNvGrpSpPr/>
        <p:nvPr/>
      </p:nvGrpSpPr>
      <p:grpSpPr>
        <a:xfrm>
          <a:off x="0" y="0"/>
          <a:ext cx="0" cy="0"/>
          <a:chOff x="0" y="0"/>
          <a:chExt cx="0" cy="0"/>
        </a:xfrm>
      </p:grpSpPr>
      <p:sp>
        <p:nvSpPr>
          <p:cNvPr id="1628" name="Google Shape;1628;ga282d0d8c0_0_91: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629" name="Google Shape;1629;ga282d0d8c0_0_91: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4"/>
        <p:cNvGrpSpPr/>
        <p:nvPr/>
      </p:nvGrpSpPr>
      <p:grpSpPr>
        <a:xfrm>
          <a:off x="0" y="0"/>
          <a:ext cx="0" cy="0"/>
          <a:chOff x="0" y="0"/>
          <a:chExt cx="0" cy="0"/>
        </a:xfrm>
      </p:grpSpPr>
      <p:sp>
        <p:nvSpPr>
          <p:cNvPr id="1635" name="Google Shape;1635;ga282d0d8c0_0_129: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636" name="Google Shape;1636;ga282d0d8c0_0_129: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0"/>
        <p:cNvGrpSpPr/>
        <p:nvPr/>
      </p:nvGrpSpPr>
      <p:grpSpPr>
        <a:xfrm>
          <a:off x="0" y="0"/>
          <a:ext cx="0" cy="0"/>
          <a:chOff x="0" y="0"/>
          <a:chExt cx="0" cy="0"/>
        </a:xfrm>
      </p:grpSpPr>
      <p:sp>
        <p:nvSpPr>
          <p:cNvPr id="1641" name="Google Shape;1641;ga282d0d8c0_0_136: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642" name="Google Shape;1642;ga282d0d8c0_0_136: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6"/>
        <p:cNvGrpSpPr/>
        <p:nvPr/>
      </p:nvGrpSpPr>
      <p:grpSpPr>
        <a:xfrm>
          <a:off x="0" y="0"/>
          <a:ext cx="0" cy="0"/>
          <a:chOff x="0" y="0"/>
          <a:chExt cx="0" cy="0"/>
        </a:xfrm>
      </p:grpSpPr>
      <p:sp>
        <p:nvSpPr>
          <p:cNvPr id="1647" name="Google Shape;1647;ga282d0d8c0_0_143: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648" name="Google Shape;1648;ga282d0d8c0_0_143: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5"/>
        <p:cNvGrpSpPr/>
        <p:nvPr/>
      </p:nvGrpSpPr>
      <p:grpSpPr>
        <a:xfrm>
          <a:off x="0" y="0"/>
          <a:ext cx="0" cy="0"/>
          <a:chOff x="0" y="0"/>
          <a:chExt cx="0" cy="0"/>
        </a:xfrm>
      </p:grpSpPr>
      <p:sp>
        <p:nvSpPr>
          <p:cNvPr id="1656" name="Google Shape;1656;ga282d0d8c0_0_150: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657" name="Google Shape;1657;ga282d0d8c0_0_150: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5405425f5c_0_178: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51" name="Google Shape;1551;g5405425f5c_0_178: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a282d0d8c0_0_157: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665" name="Google Shape;1665;ga282d0d8c0_0_157: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9"/>
        <p:cNvGrpSpPr/>
        <p:nvPr/>
      </p:nvGrpSpPr>
      <p:grpSpPr>
        <a:xfrm>
          <a:off x="0" y="0"/>
          <a:ext cx="0" cy="0"/>
          <a:chOff x="0" y="0"/>
          <a:chExt cx="0" cy="0"/>
        </a:xfrm>
      </p:grpSpPr>
      <p:sp>
        <p:nvSpPr>
          <p:cNvPr id="1670" name="Google Shape;1670;ga282d0d8c0_0_164: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671" name="Google Shape;1671;ga282d0d8c0_0_164: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9"/>
        <p:cNvGrpSpPr/>
        <p:nvPr/>
      </p:nvGrpSpPr>
      <p:grpSpPr>
        <a:xfrm>
          <a:off x="0" y="0"/>
          <a:ext cx="0" cy="0"/>
          <a:chOff x="0" y="0"/>
          <a:chExt cx="0" cy="0"/>
        </a:xfrm>
      </p:grpSpPr>
      <p:sp>
        <p:nvSpPr>
          <p:cNvPr id="1680" name="Google Shape;1680;ga282d0d8c0_0_171: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681" name="Google Shape;1681;ga282d0d8c0_0_171: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5"/>
        <p:cNvGrpSpPr/>
        <p:nvPr/>
      </p:nvGrpSpPr>
      <p:grpSpPr>
        <a:xfrm>
          <a:off x="0" y="0"/>
          <a:ext cx="0" cy="0"/>
          <a:chOff x="0" y="0"/>
          <a:chExt cx="0" cy="0"/>
        </a:xfrm>
      </p:grpSpPr>
      <p:sp>
        <p:nvSpPr>
          <p:cNvPr id="1556" name="Google Shape;1556;ga282d0d8c0_0_11: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57" name="Google Shape;1557;ga282d0d8c0_0_11: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2"/>
        <p:cNvGrpSpPr/>
        <p:nvPr/>
      </p:nvGrpSpPr>
      <p:grpSpPr>
        <a:xfrm>
          <a:off x="0" y="0"/>
          <a:ext cx="0" cy="0"/>
          <a:chOff x="0" y="0"/>
          <a:chExt cx="0" cy="0"/>
        </a:xfrm>
      </p:grpSpPr>
      <p:sp>
        <p:nvSpPr>
          <p:cNvPr id="1563" name="Google Shape;1563;ga282d0d8c0_0_21: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64" name="Google Shape;1564;ga282d0d8c0_0_21: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9"/>
        <p:cNvGrpSpPr/>
        <p:nvPr/>
      </p:nvGrpSpPr>
      <p:grpSpPr>
        <a:xfrm>
          <a:off x="0" y="0"/>
          <a:ext cx="0" cy="0"/>
          <a:chOff x="0" y="0"/>
          <a:chExt cx="0" cy="0"/>
        </a:xfrm>
      </p:grpSpPr>
      <p:sp>
        <p:nvSpPr>
          <p:cNvPr id="1570" name="Google Shape;1570;ga282d0d8c0_0_28: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71" name="Google Shape;1571;ga282d0d8c0_0_28: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9"/>
        <p:cNvGrpSpPr/>
        <p:nvPr/>
      </p:nvGrpSpPr>
      <p:grpSpPr>
        <a:xfrm>
          <a:off x="0" y="0"/>
          <a:ext cx="0" cy="0"/>
          <a:chOff x="0" y="0"/>
          <a:chExt cx="0" cy="0"/>
        </a:xfrm>
      </p:grpSpPr>
      <p:sp>
        <p:nvSpPr>
          <p:cNvPr id="1570" name="Google Shape;1570;ga282d0d8c0_0_28: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71" name="Google Shape;1571;ga282d0d8c0_0_28: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985356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6"/>
        <p:cNvGrpSpPr/>
        <p:nvPr/>
      </p:nvGrpSpPr>
      <p:grpSpPr>
        <a:xfrm>
          <a:off x="0" y="0"/>
          <a:ext cx="0" cy="0"/>
          <a:chOff x="0" y="0"/>
          <a:chExt cx="0" cy="0"/>
        </a:xfrm>
      </p:grpSpPr>
      <p:sp>
        <p:nvSpPr>
          <p:cNvPr id="1577" name="Google Shape;1577;ga282d0d8c0_0_35: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78" name="Google Shape;1578;ga282d0d8c0_0_35: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a282d0d8c0_0_42: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84" name="Google Shape;1584;ga282d0d8c0_0_42: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8"/>
        <p:cNvGrpSpPr/>
        <p:nvPr/>
      </p:nvGrpSpPr>
      <p:grpSpPr>
        <a:xfrm>
          <a:off x="0" y="0"/>
          <a:ext cx="0" cy="0"/>
          <a:chOff x="0" y="0"/>
          <a:chExt cx="0" cy="0"/>
        </a:xfrm>
      </p:grpSpPr>
      <p:sp>
        <p:nvSpPr>
          <p:cNvPr id="1589" name="Google Shape;1589;ga282d0d8c0_0_49: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90" name="Google Shape;1590;ga282d0d8c0_0_49: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layout with centered title and subtitle placeholders" type="title">
  <p:cSld name="TITLE">
    <p:spTree>
      <p:nvGrpSpPr>
        <p:cNvPr id="1" name="Shape 12"/>
        <p:cNvGrpSpPr/>
        <p:nvPr/>
      </p:nvGrpSpPr>
      <p:grpSpPr>
        <a:xfrm>
          <a:off x="0" y="0"/>
          <a:ext cx="0" cy="0"/>
          <a:chOff x="0" y="0"/>
          <a:chExt cx="0" cy="0"/>
        </a:xfrm>
      </p:grpSpPr>
      <p:sp>
        <p:nvSpPr>
          <p:cNvPr id="13" name="Google Shape;13;p111"/>
          <p:cNvSpPr txBox="1">
            <a:spLocks noGrp="1"/>
          </p:cNvSpPr>
          <p:nvPr>
            <p:ph type="ctrTitle"/>
          </p:nvPr>
        </p:nvSpPr>
        <p:spPr>
          <a:xfrm>
            <a:off x="914400" y="2130426"/>
            <a:ext cx="10363200" cy="1470025"/>
          </a:xfrm>
          <a:prstGeom prst="rect">
            <a:avLst/>
          </a:prstGeom>
          <a:noFill/>
          <a:ln>
            <a:noFill/>
          </a:ln>
        </p:spPr>
        <p:txBody>
          <a:bodyPr spcFirstLastPara="1" wrap="square" lIns="90000" tIns="46800" rIns="90000" bIns="468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4" name="Google Shape;14;p111"/>
          <p:cNvSpPr txBox="1">
            <a:spLocks noGrp="1"/>
          </p:cNvSpPr>
          <p:nvPr>
            <p:ph type="subTitle" idx="1"/>
          </p:nvPr>
        </p:nvSpPr>
        <p:spPr>
          <a:xfrm>
            <a:off x="1828800" y="3886200"/>
            <a:ext cx="8534400" cy="1752600"/>
          </a:xfrm>
          <a:prstGeom prst="rect">
            <a:avLst/>
          </a:prstGeom>
          <a:noFill/>
          <a:ln>
            <a:noFill/>
          </a:ln>
        </p:spPr>
        <p:txBody>
          <a:bodyPr spcFirstLastPara="1" wrap="square" lIns="90000" tIns="46800" rIns="90000" bIns="46800" anchor="t" anchorCtr="0">
            <a:noAutofit/>
          </a:bodyPr>
          <a:lstStyle>
            <a:lvl1pPr lvl="0" algn="l">
              <a:lnSpc>
                <a:spcPct val="100000"/>
              </a:lnSpc>
              <a:spcBef>
                <a:spcPts val="800"/>
              </a:spcBef>
              <a:spcAft>
                <a:spcPts val="0"/>
              </a:spcAft>
              <a:buSzPts val="1400"/>
              <a:buNone/>
              <a:defRPr/>
            </a:lvl1pPr>
            <a:lvl2pPr lvl="1" algn="l">
              <a:lnSpc>
                <a:spcPct val="100000"/>
              </a:lnSpc>
              <a:spcBef>
                <a:spcPts val="700"/>
              </a:spcBef>
              <a:spcAft>
                <a:spcPts val="0"/>
              </a:spcAft>
              <a:buSzPts val="1400"/>
              <a:buNone/>
              <a:defRPr/>
            </a:lvl2pPr>
            <a:lvl3pPr lvl="2" algn="l">
              <a:lnSpc>
                <a:spcPct val="100000"/>
              </a:lnSpc>
              <a:spcBef>
                <a:spcPts val="600"/>
              </a:spcBef>
              <a:spcAft>
                <a:spcPts val="0"/>
              </a:spcAft>
              <a:buSzPts val="1400"/>
              <a:buNone/>
              <a:defRPr/>
            </a:lvl3pPr>
            <a:lvl4pPr lvl="3" algn="l">
              <a:lnSpc>
                <a:spcPct val="100000"/>
              </a:lnSpc>
              <a:spcBef>
                <a:spcPts val="500"/>
              </a:spcBef>
              <a:spcAft>
                <a:spcPts val="0"/>
              </a:spcAft>
              <a:buSzPts val="1400"/>
              <a:buNone/>
              <a:defRPr/>
            </a:lvl4pPr>
            <a:lvl5pPr lvl="4" algn="l">
              <a:lnSpc>
                <a:spcPct val="100000"/>
              </a:lnSpc>
              <a:spcBef>
                <a:spcPts val="500"/>
              </a:spcBef>
              <a:spcAft>
                <a:spcPts val="0"/>
              </a:spcAft>
              <a:buSzPts val="1400"/>
              <a:buNone/>
              <a:defRPr/>
            </a:lvl5pPr>
            <a:lvl6pPr lvl="5" algn="l">
              <a:lnSpc>
                <a:spcPct val="100000"/>
              </a:lnSpc>
              <a:spcBef>
                <a:spcPts val="500"/>
              </a:spcBef>
              <a:spcAft>
                <a:spcPts val="0"/>
              </a:spcAft>
              <a:buSzPts val="1400"/>
              <a:buNone/>
              <a:defRPr/>
            </a:lvl6pPr>
            <a:lvl7pPr lvl="6" algn="l">
              <a:lnSpc>
                <a:spcPct val="100000"/>
              </a:lnSpc>
              <a:spcBef>
                <a:spcPts val="500"/>
              </a:spcBef>
              <a:spcAft>
                <a:spcPts val="0"/>
              </a:spcAft>
              <a:buSzPts val="1400"/>
              <a:buNone/>
              <a:defRPr/>
            </a:lvl7pPr>
            <a:lvl8pPr lvl="7" algn="l">
              <a:lnSpc>
                <a:spcPct val="100000"/>
              </a:lnSpc>
              <a:spcBef>
                <a:spcPts val="500"/>
              </a:spcBef>
              <a:spcAft>
                <a:spcPts val="0"/>
              </a:spcAft>
              <a:buSzPts val="1400"/>
              <a:buNone/>
              <a:defRPr/>
            </a:lvl8pPr>
            <a:lvl9pPr lvl="8" algn="l">
              <a:lnSpc>
                <a:spcPct val="100000"/>
              </a:lnSpc>
              <a:spcBef>
                <a:spcPts val="500"/>
              </a:spcBef>
              <a:spcAft>
                <a:spcPts val="0"/>
              </a:spcAft>
              <a:buSzPts val="1400"/>
              <a:buNone/>
              <a:defRPr/>
            </a:lvl9pPr>
          </a:lstStyle>
          <a:p>
            <a:endParaRPr/>
          </a:p>
        </p:txBody>
      </p:sp>
      <p:sp>
        <p:nvSpPr>
          <p:cNvPr id="15" name="Google Shape;15;p111"/>
          <p:cNvSpPr txBox="1">
            <a:spLocks noGrp="1"/>
          </p:cNvSpPr>
          <p:nvPr>
            <p:ph type="sldNum" idx="12"/>
          </p:nvPr>
        </p:nvSpPr>
        <p:spPr>
          <a:xfrm>
            <a:off x="8737601" y="6245226"/>
            <a:ext cx="2840567" cy="473075"/>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16"/>
        <p:cNvGrpSpPr/>
        <p:nvPr/>
      </p:nvGrpSpPr>
      <p:grpSpPr>
        <a:xfrm>
          <a:off x="0" y="0"/>
          <a:ext cx="0" cy="0"/>
          <a:chOff x="0" y="0"/>
          <a:chExt cx="0" cy="0"/>
        </a:xfrm>
      </p:grpSpPr>
      <p:sp>
        <p:nvSpPr>
          <p:cNvPr id="17" name="Google Shape;17;p112"/>
          <p:cNvSpPr txBox="1">
            <a:spLocks noGrp="1"/>
          </p:cNvSpPr>
          <p:nvPr>
            <p:ph type="title"/>
          </p:nvPr>
        </p:nvSpPr>
        <p:spPr>
          <a:xfrm>
            <a:off x="609601" y="274638"/>
            <a:ext cx="10968567" cy="1139825"/>
          </a:xfrm>
          <a:prstGeom prst="rect">
            <a:avLst/>
          </a:prstGeom>
          <a:noFill/>
          <a:ln>
            <a:noFill/>
          </a:ln>
        </p:spPr>
        <p:txBody>
          <a:bodyPr spcFirstLastPara="1" wrap="square" lIns="90000" tIns="46800" rIns="90000" bIns="468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8" name="Google Shape;18;p112"/>
          <p:cNvSpPr txBox="1">
            <a:spLocks noGrp="1"/>
          </p:cNvSpPr>
          <p:nvPr>
            <p:ph type="body" idx="1"/>
          </p:nvPr>
        </p:nvSpPr>
        <p:spPr>
          <a:xfrm>
            <a:off x="609600" y="1600200"/>
            <a:ext cx="10968400" cy="4522800"/>
          </a:xfrm>
          <a:prstGeom prst="rect">
            <a:avLst/>
          </a:prstGeom>
          <a:noFill/>
          <a:ln>
            <a:noFill/>
          </a:ln>
        </p:spPr>
        <p:txBody>
          <a:bodyPr spcFirstLastPara="1" wrap="square" lIns="90000" tIns="46800" rIns="90000" bIns="46800" anchor="t" anchorCtr="0">
            <a:noAutofit/>
          </a:bodyPr>
          <a:lstStyle>
            <a:lvl1pPr marL="457200" lvl="0" indent="-228600" algn="l">
              <a:lnSpc>
                <a:spcPct val="100000"/>
              </a:lnSpc>
              <a:spcBef>
                <a:spcPts val="800"/>
              </a:spcBef>
              <a:spcAft>
                <a:spcPts val="0"/>
              </a:spcAft>
              <a:buSzPts val="1400"/>
              <a:buNone/>
              <a:defRPr/>
            </a:lvl1pPr>
            <a:lvl2pPr marL="914400" lvl="1" indent="-228600" algn="l">
              <a:lnSpc>
                <a:spcPct val="100000"/>
              </a:lnSpc>
              <a:spcBef>
                <a:spcPts val="700"/>
              </a:spcBef>
              <a:spcAft>
                <a:spcPts val="0"/>
              </a:spcAft>
              <a:buSzPts val="1400"/>
              <a:buNone/>
              <a:defRPr/>
            </a:lvl2pPr>
            <a:lvl3pPr marL="1371600" lvl="2" indent="-228600" algn="l">
              <a:lnSpc>
                <a:spcPct val="100000"/>
              </a:lnSpc>
              <a:spcBef>
                <a:spcPts val="6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228600" algn="l">
              <a:lnSpc>
                <a:spcPct val="100000"/>
              </a:lnSpc>
              <a:spcBef>
                <a:spcPts val="500"/>
              </a:spcBef>
              <a:spcAft>
                <a:spcPts val="0"/>
              </a:spcAft>
              <a:buSzPts val="1400"/>
              <a:buNone/>
              <a:defRPr/>
            </a:lvl5pPr>
            <a:lvl6pPr marL="2743200" lvl="5" indent="-228600" algn="l">
              <a:lnSpc>
                <a:spcPct val="100000"/>
              </a:lnSpc>
              <a:spcBef>
                <a:spcPts val="500"/>
              </a:spcBef>
              <a:spcAft>
                <a:spcPts val="0"/>
              </a:spcAft>
              <a:buSzPts val="1400"/>
              <a:buNone/>
              <a:defRPr/>
            </a:lvl6pPr>
            <a:lvl7pPr marL="3200400" lvl="6" indent="-228600" algn="l">
              <a:lnSpc>
                <a:spcPct val="100000"/>
              </a:lnSpc>
              <a:spcBef>
                <a:spcPts val="500"/>
              </a:spcBef>
              <a:spcAft>
                <a:spcPts val="0"/>
              </a:spcAft>
              <a:buSzPts val="1400"/>
              <a:buNone/>
              <a:defRPr/>
            </a:lvl7pPr>
            <a:lvl8pPr marL="3657600" lvl="7" indent="-228600" algn="l">
              <a:lnSpc>
                <a:spcPct val="100000"/>
              </a:lnSpc>
              <a:spcBef>
                <a:spcPts val="500"/>
              </a:spcBef>
              <a:spcAft>
                <a:spcPts val="0"/>
              </a:spcAft>
              <a:buSzPts val="1400"/>
              <a:buNone/>
              <a:defRPr/>
            </a:lvl8pPr>
            <a:lvl9pPr marL="4114800" lvl="8" indent="-228600" algn="l">
              <a:lnSpc>
                <a:spcPct val="100000"/>
              </a:lnSpc>
              <a:spcBef>
                <a:spcPts val="500"/>
              </a:spcBef>
              <a:spcAft>
                <a:spcPts val="0"/>
              </a:spcAft>
              <a:buSzPts val="1400"/>
              <a:buNone/>
              <a:defRPr/>
            </a:lvl9pPr>
          </a:lstStyle>
          <a:p>
            <a:endParaRPr/>
          </a:p>
        </p:txBody>
      </p:sp>
      <p:sp>
        <p:nvSpPr>
          <p:cNvPr id="19" name="Google Shape;19;p112"/>
          <p:cNvSpPr txBox="1">
            <a:spLocks noGrp="1"/>
          </p:cNvSpPr>
          <p:nvPr>
            <p:ph type="sldNum" idx="12"/>
          </p:nvPr>
        </p:nvSpPr>
        <p:spPr>
          <a:xfrm>
            <a:off x="8737601" y="6245226"/>
            <a:ext cx="2840567" cy="473075"/>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6"/>
        <p:cNvGrpSpPr/>
        <p:nvPr/>
      </p:nvGrpSpPr>
      <p:grpSpPr>
        <a:xfrm>
          <a:off x="0" y="0"/>
          <a:ext cx="0" cy="0"/>
          <a:chOff x="0" y="0"/>
          <a:chExt cx="0" cy="0"/>
        </a:xfrm>
      </p:grpSpPr>
      <p:sp>
        <p:nvSpPr>
          <p:cNvPr id="7" name="Google Shape;7;p110"/>
          <p:cNvSpPr txBox="1">
            <a:spLocks noGrp="1"/>
          </p:cNvSpPr>
          <p:nvPr>
            <p:ph type="title"/>
          </p:nvPr>
        </p:nvSpPr>
        <p:spPr>
          <a:xfrm>
            <a:off x="609601" y="274638"/>
            <a:ext cx="10968567" cy="1139825"/>
          </a:xfrm>
          <a:prstGeom prst="rect">
            <a:avLst/>
          </a:prstGeom>
          <a:noFill/>
          <a:ln>
            <a:noFill/>
          </a:ln>
        </p:spPr>
        <p:txBody>
          <a:bodyPr spcFirstLastPara="1" wrap="square" lIns="90000" tIns="46800" rIns="90000" bIns="468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Arial"/>
                <a:ea typeface="Arial"/>
                <a:cs typeface="Arial"/>
                <a:sym typeface="Arial"/>
              </a:defRPr>
            </a:lvl9pPr>
          </a:lstStyle>
          <a:p>
            <a:endParaRPr/>
          </a:p>
        </p:txBody>
      </p:sp>
      <p:sp>
        <p:nvSpPr>
          <p:cNvPr id="8" name="Google Shape;8;p110"/>
          <p:cNvSpPr txBox="1">
            <a:spLocks noGrp="1"/>
          </p:cNvSpPr>
          <p:nvPr>
            <p:ph type="body" idx="1"/>
          </p:nvPr>
        </p:nvSpPr>
        <p:spPr>
          <a:xfrm>
            <a:off x="609601" y="1600200"/>
            <a:ext cx="10968567" cy="4522787"/>
          </a:xfrm>
          <a:prstGeom prst="rect">
            <a:avLst/>
          </a:prstGeom>
          <a:noFill/>
          <a:ln>
            <a:noFill/>
          </a:ln>
        </p:spPr>
        <p:txBody>
          <a:bodyPr spcFirstLastPara="1" wrap="square" lIns="90000" tIns="46800" rIns="90000" bIns="46800" anchor="t" anchorCtr="0">
            <a:noAutofit/>
          </a:bodyPr>
          <a:lstStyle>
            <a:lvl1pPr marL="457200" marR="0" lvl="0" indent="-228600" algn="l" rtl="0">
              <a:lnSpc>
                <a:spcPct val="100000"/>
              </a:lnSpc>
              <a:spcBef>
                <a:spcPts val="800"/>
              </a:spcBef>
              <a:spcAft>
                <a:spcPts val="0"/>
              </a:spcAft>
              <a:buClr>
                <a:srgbClr val="000000"/>
              </a:buClr>
              <a:buSzPts val="1400"/>
              <a:buFont typeface="Arial"/>
              <a:buNone/>
              <a:defRPr sz="3200" b="0" i="0" u="none" strike="noStrike" cap="none">
                <a:solidFill>
                  <a:srgbClr val="000000"/>
                </a:solidFill>
                <a:latin typeface="Arial"/>
                <a:ea typeface="Arial"/>
                <a:cs typeface="Arial"/>
                <a:sym typeface="Arial"/>
              </a:defRPr>
            </a:lvl1pPr>
            <a:lvl2pPr marL="914400" marR="0" lvl="1" indent="-228600" algn="l" rtl="0">
              <a:lnSpc>
                <a:spcPct val="100000"/>
              </a:lnSpc>
              <a:spcBef>
                <a:spcPts val="700"/>
              </a:spcBef>
              <a:spcAft>
                <a:spcPts val="0"/>
              </a:spcAft>
              <a:buClr>
                <a:srgbClr val="000000"/>
              </a:buClr>
              <a:buSzPts val="14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60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4pPr>
            <a:lvl5pPr marL="2286000" marR="0" lvl="4"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6pPr>
            <a:lvl7pPr marL="3200400" marR="0" lvl="6"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7pPr>
            <a:lvl8pPr marL="3657600" marR="0" lvl="7"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8pPr>
            <a:lvl9pPr marL="4114800" marR="0" lvl="8"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9pPr>
          </a:lstStyle>
          <a:p>
            <a:endParaRPr/>
          </a:p>
        </p:txBody>
      </p:sp>
      <p:sp>
        <p:nvSpPr>
          <p:cNvPr id="9" name="Google Shape;9;p110"/>
          <p:cNvSpPr txBox="1">
            <a:spLocks noGrp="1"/>
          </p:cNvSpPr>
          <p:nvPr>
            <p:ph type="dt" idx="10"/>
          </p:nvPr>
        </p:nvSpPr>
        <p:spPr>
          <a:xfrm>
            <a:off x="609600" y="6245226"/>
            <a:ext cx="2840567" cy="473075"/>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 name="Google Shape;10;p110"/>
          <p:cNvSpPr txBox="1">
            <a:spLocks noGrp="1"/>
          </p:cNvSpPr>
          <p:nvPr>
            <p:ph type="ftr" idx="11"/>
          </p:nvPr>
        </p:nvSpPr>
        <p:spPr>
          <a:xfrm>
            <a:off x="4165601" y="6245226"/>
            <a:ext cx="3856567" cy="473075"/>
          </a:xfrm>
          <a:prstGeom prst="rect">
            <a:avLst/>
          </a:prstGeom>
          <a:noFill/>
          <a:ln>
            <a:noFill/>
          </a:ln>
        </p:spPr>
        <p:txBody>
          <a:bodyPr spcFirstLastPara="1" wrap="square" lIns="90000" tIns="46800" rIns="90000" bIns="4680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10"/>
          <p:cNvSpPr txBox="1">
            <a:spLocks noGrp="1"/>
          </p:cNvSpPr>
          <p:nvPr>
            <p:ph type="sldNum" idx="12"/>
          </p:nvPr>
        </p:nvSpPr>
        <p:spPr>
          <a:xfrm>
            <a:off x="8737601" y="6245226"/>
            <a:ext cx="2840567" cy="473075"/>
          </a:xfrm>
          <a:prstGeom prst="rect">
            <a:avLst/>
          </a:prstGeom>
          <a:noFill/>
          <a:ln>
            <a:noFill/>
          </a:ln>
        </p:spPr>
        <p:txBody>
          <a:bodyPr spcFirstLastPara="1" wrap="square" lIns="90000" tIns="46800" rIns="90000" bIns="468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547;g5405425f5c_0_171">
            <a:extLst>
              <a:ext uri="{FF2B5EF4-FFF2-40B4-BE49-F238E27FC236}">
                <a16:creationId xmlns:a16="http://schemas.microsoft.com/office/drawing/2014/main" id="{30C313DC-F197-7B6B-2A90-0CC3347DA732}"/>
              </a:ext>
            </a:extLst>
          </p:cNvPr>
          <p:cNvSpPr txBox="1">
            <a:spLocks/>
          </p:cNvSpPr>
          <p:nvPr/>
        </p:nvSpPr>
        <p:spPr>
          <a:xfrm>
            <a:off x="1919287" y="647700"/>
            <a:ext cx="8229600" cy="981000"/>
          </a:xfrm>
          <a:prstGeom prst="rect">
            <a:avLst/>
          </a:prstGeom>
          <a:noFill/>
          <a:ln>
            <a:noFill/>
          </a:ln>
        </p:spPr>
        <p:txBody>
          <a:bodyPr spcFirstLastPara="1" vert="horz" wrap="square" lIns="90000" tIns="46800" rIns="90000" bIns="4680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buClr>
                <a:schemeClr val="dk1"/>
              </a:buClr>
              <a:buSzPts val="1100"/>
            </a:pPr>
            <a:r>
              <a:rPr lang="en-US" sz="3600" b="1">
                <a:solidFill>
                  <a:srgbClr val="820F71"/>
                </a:solidFill>
                <a:latin typeface="Manjari"/>
                <a:ea typeface="Manjari"/>
                <a:cs typeface="Manjari"/>
                <a:sym typeface="Manjari"/>
              </a:rPr>
              <a:t>SQL JOIN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85"/>
        <p:cNvGrpSpPr/>
        <p:nvPr/>
      </p:nvGrpSpPr>
      <p:grpSpPr>
        <a:xfrm>
          <a:off x="0" y="0"/>
          <a:ext cx="0" cy="0"/>
          <a:chOff x="0" y="0"/>
          <a:chExt cx="0" cy="0"/>
        </a:xfrm>
      </p:grpSpPr>
      <p:sp>
        <p:nvSpPr>
          <p:cNvPr id="1586" name="Google Shape;1586;ga282d0d8c0_0_42"/>
          <p:cNvSpPr txBox="1">
            <a:spLocks noGrp="1"/>
          </p:cNvSpPr>
          <p:nvPr>
            <p:ph type="title"/>
          </p:nvPr>
        </p:nvSpPr>
        <p:spPr>
          <a:xfrm>
            <a:off x="1919287" y="647700"/>
            <a:ext cx="8229600" cy="981000"/>
          </a:xfrm>
          <a:prstGeom prst="rect">
            <a:avLst/>
          </a:prstGeom>
          <a:noFill/>
          <a:ln>
            <a:noFill/>
          </a:ln>
        </p:spPr>
        <p:txBody>
          <a:bodyPr spcFirstLastPara="1" wrap="square" lIns="90000" tIns="46800" rIns="90000" bIns="46800" anchor="ctr" anchorCtr="0">
            <a:noAutofit/>
          </a:bodyPr>
          <a:lstStyle/>
          <a:p>
            <a:pPr>
              <a:buClr>
                <a:schemeClr val="dk1"/>
              </a:buClr>
              <a:buSzPts val="1100"/>
            </a:pPr>
            <a:r>
              <a:rPr lang="en-US" sz="3600" b="1">
                <a:solidFill>
                  <a:srgbClr val="820F71"/>
                </a:solidFill>
                <a:latin typeface="Manjari"/>
                <a:ea typeface="Manjari"/>
                <a:cs typeface="Manjari"/>
                <a:sym typeface="Manjari"/>
              </a:rPr>
              <a:t>SQL JOIN</a:t>
            </a:r>
            <a:endParaRPr sz="3600" b="1">
              <a:solidFill>
                <a:srgbClr val="820F71"/>
              </a:solidFill>
              <a:latin typeface="Manjari"/>
              <a:ea typeface="Manjari"/>
              <a:cs typeface="Manjari"/>
              <a:sym typeface="Manjari"/>
            </a:endParaRPr>
          </a:p>
        </p:txBody>
      </p:sp>
      <p:sp>
        <p:nvSpPr>
          <p:cNvPr id="1587" name="Google Shape;1587;ga282d0d8c0_0_42"/>
          <p:cNvSpPr txBox="1">
            <a:spLocks noGrp="1"/>
          </p:cNvSpPr>
          <p:nvPr>
            <p:ph type="body" idx="1"/>
          </p:nvPr>
        </p:nvSpPr>
        <p:spPr>
          <a:xfrm>
            <a:off x="1992312" y="2071687"/>
            <a:ext cx="8229600" cy="4526100"/>
          </a:xfrm>
          <a:prstGeom prst="rect">
            <a:avLst/>
          </a:prstGeom>
          <a:noFill/>
          <a:ln>
            <a:noFill/>
          </a:ln>
        </p:spPr>
        <p:txBody>
          <a:bodyPr spcFirstLastPara="1" wrap="square" lIns="90000" tIns="46800" rIns="90000" bIns="46800" anchor="t" anchorCtr="0">
            <a:noAutofit/>
          </a:bodyPr>
          <a:lstStyle/>
          <a:p>
            <a:pPr marL="339725" indent="-327025">
              <a:lnSpc>
                <a:spcPct val="115000"/>
              </a:lnSpc>
              <a:spcBef>
                <a:spcPts val="0"/>
              </a:spcBef>
              <a:buSzPts val="2000"/>
              <a:buChar char="•"/>
            </a:pPr>
            <a:r>
              <a:rPr lang="en-US" sz="2000" b="1" dirty="0">
                <a:solidFill>
                  <a:srgbClr val="33002B"/>
                </a:solidFill>
                <a:latin typeface="Manjari"/>
                <a:ea typeface="Manjari"/>
                <a:cs typeface="Manjari"/>
                <a:sym typeface="Manjari"/>
              </a:rPr>
              <a:t>SQL LEFT JOIN</a:t>
            </a:r>
            <a:endParaRPr sz="2000" b="1" dirty="0">
              <a:solidFill>
                <a:srgbClr val="33002B"/>
              </a:solidFill>
              <a:latin typeface="Manjari"/>
              <a:ea typeface="Manjari"/>
              <a:cs typeface="Manjari"/>
              <a:sym typeface="Manjari"/>
            </a:endParaRPr>
          </a:p>
          <a:p>
            <a:pPr marL="339725" indent="-327025">
              <a:lnSpc>
                <a:spcPct val="115000"/>
              </a:lnSpc>
              <a:spcBef>
                <a:spcPts val="0"/>
              </a:spcBef>
              <a:buSzPts val="2000"/>
              <a:buChar char="•"/>
            </a:pPr>
            <a:r>
              <a:rPr lang="en-US" sz="2000" dirty="0">
                <a:solidFill>
                  <a:srgbClr val="33002B"/>
                </a:solidFill>
                <a:latin typeface="Manjari"/>
                <a:ea typeface="Manjari"/>
                <a:cs typeface="Manjari"/>
                <a:sym typeface="Manjari"/>
              </a:rPr>
              <a:t>The SQL left join returns all the values from the left table and it also includes matching values from right table, if there are no matching join value it returns NULL.</a:t>
            </a:r>
            <a:endParaRPr sz="2000" dirty="0">
              <a:solidFill>
                <a:srgbClr val="33002B"/>
              </a:solidFill>
              <a:latin typeface="Manjari"/>
              <a:ea typeface="Manjari"/>
              <a:cs typeface="Manjari"/>
              <a:sym typeface="Manjari"/>
            </a:endParaRPr>
          </a:p>
          <a:p>
            <a:pPr marL="339725" indent="-327025">
              <a:lnSpc>
                <a:spcPct val="115000"/>
              </a:lnSpc>
              <a:spcBef>
                <a:spcPts val="0"/>
              </a:spcBef>
              <a:buSzPts val="2000"/>
              <a:buChar char="•"/>
            </a:pPr>
            <a:r>
              <a:rPr lang="en-US" sz="2000" b="1" dirty="0">
                <a:solidFill>
                  <a:srgbClr val="33002B"/>
                </a:solidFill>
                <a:latin typeface="Manjari"/>
                <a:ea typeface="Manjari"/>
                <a:cs typeface="Manjari"/>
                <a:sym typeface="Manjari"/>
              </a:rPr>
              <a:t>BASIC SYNTAX FOR LEFT JOIN:</a:t>
            </a:r>
            <a:endParaRPr sz="2000" dirty="0">
              <a:solidFill>
                <a:srgbClr val="33002B"/>
              </a:solidFill>
              <a:latin typeface="Manjari"/>
              <a:ea typeface="Manjari"/>
              <a:cs typeface="Manjari"/>
              <a:sym typeface="Manjari"/>
            </a:endParaRPr>
          </a:p>
          <a:p>
            <a:pPr marL="339725" indent="-327025">
              <a:lnSpc>
                <a:spcPct val="115000"/>
              </a:lnSpc>
              <a:spcBef>
                <a:spcPts val="0"/>
              </a:spcBef>
              <a:buClr>
                <a:schemeClr val="accent2"/>
              </a:buClr>
              <a:buSzPts val="2000"/>
              <a:buChar char="•"/>
            </a:pPr>
            <a:r>
              <a:rPr lang="en-US" sz="2000" dirty="0">
                <a:solidFill>
                  <a:schemeClr val="accent2"/>
                </a:solidFill>
                <a:latin typeface="Manjari"/>
                <a:ea typeface="Manjari"/>
                <a:cs typeface="Manjari"/>
                <a:sym typeface="Manjari"/>
              </a:rPr>
              <a:t>SELECT table1.column1, table2.column2....  </a:t>
            </a:r>
            <a:endParaRPr sz="2000" dirty="0">
              <a:solidFill>
                <a:schemeClr val="accent2"/>
              </a:solidFill>
              <a:latin typeface="Manjari"/>
              <a:ea typeface="Manjari"/>
              <a:cs typeface="Manjari"/>
              <a:sym typeface="Manjari"/>
            </a:endParaRPr>
          </a:p>
          <a:p>
            <a:pPr marL="339725" indent="-327025">
              <a:lnSpc>
                <a:spcPct val="115000"/>
              </a:lnSpc>
              <a:spcBef>
                <a:spcPts val="0"/>
              </a:spcBef>
              <a:buClr>
                <a:schemeClr val="accent2"/>
              </a:buClr>
              <a:buSzPts val="2000"/>
              <a:buChar char="•"/>
            </a:pPr>
            <a:r>
              <a:rPr lang="en-US" sz="2000" dirty="0">
                <a:solidFill>
                  <a:schemeClr val="accent2"/>
                </a:solidFill>
                <a:latin typeface="Manjari"/>
                <a:ea typeface="Manjari"/>
                <a:cs typeface="Manjari"/>
                <a:sym typeface="Manjari"/>
              </a:rPr>
              <a:t>FROM table1   </a:t>
            </a:r>
            <a:endParaRPr sz="2000" dirty="0">
              <a:solidFill>
                <a:schemeClr val="accent2"/>
              </a:solidFill>
              <a:latin typeface="Manjari"/>
              <a:ea typeface="Manjari"/>
              <a:cs typeface="Manjari"/>
              <a:sym typeface="Manjari"/>
            </a:endParaRPr>
          </a:p>
          <a:p>
            <a:pPr marL="339725" indent="-327025">
              <a:lnSpc>
                <a:spcPct val="115000"/>
              </a:lnSpc>
              <a:spcBef>
                <a:spcPts val="0"/>
              </a:spcBef>
              <a:buClr>
                <a:schemeClr val="accent2"/>
              </a:buClr>
              <a:buSzPts val="2000"/>
              <a:buChar char="•"/>
            </a:pPr>
            <a:r>
              <a:rPr lang="en-US" sz="2000" dirty="0">
                <a:solidFill>
                  <a:schemeClr val="accent2"/>
                </a:solidFill>
                <a:latin typeface="Manjari"/>
                <a:ea typeface="Manjari"/>
                <a:cs typeface="Manjari"/>
                <a:sym typeface="Manjari"/>
              </a:rPr>
              <a:t>LEFT JOIN table2  </a:t>
            </a:r>
            <a:endParaRPr sz="2000" dirty="0">
              <a:solidFill>
                <a:schemeClr val="accent2"/>
              </a:solidFill>
              <a:latin typeface="Manjari"/>
              <a:ea typeface="Manjari"/>
              <a:cs typeface="Manjari"/>
              <a:sym typeface="Manjari"/>
            </a:endParaRPr>
          </a:p>
          <a:p>
            <a:pPr marL="339725" indent="-327025">
              <a:lnSpc>
                <a:spcPct val="115000"/>
              </a:lnSpc>
              <a:spcBef>
                <a:spcPts val="0"/>
              </a:spcBef>
              <a:buClr>
                <a:schemeClr val="accent2"/>
              </a:buClr>
              <a:buSzPts val="2000"/>
              <a:buChar char="•"/>
            </a:pPr>
            <a:r>
              <a:rPr lang="en-US" sz="2000" dirty="0">
                <a:solidFill>
                  <a:schemeClr val="accent2"/>
                </a:solidFill>
                <a:latin typeface="Manjari"/>
                <a:ea typeface="Manjari"/>
                <a:cs typeface="Manjari"/>
                <a:sym typeface="Manjari"/>
              </a:rPr>
              <a:t>ON table1.column_field = table2.column_field;  </a:t>
            </a:r>
            <a:endParaRPr sz="2000" dirty="0">
              <a:solidFill>
                <a:schemeClr val="accent2"/>
              </a:solidFill>
              <a:latin typeface="Manjari"/>
              <a:ea typeface="Manjari"/>
              <a:cs typeface="Manjari"/>
              <a:sym typeface="Manjari"/>
            </a:endParaRPr>
          </a:p>
        </p:txBody>
      </p:sp>
    </p:spTree>
    <p:extLst>
      <p:ext uri="{BB962C8B-B14F-4D97-AF65-F5344CB8AC3E}">
        <p14:creationId xmlns:p14="http://schemas.microsoft.com/office/powerpoint/2010/main" val="2059873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91"/>
        <p:cNvGrpSpPr/>
        <p:nvPr/>
      </p:nvGrpSpPr>
      <p:grpSpPr>
        <a:xfrm>
          <a:off x="0" y="0"/>
          <a:ext cx="0" cy="0"/>
          <a:chOff x="0" y="0"/>
          <a:chExt cx="0" cy="0"/>
        </a:xfrm>
      </p:grpSpPr>
      <p:sp>
        <p:nvSpPr>
          <p:cNvPr id="1592" name="Google Shape;1592;ga282d0d8c0_0_49"/>
          <p:cNvSpPr txBox="1">
            <a:spLocks noGrp="1"/>
          </p:cNvSpPr>
          <p:nvPr>
            <p:ph type="title"/>
          </p:nvPr>
        </p:nvSpPr>
        <p:spPr>
          <a:xfrm>
            <a:off x="1919287" y="647700"/>
            <a:ext cx="8229600" cy="981000"/>
          </a:xfrm>
          <a:prstGeom prst="rect">
            <a:avLst/>
          </a:prstGeom>
          <a:noFill/>
          <a:ln>
            <a:noFill/>
          </a:ln>
        </p:spPr>
        <p:txBody>
          <a:bodyPr spcFirstLastPara="1" wrap="square" lIns="90000" tIns="46800" rIns="90000" bIns="46800" anchor="ctr" anchorCtr="0">
            <a:noAutofit/>
          </a:bodyPr>
          <a:lstStyle/>
          <a:p>
            <a:pPr>
              <a:buClr>
                <a:schemeClr val="dk1"/>
              </a:buClr>
              <a:buSzPts val="1100"/>
            </a:pPr>
            <a:r>
              <a:rPr lang="en-US" sz="3600" b="1">
                <a:solidFill>
                  <a:srgbClr val="820F71"/>
                </a:solidFill>
                <a:latin typeface="Manjari"/>
                <a:ea typeface="Manjari"/>
                <a:cs typeface="Manjari"/>
                <a:sym typeface="Manjari"/>
              </a:rPr>
              <a:t>SQL JOIN</a:t>
            </a:r>
            <a:endParaRPr sz="3600" b="1">
              <a:solidFill>
                <a:srgbClr val="820F71"/>
              </a:solidFill>
              <a:latin typeface="Manjari"/>
              <a:ea typeface="Manjari"/>
              <a:cs typeface="Manjari"/>
              <a:sym typeface="Manjari"/>
            </a:endParaRPr>
          </a:p>
        </p:txBody>
      </p:sp>
      <p:sp>
        <p:nvSpPr>
          <p:cNvPr id="1593" name="Google Shape;1593;ga282d0d8c0_0_49"/>
          <p:cNvSpPr txBox="1">
            <a:spLocks noGrp="1"/>
          </p:cNvSpPr>
          <p:nvPr>
            <p:ph type="body" idx="1"/>
          </p:nvPr>
        </p:nvSpPr>
        <p:spPr>
          <a:xfrm>
            <a:off x="1992312" y="2071687"/>
            <a:ext cx="8229600" cy="4526100"/>
          </a:xfrm>
          <a:prstGeom prst="rect">
            <a:avLst/>
          </a:prstGeom>
          <a:noFill/>
          <a:ln>
            <a:noFill/>
          </a:ln>
        </p:spPr>
        <p:txBody>
          <a:bodyPr spcFirstLastPara="1" wrap="square" lIns="90000" tIns="46800" rIns="90000" bIns="46800" anchor="t" anchorCtr="0">
            <a:noAutofit/>
          </a:bodyPr>
          <a:lstStyle/>
          <a:p>
            <a:pPr marL="339725" indent="-327025">
              <a:lnSpc>
                <a:spcPct val="115000"/>
              </a:lnSpc>
              <a:spcBef>
                <a:spcPts val="0"/>
              </a:spcBef>
              <a:buSzPts val="2000"/>
              <a:buChar char="•"/>
            </a:pPr>
            <a:r>
              <a:rPr lang="en-US" sz="2000" b="1">
                <a:solidFill>
                  <a:srgbClr val="33002B"/>
                </a:solidFill>
                <a:latin typeface="Manjari"/>
                <a:ea typeface="Manjari"/>
                <a:cs typeface="Manjari"/>
                <a:sym typeface="Manjari"/>
              </a:rPr>
              <a:t>CUSTOMER TABLE:</a:t>
            </a:r>
            <a:endParaRPr sz="2000" b="1">
              <a:solidFill>
                <a:srgbClr val="33002B"/>
              </a:solidFill>
              <a:latin typeface="Manjari"/>
              <a:ea typeface="Manjari"/>
              <a:cs typeface="Manjari"/>
              <a:sym typeface="Manjari"/>
            </a:endParaRPr>
          </a:p>
          <a:p>
            <a:pPr marL="339725" indent="-327025">
              <a:lnSpc>
                <a:spcPct val="115000"/>
              </a:lnSpc>
              <a:spcBef>
                <a:spcPts val="0"/>
              </a:spcBef>
              <a:buClr>
                <a:srgbClr val="33002B"/>
              </a:buClr>
              <a:buSzPts val="2000"/>
              <a:buFont typeface="Manjari"/>
              <a:buChar char="•"/>
            </a:pPr>
            <a:endParaRPr sz="2000" b="1">
              <a:solidFill>
                <a:srgbClr val="33002B"/>
              </a:solidFill>
              <a:latin typeface="Manjari"/>
              <a:ea typeface="Manjari"/>
              <a:cs typeface="Manjari"/>
              <a:sym typeface="Manjari"/>
            </a:endParaRPr>
          </a:p>
        </p:txBody>
      </p:sp>
      <p:graphicFrame>
        <p:nvGraphicFramePr>
          <p:cNvPr id="1594" name="Google Shape;1594;ga282d0d8c0_0_49"/>
          <p:cNvGraphicFramePr/>
          <p:nvPr/>
        </p:nvGraphicFramePr>
        <p:xfrm>
          <a:off x="1992300" y="2592851"/>
          <a:ext cx="6641700" cy="2577023"/>
        </p:xfrm>
        <a:graphic>
          <a:graphicData uri="http://schemas.openxmlformats.org/drawingml/2006/table">
            <a:tbl>
              <a:tblPr>
                <a:solidFill>
                  <a:srgbClr val="FFFFFF"/>
                </a:solidFill>
              </a:tblPr>
              <a:tblGrid>
                <a:gridCol w="1060375">
                  <a:extLst>
                    <a:ext uri="{9D8B030D-6E8A-4147-A177-3AD203B41FA5}">
                      <a16:colId xmlns:a16="http://schemas.microsoft.com/office/drawing/2014/main" val="20000"/>
                    </a:ext>
                  </a:extLst>
                </a:gridCol>
                <a:gridCol w="1834175">
                  <a:extLst>
                    <a:ext uri="{9D8B030D-6E8A-4147-A177-3AD203B41FA5}">
                      <a16:colId xmlns:a16="http://schemas.microsoft.com/office/drawing/2014/main" val="20001"/>
                    </a:ext>
                  </a:extLst>
                </a:gridCol>
                <a:gridCol w="1468775">
                  <a:extLst>
                    <a:ext uri="{9D8B030D-6E8A-4147-A177-3AD203B41FA5}">
                      <a16:colId xmlns:a16="http://schemas.microsoft.com/office/drawing/2014/main" val="20002"/>
                    </a:ext>
                  </a:extLst>
                </a:gridCol>
                <a:gridCol w="2278375">
                  <a:extLst>
                    <a:ext uri="{9D8B030D-6E8A-4147-A177-3AD203B41FA5}">
                      <a16:colId xmlns:a16="http://schemas.microsoft.com/office/drawing/2014/main" val="20003"/>
                    </a:ext>
                  </a:extLst>
                </a:gridCol>
              </a:tblGrid>
              <a:tr h="428625">
                <a:tc>
                  <a:txBody>
                    <a:bodyPr/>
                    <a:lstStyle/>
                    <a:p>
                      <a:pPr marL="0" lvl="0" indent="0" algn="l" rtl="0">
                        <a:lnSpc>
                          <a:spcPct val="115000"/>
                        </a:lnSpc>
                        <a:spcBef>
                          <a:spcPts val="0"/>
                        </a:spcBef>
                        <a:spcAft>
                          <a:spcPts val="0"/>
                        </a:spcAft>
                        <a:buNone/>
                      </a:pPr>
                      <a:r>
                        <a:rPr lang="en-US" sz="1500" b="1">
                          <a:highlight>
                            <a:srgbClr val="CCCCCC"/>
                          </a:highlight>
                          <a:latin typeface="Times New Roman"/>
                          <a:ea typeface="Times New Roman"/>
                          <a:cs typeface="Times New Roman"/>
                          <a:sym typeface="Times New Roman"/>
                        </a:rPr>
                        <a:t>ID</a:t>
                      </a:r>
                      <a:endParaRPr sz="1500" b="1">
                        <a:highlight>
                          <a:srgbClr val="CCCCCC"/>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CCCCC"/>
                    </a:solidFill>
                  </a:tcPr>
                </a:tc>
                <a:tc>
                  <a:txBody>
                    <a:bodyPr/>
                    <a:lstStyle/>
                    <a:p>
                      <a:pPr marL="0" lvl="0" indent="0" algn="l" rtl="0">
                        <a:lnSpc>
                          <a:spcPct val="115000"/>
                        </a:lnSpc>
                        <a:spcBef>
                          <a:spcPts val="0"/>
                        </a:spcBef>
                        <a:spcAft>
                          <a:spcPts val="0"/>
                        </a:spcAft>
                        <a:buNone/>
                      </a:pPr>
                      <a:r>
                        <a:rPr lang="en-US" sz="1500" b="1">
                          <a:highlight>
                            <a:srgbClr val="CCCCCC"/>
                          </a:highlight>
                          <a:latin typeface="Times New Roman"/>
                          <a:ea typeface="Times New Roman"/>
                          <a:cs typeface="Times New Roman"/>
                          <a:sym typeface="Times New Roman"/>
                        </a:rPr>
                        <a:t>NAME</a:t>
                      </a:r>
                      <a:endParaRPr sz="1500" b="1">
                        <a:highlight>
                          <a:srgbClr val="CCCCCC"/>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CCCCC"/>
                    </a:solidFill>
                  </a:tcPr>
                </a:tc>
                <a:tc>
                  <a:txBody>
                    <a:bodyPr/>
                    <a:lstStyle/>
                    <a:p>
                      <a:pPr marL="0" lvl="0" indent="0" algn="l" rtl="0">
                        <a:lnSpc>
                          <a:spcPct val="115000"/>
                        </a:lnSpc>
                        <a:spcBef>
                          <a:spcPts val="0"/>
                        </a:spcBef>
                        <a:spcAft>
                          <a:spcPts val="0"/>
                        </a:spcAft>
                        <a:buNone/>
                      </a:pPr>
                      <a:r>
                        <a:rPr lang="en-US" sz="1500" b="1">
                          <a:highlight>
                            <a:srgbClr val="CCCCCC"/>
                          </a:highlight>
                          <a:latin typeface="Times New Roman"/>
                          <a:ea typeface="Times New Roman"/>
                          <a:cs typeface="Times New Roman"/>
                          <a:sym typeface="Times New Roman"/>
                        </a:rPr>
                        <a:t>AGE</a:t>
                      </a:r>
                      <a:endParaRPr sz="1500" b="1">
                        <a:highlight>
                          <a:srgbClr val="CCCCCC"/>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CCCCC"/>
                    </a:solidFill>
                  </a:tcPr>
                </a:tc>
                <a:tc>
                  <a:txBody>
                    <a:bodyPr/>
                    <a:lstStyle/>
                    <a:p>
                      <a:pPr marL="0" lvl="0" indent="0" algn="l" rtl="0">
                        <a:lnSpc>
                          <a:spcPct val="115000"/>
                        </a:lnSpc>
                        <a:spcBef>
                          <a:spcPts val="0"/>
                        </a:spcBef>
                        <a:spcAft>
                          <a:spcPts val="0"/>
                        </a:spcAft>
                        <a:buNone/>
                      </a:pPr>
                      <a:r>
                        <a:rPr lang="en-US" sz="1500" b="1">
                          <a:highlight>
                            <a:srgbClr val="CCCCCC"/>
                          </a:highlight>
                          <a:latin typeface="Times New Roman"/>
                          <a:ea typeface="Times New Roman"/>
                          <a:cs typeface="Times New Roman"/>
                          <a:sym typeface="Times New Roman"/>
                        </a:rPr>
                        <a:t>SALARY</a:t>
                      </a:r>
                      <a:endParaRPr sz="1500" b="1">
                        <a:highlight>
                          <a:srgbClr val="CCCCCC"/>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CCCCC"/>
                    </a:solidFill>
                  </a:tcPr>
                </a:tc>
                <a:extLst>
                  <a:ext uri="{0D108BD9-81ED-4DB2-BD59-A6C34878D82A}">
                    <a16:rowId xmlns:a16="http://schemas.microsoft.com/office/drawing/2014/main" val="10000"/>
                  </a:ext>
                </a:extLst>
              </a:tr>
              <a:tr h="381000">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1</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ARYAN</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51</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56000</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2</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AROHI</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21</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25000</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3</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VINEET</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24</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31000</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4</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AJEET</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23</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32000</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5</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RAVI</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23</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42000</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9912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98"/>
        <p:cNvGrpSpPr/>
        <p:nvPr/>
      </p:nvGrpSpPr>
      <p:grpSpPr>
        <a:xfrm>
          <a:off x="0" y="0"/>
          <a:ext cx="0" cy="0"/>
          <a:chOff x="0" y="0"/>
          <a:chExt cx="0" cy="0"/>
        </a:xfrm>
      </p:grpSpPr>
      <p:sp>
        <p:nvSpPr>
          <p:cNvPr id="1599" name="Google Shape;1599;ga282d0d8c0_0_56"/>
          <p:cNvSpPr txBox="1">
            <a:spLocks noGrp="1"/>
          </p:cNvSpPr>
          <p:nvPr>
            <p:ph type="title"/>
          </p:nvPr>
        </p:nvSpPr>
        <p:spPr>
          <a:xfrm>
            <a:off x="1919287" y="647700"/>
            <a:ext cx="8229600" cy="981000"/>
          </a:xfrm>
          <a:prstGeom prst="rect">
            <a:avLst/>
          </a:prstGeom>
          <a:noFill/>
          <a:ln>
            <a:noFill/>
          </a:ln>
        </p:spPr>
        <p:txBody>
          <a:bodyPr spcFirstLastPara="1" wrap="square" lIns="90000" tIns="46800" rIns="90000" bIns="46800" anchor="ctr" anchorCtr="0">
            <a:noAutofit/>
          </a:bodyPr>
          <a:lstStyle/>
          <a:p>
            <a:pPr>
              <a:buClr>
                <a:schemeClr val="dk1"/>
              </a:buClr>
              <a:buSzPts val="1100"/>
            </a:pPr>
            <a:r>
              <a:rPr lang="en-US" sz="3600" b="1">
                <a:solidFill>
                  <a:srgbClr val="820F71"/>
                </a:solidFill>
                <a:latin typeface="Manjari"/>
                <a:ea typeface="Manjari"/>
                <a:cs typeface="Manjari"/>
                <a:sym typeface="Manjari"/>
              </a:rPr>
              <a:t>SQL JOIN</a:t>
            </a:r>
            <a:endParaRPr sz="3600" b="1">
              <a:solidFill>
                <a:srgbClr val="820F71"/>
              </a:solidFill>
              <a:latin typeface="Manjari"/>
              <a:ea typeface="Manjari"/>
              <a:cs typeface="Manjari"/>
              <a:sym typeface="Manjari"/>
            </a:endParaRPr>
          </a:p>
        </p:txBody>
      </p:sp>
      <p:sp>
        <p:nvSpPr>
          <p:cNvPr id="1600" name="Google Shape;1600;ga282d0d8c0_0_56"/>
          <p:cNvSpPr txBox="1">
            <a:spLocks noGrp="1"/>
          </p:cNvSpPr>
          <p:nvPr>
            <p:ph type="body" idx="1"/>
          </p:nvPr>
        </p:nvSpPr>
        <p:spPr>
          <a:xfrm>
            <a:off x="1992312" y="2071687"/>
            <a:ext cx="8229600" cy="4526100"/>
          </a:xfrm>
          <a:prstGeom prst="rect">
            <a:avLst/>
          </a:prstGeom>
          <a:noFill/>
          <a:ln>
            <a:noFill/>
          </a:ln>
        </p:spPr>
        <p:txBody>
          <a:bodyPr spcFirstLastPara="1" wrap="square" lIns="90000" tIns="46800" rIns="90000" bIns="46800" anchor="t" anchorCtr="0">
            <a:noAutofit/>
          </a:bodyPr>
          <a:lstStyle/>
          <a:p>
            <a:pPr marL="339725" indent="-327025">
              <a:lnSpc>
                <a:spcPct val="115000"/>
              </a:lnSpc>
              <a:spcBef>
                <a:spcPts val="0"/>
              </a:spcBef>
              <a:buSzPts val="2000"/>
              <a:buChar char="•"/>
            </a:pPr>
            <a:r>
              <a:rPr lang="en-US" sz="2000" b="1">
                <a:solidFill>
                  <a:srgbClr val="33002B"/>
                </a:solidFill>
                <a:latin typeface="Manjari"/>
                <a:ea typeface="Manjari"/>
                <a:cs typeface="Manjari"/>
                <a:sym typeface="Manjari"/>
              </a:rPr>
              <a:t>ORDER TABLE:</a:t>
            </a:r>
            <a:endParaRPr sz="2000">
              <a:solidFill>
                <a:srgbClr val="33002B"/>
              </a:solidFill>
              <a:latin typeface="Manjari"/>
              <a:ea typeface="Manjari"/>
              <a:cs typeface="Manjari"/>
              <a:sym typeface="Manjari"/>
            </a:endParaRPr>
          </a:p>
        </p:txBody>
      </p:sp>
      <p:graphicFrame>
        <p:nvGraphicFramePr>
          <p:cNvPr id="1601" name="Google Shape;1601;ga282d0d8c0_0_56"/>
          <p:cNvGraphicFramePr/>
          <p:nvPr/>
        </p:nvGraphicFramePr>
        <p:xfrm>
          <a:off x="1919276" y="2623750"/>
          <a:ext cx="5547425" cy="2155700"/>
        </p:xfrm>
        <a:graphic>
          <a:graphicData uri="http://schemas.openxmlformats.org/drawingml/2006/table">
            <a:tbl>
              <a:tblPr>
                <a:solidFill>
                  <a:srgbClr val="FFFFFF"/>
                </a:solidFill>
              </a:tblPr>
              <a:tblGrid>
                <a:gridCol w="885675">
                  <a:extLst>
                    <a:ext uri="{9D8B030D-6E8A-4147-A177-3AD203B41FA5}">
                      <a16:colId xmlns:a16="http://schemas.microsoft.com/office/drawing/2014/main" val="20000"/>
                    </a:ext>
                  </a:extLst>
                </a:gridCol>
                <a:gridCol w="1274650">
                  <a:extLst>
                    <a:ext uri="{9D8B030D-6E8A-4147-A177-3AD203B41FA5}">
                      <a16:colId xmlns:a16="http://schemas.microsoft.com/office/drawing/2014/main" val="20001"/>
                    </a:ext>
                  </a:extLst>
                </a:gridCol>
                <a:gridCol w="2010725">
                  <a:extLst>
                    <a:ext uri="{9D8B030D-6E8A-4147-A177-3AD203B41FA5}">
                      <a16:colId xmlns:a16="http://schemas.microsoft.com/office/drawing/2014/main" val="20002"/>
                    </a:ext>
                  </a:extLst>
                </a:gridCol>
                <a:gridCol w="1376375">
                  <a:extLst>
                    <a:ext uri="{9D8B030D-6E8A-4147-A177-3AD203B41FA5}">
                      <a16:colId xmlns:a16="http://schemas.microsoft.com/office/drawing/2014/main" val="20003"/>
                    </a:ext>
                  </a:extLst>
                </a:gridCol>
              </a:tblGrid>
              <a:tr h="428625">
                <a:tc>
                  <a:txBody>
                    <a:bodyPr/>
                    <a:lstStyle/>
                    <a:p>
                      <a:pPr marL="0" lvl="0" indent="0" algn="l" rtl="0">
                        <a:lnSpc>
                          <a:spcPct val="115000"/>
                        </a:lnSpc>
                        <a:spcBef>
                          <a:spcPts val="0"/>
                        </a:spcBef>
                        <a:spcAft>
                          <a:spcPts val="0"/>
                        </a:spcAft>
                        <a:buNone/>
                      </a:pPr>
                      <a:r>
                        <a:rPr lang="en-US" sz="1500" b="1">
                          <a:highlight>
                            <a:srgbClr val="CCCCCC"/>
                          </a:highlight>
                          <a:latin typeface="Times New Roman"/>
                          <a:ea typeface="Times New Roman"/>
                          <a:cs typeface="Times New Roman"/>
                          <a:sym typeface="Times New Roman"/>
                        </a:rPr>
                        <a:t>O_ID</a:t>
                      </a:r>
                      <a:endParaRPr sz="1500" b="1">
                        <a:highlight>
                          <a:srgbClr val="CCCCCC"/>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CCCCC"/>
                    </a:solidFill>
                  </a:tcPr>
                </a:tc>
                <a:tc>
                  <a:txBody>
                    <a:bodyPr/>
                    <a:lstStyle/>
                    <a:p>
                      <a:pPr marL="0" lvl="0" indent="0" algn="l" rtl="0">
                        <a:lnSpc>
                          <a:spcPct val="115000"/>
                        </a:lnSpc>
                        <a:spcBef>
                          <a:spcPts val="0"/>
                        </a:spcBef>
                        <a:spcAft>
                          <a:spcPts val="0"/>
                        </a:spcAft>
                        <a:buNone/>
                      </a:pPr>
                      <a:r>
                        <a:rPr lang="en-US" sz="1500" b="1">
                          <a:highlight>
                            <a:srgbClr val="CCCCCC"/>
                          </a:highlight>
                          <a:latin typeface="Times New Roman"/>
                          <a:ea typeface="Times New Roman"/>
                          <a:cs typeface="Times New Roman"/>
                          <a:sym typeface="Times New Roman"/>
                        </a:rPr>
                        <a:t>DATE</a:t>
                      </a:r>
                      <a:endParaRPr sz="1500" b="1">
                        <a:highlight>
                          <a:srgbClr val="CCCCCC"/>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CCCCC"/>
                    </a:solidFill>
                  </a:tcPr>
                </a:tc>
                <a:tc>
                  <a:txBody>
                    <a:bodyPr/>
                    <a:lstStyle/>
                    <a:p>
                      <a:pPr marL="0" lvl="0" indent="0" algn="l" rtl="0">
                        <a:lnSpc>
                          <a:spcPct val="115000"/>
                        </a:lnSpc>
                        <a:spcBef>
                          <a:spcPts val="0"/>
                        </a:spcBef>
                        <a:spcAft>
                          <a:spcPts val="0"/>
                        </a:spcAft>
                        <a:buNone/>
                      </a:pPr>
                      <a:r>
                        <a:rPr lang="en-US" sz="1500" b="1">
                          <a:highlight>
                            <a:srgbClr val="CCCCCC"/>
                          </a:highlight>
                          <a:latin typeface="Times New Roman"/>
                          <a:ea typeface="Times New Roman"/>
                          <a:cs typeface="Times New Roman"/>
                          <a:sym typeface="Times New Roman"/>
                        </a:rPr>
                        <a:t>CUSTOMER_ID</a:t>
                      </a:r>
                      <a:endParaRPr sz="1500" b="1">
                        <a:highlight>
                          <a:srgbClr val="CCCCCC"/>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CCCCC"/>
                    </a:solidFill>
                  </a:tcPr>
                </a:tc>
                <a:tc>
                  <a:txBody>
                    <a:bodyPr/>
                    <a:lstStyle/>
                    <a:p>
                      <a:pPr marL="0" lvl="0" indent="0" algn="l" rtl="0">
                        <a:lnSpc>
                          <a:spcPct val="115000"/>
                        </a:lnSpc>
                        <a:spcBef>
                          <a:spcPts val="0"/>
                        </a:spcBef>
                        <a:spcAft>
                          <a:spcPts val="0"/>
                        </a:spcAft>
                        <a:buNone/>
                      </a:pPr>
                      <a:r>
                        <a:rPr lang="en-US" sz="1500" b="1">
                          <a:highlight>
                            <a:srgbClr val="CCCCCC"/>
                          </a:highlight>
                          <a:latin typeface="Times New Roman"/>
                          <a:ea typeface="Times New Roman"/>
                          <a:cs typeface="Times New Roman"/>
                          <a:sym typeface="Times New Roman"/>
                        </a:rPr>
                        <a:t>AMOUNT</a:t>
                      </a:r>
                      <a:endParaRPr sz="1500" b="1">
                        <a:highlight>
                          <a:srgbClr val="CCCCCC"/>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CCCCC"/>
                    </a:solidFill>
                  </a:tcPr>
                </a:tc>
                <a:extLst>
                  <a:ext uri="{0D108BD9-81ED-4DB2-BD59-A6C34878D82A}">
                    <a16:rowId xmlns:a16="http://schemas.microsoft.com/office/drawing/2014/main" val="10000"/>
                  </a:ext>
                </a:extLst>
              </a:tr>
              <a:tr h="381000">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001</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20-01-2012</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2</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3000</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002</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12-02-2012</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2</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2000</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003</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22-03-2012</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3</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4000</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004</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11-04-2012</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4</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5000</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80436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05"/>
        <p:cNvGrpSpPr/>
        <p:nvPr/>
      </p:nvGrpSpPr>
      <p:grpSpPr>
        <a:xfrm>
          <a:off x="0" y="0"/>
          <a:ext cx="0" cy="0"/>
          <a:chOff x="0" y="0"/>
          <a:chExt cx="0" cy="0"/>
        </a:xfrm>
      </p:grpSpPr>
      <p:sp>
        <p:nvSpPr>
          <p:cNvPr id="1606" name="Google Shape;1606;ga282d0d8c0_0_63"/>
          <p:cNvSpPr txBox="1">
            <a:spLocks noGrp="1"/>
          </p:cNvSpPr>
          <p:nvPr>
            <p:ph type="title"/>
          </p:nvPr>
        </p:nvSpPr>
        <p:spPr>
          <a:xfrm>
            <a:off x="1919287" y="647700"/>
            <a:ext cx="8229600" cy="981000"/>
          </a:xfrm>
          <a:prstGeom prst="rect">
            <a:avLst/>
          </a:prstGeom>
          <a:noFill/>
          <a:ln>
            <a:noFill/>
          </a:ln>
        </p:spPr>
        <p:txBody>
          <a:bodyPr spcFirstLastPara="1" wrap="square" lIns="90000" tIns="46800" rIns="90000" bIns="46800" anchor="ctr" anchorCtr="0">
            <a:noAutofit/>
          </a:bodyPr>
          <a:lstStyle/>
          <a:p>
            <a:pPr>
              <a:buClr>
                <a:schemeClr val="dk1"/>
              </a:buClr>
              <a:buSzPts val="1100"/>
            </a:pPr>
            <a:r>
              <a:rPr lang="en-US" sz="3600" b="1">
                <a:solidFill>
                  <a:srgbClr val="820F71"/>
                </a:solidFill>
                <a:latin typeface="Manjari"/>
                <a:ea typeface="Manjari"/>
                <a:cs typeface="Manjari"/>
                <a:sym typeface="Manjari"/>
              </a:rPr>
              <a:t>SQL JOIN</a:t>
            </a:r>
            <a:endParaRPr sz="3600" b="1">
              <a:solidFill>
                <a:srgbClr val="820F71"/>
              </a:solidFill>
              <a:latin typeface="Manjari"/>
              <a:ea typeface="Manjari"/>
              <a:cs typeface="Manjari"/>
              <a:sym typeface="Manjari"/>
            </a:endParaRPr>
          </a:p>
        </p:txBody>
      </p:sp>
      <p:sp>
        <p:nvSpPr>
          <p:cNvPr id="1607" name="Google Shape;1607;ga282d0d8c0_0_63"/>
          <p:cNvSpPr txBox="1">
            <a:spLocks noGrp="1"/>
          </p:cNvSpPr>
          <p:nvPr>
            <p:ph type="body" idx="1"/>
          </p:nvPr>
        </p:nvSpPr>
        <p:spPr>
          <a:xfrm>
            <a:off x="1992312" y="2071687"/>
            <a:ext cx="8229600" cy="4526100"/>
          </a:xfrm>
          <a:prstGeom prst="rect">
            <a:avLst/>
          </a:prstGeom>
          <a:noFill/>
          <a:ln>
            <a:noFill/>
          </a:ln>
        </p:spPr>
        <p:txBody>
          <a:bodyPr spcFirstLastPara="1" wrap="square" lIns="90000" tIns="46800" rIns="90000" bIns="46800" anchor="t" anchorCtr="0">
            <a:noAutofit/>
          </a:bodyPr>
          <a:lstStyle/>
          <a:p>
            <a:pPr marL="339725" indent="-327025">
              <a:lnSpc>
                <a:spcPct val="115000"/>
              </a:lnSpc>
              <a:spcBef>
                <a:spcPts val="0"/>
              </a:spcBef>
              <a:buSzPts val="2000"/>
              <a:buChar char="•"/>
            </a:pPr>
            <a:r>
              <a:rPr lang="en-US" sz="2000">
                <a:solidFill>
                  <a:srgbClr val="33002B"/>
                </a:solidFill>
                <a:latin typeface="Manjari"/>
                <a:ea typeface="Manjari"/>
                <a:cs typeface="Manjari"/>
                <a:sym typeface="Manjari"/>
              </a:rPr>
              <a:t>join these two tables with LEFT JOIN:</a:t>
            </a:r>
            <a:endParaRPr sz="2000">
              <a:solidFill>
                <a:srgbClr val="33002B"/>
              </a:solidFill>
              <a:latin typeface="Manjari"/>
              <a:ea typeface="Manjari"/>
              <a:cs typeface="Manjari"/>
              <a:sym typeface="Manjari"/>
            </a:endParaRPr>
          </a:p>
          <a:p>
            <a:pPr marL="339725" indent="-327025">
              <a:lnSpc>
                <a:spcPct val="115000"/>
              </a:lnSpc>
              <a:spcBef>
                <a:spcPts val="0"/>
              </a:spcBef>
              <a:buClr>
                <a:schemeClr val="accent2"/>
              </a:buClr>
              <a:buSzPts val="2000"/>
              <a:buChar char="•"/>
            </a:pPr>
            <a:r>
              <a:rPr lang="en-US" sz="2000">
                <a:solidFill>
                  <a:schemeClr val="accent2"/>
                </a:solidFill>
                <a:latin typeface="Manjari"/>
                <a:ea typeface="Manjari"/>
                <a:cs typeface="Manjari"/>
                <a:sym typeface="Manjari"/>
              </a:rPr>
              <a:t>SQL SELECT ID, NAME, AMOUNT,DATE  </a:t>
            </a:r>
            <a:endParaRPr sz="2000">
              <a:solidFill>
                <a:schemeClr val="accent2"/>
              </a:solidFill>
              <a:latin typeface="Manjari"/>
              <a:ea typeface="Manjari"/>
              <a:cs typeface="Manjari"/>
              <a:sym typeface="Manjari"/>
            </a:endParaRPr>
          </a:p>
          <a:p>
            <a:pPr marL="339725" indent="-327025">
              <a:lnSpc>
                <a:spcPct val="115000"/>
              </a:lnSpc>
              <a:spcBef>
                <a:spcPts val="0"/>
              </a:spcBef>
              <a:buClr>
                <a:schemeClr val="accent2"/>
              </a:buClr>
              <a:buSzPts val="2000"/>
              <a:buChar char="•"/>
            </a:pPr>
            <a:r>
              <a:rPr lang="en-US" sz="2000">
                <a:solidFill>
                  <a:schemeClr val="accent2"/>
                </a:solidFill>
                <a:latin typeface="Manjari"/>
                <a:ea typeface="Manjari"/>
                <a:cs typeface="Manjari"/>
                <a:sym typeface="Manjari"/>
              </a:rPr>
              <a:t>FROM CUSTOMER  </a:t>
            </a:r>
            <a:endParaRPr sz="2000">
              <a:solidFill>
                <a:schemeClr val="accent2"/>
              </a:solidFill>
              <a:latin typeface="Manjari"/>
              <a:ea typeface="Manjari"/>
              <a:cs typeface="Manjari"/>
              <a:sym typeface="Manjari"/>
            </a:endParaRPr>
          </a:p>
          <a:p>
            <a:pPr marL="339725" indent="-327025">
              <a:lnSpc>
                <a:spcPct val="115000"/>
              </a:lnSpc>
              <a:spcBef>
                <a:spcPts val="0"/>
              </a:spcBef>
              <a:buClr>
                <a:schemeClr val="accent2"/>
              </a:buClr>
              <a:buSzPts val="2000"/>
              <a:buChar char="•"/>
            </a:pPr>
            <a:r>
              <a:rPr lang="en-US" sz="2000">
                <a:solidFill>
                  <a:schemeClr val="accent2"/>
                </a:solidFill>
                <a:latin typeface="Manjari"/>
                <a:ea typeface="Manjari"/>
                <a:cs typeface="Manjari"/>
                <a:sym typeface="Manjari"/>
              </a:rPr>
              <a:t>LEFT JOIN ORDER  </a:t>
            </a:r>
            <a:endParaRPr sz="2000">
              <a:solidFill>
                <a:schemeClr val="accent2"/>
              </a:solidFill>
              <a:latin typeface="Manjari"/>
              <a:ea typeface="Manjari"/>
              <a:cs typeface="Manjari"/>
              <a:sym typeface="Manjari"/>
            </a:endParaRPr>
          </a:p>
          <a:p>
            <a:pPr marL="339725" indent="-327025">
              <a:lnSpc>
                <a:spcPct val="115000"/>
              </a:lnSpc>
              <a:spcBef>
                <a:spcPts val="0"/>
              </a:spcBef>
              <a:buClr>
                <a:schemeClr val="accent2"/>
              </a:buClr>
              <a:buSzPts val="2000"/>
              <a:buChar char="•"/>
            </a:pPr>
            <a:r>
              <a:rPr lang="en-US" sz="2000">
                <a:solidFill>
                  <a:schemeClr val="accent2"/>
                </a:solidFill>
                <a:latin typeface="Manjari"/>
                <a:ea typeface="Manjari"/>
                <a:cs typeface="Manjari"/>
                <a:sym typeface="Manjari"/>
              </a:rPr>
              <a:t>ON CUSTOMER.ID = ORDER.CUSTOMER_ID;  </a:t>
            </a:r>
            <a:endParaRPr sz="2000">
              <a:solidFill>
                <a:schemeClr val="accent2"/>
              </a:solidFill>
              <a:latin typeface="Manjari"/>
              <a:ea typeface="Manjari"/>
              <a:cs typeface="Manjari"/>
              <a:sym typeface="Manjari"/>
            </a:endParaRPr>
          </a:p>
        </p:txBody>
      </p:sp>
    </p:spTree>
    <p:extLst>
      <p:ext uri="{BB962C8B-B14F-4D97-AF65-F5344CB8AC3E}">
        <p14:creationId xmlns:p14="http://schemas.microsoft.com/office/powerpoint/2010/main" val="873373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11"/>
        <p:cNvGrpSpPr/>
        <p:nvPr/>
      </p:nvGrpSpPr>
      <p:grpSpPr>
        <a:xfrm>
          <a:off x="0" y="0"/>
          <a:ext cx="0" cy="0"/>
          <a:chOff x="0" y="0"/>
          <a:chExt cx="0" cy="0"/>
        </a:xfrm>
      </p:grpSpPr>
      <p:sp>
        <p:nvSpPr>
          <p:cNvPr id="1612" name="Google Shape;1612;ga282d0d8c0_0_70"/>
          <p:cNvSpPr txBox="1">
            <a:spLocks noGrp="1"/>
          </p:cNvSpPr>
          <p:nvPr>
            <p:ph type="title"/>
          </p:nvPr>
        </p:nvSpPr>
        <p:spPr>
          <a:xfrm>
            <a:off x="1919287" y="647700"/>
            <a:ext cx="8229600" cy="981000"/>
          </a:xfrm>
          <a:prstGeom prst="rect">
            <a:avLst/>
          </a:prstGeom>
          <a:noFill/>
          <a:ln>
            <a:noFill/>
          </a:ln>
        </p:spPr>
        <p:txBody>
          <a:bodyPr spcFirstLastPara="1" wrap="square" lIns="90000" tIns="46800" rIns="90000" bIns="46800" anchor="ctr" anchorCtr="0">
            <a:noAutofit/>
          </a:bodyPr>
          <a:lstStyle/>
          <a:p>
            <a:pPr>
              <a:buClr>
                <a:schemeClr val="dk1"/>
              </a:buClr>
              <a:buSzPts val="1100"/>
            </a:pPr>
            <a:r>
              <a:rPr lang="en-US" sz="3600" b="1">
                <a:solidFill>
                  <a:srgbClr val="820F71"/>
                </a:solidFill>
                <a:latin typeface="Manjari"/>
                <a:ea typeface="Manjari"/>
                <a:cs typeface="Manjari"/>
                <a:sym typeface="Manjari"/>
              </a:rPr>
              <a:t>SQL JOIN</a:t>
            </a:r>
            <a:endParaRPr sz="3600" b="1">
              <a:solidFill>
                <a:srgbClr val="820F71"/>
              </a:solidFill>
              <a:latin typeface="Manjari"/>
              <a:ea typeface="Manjari"/>
              <a:cs typeface="Manjari"/>
              <a:sym typeface="Manjari"/>
            </a:endParaRPr>
          </a:p>
        </p:txBody>
      </p:sp>
      <p:sp>
        <p:nvSpPr>
          <p:cNvPr id="1613" name="Google Shape;1613;ga282d0d8c0_0_70"/>
          <p:cNvSpPr txBox="1">
            <a:spLocks noGrp="1"/>
          </p:cNvSpPr>
          <p:nvPr>
            <p:ph type="body" idx="1"/>
          </p:nvPr>
        </p:nvSpPr>
        <p:spPr>
          <a:xfrm>
            <a:off x="1992312" y="2071687"/>
            <a:ext cx="8229600" cy="4526100"/>
          </a:xfrm>
          <a:prstGeom prst="rect">
            <a:avLst/>
          </a:prstGeom>
          <a:noFill/>
          <a:ln>
            <a:noFill/>
          </a:ln>
        </p:spPr>
        <p:txBody>
          <a:bodyPr spcFirstLastPara="1" wrap="square" lIns="90000" tIns="46800" rIns="90000" bIns="46800" anchor="t" anchorCtr="0">
            <a:noAutofit/>
          </a:bodyPr>
          <a:lstStyle/>
          <a:p>
            <a:pPr marL="339725" indent="-327025">
              <a:lnSpc>
                <a:spcPct val="115000"/>
              </a:lnSpc>
              <a:spcBef>
                <a:spcPts val="0"/>
              </a:spcBef>
              <a:buSzPts val="2000"/>
              <a:buChar char="•"/>
            </a:pPr>
            <a:r>
              <a:rPr lang="en-US" sz="2000">
                <a:solidFill>
                  <a:srgbClr val="33002B"/>
                </a:solidFill>
                <a:latin typeface="Manjari"/>
                <a:ea typeface="Manjari"/>
                <a:cs typeface="Manjari"/>
                <a:sym typeface="Manjari"/>
              </a:rPr>
              <a:t>This will produce the following result:</a:t>
            </a:r>
            <a:endParaRPr sz="2000">
              <a:solidFill>
                <a:srgbClr val="33002B"/>
              </a:solidFill>
              <a:latin typeface="Manjari"/>
              <a:ea typeface="Manjari"/>
              <a:cs typeface="Manjari"/>
              <a:sym typeface="Manjari"/>
            </a:endParaRPr>
          </a:p>
        </p:txBody>
      </p:sp>
      <p:graphicFrame>
        <p:nvGraphicFramePr>
          <p:cNvPr id="1614" name="Google Shape;1614;ga282d0d8c0_0_70"/>
          <p:cNvGraphicFramePr/>
          <p:nvPr/>
        </p:nvGraphicFramePr>
        <p:xfrm>
          <a:off x="2444064" y="2848813"/>
          <a:ext cx="6350625" cy="2998346"/>
        </p:xfrm>
        <a:graphic>
          <a:graphicData uri="http://schemas.openxmlformats.org/drawingml/2006/table">
            <a:tbl>
              <a:tblPr>
                <a:solidFill>
                  <a:srgbClr val="FFFFFF"/>
                </a:solidFill>
              </a:tblPr>
              <a:tblGrid>
                <a:gridCol w="876875">
                  <a:extLst>
                    <a:ext uri="{9D8B030D-6E8A-4147-A177-3AD203B41FA5}">
                      <a16:colId xmlns:a16="http://schemas.microsoft.com/office/drawing/2014/main" val="20000"/>
                    </a:ext>
                  </a:extLst>
                </a:gridCol>
                <a:gridCol w="1520850">
                  <a:extLst>
                    <a:ext uri="{9D8B030D-6E8A-4147-A177-3AD203B41FA5}">
                      <a16:colId xmlns:a16="http://schemas.microsoft.com/office/drawing/2014/main" val="20001"/>
                    </a:ext>
                  </a:extLst>
                </a:gridCol>
                <a:gridCol w="2041525">
                  <a:extLst>
                    <a:ext uri="{9D8B030D-6E8A-4147-A177-3AD203B41FA5}">
                      <a16:colId xmlns:a16="http://schemas.microsoft.com/office/drawing/2014/main" val="20002"/>
                    </a:ext>
                  </a:extLst>
                </a:gridCol>
                <a:gridCol w="1911375">
                  <a:extLst>
                    <a:ext uri="{9D8B030D-6E8A-4147-A177-3AD203B41FA5}">
                      <a16:colId xmlns:a16="http://schemas.microsoft.com/office/drawing/2014/main" val="20003"/>
                    </a:ext>
                  </a:extLst>
                </a:gridCol>
              </a:tblGrid>
              <a:tr h="428625">
                <a:tc>
                  <a:txBody>
                    <a:bodyPr/>
                    <a:lstStyle/>
                    <a:p>
                      <a:pPr marL="0" lvl="0" indent="0" algn="l" rtl="0">
                        <a:lnSpc>
                          <a:spcPct val="115000"/>
                        </a:lnSpc>
                        <a:spcBef>
                          <a:spcPts val="0"/>
                        </a:spcBef>
                        <a:spcAft>
                          <a:spcPts val="0"/>
                        </a:spcAft>
                        <a:buNone/>
                      </a:pPr>
                      <a:r>
                        <a:rPr lang="en-US" sz="1500" b="1">
                          <a:highlight>
                            <a:srgbClr val="FFFFFF"/>
                          </a:highlight>
                          <a:latin typeface="Times New Roman"/>
                          <a:ea typeface="Times New Roman"/>
                          <a:cs typeface="Times New Roman"/>
                          <a:sym typeface="Times New Roman"/>
                        </a:rPr>
                        <a:t>ID</a:t>
                      </a:r>
                      <a:endParaRPr sz="1500" b="1">
                        <a:highlight>
                          <a:srgbClr val="FFFFFF"/>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7CCBE"/>
                    </a:solidFill>
                  </a:tcPr>
                </a:tc>
                <a:tc>
                  <a:txBody>
                    <a:bodyPr/>
                    <a:lstStyle/>
                    <a:p>
                      <a:pPr marL="0" lvl="0" indent="0" algn="l" rtl="0">
                        <a:lnSpc>
                          <a:spcPct val="115000"/>
                        </a:lnSpc>
                        <a:spcBef>
                          <a:spcPts val="0"/>
                        </a:spcBef>
                        <a:spcAft>
                          <a:spcPts val="0"/>
                        </a:spcAft>
                        <a:buNone/>
                      </a:pPr>
                      <a:r>
                        <a:rPr lang="en-US" sz="1500" b="1">
                          <a:highlight>
                            <a:srgbClr val="FFFFFF"/>
                          </a:highlight>
                          <a:latin typeface="Times New Roman"/>
                          <a:ea typeface="Times New Roman"/>
                          <a:cs typeface="Times New Roman"/>
                          <a:sym typeface="Times New Roman"/>
                        </a:rPr>
                        <a:t>NAME</a:t>
                      </a:r>
                      <a:endParaRPr sz="1500" b="1">
                        <a:highlight>
                          <a:srgbClr val="FFFFFF"/>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7CCBE"/>
                    </a:solidFill>
                  </a:tcPr>
                </a:tc>
                <a:tc>
                  <a:txBody>
                    <a:bodyPr/>
                    <a:lstStyle/>
                    <a:p>
                      <a:pPr marL="0" lvl="0" indent="0" algn="l" rtl="0">
                        <a:lnSpc>
                          <a:spcPct val="115000"/>
                        </a:lnSpc>
                        <a:spcBef>
                          <a:spcPts val="0"/>
                        </a:spcBef>
                        <a:spcAft>
                          <a:spcPts val="0"/>
                        </a:spcAft>
                        <a:buNone/>
                      </a:pPr>
                      <a:r>
                        <a:rPr lang="en-US" sz="1500" b="1">
                          <a:highlight>
                            <a:srgbClr val="FFFFFF"/>
                          </a:highlight>
                          <a:latin typeface="Times New Roman"/>
                          <a:ea typeface="Times New Roman"/>
                          <a:cs typeface="Times New Roman"/>
                          <a:sym typeface="Times New Roman"/>
                        </a:rPr>
                        <a:t>AMOUNT</a:t>
                      </a:r>
                      <a:endParaRPr sz="1500" b="1">
                        <a:highlight>
                          <a:srgbClr val="FFFFFF"/>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7CCBE"/>
                    </a:solidFill>
                  </a:tcPr>
                </a:tc>
                <a:tc>
                  <a:txBody>
                    <a:bodyPr/>
                    <a:lstStyle/>
                    <a:p>
                      <a:pPr marL="0" lvl="0" indent="0" algn="l" rtl="0">
                        <a:lnSpc>
                          <a:spcPct val="115000"/>
                        </a:lnSpc>
                        <a:spcBef>
                          <a:spcPts val="0"/>
                        </a:spcBef>
                        <a:spcAft>
                          <a:spcPts val="0"/>
                        </a:spcAft>
                        <a:buNone/>
                      </a:pPr>
                      <a:r>
                        <a:rPr lang="en-US" sz="1500" b="1">
                          <a:highlight>
                            <a:srgbClr val="FFFFFF"/>
                          </a:highlight>
                          <a:latin typeface="Times New Roman"/>
                          <a:ea typeface="Times New Roman"/>
                          <a:cs typeface="Times New Roman"/>
                          <a:sym typeface="Times New Roman"/>
                        </a:rPr>
                        <a:t>DATE</a:t>
                      </a:r>
                      <a:endParaRPr sz="1500" b="1">
                        <a:highlight>
                          <a:srgbClr val="FFFFFF"/>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7CCBE"/>
                    </a:solidFill>
                  </a:tcPr>
                </a:tc>
                <a:extLst>
                  <a:ext uri="{0D108BD9-81ED-4DB2-BD59-A6C34878D82A}">
                    <a16:rowId xmlns:a16="http://schemas.microsoft.com/office/drawing/2014/main" val="10000"/>
                  </a:ext>
                </a:extLst>
              </a:tr>
              <a:tr h="381000">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1</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ARYAN</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NULL</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NULL</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2</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AROHI</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3000</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20-01-2012</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2</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AROHI</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2000</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12-02-2012</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3</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VINEET</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4000</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22-03-2012</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4</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AJEET</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5000</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11-04-2012</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5</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RAVI</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NULL</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NULL</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57755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18"/>
        <p:cNvGrpSpPr/>
        <p:nvPr/>
      </p:nvGrpSpPr>
      <p:grpSpPr>
        <a:xfrm>
          <a:off x="0" y="0"/>
          <a:ext cx="0" cy="0"/>
          <a:chOff x="0" y="0"/>
          <a:chExt cx="0" cy="0"/>
        </a:xfrm>
      </p:grpSpPr>
      <p:sp>
        <p:nvSpPr>
          <p:cNvPr id="1619" name="Google Shape;1619;ga282d0d8c0_0_77"/>
          <p:cNvSpPr txBox="1">
            <a:spLocks noGrp="1"/>
          </p:cNvSpPr>
          <p:nvPr>
            <p:ph type="title"/>
          </p:nvPr>
        </p:nvSpPr>
        <p:spPr>
          <a:xfrm>
            <a:off x="1919287" y="647700"/>
            <a:ext cx="8229600" cy="981000"/>
          </a:xfrm>
          <a:prstGeom prst="rect">
            <a:avLst/>
          </a:prstGeom>
          <a:noFill/>
          <a:ln>
            <a:noFill/>
          </a:ln>
        </p:spPr>
        <p:txBody>
          <a:bodyPr spcFirstLastPara="1" wrap="square" lIns="90000" tIns="46800" rIns="90000" bIns="46800" anchor="ctr" anchorCtr="0">
            <a:noAutofit/>
          </a:bodyPr>
          <a:lstStyle/>
          <a:p>
            <a:pPr>
              <a:buClr>
                <a:schemeClr val="dk1"/>
              </a:buClr>
              <a:buSzPts val="1100"/>
            </a:pPr>
            <a:r>
              <a:rPr lang="en-US" sz="3600" b="1">
                <a:solidFill>
                  <a:srgbClr val="820F71"/>
                </a:solidFill>
                <a:latin typeface="Manjari"/>
                <a:ea typeface="Manjari"/>
                <a:cs typeface="Manjari"/>
                <a:sym typeface="Manjari"/>
              </a:rPr>
              <a:t>SQL JOIN</a:t>
            </a:r>
            <a:endParaRPr sz="3600" b="1">
              <a:solidFill>
                <a:srgbClr val="820F71"/>
              </a:solidFill>
              <a:latin typeface="Manjari"/>
              <a:ea typeface="Manjari"/>
              <a:cs typeface="Manjari"/>
              <a:sym typeface="Manjari"/>
            </a:endParaRPr>
          </a:p>
        </p:txBody>
      </p:sp>
      <p:sp>
        <p:nvSpPr>
          <p:cNvPr id="1620" name="Google Shape;1620;ga282d0d8c0_0_77"/>
          <p:cNvSpPr txBox="1">
            <a:spLocks noGrp="1"/>
          </p:cNvSpPr>
          <p:nvPr>
            <p:ph type="body" idx="1"/>
          </p:nvPr>
        </p:nvSpPr>
        <p:spPr>
          <a:xfrm>
            <a:off x="1992312" y="2071687"/>
            <a:ext cx="8229600" cy="4526100"/>
          </a:xfrm>
          <a:prstGeom prst="rect">
            <a:avLst/>
          </a:prstGeom>
          <a:noFill/>
          <a:ln>
            <a:noFill/>
          </a:ln>
        </p:spPr>
        <p:txBody>
          <a:bodyPr spcFirstLastPara="1" wrap="square" lIns="90000" tIns="46800" rIns="90000" bIns="46800" anchor="t" anchorCtr="0">
            <a:noAutofit/>
          </a:bodyPr>
          <a:lstStyle/>
          <a:p>
            <a:pPr marL="339725" indent="-327025">
              <a:lnSpc>
                <a:spcPct val="115000"/>
              </a:lnSpc>
              <a:spcBef>
                <a:spcPts val="0"/>
              </a:spcBef>
              <a:buSzPts val="2000"/>
              <a:buChar char="•"/>
            </a:pPr>
            <a:r>
              <a:rPr lang="en-US" sz="2000" b="1">
                <a:solidFill>
                  <a:srgbClr val="33002B"/>
                </a:solidFill>
                <a:latin typeface="Manjari"/>
                <a:ea typeface="Manjari"/>
                <a:cs typeface="Manjari"/>
                <a:sym typeface="Manjari"/>
              </a:rPr>
              <a:t>SQL RIGHT JOIN</a:t>
            </a:r>
            <a:endParaRPr sz="2000" b="1">
              <a:solidFill>
                <a:srgbClr val="33002B"/>
              </a:solidFill>
              <a:latin typeface="Manjari"/>
              <a:ea typeface="Manjari"/>
              <a:cs typeface="Manjari"/>
              <a:sym typeface="Manjari"/>
            </a:endParaRPr>
          </a:p>
          <a:p>
            <a:pPr marL="339725" indent="-327025">
              <a:lnSpc>
                <a:spcPct val="115000"/>
              </a:lnSpc>
              <a:spcBef>
                <a:spcPts val="0"/>
              </a:spcBef>
              <a:buSzPts val="2000"/>
              <a:buChar char="•"/>
            </a:pPr>
            <a:r>
              <a:rPr lang="en-US" sz="2000">
                <a:solidFill>
                  <a:srgbClr val="33002B"/>
                </a:solidFill>
                <a:latin typeface="Manjari"/>
                <a:ea typeface="Manjari"/>
                <a:cs typeface="Manjari"/>
                <a:sym typeface="Manjari"/>
              </a:rPr>
              <a:t>The SQL right join returns all the values from the rows of right table. It also includes the matched values from left table but if there is no matching in both tables, it returns NULL.</a:t>
            </a:r>
            <a:endParaRPr sz="2000">
              <a:solidFill>
                <a:srgbClr val="33002B"/>
              </a:solidFill>
              <a:latin typeface="Manjari"/>
              <a:ea typeface="Manjari"/>
              <a:cs typeface="Manjari"/>
              <a:sym typeface="Manjari"/>
            </a:endParaRPr>
          </a:p>
          <a:p>
            <a:pPr marL="339725" indent="-327025">
              <a:lnSpc>
                <a:spcPct val="115000"/>
              </a:lnSpc>
              <a:spcBef>
                <a:spcPts val="0"/>
              </a:spcBef>
              <a:buSzPts val="2000"/>
              <a:buChar char="•"/>
            </a:pPr>
            <a:r>
              <a:rPr lang="en-US" sz="2000" b="1">
                <a:solidFill>
                  <a:srgbClr val="33002B"/>
                </a:solidFill>
                <a:latin typeface="Manjari"/>
                <a:ea typeface="Manjari"/>
                <a:cs typeface="Manjari"/>
                <a:sym typeface="Manjari"/>
              </a:rPr>
              <a:t>Basic syntax for right join:</a:t>
            </a:r>
            <a:endParaRPr sz="2000" b="1">
              <a:solidFill>
                <a:srgbClr val="33002B"/>
              </a:solidFill>
              <a:latin typeface="Manjari"/>
              <a:ea typeface="Manjari"/>
              <a:cs typeface="Manjari"/>
              <a:sym typeface="Manjari"/>
            </a:endParaRPr>
          </a:p>
          <a:p>
            <a:pPr marL="339725" indent="-327025">
              <a:lnSpc>
                <a:spcPct val="115000"/>
              </a:lnSpc>
              <a:spcBef>
                <a:spcPts val="0"/>
              </a:spcBef>
              <a:buClr>
                <a:schemeClr val="accent2"/>
              </a:buClr>
              <a:buSzPts val="2000"/>
              <a:buChar char="•"/>
            </a:pPr>
            <a:r>
              <a:rPr lang="en-US" sz="2000">
                <a:solidFill>
                  <a:schemeClr val="accent2"/>
                </a:solidFill>
                <a:latin typeface="Manjari"/>
                <a:ea typeface="Manjari"/>
                <a:cs typeface="Manjari"/>
                <a:sym typeface="Manjari"/>
              </a:rPr>
              <a:t>SELECT table1.column1, table2.column2.....  </a:t>
            </a:r>
            <a:endParaRPr sz="2000">
              <a:solidFill>
                <a:schemeClr val="accent2"/>
              </a:solidFill>
              <a:latin typeface="Manjari"/>
              <a:ea typeface="Manjari"/>
              <a:cs typeface="Manjari"/>
              <a:sym typeface="Manjari"/>
            </a:endParaRPr>
          </a:p>
          <a:p>
            <a:pPr marL="339725" indent="-327025">
              <a:lnSpc>
                <a:spcPct val="115000"/>
              </a:lnSpc>
              <a:spcBef>
                <a:spcPts val="0"/>
              </a:spcBef>
              <a:buClr>
                <a:schemeClr val="accent2"/>
              </a:buClr>
              <a:buSzPts val="2000"/>
              <a:buChar char="•"/>
            </a:pPr>
            <a:r>
              <a:rPr lang="en-US" sz="2000">
                <a:solidFill>
                  <a:schemeClr val="accent2"/>
                </a:solidFill>
                <a:latin typeface="Manjari"/>
                <a:ea typeface="Manjari"/>
                <a:cs typeface="Manjari"/>
                <a:sym typeface="Manjari"/>
              </a:rPr>
              <a:t>FROM table1   </a:t>
            </a:r>
            <a:endParaRPr sz="2000">
              <a:solidFill>
                <a:schemeClr val="accent2"/>
              </a:solidFill>
              <a:latin typeface="Manjari"/>
              <a:ea typeface="Manjari"/>
              <a:cs typeface="Manjari"/>
              <a:sym typeface="Manjari"/>
            </a:endParaRPr>
          </a:p>
          <a:p>
            <a:pPr marL="339725" indent="-327025">
              <a:lnSpc>
                <a:spcPct val="115000"/>
              </a:lnSpc>
              <a:spcBef>
                <a:spcPts val="0"/>
              </a:spcBef>
              <a:buClr>
                <a:schemeClr val="accent2"/>
              </a:buClr>
              <a:buSzPts val="2000"/>
              <a:buChar char="•"/>
            </a:pPr>
            <a:r>
              <a:rPr lang="en-US" sz="2000">
                <a:solidFill>
                  <a:schemeClr val="accent2"/>
                </a:solidFill>
                <a:latin typeface="Manjari"/>
                <a:ea typeface="Manjari"/>
                <a:cs typeface="Manjari"/>
                <a:sym typeface="Manjari"/>
              </a:rPr>
              <a:t>RIGHT JOIN table2  </a:t>
            </a:r>
            <a:endParaRPr sz="2000">
              <a:solidFill>
                <a:schemeClr val="accent2"/>
              </a:solidFill>
              <a:latin typeface="Manjari"/>
              <a:ea typeface="Manjari"/>
              <a:cs typeface="Manjari"/>
              <a:sym typeface="Manjari"/>
            </a:endParaRPr>
          </a:p>
          <a:p>
            <a:pPr marL="339725" indent="-327025">
              <a:lnSpc>
                <a:spcPct val="115000"/>
              </a:lnSpc>
              <a:spcBef>
                <a:spcPts val="0"/>
              </a:spcBef>
              <a:buClr>
                <a:schemeClr val="accent2"/>
              </a:buClr>
              <a:buSzPts val="2000"/>
              <a:buChar char="•"/>
            </a:pPr>
            <a:r>
              <a:rPr lang="en-US" sz="2000">
                <a:solidFill>
                  <a:schemeClr val="accent2"/>
                </a:solidFill>
                <a:latin typeface="Manjari"/>
                <a:ea typeface="Manjari"/>
                <a:cs typeface="Manjari"/>
                <a:sym typeface="Manjari"/>
              </a:rPr>
              <a:t>ON table1.column_field = table2.column_field;  </a:t>
            </a:r>
            <a:endParaRPr sz="2000">
              <a:solidFill>
                <a:schemeClr val="accent2"/>
              </a:solidFill>
              <a:latin typeface="Manjari"/>
              <a:ea typeface="Manjari"/>
              <a:cs typeface="Manjari"/>
              <a:sym typeface="Manjari"/>
            </a:endParaRPr>
          </a:p>
        </p:txBody>
      </p:sp>
    </p:spTree>
    <p:extLst>
      <p:ext uri="{BB962C8B-B14F-4D97-AF65-F5344CB8AC3E}">
        <p14:creationId xmlns:p14="http://schemas.microsoft.com/office/powerpoint/2010/main" val="2420134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24"/>
        <p:cNvGrpSpPr/>
        <p:nvPr/>
      </p:nvGrpSpPr>
      <p:grpSpPr>
        <a:xfrm>
          <a:off x="0" y="0"/>
          <a:ext cx="0" cy="0"/>
          <a:chOff x="0" y="0"/>
          <a:chExt cx="0" cy="0"/>
        </a:xfrm>
      </p:grpSpPr>
      <p:sp>
        <p:nvSpPr>
          <p:cNvPr id="1625" name="Google Shape;1625;ga282d0d8c0_0_84"/>
          <p:cNvSpPr txBox="1">
            <a:spLocks noGrp="1"/>
          </p:cNvSpPr>
          <p:nvPr>
            <p:ph type="title"/>
          </p:nvPr>
        </p:nvSpPr>
        <p:spPr>
          <a:xfrm>
            <a:off x="1919287" y="647700"/>
            <a:ext cx="8229600" cy="981000"/>
          </a:xfrm>
          <a:prstGeom prst="rect">
            <a:avLst/>
          </a:prstGeom>
          <a:noFill/>
          <a:ln>
            <a:noFill/>
          </a:ln>
        </p:spPr>
        <p:txBody>
          <a:bodyPr spcFirstLastPara="1" wrap="square" lIns="90000" tIns="46800" rIns="90000" bIns="46800" anchor="ctr" anchorCtr="0">
            <a:noAutofit/>
          </a:bodyPr>
          <a:lstStyle/>
          <a:p>
            <a:pPr>
              <a:buClr>
                <a:schemeClr val="dk1"/>
              </a:buClr>
              <a:buSzPts val="1100"/>
            </a:pPr>
            <a:r>
              <a:rPr lang="en-US" sz="3600" b="1">
                <a:solidFill>
                  <a:srgbClr val="820F71"/>
                </a:solidFill>
                <a:latin typeface="Manjari"/>
                <a:ea typeface="Manjari"/>
                <a:cs typeface="Manjari"/>
                <a:sym typeface="Manjari"/>
              </a:rPr>
              <a:t>SQL JOIN</a:t>
            </a:r>
            <a:endParaRPr sz="3600" b="1">
              <a:solidFill>
                <a:srgbClr val="820F71"/>
              </a:solidFill>
              <a:latin typeface="Manjari"/>
              <a:ea typeface="Manjari"/>
              <a:cs typeface="Manjari"/>
              <a:sym typeface="Manjari"/>
            </a:endParaRPr>
          </a:p>
        </p:txBody>
      </p:sp>
      <p:sp>
        <p:nvSpPr>
          <p:cNvPr id="1626" name="Google Shape;1626;ga282d0d8c0_0_84"/>
          <p:cNvSpPr txBox="1">
            <a:spLocks noGrp="1"/>
          </p:cNvSpPr>
          <p:nvPr>
            <p:ph type="body" idx="1"/>
          </p:nvPr>
        </p:nvSpPr>
        <p:spPr>
          <a:xfrm>
            <a:off x="1992312" y="2071687"/>
            <a:ext cx="8229600" cy="4526100"/>
          </a:xfrm>
          <a:prstGeom prst="rect">
            <a:avLst/>
          </a:prstGeom>
          <a:noFill/>
          <a:ln>
            <a:noFill/>
          </a:ln>
        </p:spPr>
        <p:txBody>
          <a:bodyPr spcFirstLastPara="1" wrap="square" lIns="90000" tIns="46800" rIns="90000" bIns="46800" anchor="t" anchorCtr="0">
            <a:noAutofit/>
          </a:bodyPr>
          <a:lstStyle/>
          <a:p>
            <a:pPr marL="339725" indent="-327025">
              <a:lnSpc>
                <a:spcPct val="115000"/>
              </a:lnSpc>
              <a:spcBef>
                <a:spcPts val="0"/>
              </a:spcBef>
              <a:buSzPts val="2000"/>
              <a:buChar char="•"/>
            </a:pPr>
            <a:r>
              <a:rPr lang="en-US" sz="2000">
                <a:solidFill>
                  <a:srgbClr val="33002B"/>
                </a:solidFill>
                <a:latin typeface="Manjari"/>
                <a:ea typeface="Manjari"/>
                <a:cs typeface="Manjari"/>
                <a:sym typeface="Manjari"/>
              </a:rPr>
              <a:t>Previous two tables with SQL RIGHT JOIN:</a:t>
            </a:r>
            <a:endParaRPr sz="2000">
              <a:solidFill>
                <a:srgbClr val="33002B"/>
              </a:solidFill>
              <a:latin typeface="Manjari"/>
              <a:ea typeface="Manjari"/>
              <a:cs typeface="Manjari"/>
              <a:sym typeface="Manjari"/>
            </a:endParaRPr>
          </a:p>
          <a:p>
            <a:pPr marL="339725" indent="-327025">
              <a:lnSpc>
                <a:spcPct val="115000"/>
              </a:lnSpc>
              <a:spcBef>
                <a:spcPts val="0"/>
              </a:spcBef>
              <a:buSzPts val="2000"/>
              <a:buChar char="•"/>
            </a:pPr>
            <a:r>
              <a:rPr lang="en-US" sz="2000">
                <a:solidFill>
                  <a:srgbClr val="33002B"/>
                </a:solidFill>
                <a:latin typeface="Manjari"/>
                <a:ea typeface="Manjari"/>
                <a:cs typeface="Manjari"/>
                <a:sym typeface="Manjari"/>
              </a:rPr>
              <a:t>SQL&gt; </a:t>
            </a:r>
            <a:r>
              <a:rPr lang="en-US" sz="2000">
                <a:solidFill>
                  <a:schemeClr val="accent2"/>
                </a:solidFill>
                <a:latin typeface="Manjari"/>
                <a:ea typeface="Manjari"/>
                <a:cs typeface="Manjari"/>
                <a:sym typeface="Manjari"/>
              </a:rPr>
              <a:t>SELECT ID,NAME,AMOUNT,DATE  </a:t>
            </a:r>
            <a:endParaRPr sz="2000">
              <a:solidFill>
                <a:schemeClr val="accent2"/>
              </a:solidFill>
              <a:latin typeface="Manjari"/>
              <a:ea typeface="Manjari"/>
              <a:cs typeface="Manjari"/>
              <a:sym typeface="Manjari"/>
            </a:endParaRPr>
          </a:p>
          <a:p>
            <a:pPr marL="339725" indent="-327025">
              <a:lnSpc>
                <a:spcPct val="115000"/>
              </a:lnSpc>
              <a:spcBef>
                <a:spcPts val="0"/>
              </a:spcBef>
              <a:buClr>
                <a:schemeClr val="accent2"/>
              </a:buClr>
              <a:buSzPts val="2000"/>
              <a:buChar char="•"/>
            </a:pPr>
            <a:r>
              <a:rPr lang="en-US" sz="2000">
                <a:solidFill>
                  <a:schemeClr val="accent2"/>
                </a:solidFill>
                <a:latin typeface="Manjari"/>
                <a:ea typeface="Manjari"/>
                <a:cs typeface="Manjari"/>
                <a:sym typeface="Manjari"/>
              </a:rPr>
              <a:t>FROM CUSTOMER  </a:t>
            </a:r>
            <a:endParaRPr sz="2000">
              <a:solidFill>
                <a:schemeClr val="accent2"/>
              </a:solidFill>
              <a:latin typeface="Manjari"/>
              <a:ea typeface="Manjari"/>
              <a:cs typeface="Manjari"/>
              <a:sym typeface="Manjari"/>
            </a:endParaRPr>
          </a:p>
          <a:p>
            <a:pPr marL="339725" indent="-327025">
              <a:lnSpc>
                <a:spcPct val="115000"/>
              </a:lnSpc>
              <a:spcBef>
                <a:spcPts val="0"/>
              </a:spcBef>
              <a:buClr>
                <a:schemeClr val="accent2"/>
              </a:buClr>
              <a:buSzPts val="2000"/>
              <a:buChar char="•"/>
            </a:pPr>
            <a:r>
              <a:rPr lang="en-US" sz="2000">
                <a:solidFill>
                  <a:schemeClr val="accent2"/>
                </a:solidFill>
                <a:latin typeface="Manjari"/>
                <a:ea typeface="Manjari"/>
                <a:cs typeface="Manjari"/>
                <a:sym typeface="Manjari"/>
              </a:rPr>
              <a:t>RIGHT JOIN ORDER  </a:t>
            </a:r>
            <a:endParaRPr sz="2000">
              <a:solidFill>
                <a:schemeClr val="accent2"/>
              </a:solidFill>
              <a:latin typeface="Manjari"/>
              <a:ea typeface="Manjari"/>
              <a:cs typeface="Manjari"/>
              <a:sym typeface="Manjari"/>
            </a:endParaRPr>
          </a:p>
          <a:p>
            <a:pPr marL="339725" indent="-327025">
              <a:lnSpc>
                <a:spcPct val="115000"/>
              </a:lnSpc>
              <a:spcBef>
                <a:spcPts val="0"/>
              </a:spcBef>
              <a:buClr>
                <a:schemeClr val="accent2"/>
              </a:buClr>
              <a:buSzPts val="2000"/>
              <a:buChar char="•"/>
            </a:pPr>
            <a:r>
              <a:rPr lang="en-US" sz="2000">
                <a:solidFill>
                  <a:schemeClr val="accent2"/>
                </a:solidFill>
                <a:latin typeface="Manjari"/>
                <a:ea typeface="Manjari"/>
                <a:cs typeface="Manjari"/>
                <a:sym typeface="Manjari"/>
              </a:rPr>
              <a:t>ON CUSTOMER.ID = ORDER.CUSTOMER_ID;  </a:t>
            </a:r>
            <a:endParaRPr sz="2000">
              <a:solidFill>
                <a:schemeClr val="accent2"/>
              </a:solidFill>
              <a:latin typeface="Manjari"/>
              <a:ea typeface="Manjari"/>
              <a:cs typeface="Manjari"/>
              <a:sym typeface="Manjari"/>
            </a:endParaRPr>
          </a:p>
        </p:txBody>
      </p:sp>
    </p:spTree>
    <p:extLst>
      <p:ext uri="{BB962C8B-B14F-4D97-AF65-F5344CB8AC3E}">
        <p14:creationId xmlns:p14="http://schemas.microsoft.com/office/powerpoint/2010/main" val="3514063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30"/>
        <p:cNvGrpSpPr/>
        <p:nvPr/>
      </p:nvGrpSpPr>
      <p:grpSpPr>
        <a:xfrm>
          <a:off x="0" y="0"/>
          <a:ext cx="0" cy="0"/>
          <a:chOff x="0" y="0"/>
          <a:chExt cx="0" cy="0"/>
        </a:xfrm>
      </p:grpSpPr>
      <p:sp>
        <p:nvSpPr>
          <p:cNvPr id="1631" name="Google Shape;1631;ga282d0d8c0_0_91"/>
          <p:cNvSpPr txBox="1">
            <a:spLocks noGrp="1"/>
          </p:cNvSpPr>
          <p:nvPr>
            <p:ph type="title"/>
          </p:nvPr>
        </p:nvSpPr>
        <p:spPr>
          <a:xfrm>
            <a:off x="1919287" y="647700"/>
            <a:ext cx="8229600" cy="981000"/>
          </a:xfrm>
          <a:prstGeom prst="rect">
            <a:avLst/>
          </a:prstGeom>
          <a:noFill/>
          <a:ln>
            <a:noFill/>
          </a:ln>
        </p:spPr>
        <p:txBody>
          <a:bodyPr spcFirstLastPara="1" wrap="square" lIns="90000" tIns="46800" rIns="90000" bIns="46800" anchor="ctr" anchorCtr="0">
            <a:noAutofit/>
          </a:bodyPr>
          <a:lstStyle/>
          <a:p>
            <a:pPr>
              <a:buClr>
                <a:schemeClr val="dk1"/>
              </a:buClr>
              <a:buSzPts val="1100"/>
            </a:pPr>
            <a:r>
              <a:rPr lang="en-US" sz="3600" b="1">
                <a:solidFill>
                  <a:srgbClr val="820F71"/>
                </a:solidFill>
                <a:latin typeface="Manjari"/>
                <a:ea typeface="Manjari"/>
                <a:cs typeface="Manjari"/>
                <a:sym typeface="Manjari"/>
              </a:rPr>
              <a:t>SQL JOIN</a:t>
            </a:r>
            <a:endParaRPr sz="3600" b="1">
              <a:solidFill>
                <a:srgbClr val="820F71"/>
              </a:solidFill>
              <a:latin typeface="Manjari"/>
              <a:ea typeface="Manjari"/>
              <a:cs typeface="Manjari"/>
              <a:sym typeface="Manjari"/>
            </a:endParaRPr>
          </a:p>
        </p:txBody>
      </p:sp>
      <p:sp>
        <p:nvSpPr>
          <p:cNvPr id="1632" name="Google Shape;1632;ga282d0d8c0_0_91"/>
          <p:cNvSpPr txBox="1">
            <a:spLocks noGrp="1"/>
          </p:cNvSpPr>
          <p:nvPr>
            <p:ph type="body" idx="1"/>
          </p:nvPr>
        </p:nvSpPr>
        <p:spPr>
          <a:xfrm>
            <a:off x="1992312" y="2071687"/>
            <a:ext cx="8229600" cy="4526100"/>
          </a:xfrm>
          <a:prstGeom prst="rect">
            <a:avLst/>
          </a:prstGeom>
          <a:noFill/>
          <a:ln>
            <a:noFill/>
          </a:ln>
        </p:spPr>
        <p:txBody>
          <a:bodyPr spcFirstLastPara="1" wrap="square" lIns="90000" tIns="46800" rIns="90000" bIns="46800" anchor="t" anchorCtr="0">
            <a:noAutofit/>
          </a:bodyPr>
          <a:lstStyle/>
          <a:p>
            <a:pPr marL="339725" indent="-327025">
              <a:lnSpc>
                <a:spcPct val="115000"/>
              </a:lnSpc>
              <a:spcBef>
                <a:spcPts val="0"/>
              </a:spcBef>
              <a:buSzPts val="2000"/>
              <a:buChar char="•"/>
            </a:pPr>
            <a:r>
              <a:rPr lang="en-US" sz="2000">
                <a:solidFill>
                  <a:srgbClr val="33002B"/>
                </a:solidFill>
                <a:latin typeface="Manjari"/>
                <a:ea typeface="Manjari"/>
                <a:cs typeface="Manjari"/>
                <a:sym typeface="Manjari"/>
              </a:rPr>
              <a:t>Output:</a:t>
            </a:r>
            <a:endParaRPr sz="2000">
              <a:solidFill>
                <a:srgbClr val="33002B"/>
              </a:solidFill>
              <a:latin typeface="Manjari"/>
              <a:ea typeface="Manjari"/>
              <a:cs typeface="Manjari"/>
              <a:sym typeface="Manjari"/>
            </a:endParaRPr>
          </a:p>
        </p:txBody>
      </p:sp>
      <p:graphicFrame>
        <p:nvGraphicFramePr>
          <p:cNvPr id="1633" name="Google Shape;1633;ga282d0d8c0_0_91"/>
          <p:cNvGraphicFramePr/>
          <p:nvPr/>
        </p:nvGraphicFramePr>
        <p:xfrm>
          <a:off x="2232200" y="2870163"/>
          <a:ext cx="6219300" cy="2155700"/>
        </p:xfrm>
        <a:graphic>
          <a:graphicData uri="http://schemas.openxmlformats.org/drawingml/2006/table">
            <a:tbl>
              <a:tblPr>
                <a:solidFill>
                  <a:srgbClr val="FFFFFF"/>
                </a:solidFill>
              </a:tblPr>
              <a:tblGrid>
                <a:gridCol w="858750">
                  <a:extLst>
                    <a:ext uri="{9D8B030D-6E8A-4147-A177-3AD203B41FA5}">
                      <a16:colId xmlns:a16="http://schemas.microsoft.com/office/drawing/2014/main" val="20000"/>
                    </a:ext>
                  </a:extLst>
                </a:gridCol>
                <a:gridCol w="1489425">
                  <a:extLst>
                    <a:ext uri="{9D8B030D-6E8A-4147-A177-3AD203B41FA5}">
                      <a16:colId xmlns:a16="http://schemas.microsoft.com/office/drawing/2014/main" val="20001"/>
                    </a:ext>
                  </a:extLst>
                </a:gridCol>
                <a:gridCol w="1999300">
                  <a:extLst>
                    <a:ext uri="{9D8B030D-6E8A-4147-A177-3AD203B41FA5}">
                      <a16:colId xmlns:a16="http://schemas.microsoft.com/office/drawing/2014/main" val="20002"/>
                    </a:ext>
                  </a:extLst>
                </a:gridCol>
                <a:gridCol w="1871825">
                  <a:extLst>
                    <a:ext uri="{9D8B030D-6E8A-4147-A177-3AD203B41FA5}">
                      <a16:colId xmlns:a16="http://schemas.microsoft.com/office/drawing/2014/main" val="20003"/>
                    </a:ext>
                  </a:extLst>
                </a:gridCol>
              </a:tblGrid>
              <a:tr h="428625">
                <a:tc>
                  <a:txBody>
                    <a:bodyPr/>
                    <a:lstStyle/>
                    <a:p>
                      <a:pPr marL="0" lvl="0" indent="0" algn="l" rtl="0">
                        <a:lnSpc>
                          <a:spcPct val="115000"/>
                        </a:lnSpc>
                        <a:spcBef>
                          <a:spcPts val="0"/>
                        </a:spcBef>
                        <a:spcAft>
                          <a:spcPts val="0"/>
                        </a:spcAft>
                        <a:buNone/>
                      </a:pPr>
                      <a:r>
                        <a:rPr lang="en-US" sz="1500" b="1">
                          <a:highlight>
                            <a:srgbClr val="CCCCCC"/>
                          </a:highlight>
                          <a:latin typeface="Times New Roman"/>
                          <a:ea typeface="Times New Roman"/>
                          <a:cs typeface="Times New Roman"/>
                          <a:sym typeface="Times New Roman"/>
                        </a:rPr>
                        <a:t>ID</a:t>
                      </a:r>
                      <a:endParaRPr sz="1500" b="1">
                        <a:highlight>
                          <a:srgbClr val="CCCCCC"/>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CCCCC"/>
                    </a:solidFill>
                  </a:tcPr>
                </a:tc>
                <a:tc>
                  <a:txBody>
                    <a:bodyPr/>
                    <a:lstStyle/>
                    <a:p>
                      <a:pPr marL="0" lvl="0" indent="0" algn="l" rtl="0">
                        <a:lnSpc>
                          <a:spcPct val="115000"/>
                        </a:lnSpc>
                        <a:spcBef>
                          <a:spcPts val="0"/>
                        </a:spcBef>
                        <a:spcAft>
                          <a:spcPts val="0"/>
                        </a:spcAft>
                        <a:buNone/>
                      </a:pPr>
                      <a:r>
                        <a:rPr lang="en-US" sz="1500" b="1">
                          <a:highlight>
                            <a:srgbClr val="CCCCCC"/>
                          </a:highlight>
                          <a:latin typeface="Times New Roman"/>
                          <a:ea typeface="Times New Roman"/>
                          <a:cs typeface="Times New Roman"/>
                          <a:sym typeface="Times New Roman"/>
                        </a:rPr>
                        <a:t>NAME</a:t>
                      </a:r>
                      <a:endParaRPr sz="1500" b="1">
                        <a:highlight>
                          <a:srgbClr val="CCCCCC"/>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CCCCC"/>
                    </a:solidFill>
                  </a:tcPr>
                </a:tc>
                <a:tc>
                  <a:txBody>
                    <a:bodyPr/>
                    <a:lstStyle/>
                    <a:p>
                      <a:pPr marL="0" lvl="0" indent="0" algn="l" rtl="0">
                        <a:lnSpc>
                          <a:spcPct val="115000"/>
                        </a:lnSpc>
                        <a:spcBef>
                          <a:spcPts val="0"/>
                        </a:spcBef>
                        <a:spcAft>
                          <a:spcPts val="0"/>
                        </a:spcAft>
                        <a:buNone/>
                      </a:pPr>
                      <a:r>
                        <a:rPr lang="en-US" sz="1500" b="1">
                          <a:highlight>
                            <a:srgbClr val="CCCCCC"/>
                          </a:highlight>
                          <a:latin typeface="Times New Roman"/>
                          <a:ea typeface="Times New Roman"/>
                          <a:cs typeface="Times New Roman"/>
                          <a:sym typeface="Times New Roman"/>
                        </a:rPr>
                        <a:t>AMOUNT</a:t>
                      </a:r>
                      <a:endParaRPr sz="1500" b="1">
                        <a:highlight>
                          <a:srgbClr val="CCCCCC"/>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CCCCC"/>
                    </a:solidFill>
                  </a:tcPr>
                </a:tc>
                <a:tc>
                  <a:txBody>
                    <a:bodyPr/>
                    <a:lstStyle/>
                    <a:p>
                      <a:pPr marL="0" lvl="0" indent="0" algn="l" rtl="0">
                        <a:lnSpc>
                          <a:spcPct val="115000"/>
                        </a:lnSpc>
                        <a:spcBef>
                          <a:spcPts val="0"/>
                        </a:spcBef>
                        <a:spcAft>
                          <a:spcPts val="0"/>
                        </a:spcAft>
                        <a:buNone/>
                      </a:pPr>
                      <a:r>
                        <a:rPr lang="en-US" sz="1500" b="1">
                          <a:highlight>
                            <a:srgbClr val="CCCCCC"/>
                          </a:highlight>
                          <a:latin typeface="Times New Roman"/>
                          <a:ea typeface="Times New Roman"/>
                          <a:cs typeface="Times New Roman"/>
                          <a:sym typeface="Times New Roman"/>
                        </a:rPr>
                        <a:t>DATE</a:t>
                      </a:r>
                      <a:endParaRPr sz="1500" b="1">
                        <a:highlight>
                          <a:srgbClr val="CCCCCC"/>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CCCCC"/>
                    </a:solidFill>
                  </a:tcPr>
                </a:tc>
                <a:extLst>
                  <a:ext uri="{0D108BD9-81ED-4DB2-BD59-A6C34878D82A}">
                    <a16:rowId xmlns:a16="http://schemas.microsoft.com/office/drawing/2014/main" val="10000"/>
                  </a:ext>
                </a:extLst>
              </a:tr>
              <a:tr h="381000">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2</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AROHI</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3000</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20-01-2012</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2</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AROHI</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2000</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12-02-2012</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3</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VINEET</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4000</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22-03-2012</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4</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AJEET</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5000</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11-04-2012</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01934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37"/>
        <p:cNvGrpSpPr/>
        <p:nvPr/>
      </p:nvGrpSpPr>
      <p:grpSpPr>
        <a:xfrm>
          <a:off x="0" y="0"/>
          <a:ext cx="0" cy="0"/>
          <a:chOff x="0" y="0"/>
          <a:chExt cx="0" cy="0"/>
        </a:xfrm>
      </p:grpSpPr>
      <p:sp>
        <p:nvSpPr>
          <p:cNvPr id="1638" name="Google Shape;1638;ga282d0d8c0_0_129"/>
          <p:cNvSpPr txBox="1">
            <a:spLocks noGrp="1"/>
          </p:cNvSpPr>
          <p:nvPr>
            <p:ph type="title"/>
          </p:nvPr>
        </p:nvSpPr>
        <p:spPr>
          <a:xfrm>
            <a:off x="1919287" y="647700"/>
            <a:ext cx="8229600" cy="981000"/>
          </a:xfrm>
          <a:prstGeom prst="rect">
            <a:avLst/>
          </a:prstGeom>
          <a:noFill/>
          <a:ln>
            <a:noFill/>
          </a:ln>
        </p:spPr>
        <p:txBody>
          <a:bodyPr spcFirstLastPara="1" wrap="square" lIns="90000" tIns="46800" rIns="90000" bIns="46800" anchor="ctr" anchorCtr="0">
            <a:noAutofit/>
          </a:bodyPr>
          <a:lstStyle/>
          <a:p>
            <a:pPr>
              <a:buClr>
                <a:schemeClr val="dk1"/>
              </a:buClr>
              <a:buSzPts val="1100"/>
            </a:pPr>
            <a:r>
              <a:rPr lang="en-US" sz="3600" b="1">
                <a:solidFill>
                  <a:srgbClr val="820F71"/>
                </a:solidFill>
                <a:latin typeface="Manjari"/>
                <a:ea typeface="Manjari"/>
                <a:cs typeface="Manjari"/>
                <a:sym typeface="Manjari"/>
              </a:rPr>
              <a:t>SQL JOIN</a:t>
            </a:r>
            <a:endParaRPr sz="3600" b="1">
              <a:solidFill>
                <a:srgbClr val="820F71"/>
              </a:solidFill>
              <a:latin typeface="Manjari"/>
              <a:ea typeface="Manjari"/>
              <a:cs typeface="Manjari"/>
              <a:sym typeface="Manjari"/>
            </a:endParaRPr>
          </a:p>
        </p:txBody>
      </p:sp>
      <p:sp>
        <p:nvSpPr>
          <p:cNvPr id="1639" name="Google Shape;1639;ga282d0d8c0_0_129"/>
          <p:cNvSpPr txBox="1">
            <a:spLocks noGrp="1"/>
          </p:cNvSpPr>
          <p:nvPr>
            <p:ph type="body" idx="1"/>
          </p:nvPr>
        </p:nvSpPr>
        <p:spPr>
          <a:xfrm>
            <a:off x="1992312" y="2071687"/>
            <a:ext cx="8229600" cy="4526100"/>
          </a:xfrm>
          <a:prstGeom prst="rect">
            <a:avLst/>
          </a:prstGeom>
          <a:noFill/>
          <a:ln>
            <a:noFill/>
          </a:ln>
        </p:spPr>
        <p:txBody>
          <a:bodyPr spcFirstLastPara="1" wrap="square" lIns="90000" tIns="46800" rIns="90000" bIns="46800" anchor="t" anchorCtr="0">
            <a:noAutofit/>
          </a:bodyPr>
          <a:lstStyle/>
          <a:p>
            <a:pPr marL="339725" indent="-327025">
              <a:lnSpc>
                <a:spcPct val="115000"/>
              </a:lnSpc>
              <a:spcBef>
                <a:spcPts val="0"/>
              </a:spcBef>
              <a:buSzPts val="2000"/>
              <a:buChar char="•"/>
            </a:pPr>
            <a:r>
              <a:rPr lang="en-US" sz="2000" b="1">
                <a:solidFill>
                  <a:srgbClr val="33002B"/>
                </a:solidFill>
                <a:latin typeface="Manjari"/>
                <a:ea typeface="Manjari"/>
                <a:cs typeface="Manjari"/>
                <a:sym typeface="Manjari"/>
              </a:rPr>
              <a:t>SQL FULL JOIN</a:t>
            </a:r>
            <a:endParaRPr sz="2000" b="1">
              <a:solidFill>
                <a:srgbClr val="33002B"/>
              </a:solidFill>
              <a:latin typeface="Manjari"/>
              <a:ea typeface="Manjari"/>
              <a:cs typeface="Manjari"/>
              <a:sym typeface="Manjari"/>
            </a:endParaRPr>
          </a:p>
          <a:p>
            <a:pPr marL="339725" indent="-327025">
              <a:lnSpc>
                <a:spcPct val="115000"/>
              </a:lnSpc>
              <a:spcBef>
                <a:spcPts val="0"/>
              </a:spcBef>
              <a:buSzPts val="2000"/>
              <a:buChar char="•"/>
            </a:pPr>
            <a:r>
              <a:rPr lang="en-US" sz="2000">
                <a:solidFill>
                  <a:srgbClr val="33002B"/>
                </a:solidFill>
                <a:latin typeface="Manjari"/>
                <a:ea typeface="Manjari"/>
                <a:cs typeface="Manjari"/>
                <a:sym typeface="Manjari"/>
              </a:rPr>
              <a:t>The SQL full join is the result of combination of both left and right outer join and the join tables have all the records from both tables. It puts NULL on the place of matches not found.</a:t>
            </a:r>
            <a:endParaRPr sz="2000">
              <a:solidFill>
                <a:srgbClr val="33002B"/>
              </a:solidFill>
              <a:latin typeface="Manjari"/>
              <a:ea typeface="Manjari"/>
              <a:cs typeface="Manjari"/>
              <a:sym typeface="Manjari"/>
            </a:endParaRPr>
          </a:p>
          <a:p>
            <a:pPr marL="339725" indent="-327025">
              <a:lnSpc>
                <a:spcPct val="115000"/>
              </a:lnSpc>
              <a:spcBef>
                <a:spcPts val="0"/>
              </a:spcBef>
              <a:buSzPts val="2000"/>
              <a:buChar char="•"/>
            </a:pPr>
            <a:r>
              <a:rPr lang="en-US" sz="2000">
                <a:solidFill>
                  <a:srgbClr val="33002B"/>
                </a:solidFill>
                <a:latin typeface="Manjari"/>
                <a:ea typeface="Manjari"/>
                <a:cs typeface="Manjari"/>
                <a:sym typeface="Manjari"/>
              </a:rPr>
              <a:t>SQL full outer join and SQL join are same. generally it is known as SQL FULL JOIN.</a:t>
            </a:r>
            <a:endParaRPr sz="2000">
              <a:solidFill>
                <a:srgbClr val="33002B"/>
              </a:solidFill>
              <a:latin typeface="Manjari"/>
              <a:ea typeface="Manjari"/>
              <a:cs typeface="Manjari"/>
              <a:sym typeface="Manjari"/>
            </a:endParaRPr>
          </a:p>
          <a:p>
            <a:pPr indent="0">
              <a:lnSpc>
                <a:spcPct val="115000"/>
              </a:lnSpc>
              <a:spcBef>
                <a:spcPts val="0"/>
              </a:spcBef>
            </a:pPr>
            <a:endParaRPr sz="2000">
              <a:solidFill>
                <a:srgbClr val="33002B"/>
              </a:solidFill>
              <a:latin typeface="Manjari"/>
              <a:ea typeface="Manjari"/>
              <a:cs typeface="Manjari"/>
              <a:sym typeface="Manjari"/>
            </a:endParaRPr>
          </a:p>
          <a:p>
            <a:pPr marL="339725" indent="-327025">
              <a:lnSpc>
                <a:spcPct val="115000"/>
              </a:lnSpc>
              <a:spcBef>
                <a:spcPts val="0"/>
              </a:spcBef>
              <a:buSzPts val="2000"/>
              <a:buChar char="•"/>
            </a:pPr>
            <a:r>
              <a:rPr lang="en-US" sz="2000" b="1">
                <a:solidFill>
                  <a:srgbClr val="33002B"/>
                </a:solidFill>
                <a:latin typeface="Manjari"/>
                <a:ea typeface="Manjari"/>
                <a:cs typeface="Manjari"/>
                <a:sym typeface="Manjari"/>
              </a:rPr>
              <a:t>What is SQL full outer join?</a:t>
            </a:r>
            <a:endParaRPr sz="2000" b="1">
              <a:solidFill>
                <a:srgbClr val="33002B"/>
              </a:solidFill>
              <a:latin typeface="Manjari"/>
              <a:ea typeface="Manjari"/>
              <a:cs typeface="Manjari"/>
              <a:sym typeface="Manjari"/>
            </a:endParaRPr>
          </a:p>
          <a:p>
            <a:pPr marL="339725" indent="-327025">
              <a:lnSpc>
                <a:spcPct val="115000"/>
              </a:lnSpc>
              <a:spcBef>
                <a:spcPts val="0"/>
              </a:spcBef>
              <a:buSzPts val="2000"/>
              <a:buChar char="•"/>
            </a:pPr>
            <a:r>
              <a:rPr lang="en-US" sz="2000">
                <a:solidFill>
                  <a:srgbClr val="33002B"/>
                </a:solidFill>
                <a:latin typeface="Manjari"/>
                <a:ea typeface="Manjari"/>
                <a:cs typeface="Manjari"/>
                <a:sym typeface="Manjari"/>
              </a:rPr>
              <a:t>SQL full outer join is used to combine the result of both left and right outer join and returns all rows (don't care its matched or unmatched) from the both participating tables.</a:t>
            </a:r>
            <a:endParaRPr sz="2000">
              <a:solidFill>
                <a:srgbClr val="33002B"/>
              </a:solidFill>
              <a:latin typeface="Manjari"/>
              <a:ea typeface="Manjari"/>
              <a:cs typeface="Manjari"/>
              <a:sym typeface="Manjari"/>
            </a:endParaRPr>
          </a:p>
          <a:p>
            <a:pPr marL="0" indent="0">
              <a:lnSpc>
                <a:spcPct val="115000"/>
              </a:lnSpc>
              <a:spcBef>
                <a:spcPts val="0"/>
              </a:spcBef>
            </a:pPr>
            <a:endParaRPr sz="2000">
              <a:solidFill>
                <a:srgbClr val="33002B"/>
              </a:solidFill>
              <a:latin typeface="Manjari"/>
              <a:ea typeface="Manjari"/>
              <a:cs typeface="Manjari"/>
              <a:sym typeface="Manjari"/>
            </a:endParaRPr>
          </a:p>
        </p:txBody>
      </p:sp>
    </p:spTree>
    <p:extLst>
      <p:ext uri="{BB962C8B-B14F-4D97-AF65-F5344CB8AC3E}">
        <p14:creationId xmlns:p14="http://schemas.microsoft.com/office/powerpoint/2010/main" val="3836584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43"/>
        <p:cNvGrpSpPr/>
        <p:nvPr/>
      </p:nvGrpSpPr>
      <p:grpSpPr>
        <a:xfrm>
          <a:off x="0" y="0"/>
          <a:ext cx="0" cy="0"/>
          <a:chOff x="0" y="0"/>
          <a:chExt cx="0" cy="0"/>
        </a:xfrm>
      </p:grpSpPr>
      <p:sp>
        <p:nvSpPr>
          <p:cNvPr id="1644" name="Google Shape;1644;ga282d0d8c0_0_136"/>
          <p:cNvSpPr txBox="1">
            <a:spLocks noGrp="1"/>
          </p:cNvSpPr>
          <p:nvPr>
            <p:ph type="title"/>
          </p:nvPr>
        </p:nvSpPr>
        <p:spPr>
          <a:xfrm>
            <a:off x="1919287" y="647700"/>
            <a:ext cx="8229600" cy="981000"/>
          </a:xfrm>
          <a:prstGeom prst="rect">
            <a:avLst/>
          </a:prstGeom>
          <a:noFill/>
          <a:ln>
            <a:noFill/>
          </a:ln>
        </p:spPr>
        <p:txBody>
          <a:bodyPr spcFirstLastPara="1" wrap="square" lIns="90000" tIns="46800" rIns="90000" bIns="46800" anchor="ctr" anchorCtr="0">
            <a:noAutofit/>
          </a:bodyPr>
          <a:lstStyle/>
          <a:p>
            <a:pPr>
              <a:buClr>
                <a:schemeClr val="dk1"/>
              </a:buClr>
              <a:buSzPts val="1100"/>
            </a:pPr>
            <a:r>
              <a:rPr lang="en-US" sz="3600" b="1">
                <a:solidFill>
                  <a:srgbClr val="820F71"/>
                </a:solidFill>
                <a:latin typeface="Manjari"/>
                <a:ea typeface="Manjari"/>
                <a:cs typeface="Manjari"/>
                <a:sym typeface="Manjari"/>
              </a:rPr>
              <a:t>SQL JOIN</a:t>
            </a:r>
            <a:endParaRPr sz="3600" b="1">
              <a:solidFill>
                <a:srgbClr val="820F71"/>
              </a:solidFill>
              <a:latin typeface="Manjari"/>
              <a:ea typeface="Manjari"/>
              <a:cs typeface="Manjari"/>
              <a:sym typeface="Manjari"/>
            </a:endParaRPr>
          </a:p>
        </p:txBody>
      </p:sp>
      <p:sp>
        <p:nvSpPr>
          <p:cNvPr id="1645" name="Google Shape;1645;ga282d0d8c0_0_136"/>
          <p:cNvSpPr txBox="1">
            <a:spLocks noGrp="1"/>
          </p:cNvSpPr>
          <p:nvPr>
            <p:ph type="body" idx="1"/>
          </p:nvPr>
        </p:nvSpPr>
        <p:spPr>
          <a:xfrm>
            <a:off x="1992312" y="2071687"/>
            <a:ext cx="8229600" cy="4526100"/>
          </a:xfrm>
          <a:prstGeom prst="rect">
            <a:avLst/>
          </a:prstGeom>
          <a:noFill/>
          <a:ln>
            <a:noFill/>
          </a:ln>
        </p:spPr>
        <p:txBody>
          <a:bodyPr spcFirstLastPara="1" wrap="square" lIns="90000" tIns="46800" rIns="90000" bIns="46800" anchor="t" anchorCtr="0">
            <a:noAutofit/>
          </a:bodyPr>
          <a:lstStyle/>
          <a:p>
            <a:pPr indent="-355600">
              <a:lnSpc>
                <a:spcPct val="115000"/>
              </a:lnSpc>
              <a:spcBef>
                <a:spcPts val="0"/>
              </a:spcBef>
              <a:buClr>
                <a:schemeClr val="dk1"/>
              </a:buClr>
              <a:buSzPts val="2000"/>
              <a:buChar char="•"/>
            </a:pPr>
            <a:r>
              <a:rPr lang="en-US" sz="2000">
                <a:solidFill>
                  <a:srgbClr val="33002B"/>
                </a:solidFill>
                <a:latin typeface="Manjari"/>
                <a:ea typeface="Manjari"/>
                <a:cs typeface="Manjari"/>
                <a:sym typeface="Manjari"/>
              </a:rPr>
              <a:t>Syntax for full outer join:</a:t>
            </a:r>
            <a:endParaRPr sz="2000">
              <a:solidFill>
                <a:srgbClr val="33002B"/>
              </a:solidFill>
              <a:latin typeface="Manjari"/>
              <a:ea typeface="Manjari"/>
              <a:cs typeface="Manjari"/>
              <a:sym typeface="Manjari"/>
            </a:endParaRPr>
          </a:p>
          <a:p>
            <a:pPr indent="-355600">
              <a:lnSpc>
                <a:spcPct val="115000"/>
              </a:lnSpc>
              <a:spcBef>
                <a:spcPts val="0"/>
              </a:spcBef>
              <a:buClr>
                <a:schemeClr val="accent1"/>
              </a:buClr>
              <a:buSzPts val="2000"/>
              <a:buChar char="•"/>
            </a:pPr>
            <a:r>
              <a:rPr lang="en-US" sz="2000">
                <a:solidFill>
                  <a:schemeClr val="accent1"/>
                </a:solidFill>
                <a:latin typeface="Manjari"/>
                <a:ea typeface="Manjari"/>
                <a:cs typeface="Manjari"/>
                <a:sym typeface="Manjari"/>
              </a:rPr>
              <a:t>SELECT *  </a:t>
            </a:r>
            <a:endParaRPr sz="2000">
              <a:solidFill>
                <a:schemeClr val="accent1"/>
              </a:solidFill>
              <a:latin typeface="Manjari"/>
              <a:ea typeface="Manjari"/>
              <a:cs typeface="Manjari"/>
              <a:sym typeface="Manjari"/>
            </a:endParaRPr>
          </a:p>
          <a:p>
            <a:pPr indent="-355600">
              <a:lnSpc>
                <a:spcPct val="115000"/>
              </a:lnSpc>
              <a:spcBef>
                <a:spcPts val="0"/>
              </a:spcBef>
              <a:buClr>
                <a:schemeClr val="accent1"/>
              </a:buClr>
              <a:buSzPts val="2000"/>
              <a:buChar char="•"/>
            </a:pPr>
            <a:r>
              <a:rPr lang="en-US" sz="2000">
                <a:solidFill>
                  <a:schemeClr val="accent1"/>
                </a:solidFill>
                <a:latin typeface="Manjari"/>
                <a:ea typeface="Manjari"/>
                <a:cs typeface="Manjari"/>
                <a:sym typeface="Manjari"/>
              </a:rPr>
              <a:t>FROM table1  </a:t>
            </a:r>
            <a:endParaRPr sz="2000">
              <a:solidFill>
                <a:schemeClr val="accent1"/>
              </a:solidFill>
              <a:latin typeface="Manjari"/>
              <a:ea typeface="Manjari"/>
              <a:cs typeface="Manjari"/>
              <a:sym typeface="Manjari"/>
            </a:endParaRPr>
          </a:p>
          <a:p>
            <a:pPr indent="-355600">
              <a:lnSpc>
                <a:spcPct val="115000"/>
              </a:lnSpc>
              <a:spcBef>
                <a:spcPts val="0"/>
              </a:spcBef>
              <a:buClr>
                <a:schemeClr val="accent1"/>
              </a:buClr>
              <a:buSzPts val="2000"/>
              <a:buChar char="•"/>
            </a:pPr>
            <a:r>
              <a:rPr lang="en-US" sz="2000">
                <a:solidFill>
                  <a:schemeClr val="accent1"/>
                </a:solidFill>
                <a:latin typeface="Manjari"/>
                <a:ea typeface="Manjari"/>
                <a:cs typeface="Manjari"/>
                <a:sym typeface="Manjari"/>
              </a:rPr>
              <a:t>FULL OUTER JOIN table2  </a:t>
            </a:r>
            <a:endParaRPr sz="2000">
              <a:solidFill>
                <a:schemeClr val="accent1"/>
              </a:solidFill>
              <a:latin typeface="Manjari"/>
              <a:ea typeface="Manjari"/>
              <a:cs typeface="Manjari"/>
              <a:sym typeface="Manjari"/>
            </a:endParaRPr>
          </a:p>
          <a:p>
            <a:pPr indent="-355600">
              <a:lnSpc>
                <a:spcPct val="115000"/>
              </a:lnSpc>
              <a:spcBef>
                <a:spcPts val="0"/>
              </a:spcBef>
              <a:buClr>
                <a:schemeClr val="accent1"/>
              </a:buClr>
              <a:buSzPts val="2000"/>
              <a:buChar char="•"/>
            </a:pPr>
            <a:r>
              <a:rPr lang="en-US" sz="2000">
                <a:solidFill>
                  <a:schemeClr val="accent1"/>
                </a:solidFill>
                <a:latin typeface="Manjari"/>
                <a:ea typeface="Manjari"/>
                <a:cs typeface="Manjari"/>
                <a:sym typeface="Manjari"/>
              </a:rPr>
              <a:t>ON table1.column_name = table2.column_name;  </a:t>
            </a:r>
            <a:endParaRPr sz="2000">
              <a:solidFill>
                <a:schemeClr val="accent1"/>
              </a:solidFill>
              <a:latin typeface="Manjari"/>
              <a:ea typeface="Manjari"/>
              <a:cs typeface="Manjari"/>
              <a:sym typeface="Manjari"/>
            </a:endParaRPr>
          </a:p>
          <a:p>
            <a:pPr indent="-355600">
              <a:lnSpc>
                <a:spcPct val="115000"/>
              </a:lnSpc>
              <a:spcBef>
                <a:spcPts val="0"/>
              </a:spcBef>
              <a:buClr>
                <a:schemeClr val="dk1"/>
              </a:buClr>
              <a:buSzPts val="2000"/>
              <a:buChar char="•"/>
            </a:pPr>
            <a:r>
              <a:rPr lang="en-US" sz="2000" b="1">
                <a:solidFill>
                  <a:srgbClr val="33002B"/>
                </a:solidFill>
                <a:latin typeface="Manjari"/>
                <a:ea typeface="Manjari"/>
                <a:cs typeface="Manjari"/>
                <a:sym typeface="Manjari"/>
              </a:rPr>
              <a:t>Note</a:t>
            </a:r>
            <a:r>
              <a:rPr lang="en-US" sz="2000">
                <a:solidFill>
                  <a:srgbClr val="33002B"/>
                </a:solidFill>
                <a:latin typeface="Manjari"/>
                <a:ea typeface="Manjari"/>
                <a:cs typeface="Manjari"/>
                <a:sym typeface="Manjari"/>
              </a:rPr>
              <a:t>: here table1 and table2 are the name of the tables participating in joining and column_name is the column of the participating tables.</a:t>
            </a:r>
            <a:endParaRPr sz="2000">
              <a:solidFill>
                <a:srgbClr val="33002B"/>
              </a:solidFill>
              <a:latin typeface="Manjari"/>
              <a:ea typeface="Manjari"/>
              <a:cs typeface="Manjari"/>
              <a:sym typeface="Manjari"/>
            </a:endParaRPr>
          </a:p>
        </p:txBody>
      </p:sp>
    </p:spTree>
    <p:extLst>
      <p:ext uri="{BB962C8B-B14F-4D97-AF65-F5344CB8AC3E}">
        <p14:creationId xmlns:p14="http://schemas.microsoft.com/office/powerpoint/2010/main" val="3404618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46"/>
        <p:cNvGrpSpPr/>
        <p:nvPr/>
      </p:nvGrpSpPr>
      <p:grpSpPr>
        <a:xfrm>
          <a:off x="0" y="0"/>
          <a:ext cx="0" cy="0"/>
          <a:chOff x="0" y="0"/>
          <a:chExt cx="0" cy="0"/>
        </a:xfrm>
      </p:grpSpPr>
      <p:sp>
        <p:nvSpPr>
          <p:cNvPr id="1547" name="Google Shape;1547;g5405425f5c_0_171"/>
          <p:cNvSpPr txBox="1">
            <a:spLocks noGrp="1"/>
          </p:cNvSpPr>
          <p:nvPr>
            <p:ph type="title"/>
          </p:nvPr>
        </p:nvSpPr>
        <p:spPr>
          <a:xfrm>
            <a:off x="1919287" y="647700"/>
            <a:ext cx="8229600" cy="981000"/>
          </a:xfrm>
          <a:prstGeom prst="rect">
            <a:avLst/>
          </a:prstGeom>
          <a:noFill/>
          <a:ln>
            <a:noFill/>
          </a:ln>
        </p:spPr>
        <p:txBody>
          <a:bodyPr spcFirstLastPara="1" wrap="square" lIns="90000" tIns="46800" rIns="90000" bIns="46800" anchor="ctr" anchorCtr="0">
            <a:noAutofit/>
          </a:bodyPr>
          <a:lstStyle/>
          <a:p>
            <a:pPr>
              <a:buClr>
                <a:schemeClr val="dk1"/>
              </a:buClr>
              <a:buSzPts val="1100"/>
            </a:pPr>
            <a:r>
              <a:rPr lang="en-US" sz="3600" b="1">
                <a:solidFill>
                  <a:srgbClr val="820F71"/>
                </a:solidFill>
                <a:latin typeface="Manjari"/>
                <a:ea typeface="Manjari"/>
                <a:cs typeface="Manjari"/>
                <a:sym typeface="Manjari"/>
              </a:rPr>
              <a:t>SQL JOIN</a:t>
            </a:r>
            <a:endParaRPr sz="3600" b="1">
              <a:solidFill>
                <a:srgbClr val="820F71"/>
              </a:solidFill>
              <a:latin typeface="Manjari"/>
              <a:ea typeface="Manjari"/>
              <a:cs typeface="Manjari"/>
              <a:sym typeface="Manjari"/>
            </a:endParaRPr>
          </a:p>
        </p:txBody>
      </p:sp>
      <p:sp>
        <p:nvSpPr>
          <p:cNvPr id="1548" name="Google Shape;1548;g5405425f5c_0_171"/>
          <p:cNvSpPr txBox="1">
            <a:spLocks noGrp="1"/>
          </p:cNvSpPr>
          <p:nvPr>
            <p:ph type="body" idx="1"/>
          </p:nvPr>
        </p:nvSpPr>
        <p:spPr>
          <a:xfrm>
            <a:off x="1992312" y="2071687"/>
            <a:ext cx="8229600" cy="4526100"/>
          </a:xfrm>
          <a:prstGeom prst="rect">
            <a:avLst/>
          </a:prstGeom>
          <a:noFill/>
          <a:ln>
            <a:noFill/>
          </a:ln>
        </p:spPr>
        <p:txBody>
          <a:bodyPr spcFirstLastPara="1" wrap="square" lIns="90000" tIns="46800" rIns="90000" bIns="46800" anchor="t" anchorCtr="0">
            <a:noAutofit/>
          </a:bodyPr>
          <a:lstStyle/>
          <a:p>
            <a:pPr marL="339725" indent="-327025">
              <a:lnSpc>
                <a:spcPct val="115000"/>
              </a:lnSpc>
              <a:spcBef>
                <a:spcPts val="0"/>
              </a:spcBef>
              <a:buSzPts val="2000"/>
              <a:buChar char="•"/>
            </a:pPr>
            <a:r>
              <a:rPr lang="en-US" sz="2000" b="1">
                <a:solidFill>
                  <a:srgbClr val="33002B"/>
                </a:solidFill>
                <a:latin typeface="Manjari"/>
                <a:ea typeface="Manjari"/>
                <a:cs typeface="Manjari"/>
                <a:sym typeface="Manjari"/>
              </a:rPr>
              <a:t>SQL JOIN</a:t>
            </a:r>
            <a:endParaRPr sz="2000" b="1">
              <a:solidFill>
                <a:srgbClr val="33002B"/>
              </a:solidFill>
              <a:latin typeface="Manjari"/>
              <a:ea typeface="Manjari"/>
              <a:cs typeface="Manjari"/>
              <a:sym typeface="Manjari"/>
            </a:endParaRPr>
          </a:p>
          <a:p>
            <a:pPr marL="339725" indent="-327025">
              <a:lnSpc>
                <a:spcPct val="115000"/>
              </a:lnSpc>
              <a:spcBef>
                <a:spcPts val="0"/>
              </a:spcBef>
              <a:buSzPts val="2000"/>
              <a:buChar char="•"/>
            </a:pPr>
            <a:r>
              <a:rPr lang="en-US" sz="2000">
                <a:solidFill>
                  <a:srgbClr val="33002B"/>
                </a:solidFill>
                <a:latin typeface="Manjari"/>
                <a:ea typeface="Manjari"/>
                <a:cs typeface="Manjari"/>
                <a:sym typeface="Manjari"/>
              </a:rPr>
              <a:t>As the name shows, JOIN means to combine something. In case of SQL, JOIN means "to combine two or more tables".</a:t>
            </a:r>
            <a:endParaRPr sz="2000">
              <a:solidFill>
                <a:srgbClr val="33002B"/>
              </a:solidFill>
              <a:latin typeface="Manjari"/>
              <a:ea typeface="Manjari"/>
              <a:cs typeface="Manjari"/>
              <a:sym typeface="Manjari"/>
            </a:endParaRPr>
          </a:p>
          <a:p>
            <a:pPr marL="339725" indent="-327025">
              <a:lnSpc>
                <a:spcPct val="115000"/>
              </a:lnSpc>
              <a:spcBef>
                <a:spcPts val="0"/>
              </a:spcBef>
              <a:buSzPts val="2000"/>
              <a:buChar char="•"/>
            </a:pPr>
            <a:r>
              <a:rPr lang="en-US" sz="2000">
                <a:solidFill>
                  <a:srgbClr val="33002B"/>
                </a:solidFill>
                <a:latin typeface="Manjari"/>
                <a:ea typeface="Manjari"/>
                <a:cs typeface="Manjari"/>
                <a:sym typeface="Manjari"/>
              </a:rPr>
              <a:t>The SQL JOIN clause takes records from two or more tables in a database and combines it together.</a:t>
            </a:r>
            <a:endParaRPr sz="2000">
              <a:solidFill>
                <a:srgbClr val="33002B"/>
              </a:solidFill>
              <a:latin typeface="Manjari"/>
              <a:ea typeface="Manjari"/>
              <a:cs typeface="Manjari"/>
              <a:sym typeface="Manjari"/>
            </a:endParaRPr>
          </a:p>
          <a:p>
            <a:pPr marL="339725" indent="-327025">
              <a:lnSpc>
                <a:spcPct val="115000"/>
              </a:lnSpc>
              <a:spcBef>
                <a:spcPts val="0"/>
              </a:spcBef>
              <a:buSzPts val="2000"/>
              <a:buChar char="•"/>
            </a:pPr>
            <a:r>
              <a:rPr lang="en-US" sz="2000">
                <a:solidFill>
                  <a:srgbClr val="33002B"/>
                </a:solidFill>
                <a:latin typeface="Manjari"/>
                <a:ea typeface="Manjari"/>
                <a:cs typeface="Manjari"/>
                <a:sym typeface="Manjari"/>
              </a:rPr>
              <a:t>ANSI standard SQL defines five types of JOIN :</a:t>
            </a:r>
            <a:endParaRPr sz="2000">
              <a:solidFill>
                <a:srgbClr val="33002B"/>
              </a:solidFill>
              <a:latin typeface="Manjari"/>
              <a:ea typeface="Manjari"/>
              <a:cs typeface="Manjari"/>
              <a:sym typeface="Manjari"/>
            </a:endParaRPr>
          </a:p>
          <a:p>
            <a:pPr marL="339725" indent="-327025">
              <a:lnSpc>
                <a:spcPct val="115000"/>
              </a:lnSpc>
              <a:spcBef>
                <a:spcPts val="0"/>
              </a:spcBef>
              <a:buSzPts val="2000"/>
              <a:buChar char="•"/>
            </a:pPr>
            <a:r>
              <a:rPr lang="en-US" sz="2000">
                <a:solidFill>
                  <a:srgbClr val="33002B"/>
                </a:solidFill>
                <a:latin typeface="Manjari"/>
                <a:ea typeface="Manjari"/>
                <a:cs typeface="Manjari"/>
                <a:sym typeface="Manjari"/>
              </a:rPr>
              <a:t>inner join,</a:t>
            </a:r>
            <a:endParaRPr sz="2000">
              <a:solidFill>
                <a:srgbClr val="33002B"/>
              </a:solidFill>
              <a:latin typeface="Manjari"/>
              <a:ea typeface="Manjari"/>
              <a:cs typeface="Manjari"/>
              <a:sym typeface="Manjari"/>
            </a:endParaRPr>
          </a:p>
          <a:p>
            <a:pPr marL="339725" indent="-327025">
              <a:lnSpc>
                <a:spcPct val="115000"/>
              </a:lnSpc>
              <a:spcBef>
                <a:spcPts val="0"/>
              </a:spcBef>
              <a:buSzPts val="2000"/>
              <a:buChar char="•"/>
            </a:pPr>
            <a:r>
              <a:rPr lang="en-US" sz="2000">
                <a:solidFill>
                  <a:srgbClr val="33002B"/>
                </a:solidFill>
                <a:latin typeface="Manjari"/>
                <a:ea typeface="Manjari"/>
                <a:cs typeface="Manjari"/>
                <a:sym typeface="Manjari"/>
              </a:rPr>
              <a:t>left outer join,</a:t>
            </a:r>
            <a:endParaRPr sz="2000">
              <a:solidFill>
                <a:srgbClr val="33002B"/>
              </a:solidFill>
              <a:latin typeface="Manjari"/>
              <a:ea typeface="Manjari"/>
              <a:cs typeface="Manjari"/>
              <a:sym typeface="Manjari"/>
            </a:endParaRPr>
          </a:p>
          <a:p>
            <a:pPr marL="339725" indent="-327025">
              <a:lnSpc>
                <a:spcPct val="115000"/>
              </a:lnSpc>
              <a:spcBef>
                <a:spcPts val="0"/>
              </a:spcBef>
              <a:buSzPts val="2000"/>
              <a:buChar char="•"/>
            </a:pPr>
            <a:r>
              <a:rPr lang="en-US" sz="2000">
                <a:solidFill>
                  <a:srgbClr val="33002B"/>
                </a:solidFill>
                <a:latin typeface="Manjari"/>
                <a:ea typeface="Manjari"/>
                <a:cs typeface="Manjari"/>
                <a:sym typeface="Manjari"/>
              </a:rPr>
              <a:t>right outer join,</a:t>
            </a:r>
            <a:endParaRPr sz="2000">
              <a:solidFill>
                <a:srgbClr val="33002B"/>
              </a:solidFill>
              <a:latin typeface="Manjari"/>
              <a:ea typeface="Manjari"/>
              <a:cs typeface="Manjari"/>
              <a:sym typeface="Manjari"/>
            </a:endParaRPr>
          </a:p>
          <a:p>
            <a:pPr marL="339725" indent="-327025">
              <a:lnSpc>
                <a:spcPct val="115000"/>
              </a:lnSpc>
              <a:spcBef>
                <a:spcPts val="0"/>
              </a:spcBef>
              <a:buSzPts val="2000"/>
              <a:buChar char="•"/>
            </a:pPr>
            <a:r>
              <a:rPr lang="en-US" sz="2000">
                <a:solidFill>
                  <a:srgbClr val="33002B"/>
                </a:solidFill>
                <a:latin typeface="Manjari"/>
                <a:ea typeface="Manjari"/>
                <a:cs typeface="Manjari"/>
                <a:sym typeface="Manjari"/>
              </a:rPr>
              <a:t>full outer join, and</a:t>
            </a:r>
            <a:endParaRPr sz="2000">
              <a:solidFill>
                <a:srgbClr val="33002B"/>
              </a:solidFill>
              <a:latin typeface="Manjari"/>
              <a:ea typeface="Manjari"/>
              <a:cs typeface="Manjari"/>
              <a:sym typeface="Manjari"/>
            </a:endParaRPr>
          </a:p>
          <a:p>
            <a:pPr marL="339725" indent="-327025">
              <a:lnSpc>
                <a:spcPct val="115000"/>
              </a:lnSpc>
              <a:spcBef>
                <a:spcPts val="0"/>
              </a:spcBef>
              <a:buSzPts val="2000"/>
              <a:buChar char="•"/>
            </a:pPr>
            <a:r>
              <a:rPr lang="en-US" sz="2000">
                <a:solidFill>
                  <a:srgbClr val="33002B"/>
                </a:solidFill>
                <a:latin typeface="Manjari"/>
                <a:ea typeface="Manjari"/>
                <a:cs typeface="Manjari"/>
                <a:sym typeface="Manjari"/>
              </a:rPr>
              <a:t>cross join.</a:t>
            </a:r>
            <a:endParaRPr sz="2000">
              <a:solidFill>
                <a:srgbClr val="33002B"/>
              </a:solidFill>
              <a:latin typeface="Manjari"/>
              <a:ea typeface="Manjari"/>
              <a:cs typeface="Manjari"/>
              <a:sym typeface="Manjari"/>
            </a:endParaRPr>
          </a:p>
        </p:txBody>
      </p:sp>
    </p:spTree>
    <p:extLst>
      <p:ext uri="{BB962C8B-B14F-4D97-AF65-F5344CB8AC3E}">
        <p14:creationId xmlns:p14="http://schemas.microsoft.com/office/powerpoint/2010/main" val="2313782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49"/>
        <p:cNvGrpSpPr/>
        <p:nvPr/>
      </p:nvGrpSpPr>
      <p:grpSpPr>
        <a:xfrm>
          <a:off x="0" y="0"/>
          <a:ext cx="0" cy="0"/>
          <a:chOff x="0" y="0"/>
          <a:chExt cx="0" cy="0"/>
        </a:xfrm>
      </p:grpSpPr>
      <p:sp>
        <p:nvSpPr>
          <p:cNvPr id="1650" name="Google Shape;1650;ga282d0d8c0_0_143"/>
          <p:cNvSpPr txBox="1">
            <a:spLocks noGrp="1"/>
          </p:cNvSpPr>
          <p:nvPr>
            <p:ph type="title"/>
          </p:nvPr>
        </p:nvSpPr>
        <p:spPr>
          <a:xfrm>
            <a:off x="1919287" y="647700"/>
            <a:ext cx="8229600" cy="981000"/>
          </a:xfrm>
          <a:prstGeom prst="rect">
            <a:avLst/>
          </a:prstGeom>
          <a:noFill/>
          <a:ln>
            <a:noFill/>
          </a:ln>
        </p:spPr>
        <p:txBody>
          <a:bodyPr spcFirstLastPara="1" wrap="square" lIns="90000" tIns="46800" rIns="90000" bIns="46800" anchor="ctr" anchorCtr="0">
            <a:noAutofit/>
          </a:bodyPr>
          <a:lstStyle/>
          <a:p>
            <a:pPr>
              <a:buClr>
                <a:schemeClr val="dk1"/>
              </a:buClr>
              <a:buSzPts val="1100"/>
            </a:pPr>
            <a:r>
              <a:rPr lang="en-US" sz="3600" b="1">
                <a:solidFill>
                  <a:srgbClr val="820F71"/>
                </a:solidFill>
                <a:latin typeface="Manjari"/>
                <a:ea typeface="Manjari"/>
                <a:cs typeface="Manjari"/>
                <a:sym typeface="Manjari"/>
              </a:rPr>
              <a:t>SQL JOIN</a:t>
            </a:r>
            <a:endParaRPr sz="3600" b="1">
              <a:solidFill>
                <a:srgbClr val="820F71"/>
              </a:solidFill>
              <a:latin typeface="Manjari"/>
              <a:ea typeface="Manjari"/>
              <a:cs typeface="Manjari"/>
              <a:sym typeface="Manjari"/>
            </a:endParaRPr>
          </a:p>
        </p:txBody>
      </p:sp>
      <p:sp>
        <p:nvSpPr>
          <p:cNvPr id="1651" name="Google Shape;1651;ga282d0d8c0_0_143"/>
          <p:cNvSpPr txBox="1">
            <a:spLocks noGrp="1"/>
          </p:cNvSpPr>
          <p:nvPr>
            <p:ph type="body" idx="1"/>
          </p:nvPr>
        </p:nvSpPr>
        <p:spPr>
          <a:xfrm>
            <a:off x="1992312" y="2071687"/>
            <a:ext cx="8229600" cy="4526100"/>
          </a:xfrm>
          <a:prstGeom prst="rect">
            <a:avLst/>
          </a:prstGeom>
          <a:noFill/>
          <a:ln>
            <a:noFill/>
          </a:ln>
        </p:spPr>
        <p:txBody>
          <a:bodyPr spcFirstLastPara="1" wrap="square" lIns="90000" tIns="46800" rIns="90000" bIns="46800" anchor="t" anchorCtr="0">
            <a:noAutofit/>
          </a:bodyPr>
          <a:lstStyle/>
          <a:p>
            <a:pPr marL="339725" indent="-327025">
              <a:lnSpc>
                <a:spcPct val="115000"/>
              </a:lnSpc>
              <a:spcBef>
                <a:spcPts val="0"/>
              </a:spcBef>
              <a:buSzPts val="2000"/>
              <a:buChar char="•"/>
            </a:pPr>
            <a:r>
              <a:rPr lang="en-US" sz="2000" b="1">
                <a:solidFill>
                  <a:srgbClr val="33002B"/>
                </a:solidFill>
                <a:latin typeface="Manjari"/>
                <a:ea typeface="Manjari"/>
                <a:cs typeface="Manjari"/>
                <a:sym typeface="Manjari"/>
              </a:rPr>
              <a:t>table_A</a:t>
            </a:r>
            <a:endParaRPr sz="2000" b="1">
              <a:solidFill>
                <a:srgbClr val="33002B"/>
              </a:solidFill>
              <a:latin typeface="Manjari"/>
              <a:ea typeface="Manjari"/>
              <a:cs typeface="Manjari"/>
              <a:sym typeface="Manjari"/>
            </a:endParaRPr>
          </a:p>
        </p:txBody>
      </p:sp>
      <p:graphicFrame>
        <p:nvGraphicFramePr>
          <p:cNvPr id="1652" name="Google Shape;1652;ga282d0d8c0_0_143"/>
          <p:cNvGraphicFramePr/>
          <p:nvPr/>
        </p:nvGraphicFramePr>
        <p:xfrm>
          <a:off x="1992301" y="2670076"/>
          <a:ext cx="2297625" cy="1984313"/>
        </p:xfrm>
        <a:graphic>
          <a:graphicData uri="http://schemas.openxmlformats.org/drawingml/2006/table">
            <a:tbl>
              <a:tblPr>
                <a:solidFill>
                  <a:srgbClr val="FFFFFF"/>
                </a:solidFill>
              </a:tblPr>
              <a:tblGrid>
                <a:gridCol w="1102950">
                  <a:extLst>
                    <a:ext uri="{9D8B030D-6E8A-4147-A177-3AD203B41FA5}">
                      <a16:colId xmlns:a16="http://schemas.microsoft.com/office/drawing/2014/main" val="20000"/>
                    </a:ext>
                  </a:extLst>
                </a:gridCol>
                <a:gridCol w="1194675">
                  <a:extLst>
                    <a:ext uri="{9D8B030D-6E8A-4147-A177-3AD203B41FA5}">
                      <a16:colId xmlns:a16="http://schemas.microsoft.com/office/drawing/2014/main" val="20001"/>
                    </a:ext>
                  </a:extLst>
                </a:gridCol>
              </a:tblGrid>
              <a:tr h="428625">
                <a:tc>
                  <a:txBody>
                    <a:bodyPr/>
                    <a:lstStyle/>
                    <a:p>
                      <a:pPr marL="0" lvl="0" indent="0" algn="ctr" rtl="0">
                        <a:lnSpc>
                          <a:spcPct val="115000"/>
                        </a:lnSpc>
                        <a:spcBef>
                          <a:spcPts val="0"/>
                        </a:spcBef>
                        <a:spcAft>
                          <a:spcPts val="0"/>
                        </a:spcAft>
                        <a:buNone/>
                      </a:pPr>
                      <a:r>
                        <a:rPr lang="en-US" sz="1800" b="1">
                          <a:highlight>
                            <a:srgbClr val="CCCCCC"/>
                          </a:highlight>
                          <a:latin typeface="Times New Roman"/>
                          <a:ea typeface="Times New Roman"/>
                          <a:cs typeface="Times New Roman"/>
                          <a:sym typeface="Times New Roman"/>
                        </a:rPr>
                        <a:t>A</a:t>
                      </a:r>
                      <a:endParaRPr sz="1800" b="1">
                        <a:highlight>
                          <a:srgbClr val="CCCCCC"/>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CCCCC"/>
                    </a:solidFill>
                  </a:tcPr>
                </a:tc>
                <a:tc>
                  <a:txBody>
                    <a:bodyPr/>
                    <a:lstStyle/>
                    <a:p>
                      <a:pPr marL="0" lvl="0" indent="0" algn="ctr" rtl="0">
                        <a:lnSpc>
                          <a:spcPct val="115000"/>
                        </a:lnSpc>
                        <a:spcBef>
                          <a:spcPts val="0"/>
                        </a:spcBef>
                        <a:spcAft>
                          <a:spcPts val="0"/>
                        </a:spcAft>
                        <a:buNone/>
                      </a:pPr>
                      <a:r>
                        <a:rPr lang="en-US" sz="1800" b="1">
                          <a:highlight>
                            <a:srgbClr val="CCCCCC"/>
                          </a:highlight>
                          <a:latin typeface="Times New Roman"/>
                          <a:ea typeface="Times New Roman"/>
                          <a:cs typeface="Times New Roman"/>
                          <a:sym typeface="Times New Roman"/>
                        </a:rPr>
                        <a:t>M</a:t>
                      </a:r>
                      <a:endParaRPr sz="1800" b="1">
                        <a:highlight>
                          <a:srgbClr val="CCCCCC"/>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CCCCC"/>
                    </a:solidFill>
                  </a:tcPr>
                </a:tc>
                <a:extLst>
                  <a:ext uri="{0D108BD9-81ED-4DB2-BD59-A6C34878D82A}">
                    <a16:rowId xmlns:a16="http://schemas.microsoft.com/office/drawing/2014/main" val="10000"/>
                  </a:ext>
                </a:extLst>
              </a:tr>
              <a:tr h="381000">
                <a:tc>
                  <a:txBody>
                    <a:bodyPr/>
                    <a:lstStyle/>
                    <a:p>
                      <a:pPr marL="190500" lvl="0" indent="0" algn="l" rtl="0">
                        <a:lnSpc>
                          <a:spcPct val="172500"/>
                        </a:lnSpc>
                        <a:spcBef>
                          <a:spcPts val="0"/>
                        </a:spcBef>
                        <a:spcAft>
                          <a:spcPts val="0"/>
                        </a:spcAft>
                        <a:buNone/>
                      </a:pPr>
                      <a:r>
                        <a:rPr lang="en-US" sz="1500">
                          <a:highlight>
                            <a:srgbClr val="FFFFFF"/>
                          </a:highlight>
                          <a:latin typeface="Verdana"/>
                          <a:ea typeface="Verdana"/>
                          <a:cs typeface="Verdana"/>
                          <a:sym typeface="Verdana"/>
                        </a:rPr>
                        <a:t>1</a:t>
                      </a:r>
                      <a:endParaRPr sz="15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500">
                          <a:highlight>
                            <a:srgbClr val="FFFFFF"/>
                          </a:highlight>
                          <a:latin typeface="Verdana"/>
                          <a:ea typeface="Verdana"/>
                          <a:cs typeface="Verdana"/>
                          <a:sym typeface="Verdana"/>
                        </a:rPr>
                        <a:t>m</a:t>
                      </a:r>
                      <a:endParaRPr sz="15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190500" lvl="0" indent="0" algn="l" rtl="0">
                        <a:lnSpc>
                          <a:spcPct val="172500"/>
                        </a:lnSpc>
                        <a:spcBef>
                          <a:spcPts val="0"/>
                        </a:spcBef>
                        <a:spcAft>
                          <a:spcPts val="0"/>
                        </a:spcAft>
                        <a:buNone/>
                      </a:pPr>
                      <a:r>
                        <a:rPr lang="en-US" sz="1500">
                          <a:highlight>
                            <a:srgbClr val="FFFFFF"/>
                          </a:highlight>
                          <a:latin typeface="Verdana"/>
                          <a:ea typeface="Verdana"/>
                          <a:cs typeface="Verdana"/>
                          <a:sym typeface="Verdana"/>
                        </a:rPr>
                        <a:t>2</a:t>
                      </a:r>
                      <a:endParaRPr sz="15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500">
                          <a:highlight>
                            <a:srgbClr val="FFFFFF"/>
                          </a:highlight>
                          <a:latin typeface="Verdana"/>
                          <a:ea typeface="Verdana"/>
                          <a:cs typeface="Verdana"/>
                          <a:sym typeface="Verdana"/>
                        </a:rPr>
                        <a:t>n</a:t>
                      </a:r>
                      <a:endParaRPr sz="15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190500" lvl="0" indent="0" algn="l" rtl="0">
                        <a:lnSpc>
                          <a:spcPct val="172500"/>
                        </a:lnSpc>
                        <a:spcBef>
                          <a:spcPts val="0"/>
                        </a:spcBef>
                        <a:spcAft>
                          <a:spcPts val="0"/>
                        </a:spcAft>
                        <a:buNone/>
                      </a:pPr>
                      <a:r>
                        <a:rPr lang="en-US" sz="1500">
                          <a:highlight>
                            <a:srgbClr val="FFFFFF"/>
                          </a:highlight>
                          <a:latin typeface="Verdana"/>
                          <a:ea typeface="Verdana"/>
                          <a:cs typeface="Verdana"/>
                          <a:sym typeface="Verdana"/>
                        </a:rPr>
                        <a:t>4</a:t>
                      </a:r>
                      <a:endParaRPr sz="15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500">
                          <a:highlight>
                            <a:srgbClr val="FFFFFF"/>
                          </a:highlight>
                          <a:latin typeface="Verdana"/>
                          <a:ea typeface="Verdana"/>
                          <a:cs typeface="Verdana"/>
                          <a:sym typeface="Verdana"/>
                        </a:rPr>
                        <a:t>o</a:t>
                      </a:r>
                      <a:endParaRPr sz="15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653" name="Google Shape;1653;ga282d0d8c0_0_143"/>
          <p:cNvSpPr txBox="1"/>
          <p:nvPr/>
        </p:nvSpPr>
        <p:spPr>
          <a:xfrm>
            <a:off x="6096000" y="2071675"/>
            <a:ext cx="3000000" cy="3000000"/>
          </a:xfrm>
          <a:prstGeom prst="rect">
            <a:avLst/>
          </a:prstGeom>
          <a:noFill/>
          <a:ln>
            <a:noFill/>
          </a:ln>
        </p:spPr>
        <p:txBody>
          <a:bodyPr spcFirstLastPara="1" wrap="square" lIns="91425" tIns="91425" rIns="91425" bIns="91425" anchor="t" anchorCtr="0">
            <a:noAutofit/>
          </a:bodyPr>
          <a:lstStyle/>
          <a:p>
            <a:pPr marL="339725" indent="-327025">
              <a:lnSpc>
                <a:spcPct val="115000"/>
              </a:lnSpc>
              <a:buSzPts val="2000"/>
              <a:buChar char="•"/>
            </a:pPr>
            <a:r>
              <a:rPr lang="en-US" sz="2000" b="1">
                <a:solidFill>
                  <a:srgbClr val="33002B"/>
                </a:solidFill>
                <a:latin typeface="Manjari"/>
                <a:ea typeface="Manjari"/>
                <a:cs typeface="Manjari"/>
                <a:sym typeface="Manjari"/>
              </a:rPr>
              <a:t>table_B</a:t>
            </a:r>
            <a:endParaRPr sz="2000" b="1">
              <a:solidFill>
                <a:srgbClr val="33002B"/>
              </a:solidFill>
              <a:latin typeface="Manjari"/>
              <a:ea typeface="Manjari"/>
              <a:cs typeface="Manjari"/>
              <a:sym typeface="Manjari"/>
            </a:endParaRPr>
          </a:p>
        </p:txBody>
      </p:sp>
      <p:graphicFrame>
        <p:nvGraphicFramePr>
          <p:cNvPr id="1654" name="Google Shape;1654;ga282d0d8c0_0_143"/>
          <p:cNvGraphicFramePr/>
          <p:nvPr/>
        </p:nvGraphicFramePr>
        <p:xfrm>
          <a:off x="6310176" y="2714426"/>
          <a:ext cx="2297625" cy="2127375"/>
        </p:xfrm>
        <a:graphic>
          <a:graphicData uri="http://schemas.openxmlformats.org/drawingml/2006/table">
            <a:tbl>
              <a:tblPr>
                <a:solidFill>
                  <a:srgbClr val="FFFFFF"/>
                </a:solidFill>
              </a:tblPr>
              <a:tblGrid>
                <a:gridCol w="1162450">
                  <a:extLst>
                    <a:ext uri="{9D8B030D-6E8A-4147-A177-3AD203B41FA5}">
                      <a16:colId xmlns:a16="http://schemas.microsoft.com/office/drawing/2014/main" val="20000"/>
                    </a:ext>
                  </a:extLst>
                </a:gridCol>
                <a:gridCol w="1135175">
                  <a:extLst>
                    <a:ext uri="{9D8B030D-6E8A-4147-A177-3AD203B41FA5}">
                      <a16:colId xmlns:a16="http://schemas.microsoft.com/office/drawing/2014/main" val="20001"/>
                    </a:ext>
                  </a:extLst>
                </a:gridCol>
              </a:tblGrid>
              <a:tr h="567300">
                <a:tc>
                  <a:txBody>
                    <a:bodyPr/>
                    <a:lstStyle/>
                    <a:p>
                      <a:pPr marL="0" marR="0" lvl="0" indent="0" algn="ctr" rtl="0">
                        <a:lnSpc>
                          <a:spcPct val="115000"/>
                        </a:lnSpc>
                        <a:spcBef>
                          <a:spcPts val="0"/>
                        </a:spcBef>
                        <a:spcAft>
                          <a:spcPts val="0"/>
                        </a:spcAft>
                        <a:buNone/>
                      </a:pPr>
                      <a:r>
                        <a:rPr lang="en-US" sz="1800" b="1">
                          <a:highlight>
                            <a:srgbClr val="CCCCCC"/>
                          </a:highlight>
                          <a:latin typeface="Times New Roman"/>
                          <a:ea typeface="Times New Roman"/>
                          <a:cs typeface="Times New Roman"/>
                          <a:sym typeface="Times New Roman"/>
                        </a:rPr>
                        <a:t>A</a:t>
                      </a:r>
                      <a:endParaRPr sz="2300" b="1">
                        <a:highlight>
                          <a:srgbClr val="CCCCCC"/>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CCCCC"/>
                    </a:solidFill>
                  </a:tcPr>
                </a:tc>
                <a:tc>
                  <a:txBody>
                    <a:bodyPr/>
                    <a:lstStyle/>
                    <a:p>
                      <a:pPr marL="0" lvl="0" indent="0" algn="l" rtl="0">
                        <a:lnSpc>
                          <a:spcPct val="115000"/>
                        </a:lnSpc>
                        <a:spcBef>
                          <a:spcPts val="0"/>
                        </a:spcBef>
                        <a:spcAft>
                          <a:spcPts val="0"/>
                        </a:spcAft>
                        <a:buNone/>
                      </a:pPr>
                      <a:r>
                        <a:rPr lang="en-US" sz="1800" b="1">
                          <a:highlight>
                            <a:srgbClr val="CCCCCC"/>
                          </a:highlight>
                          <a:latin typeface="Times New Roman"/>
                          <a:ea typeface="Times New Roman"/>
                          <a:cs typeface="Times New Roman"/>
                          <a:sym typeface="Times New Roman"/>
                        </a:rPr>
                        <a:t>N</a:t>
                      </a:r>
                      <a:endParaRPr sz="1800" b="1">
                        <a:highlight>
                          <a:srgbClr val="CCCCCC"/>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CCCCC"/>
                    </a:solidFill>
                  </a:tcPr>
                </a:tc>
                <a:extLst>
                  <a:ext uri="{0D108BD9-81ED-4DB2-BD59-A6C34878D82A}">
                    <a16:rowId xmlns:a16="http://schemas.microsoft.com/office/drawing/2014/main" val="10000"/>
                  </a:ext>
                </a:extLst>
              </a:tr>
              <a:tr h="520025">
                <a:tc>
                  <a:txBody>
                    <a:bodyPr/>
                    <a:lstStyle/>
                    <a:p>
                      <a:pPr marL="190500" lvl="0" indent="0" algn="l" rtl="0">
                        <a:lnSpc>
                          <a:spcPct val="172500"/>
                        </a:lnSpc>
                        <a:spcBef>
                          <a:spcPts val="0"/>
                        </a:spcBef>
                        <a:spcAft>
                          <a:spcPts val="0"/>
                        </a:spcAft>
                        <a:buNone/>
                      </a:pPr>
                      <a:r>
                        <a:rPr lang="en-US" sz="1500">
                          <a:highlight>
                            <a:srgbClr val="FFFFFF"/>
                          </a:highlight>
                          <a:latin typeface="Verdana"/>
                          <a:ea typeface="Verdana"/>
                          <a:cs typeface="Verdana"/>
                          <a:sym typeface="Verdana"/>
                        </a:rPr>
                        <a:t>2</a:t>
                      </a:r>
                      <a:endParaRPr sz="15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500">
                          <a:highlight>
                            <a:srgbClr val="FFFFFF"/>
                          </a:highlight>
                          <a:latin typeface="Verdana"/>
                          <a:ea typeface="Verdana"/>
                          <a:cs typeface="Verdana"/>
                          <a:sym typeface="Verdana"/>
                        </a:rPr>
                        <a:t>p</a:t>
                      </a:r>
                      <a:endParaRPr sz="15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1"/>
                  </a:ext>
                </a:extLst>
              </a:tr>
              <a:tr h="520025">
                <a:tc>
                  <a:txBody>
                    <a:bodyPr/>
                    <a:lstStyle/>
                    <a:p>
                      <a:pPr marL="190500" lvl="0" indent="0" algn="l" rtl="0">
                        <a:lnSpc>
                          <a:spcPct val="172500"/>
                        </a:lnSpc>
                        <a:spcBef>
                          <a:spcPts val="0"/>
                        </a:spcBef>
                        <a:spcAft>
                          <a:spcPts val="0"/>
                        </a:spcAft>
                        <a:buNone/>
                      </a:pPr>
                      <a:r>
                        <a:rPr lang="en-US" sz="1500">
                          <a:highlight>
                            <a:srgbClr val="FFFFFF"/>
                          </a:highlight>
                          <a:latin typeface="Verdana"/>
                          <a:ea typeface="Verdana"/>
                          <a:cs typeface="Verdana"/>
                          <a:sym typeface="Verdana"/>
                        </a:rPr>
                        <a:t>3</a:t>
                      </a:r>
                      <a:endParaRPr sz="15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500">
                          <a:highlight>
                            <a:srgbClr val="FFFFFF"/>
                          </a:highlight>
                          <a:latin typeface="Verdana"/>
                          <a:ea typeface="Verdana"/>
                          <a:cs typeface="Verdana"/>
                          <a:sym typeface="Verdana"/>
                        </a:rPr>
                        <a:t>q</a:t>
                      </a:r>
                      <a:endParaRPr sz="15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2"/>
                  </a:ext>
                </a:extLst>
              </a:tr>
              <a:tr h="520025">
                <a:tc>
                  <a:txBody>
                    <a:bodyPr/>
                    <a:lstStyle/>
                    <a:p>
                      <a:pPr marL="190500" lvl="0" indent="0" algn="l" rtl="0">
                        <a:lnSpc>
                          <a:spcPct val="172500"/>
                        </a:lnSpc>
                        <a:spcBef>
                          <a:spcPts val="0"/>
                        </a:spcBef>
                        <a:spcAft>
                          <a:spcPts val="0"/>
                        </a:spcAft>
                        <a:buNone/>
                      </a:pPr>
                      <a:r>
                        <a:rPr lang="en-US" sz="1500">
                          <a:highlight>
                            <a:srgbClr val="FFFFFF"/>
                          </a:highlight>
                          <a:latin typeface="Verdana"/>
                          <a:ea typeface="Verdana"/>
                          <a:cs typeface="Verdana"/>
                          <a:sym typeface="Verdana"/>
                        </a:rPr>
                        <a:t>5</a:t>
                      </a:r>
                      <a:endParaRPr sz="15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500">
                          <a:highlight>
                            <a:srgbClr val="FFFFFF"/>
                          </a:highlight>
                          <a:latin typeface="Verdana"/>
                          <a:ea typeface="Verdana"/>
                          <a:cs typeface="Verdana"/>
                          <a:sym typeface="Verdana"/>
                        </a:rPr>
                        <a:t>r</a:t>
                      </a:r>
                      <a:endParaRPr sz="15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98860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58"/>
        <p:cNvGrpSpPr/>
        <p:nvPr/>
      </p:nvGrpSpPr>
      <p:grpSpPr>
        <a:xfrm>
          <a:off x="0" y="0"/>
          <a:ext cx="0" cy="0"/>
          <a:chOff x="0" y="0"/>
          <a:chExt cx="0" cy="0"/>
        </a:xfrm>
      </p:grpSpPr>
      <p:sp>
        <p:nvSpPr>
          <p:cNvPr id="1659" name="Google Shape;1659;ga282d0d8c0_0_150"/>
          <p:cNvSpPr txBox="1">
            <a:spLocks noGrp="1"/>
          </p:cNvSpPr>
          <p:nvPr>
            <p:ph type="title"/>
          </p:nvPr>
        </p:nvSpPr>
        <p:spPr>
          <a:xfrm>
            <a:off x="1919287" y="647700"/>
            <a:ext cx="8229600" cy="981000"/>
          </a:xfrm>
          <a:prstGeom prst="rect">
            <a:avLst/>
          </a:prstGeom>
          <a:noFill/>
          <a:ln>
            <a:noFill/>
          </a:ln>
        </p:spPr>
        <p:txBody>
          <a:bodyPr spcFirstLastPara="1" wrap="square" lIns="90000" tIns="46800" rIns="90000" bIns="46800" anchor="ctr" anchorCtr="0">
            <a:noAutofit/>
          </a:bodyPr>
          <a:lstStyle/>
          <a:p>
            <a:pPr>
              <a:buClr>
                <a:schemeClr val="dk1"/>
              </a:buClr>
              <a:buSzPts val="1100"/>
            </a:pPr>
            <a:r>
              <a:rPr lang="en-US" sz="3600" b="1">
                <a:solidFill>
                  <a:srgbClr val="820F71"/>
                </a:solidFill>
                <a:latin typeface="Manjari"/>
                <a:ea typeface="Manjari"/>
                <a:cs typeface="Manjari"/>
                <a:sym typeface="Manjari"/>
              </a:rPr>
              <a:t>SQL JOIN</a:t>
            </a:r>
            <a:endParaRPr sz="3600" b="1">
              <a:solidFill>
                <a:srgbClr val="820F71"/>
              </a:solidFill>
              <a:latin typeface="Manjari"/>
              <a:ea typeface="Manjari"/>
              <a:cs typeface="Manjari"/>
              <a:sym typeface="Manjari"/>
            </a:endParaRPr>
          </a:p>
        </p:txBody>
      </p:sp>
      <p:sp>
        <p:nvSpPr>
          <p:cNvPr id="1660" name="Google Shape;1660;ga282d0d8c0_0_150"/>
          <p:cNvSpPr txBox="1">
            <a:spLocks noGrp="1"/>
          </p:cNvSpPr>
          <p:nvPr>
            <p:ph type="body" idx="1"/>
          </p:nvPr>
        </p:nvSpPr>
        <p:spPr>
          <a:xfrm>
            <a:off x="1992312" y="2071687"/>
            <a:ext cx="8229600" cy="4526100"/>
          </a:xfrm>
          <a:prstGeom prst="rect">
            <a:avLst/>
          </a:prstGeom>
          <a:noFill/>
          <a:ln>
            <a:noFill/>
          </a:ln>
        </p:spPr>
        <p:txBody>
          <a:bodyPr spcFirstLastPara="1" wrap="square" lIns="90000" tIns="46800" rIns="90000" bIns="46800" anchor="t" anchorCtr="0">
            <a:noAutofit/>
          </a:bodyPr>
          <a:lstStyle/>
          <a:p>
            <a:pPr marL="339725" indent="-327025">
              <a:lnSpc>
                <a:spcPct val="115000"/>
              </a:lnSpc>
              <a:spcBef>
                <a:spcPts val="0"/>
              </a:spcBef>
              <a:buSzPts val="2000"/>
              <a:buChar char="•"/>
            </a:pPr>
            <a:r>
              <a:rPr lang="en-US" sz="2000" b="1">
                <a:solidFill>
                  <a:srgbClr val="33002B"/>
                </a:solidFill>
                <a:latin typeface="Manjari"/>
                <a:ea typeface="Manjari"/>
                <a:cs typeface="Manjari"/>
                <a:sym typeface="Manjari"/>
              </a:rPr>
              <a:t>Resulting table</a:t>
            </a:r>
            <a:endParaRPr sz="2000" b="1">
              <a:solidFill>
                <a:srgbClr val="33002B"/>
              </a:solidFill>
              <a:latin typeface="Manjari"/>
              <a:ea typeface="Manjari"/>
              <a:cs typeface="Manjari"/>
              <a:sym typeface="Manjari"/>
            </a:endParaRPr>
          </a:p>
        </p:txBody>
      </p:sp>
      <p:graphicFrame>
        <p:nvGraphicFramePr>
          <p:cNvPr id="1661" name="Google Shape;1661;ga282d0d8c0_0_150"/>
          <p:cNvGraphicFramePr/>
          <p:nvPr/>
        </p:nvGraphicFramePr>
        <p:xfrm>
          <a:off x="2065663" y="2843976"/>
          <a:ext cx="3091450" cy="2961325"/>
        </p:xfrm>
        <a:graphic>
          <a:graphicData uri="http://schemas.openxmlformats.org/drawingml/2006/table">
            <a:tbl>
              <a:tblPr>
                <a:solidFill>
                  <a:srgbClr val="FFFFFF"/>
                </a:solidFill>
              </a:tblPr>
              <a:tblGrid>
                <a:gridCol w="767025">
                  <a:extLst>
                    <a:ext uri="{9D8B030D-6E8A-4147-A177-3AD203B41FA5}">
                      <a16:colId xmlns:a16="http://schemas.microsoft.com/office/drawing/2014/main" val="20000"/>
                    </a:ext>
                  </a:extLst>
                </a:gridCol>
                <a:gridCol w="827050">
                  <a:extLst>
                    <a:ext uri="{9D8B030D-6E8A-4147-A177-3AD203B41FA5}">
                      <a16:colId xmlns:a16="http://schemas.microsoft.com/office/drawing/2014/main" val="20001"/>
                    </a:ext>
                  </a:extLst>
                </a:gridCol>
                <a:gridCol w="747000">
                  <a:extLst>
                    <a:ext uri="{9D8B030D-6E8A-4147-A177-3AD203B41FA5}">
                      <a16:colId xmlns:a16="http://schemas.microsoft.com/office/drawing/2014/main" val="20002"/>
                    </a:ext>
                  </a:extLst>
                </a:gridCol>
                <a:gridCol w="750375">
                  <a:extLst>
                    <a:ext uri="{9D8B030D-6E8A-4147-A177-3AD203B41FA5}">
                      <a16:colId xmlns:a16="http://schemas.microsoft.com/office/drawing/2014/main" val="20003"/>
                    </a:ext>
                  </a:extLst>
                </a:gridCol>
              </a:tblGrid>
              <a:tr h="428625">
                <a:tc>
                  <a:txBody>
                    <a:bodyPr/>
                    <a:lstStyle/>
                    <a:p>
                      <a:pPr marL="0" lvl="0" indent="0" algn="ctr" rtl="0">
                        <a:lnSpc>
                          <a:spcPct val="115000"/>
                        </a:lnSpc>
                        <a:spcBef>
                          <a:spcPts val="0"/>
                        </a:spcBef>
                        <a:spcAft>
                          <a:spcPts val="0"/>
                        </a:spcAft>
                        <a:buNone/>
                      </a:pPr>
                      <a:r>
                        <a:rPr lang="en-US" sz="1800" b="1">
                          <a:highlight>
                            <a:srgbClr val="CCCCCC"/>
                          </a:highlight>
                          <a:latin typeface="Times New Roman"/>
                          <a:ea typeface="Times New Roman"/>
                          <a:cs typeface="Times New Roman"/>
                          <a:sym typeface="Times New Roman"/>
                        </a:rPr>
                        <a:t>A</a:t>
                      </a:r>
                      <a:endParaRPr sz="1800" b="1">
                        <a:highlight>
                          <a:srgbClr val="CCCCCC"/>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CCCCC"/>
                    </a:solidFill>
                  </a:tcPr>
                </a:tc>
                <a:tc>
                  <a:txBody>
                    <a:bodyPr/>
                    <a:lstStyle/>
                    <a:p>
                      <a:pPr marL="0" lvl="0" indent="0" algn="ctr" rtl="0">
                        <a:lnSpc>
                          <a:spcPct val="115000"/>
                        </a:lnSpc>
                        <a:spcBef>
                          <a:spcPts val="0"/>
                        </a:spcBef>
                        <a:spcAft>
                          <a:spcPts val="0"/>
                        </a:spcAft>
                        <a:buNone/>
                      </a:pPr>
                      <a:r>
                        <a:rPr lang="en-US" sz="1800" b="1">
                          <a:highlight>
                            <a:srgbClr val="CCCCCC"/>
                          </a:highlight>
                          <a:latin typeface="Times New Roman"/>
                          <a:ea typeface="Times New Roman"/>
                          <a:cs typeface="Times New Roman"/>
                          <a:sym typeface="Times New Roman"/>
                        </a:rPr>
                        <a:t>M</a:t>
                      </a:r>
                      <a:endParaRPr sz="1800" b="1">
                        <a:highlight>
                          <a:srgbClr val="CCCCCC"/>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CCCCC"/>
                    </a:solidFill>
                  </a:tcPr>
                </a:tc>
                <a:tc>
                  <a:txBody>
                    <a:bodyPr/>
                    <a:lstStyle/>
                    <a:p>
                      <a:pPr marL="0" lvl="0" indent="0" algn="ctr" rtl="0">
                        <a:lnSpc>
                          <a:spcPct val="115000"/>
                        </a:lnSpc>
                        <a:spcBef>
                          <a:spcPts val="0"/>
                        </a:spcBef>
                        <a:spcAft>
                          <a:spcPts val="0"/>
                        </a:spcAft>
                        <a:buNone/>
                      </a:pPr>
                      <a:r>
                        <a:rPr lang="en-US" sz="1800" b="1">
                          <a:highlight>
                            <a:srgbClr val="CCCCCC"/>
                          </a:highlight>
                          <a:latin typeface="Times New Roman"/>
                          <a:ea typeface="Times New Roman"/>
                          <a:cs typeface="Times New Roman"/>
                          <a:sym typeface="Times New Roman"/>
                        </a:rPr>
                        <a:t>A</a:t>
                      </a:r>
                      <a:endParaRPr sz="1800" b="1">
                        <a:highlight>
                          <a:srgbClr val="CCCCCC"/>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CCCCC"/>
                    </a:solidFill>
                  </a:tcPr>
                </a:tc>
                <a:tc>
                  <a:txBody>
                    <a:bodyPr/>
                    <a:lstStyle/>
                    <a:p>
                      <a:pPr marL="0" lvl="0" indent="0" algn="ctr" rtl="0">
                        <a:lnSpc>
                          <a:spcPct val="115000"/>
                        </a:lnSpc>
                        <a:spcBef>
                          <a:spcPts val="0"/>
                        </a:spcBef>
                        <a:spcAft>
                          <a:spcPts val="0"/>
                        </a:spcAft>
                        <a:buNone/>
                      </a:pPr>
                      <a:r>
                        <a:rPr lang="en-US" sz="1800" b="1">
                          <a:highlight>
                            <a:srgbClr val="CCCCCC"/>
                          </a:highlight>
                          <a:latin typeface="Times New Roman"/>
                          <a:ea typeface="Times New Roman"/>
                          <a:cs typeface="Times New Roman"/>
                          <a:sym typeface="Times New Roman"/>
                        </a:rPr>
                        <a:t>N</a:t>
                      </a:r>
                      <a:endParaRPr sz="1800" b="1">
                        <a:highlight>
                          <a:srgbClr val="CCCCCC"/>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CCCCC"/>
                    </a:solidFill>
                  </a:tcPr>
                </a:tc>
                <a:extLst>
                  <a:ext uri="{0D108BD9-81ED-4DB2-BD59-A6C34878D82A}">
                    <a16:rowId xmlns:a16="http://schemas.microsoft.com/office/drawing/2014/main" val="10000"/>
                  </a:ext>
                </a:extLst>
              </a:tr>
              <a:tr h="381000">
                <a:tc>
                  <a:txBody>
                    <a:bodyPr/>
                    <a:lstStyle/>
                    <a:p>
                      <a:pPr marL="190500" lvl="0" indent="0" algn="l" rtl="0">
                        <a:lnSpc>
                          <a:spcPct val="172500"/>
                        </a:lnSpc>
                        <a:spcBef>
                          <a:spcPts val="0"/>
                        </a:spcBef>
                        <a:spcAft>
                          <a:spcPts val="0"/>
                        </a:spcAft>
                        <a:buNone/>
                      </a:pPr>
                      <a:r>
                        <a:rPr lang="en-US" sz="1500">
                          <a:highlight>
                            <a:srgbClr val="FFFFFF"/>
                          </a:highlight>
                          <a:latin typeface="Verdana"/>
                          <a:ea typeface="Verdana"/>
                          <a:cs typeface="Verdana"/>
                          <a:sym typeface="Verdana"/>
                        </a:rPr>
                        <a:t>2</a:t>
                      </a:r>
                      <a:endParaRPr sz="15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500">
                          <a:highlight>
                            <a:srgbClr val="FFFFFF"/>
                          </a:highlight>
                          <a:latin typeface="Verdana"/>
                          <a:ea typeface="Verdana"/>
                          <a:cs typeface="Verdana"/>
                          <a:sym typeface="Verdana"/>
                        </a:rPr>
                        <a:t>n</a:t>
                      </a:r>
                      <a:endParaRPr sz="15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500">
                          <a:highlight>
                            <a:srgbClr val="FFFFFF"/>
                          </a:highlight>
                          <a:latin typeface="Verdana"/>
                          <a:ea typeface="Verdana"/>
                          <a:cs typeface="Verdana"/>
                          <a:sym typeface="Verdana"/>
                        </a:rPr>
                        <a:t>2</a:t>
                      </a:r>
                      <a:endParaRPr sz="15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500">
                          <a:highlight>
                            <a:srgbClr val="FFFFFF"/>
                          </a:highlight>
                          <a:latin typeface="Verdana"/>
                          <a:ea typeface="Verdana"/>
                          <a:cs typeface="Verdana"/>
                          <a:sym typeface="Verdana"/>
                        </a:rPr>
                        <a:t>p</a:t>
                      </a:r>
                      <a:endParaRPr sz="15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190500" lvl="0" indent="0" algn="l" rtl="0">
                        <a:lnSpc>
                          <a:spcPct val="172500"/>
                        </a:lnSpc>
                        <a:spcBef>
                          <a:spcPts val="0"/>
                        </a:spcBef>
                        <a:spcAft>
                          <a:spcPts val="0"/>
                        </a:spcAft>
                        <a:buNone/>
                      </a:pPr>
                      <a:r>
                        <a:rPr lang="en-US" sz="1500">
                          <a:highlight>
                            <a:srgbClr val="FFFFFF"/>
                          </a:highlight>
                          <a:latin typeface="Verdana"/>
                          <a:ea typeface="Verdana"/>
                          <a:cs typeface="Verdana"/>
                          <a:sym typeface="Verdana"/>
                        </a:rPr>
                        <a:t>1</a:t>
                      </a:r>
                      <a:endParaRPr sz="15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500">
                          <a:highlight>
                            <a:srgbClr val="FFFFFF"/>
                          </a:highlight>
                          <a:latin typeface="Verdana"/>
                          <a:ea typeface="Verdana"/>
                          <a:cs typeface="Verdana"/>
                          <a:sym typeface="Verdana"/>
                        </a:rPr>
                        <a:t>m</a:t>
                      </a:r>
                      <a:endParaRPr sz="15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500">
                          <a:highlight>
                            <a:srgbClr val="FFFFFF"/>
                          </a:highlight>
                          <a:latin typeface="Verdana"/>
                          <a:ea typeface="Verdana"/>
                          <a:cs typeface="Verdana"/>
                          <a:sym typeface="Verdana"/>
                        </a:rPr>
                        <a:t>-</a:t>
                      </a:r>
                      <a:endParaRPr sz="15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500">
                          <a:highlight>
                            <a:srgbClr val="FFFFFF"/>
                          </a:highlight>
                          <a:latin typeface="Verdana"/>
                          <a:ea typeface="Verdana"/>
                          <a:cs typeface="Verdana"/>
                          <a:sym typeface="Verdana"/>
                        </a:rPr>
                        <a:t>-</a:t>
                      </a:r>
                      <a:endParaRPr sz="15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190500" lvl="0" indent="0" algn="l" rtl="0">
                        <a:lnSpc>
                          <a:spcPct val="172500"/>
                        </a:lnSpc>
                        <a:spcBef>
                          <a:spcPts val="0"/>
                        </a:spcBef>
                        <a:spcAft>
                          <a:spcPts val="0"/>
                        </a:spcAft>
                        <a:buNone/>
                      </a:pPr>
                      <a:r>
                        <a:rPr lang="en-US" sz="1500">
                          <a:highlight>
                            <a:srgbClr val="FFFFFF"/>
                          </a:highlight>
                          <a:latin typeface="Verdana"/>
                          <a:ea typeface="Verdana"/>
                          <a:cs typeface="Verdana"/>
                          <a:sym typeface="Verdana"/>
                        </a:rPr>
                        <a:t>4</a:t>
                      </a:r>
                      <a:endParaRPr sz="15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500">
                          <a:highlight>
                            <a:srgbClr val="FFFFFF"/>
                          </a:highlight>
                          <a:latin typeface="Verdana"/>
                          <a:ea typeface="Verdana"/>
                          <a:cs typeface="Verdana"/>
                          <a:sym typeface="Verdana"/>
                        </a:rPr>
                        <a:t>o</a:t>
                      </a:r>
                      <a:endParaRPr sz="15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500">
                          <a:highlight>
                            <a:srgbClr val="FFFFFF"/>
                          </a:highlight>
                          <a:latin typeface="Verdana"/>
                          <a:ea typeface="Verdana"/>
                          <a:cs typeface="Verdana"/>
                          <a:sym typeface="Verdana"/>
                        </a:rPr>
                        <a:t>-</a:t>
                      </a:r>
                      <a:endParaRPr sz="15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500">
                          <a:highlight>
                            <a:srgbClr val="FFFFFF"/>
                          </a:highlight>
                          <a:latin typeface="Verdana"/>
                          <a:ea typeface="Verdana"/>
                          <a:cs typeface="Verdana"/>
                          <a:sym typeface="Verdana"/>
                        </a:rPr>
                        <a:t>-</a:t>
                      </a:r>
                      <a:endParaRPr sz="15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190500" lvl="0" indent="0" algn="l" rtl="0">
                        <a:lnSpc>
                          <a:spcPct val="172500"/>
                        </a:lnSpc>
                        <a:spcBef>
                          <a:spcPts val="0"/>
                        </a:spcBef>
                        <a:spcAft>
                          <a:spcPts val="0"/>
                        </a:spcAft>
                        <a:buNone/>
                      </a:pPr>
                      <a:r>
                        <a:rPr lang="en-US" sz="1500">
                          <a:highlight>
                            <a:srgbClr val="FFFFFF"/>
                          </a:highlight>
                          <a:latin typeface="Verdana"/>
                          <a:ea typeface="Verdana"/>
                          <a:cs typeface="Verdana"/>
                          <a:sym typeface="Verdana"/>
                        </a:rPr>
                        <a:t>-</a:t>
                      </a:r>
                      <a:endParaRPr sz="15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500">
                          <a:highlight>
                            <a:srgbClr val="FFFFFF"/>
                          </a:highlight>
                          <a:latin typeface="Verdana"/>
                          <a:ea typeface="Verdana"/>
                          <a:cs typeface="Verdana"/>
                          <a:sym typeface="Verdana"/>
                        </a:rPr>
                        <a:t>-</a:t>
                      </a:r>
                      <a:endParaRPr sz="15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500">
                          <a:highlight>
                            <a:srgbClr val="FFFFFF"/>
                          </a:highlight>
                          <a:latin typeface="Verdana"/>
                          <a:ea typeface="Verdana"/>
                          <a:cs typeface="Verdana"/>
                          <a:sym typeface="Verdana"/>
                        </a:rPr>
                        <a:t>3</a:t>
                      </a:r>
                      <a:endParaRPr sz="15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500">
                          <a:highlight>
                            <a:srgbClr val="FFFFFF"/>
                          </a:highlight>
                          <a:latin typeface="Verdana"/>
                          <a:ea typeface="Verdana"/>
                          <a:cs typeface="Verdana"/>
                          <a:sym typeface="Verdana"/>
                        </a:rPr>
                        <a:t>q</a:t>
                      </a:r>
                      <a:endParaRPr sz="15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190500" lvl="0" indent="0" algn="l" rtl="0">
                        <a:lnSpc>
                          <a:spcPct val="172500"/>
                        </a:lnSpc>
                        <a:spcBef>
                          <a:spcPts val="0"/>
                        </a:spcBef>
                        <a:spcAft>
                          <a:spcPts val="0"/>
                        </a:spcAft>
                        <a:buNone/>
                      </a:pPr>
                      <a:r>
                        <a:rPr lang="en-US" sz="1500">
                          <a:highlight>
                            <a:srgbClr val="FFFFFF"/>
                          </a:highlight>
                          <a:latin typeface="Verdana"/>
                          <a:ea typeface="Verdana"/>
                          <a:cs typeface="Verdana"/>
                          <a:sym typeface="Verdana"/>
                        </a:rPr>
                        <a:t>-</a:t>
                      </a:r>
                      <a:endParaRPr sz="15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500">
                          <a:highlight>
                            <a:srgbClr val="FFFFFF"/>
                          </a:highlight>
                          <a:latin typeface="Verdana"/>
                          <a:ea typeface="Verdana"/>
                          <a:cs typeface="Verdana"/>
                          <a:sym typeface="Verdana"/>
                        </a:rPr>
                        <a:t>-</a:t>
                      </a:r>
                      <a:endParaRPr sz="15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500">
                          <a:highlight>
                            <a:srgbClr val="FFFFFF"/>
                          </a:highlight>
                          <a:latin typeface="Verdana"/>
                          <a:ea typeface="Verdana"/>
                          <a:cs typeface="Verdana"/>
                          <a:sym typeface="Verdana"/>
                        </a:rPr>
                        <a:t>5</a:t>
                      </a:r>
                      <a:endParaRPr sz="15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500">
                          <a:highlight>
                            <a:srgbClr val="FFFFFF"/>
                          </a:highlight>
                          <a:latin typeface="Verdana"/>
                          <a:ea typeface="Verdana"/>
                          <a:cs typeface="Verdana"/>
                          <a:sym typeface="Verdana"/>
                        </a:rPr>
                        <a:t>r</a:t>
                      </a:r>
                      <a:endParaRPr sz="15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662" name="Google Shape;1662;ga282d0d8c0_0_150"/>
          <p:cNvSpPr txBox="1"/>
          <p:nvPr/>
        </p:nvSpPr>
        <p:spPr>
          <a:xfrm>
            <a:off x="5632625" y="2071675"/>
            <a:ext cx="4726200" cy="3000000"/>
          </a:xfrm>
          <a:prstGeom prst="rect">
            <a:avLst/>
          </a:prstGeom>
          <a:noFill/>
          <a:ln>
            <a:noFill/>
          </a:ln>
        </p:spPr>
        <p:txBody>
          <a:bodyPr spcFirstLastPara="1" wrap="square" lIns="91425" tIns="91425" rIns="91425" bIns="91425" anchor="t" anchorCtr="0">
            <a:noAutofit/>
          </a:bodyPr>
          <a:lstStyle/>
          <a:p>
            <a:pPr marL="339725" indent="-327025">
              <a:lnSpc>
                <a:spcPct val="115000"/>
              </a:lnSpc>
              <a:buSzPts val="2000"/>
              <a:buChar char="•"/>
            </a:pPr>
            <a:r>
              <a:rPr lang="en-US" sz="2000" b="1">
                <a:solidFill>
                  <a:srgbClr val="33002B"/>
                </a:solidFill>
                <a:latin typeface="Manjari"/>
                <a:ea typeface="Manjari"/>
                <a:cs typeface="Manjari"/>
                <a:sym typeface="Manjari"/>
              </a:rPr>
              <a:t>Because this is a full outer join so all rows (both matching and non-matching) from both tables are included in the output. Here only one row of output displays values in all columns because there is only one match between table_A and table_B.</a:t>
            </a:r>
            <a:endParaRPr sz="2000" b="1">
              <a:solidFill>
                <a:srgbClr val="33002B"/>
              </a:solidFill>
              <a:latin typeface="Manjari"/>
              <a:ea typeface="Manjari"/>
              <a:cs typeface="Manjari"/>
              <a:sym typeface="Manjari"/>
            </a:endParaRPr>
          </a:p>
        </p:txBody>
      </p:sp>
    </p:spTree>
    <p:extLst>
      <p:ext uri="{BB962C8B-B14F-4D97-AF65-F5344CB8AC3E}">
        <p14:creationId xmlns:p14="http://schemas.microsoft.com/office/powerpoint/2010/main" val="1460260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66"/>
        <p:cNvGrpSpPr/>
        <p:nvPr/>
      </p:nvGrpSpPr>
      <p:grpSpPr>
        <a:xfrm>
          <a:off x="0" y="0"/>
          <a:ext cx="0" cy="0"/>
          <a:chOff x="0" y="0"/>
          <a:chExt cx="0" cy="0"/>
        </a:xfrm>
      </p:grpSpPr>
      <p:sp>
        <p:nvSpPr>
          <p:cNvPr id="1667" name="Google Shape;1667;ga282d0d8c0_0_157"/>
          <p:cNvSpPr txBox="1">
            <a:spLocks noGrp="1"/>
          </p:cNvSpPr>
          <p:nvPr>
            <p:ph type="title"/>
          </p:nvPr>
        </p:nvSpPr>
        <p:spPr>
          <a:xfrm>
            <a:off x="1919287" y="647700"/>
            <a:ext cx="8229600" cy="981000"/>
          </a:xfrm>
          <a:prstGeom prst="rect">
            <a:avLst/>
          </a:prstGeom>
          <a:noFill/>
          <a:ln>
            <a:noFill/>
          </a:ln>
        </p:spPr>
        <p:txBody>
          <a:bodyPr spcFirstLastPara="1" wrap="square" lIns="90000" tIns="46800" rIns="90000" bIns="46800" anchor="ctr" anchorCtr="0">
            <a:noAutofit/>
          </a:bodyPr>
          <a:lstStyle/>
          <a:p>
            <a:pPr>
              <a:buClr>
                <a:schemeClr val="dk1"/>
              </a:buClr>
              <a:buSzPts val="1100"/>
            </a:pPr>
            <a:r>
              <a:rPr lang="en-US" sz="3600" b="1">
                <a:solidFill>
                  <a:srgbClr val="820F71"/>
                </a:solidFill>
                <a:latin typeface="Manjari"/>
                <a:ea typeface="Manjari"/>
                <a:cs typeface="Manjari"/>
                <a:sym typeface="Manjari"/>
              </a:rPr>
              <a:t>SQL JOIN</a:t>
            </a:r>
            <a:endParaRPr sz="3600" b="1">
              <a:solidFill>
                <a:srgbClr val="820F71"/>
              </a:solidFill>
              <a:latin typeface="Manjari"/>
              <a:ea typeface="Manjari"/>
              <a:cs typeface="Manjari"/>
              <a:sym typeface="Manjari"/>
            </a:endParaRPr>
          </a:p>
        </p:txBody>
      </p:sp>
      <p:sp>
        <p:nvSpPr>
          <p:cNvPr id="1668" name="Google Shape;1668;ga282d0d8c0_0_157"/>
          <p:cNvSpPr txBox="1">
            <a:spLocks noGrp="1"/>
          </p:cNvSpPr>
          <p:nvPr>
            <p:ph type="body" idx="1"/>
          </p:nvPr>
        </p:nvSpPr>
        <p:spPr>
          <a:xfrm>
            <a:off x="1992312" y="2071687"/>
            <a:ext cx="8229600" cy="4526100"/>
          </a:xfrm>
          <a:prstGeom prst="rect">
            <a:avLst/>
          </a:prstGeom>
          <a:noFill/>
          <a:ln>
            <a:noFill/>
          </a:ln>
        </p:spPr>
        <p:txBody>
          <a:bodyPr spcFirstLastPara="1" wrap="square" lIns="90000" tIns="46800" rIns="90000" bIns="46800" anchor="t" anchorCtr="0">
            <a:noAutofit/>
          </a:bodyPr>
          <a:lstStyle/>
          <a:p>
            <a:pPr marL="339725" indent="-327025">
              <a:lnSpc>
                <a:spcPct val="115000"/>
              </a:lnSpc>
              <a:spcBef>
                <a:spcPts val="0"/>
              </a:spcBef>
              <a:buSzPts val="2000"/>
              <a:buChar char="•"/>
            </a:pPr>
            <a:r>
              <a:rPr lang="en-US" sz="2000" b="1">
                <a:solidFill>
                  <a:srgbClr val="33002B"/>
                </a:solidFill>
                <a:latin typeface="Manjari"/>
                <a:ea typeface="Manjari"/>
                <a:cs typeface="Manjari"/>
                <a:sym typeface="Manjari"/>
              </a:rPr>
              <a:t>SQL Cross Join</a:t>
            </a:r>
            <a:endParaRPr sz="2000" b="1">
              <a:solidFill>
                <a:srgbClr val="33002B"/>
              </a:solidFill>
              <a:latin typeface="Manjari"/>
              <a:ea typeface="Manjari"/>
              <a:cs typeface="Manjari"/>
              <a:sym typeface="Manjari"/>
            </a:endParaRPr>
          </a:p>
          <a:p>
            <a:pPr marL="339725" indent="-327025">
              <a:lnSpc>
                <a:spcPct val="115000"/>
              </a:lnSpc>
              <a:spcBef>
                <a:spcPts val="0"/>
              </a:spcBef>
              <a:buSzPts val="2000"/>
              <a:buChar char="•"/>
            </a:pPr>
            <a:r>
              <a:rPr lang="en-US" sz="2000">
                <a:solidFill>
                  <a:srgbClr val="33002B"/>
                </a:solidFill>
                <a:latin typeface="Manjari"/>
                <a:ea typeface="Manjari"/>
                <a:cs typeface="Manjari"/>
                <a:sym typeface="Manjari"/>
              </a:rPr>
              <a:t>When each row of first table is combined with each row from the second table, known as Cartesian join or cross join. In general words we can say that SQL CROSS JOIN returns the Cartesian product of the sets of rows from the joined table.</a:t>
            </a:r>
            <a:endParaRPr sz="2000">
              <a:solidFill>
                <a:srgbClr val="33002B"/>
              </a:solidFill>
              <a:latin typeface="Manjari"/>
              <a:ea typeface="Manjari"/>
              <a:cs typeface="Manjari"/>
              <a:sym typeface="Manjari"/>
            </a:endParaRPr>
          </a:p>
          <a:p>
            <a:pPr marL="339725" indent="-327025">
              <a:lnSpc>
                <a:spcPct val="115000"/>
              </a:lnSpc>
              <a:spcBef>
                <a:spcPts val="0"/>
              </a:spcBef>
              <a:buSzPts val="2000"/>
              <a:buChar char="•"/>
            </a:pPr>
            <a:r>
              <a:rPr lang="en-US" sz="2000">
                <a:solidFill>
                  <a:srgbClr val="33002B"/>
                </a:solidFill>
                <a:latin typeface="Manjari"/>
                <a:ea typeface="Manjari"/>
                <a:cs typeface="Manjari"/>
                <a:sym typeface="Manjari"/>
              </a:rPr>
              <a:t>We can specify a CROSS JOIN in two ways:</a:t>
            </a:r>
            <a:endParaRPr sz="2000">
              <a:solidFill>
                <a:srgbClr val="33002B"/>
              </a:solidFill>
              <a:latin typeface="Manjari"/>
              <a:ea typeface="Manjari"/>
              <a:cs typeface="Manjari"/>
              <a:sym typeface="Manjari"/>
            </a:endParaRPr>
          </a:p>
          <a:p>
            <a:pPr indent="-355600">
              <a:lnSpc>
                <a:spcPct val="115000"/>
              </a:lnSpc>
              <a:spcBef>
                <a:spcPts val="0"/>
              </a:spcBef>
              <a:buClr>
                <a:srgbClr val="33002B"/>
              </a:buClr>
              <a:buSzPts val="2000"/>
              <a:buFont typeface="Manjari"/>
              <a:buAutoNum type="arabicPeriod"/>
            </a:pPr>
            <a:r>
              <a:rPr lang="en-US" sz="2000">
                <a:solidFill>
                  <a:srgbClr val="33002B"/>
                </a:solidFill>
                <a:latin typeface="Manjari"/>
                <a:ea typeface="Manjari"/>
                <a:cs typeface="Manjari"/>
                <a:sym typeface="Manjari"/>
              </a:rPr>
              <a:t>Using the JOIN syntax.</a:t>
            </a:r>
            <a:endParaRPr sz="2000">
              <a:solidFill>
                <a:srgbClr val="33002B"/>
              </a:solidFill>
              <a:latin typeface="Manjari"/>
              <a:ea typeface="Manjari"/>
              <a:cs typeface="Manjari"/>
              <a:sym typeface="Manjari"/>
            </a:endParaRPr>
          </a:p>
          <a:p>
            <a:pPr indent="-355600">
              <a:lnSpc>
                <a:spcPct val="115000"/>
              </a:lnSpc>
              <a:spcBef>
                <a:spcPts val="0"/>
              </a:spcBef>
              <a:buClr>
                <a:srgbClr val="33002B"/>
              </a:buClr>
              <a:buSzPts val="2000"/>
              <a:buFont typeface="Manjari"/>
              <a:buAutoNum type="arabicPeriod"/>
            </a:pPr>
            <a:r>
              <a:rPr lang="en-US" sz="2000">
                <a:solidFill>
                  <a:srgbClr val="33002B"/>
                </a:solidFill>
                <a:latin typeface="Manjari"/>
                <a:ea typeface="Manjari"/>
                <a:cs typeface="Manjari"/>
                <a:sym typeface="Manjari"/>
              </a:rPr>
              <a:t>the table in the FROM clause without using a WHERE clause.</a:t>
            </a:r>
            <a:endParaRPr sz="2000">
              <a:solidFill>
                <a:srgbClr val="33002B"/>
              </a:solidFill>
              <a:latin typeface="Manjari"/>
              <a:ea typeface="Manjari"/>
              <a:cs typeface="Manjari"/>
              <a:sym typeface="Manjari"/>
            </a:endParaRPr>
          </a:p>
          <a:p>
            <a:pPr marL="339725" indent="-327025">
              <a:lnSpc>
                <a:spcPct val="115000"/>
              </a:lnSpc>
              <a:spcBef>
                <a:spcPts val="0"/>
              </a:spcBef>
              <a:buSzPts val="2000"/>
              <a:buChar char="•"/>
            </a:pPr>
            <a:r>
              <a:rPr lang="en-US" sz="2000">
                <a:solidFill>
                  <a:srgbClr val="33002B"/>
                </a:solidFill>
                <a:latin typeface="Manjari"/>
                <a:ea typeface="Manjari"/>
                <a:cs typeface="Manjari"/>
                <a:sym typeface="Manjari"/>
              </a:rPr>
              <a:t>SYNTAX of SQL Cross Join</a:t>
            </a:r>
            <a:endParaRPr sz="2000">
              <a:solidFill>
                <a:srgbClr val="33002B"/>
              </a:solidFill>
              <a:latin typeface="Manjari"/>
              <a:ea typeface="Manjari"/>
              <a:cs typeface="Manjari"/>
              <a:sym typeface="Manjari"/>
            </a:endParaRPr>
          </a:p>
          <a:p>
            <a:pPr marL="339725" indent="-327025">
              <a:lnSpc>
                <a:spcPct val="115000"/>
              </a:lnSpc>
              <a:spcBef>
                <a:spcPts val="0"/>
              </a:spcBef>
              <a:buClr>
                <a:schemeClr val="accent1"/>
              </a:buClr>
              <a:buSzPts val="2000"/>
              <a:buChar char="•"/>
            </a:pPr>
            <a:r>
              <a:rPr lang="en-US" sz="2000">
                <a:solidFill>
                  <a:schemeClr val="accent1"/>
                </a:solidFill>
                <a:latin typeface="Manjari"/>
                <a:ea typeface="Manjari"/>
                <a:cs typeface="Manjari"/>
                <a:sym typeface="Manjari"/>
              </a:rPr>
              <a:t>SELECT * FROM [TABLE1] CROSS JOIN [TABLE2]  </a:t>
            </a:r>
            <a:endParaRPr sz="2000">
              <a:solidFill>
                <a:schemeClr val="accent1"/>
              </a:solidFill>
              <a:latin typeface="Manjari"/>
              <a:ea typeface="Manjari"/>
              <a:cs typeface="Manjari"/>
              <a:sym typeface="Manjari"/>
            </a:endParaRPr>
          </a:p>
          <a:p>
            <a:pPr marL="339725" indent="-327025">
              <a:lnSpc>
                <a:spcPct val="115000"/>
              </a:lnSpc>
              <a:spcBef>
                <a:spcPts val="0"/>
              </a:spcBef>
              <a:buClr>
                <a:schemeClr val="accent1"/>
              </a:buClr>
              <a:buSzPts val="2000"/>
              <a:buChar char="•"/>
            </a:pPr>
            <a:r>
              <a:rPr lang="en-US" sz="2000">
                <a:solidFill>
                  <a:schemeClr val="accent1"/>
                </a:solidFill>
                <a:latin typeface="Manjari"/>
                <a:ea typeface="Manjari"/>
                <a:cs typeface="Manjari"/>
                <a:sym typeface="Manjari"/>
              </a:rPr>
              <a:t>OR  </a:t>
            </a:r>
            <a:endParaRPr sz="2000">
              <a:solidFill>
                <a:schemeClr val="accent1"/>
              </a:solidFill>
              <a:latin typeface="Manjari"/>
              <a:ea typeface="Manjari"/>
              <a:cs typeface="Manjari"/>
              <a:sym typeface="Manjari"/>
            </a:endParaRPr>
          </a:p>
          <a:p>
            <a:pPr marL="339725" indent="-327025">
              <a:lnSpc>
                <a:spcPct val="115000"/>
              </a:lnSpc>
              <a:spcBef>
                <a:spcPts val="0"/>
              </a:spcBef>
              <a:buClr>
                <a:schemeClr val="accent1"/>
              </a:buClr>
              <a:buSzPts val="2000"/>
              <a:buChar char="•"/>
            </a:pPr>
            <a:r>
              <a:rPr lang="en-US" sz="2000">
                <a:solidFill>
                  <a:schemeClr val="accent1"/>
                </a:solidFill>
                <a:latin typeface="Manjari"/>
                <a:ea typeface="Manjari"/>
                <a:cs typeface="Manjari"/>
                <a:sym typeface="Manjari"/>
              </a:rPr>
              <a:t>SELECT * FROM [ TABLE1] , [TABLE2] </a:t>
            </a:r>
            <a:endParaRPr sz="2000">
              <a:solidFill>
                <a:srgbClr val="33002B"/>
              </a:solidFill>
              <a:latin typeface="Manjari"/>
              <a:ea typeface="Manjari"/>
              <a:cs typeface="Manjari"/>
              <a:sym typeface="Manjari"/>
            </a:endParaRPr>
          </a:p>
        </p:txBody>
      </p:sp>
    </p:spTree>
    <p:extLst>
      <p:ext uri="{BB962C8B-B14F-4D97-AF65-F5344CB8AC3E}">
        <p14:creationId xmlns:p14="http://schemas.microsoft.com/office/powerpoint/2010/main" val="3920941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72"/>
        <p:cNvGrpSpPr/>
        <p:nvPr/>
      </p:nvGrpSpPr>
      <p:grpSpPr>
        <a:xfrm>
          <a:off x="0" y="0"/>
          <a:ext cx="0" cy="0"/>
          <a:chOff x="0" y="0"/>
          <a:chExt cx="0" cy="0"/>
        </a:xfrm>
      </p:grpSpPr>
      <p:sp>
        <p:nvSpPr>
          <p:cNvPr id="1673" name="Google Shape;1673;ga282d0d8c0_0_164"/>
          <p:cNvSpPr txBox="1">
            <a:spLocks noGrp="1"/>
          </p:cNvSpPr>
          <p:nvPr>
            <p:ph type="title"/>
          </p:nvPr>
        </p:nvSpPr>
        <p:spPr>
          <a:xfrm>
            <a:off x="1919287" y="647700"/>
            <a:ext cx="8229600" cy="981000"/>
          </a:xfrm>
          <a:prstGeom prst="rect">
            <a:avLst/>
          </a:prstGeom>
          <a:noFill/>
          <a:ln>
            <a:noFill/>
          </a:ln>
        </p:spPr>
        <p:txBody>
          <a:bodyPr spcFirstLastPara="1" wrap="square" lIns="90000" tIns="46800" rIns="90000" bIns="46800" anchor="ctr" anchorCtr="0">
            <a:noAutofit/>
          </a:bodyPr>
          <a:lstStyle/>
          <a:p>
            <a:pPr>
              <a:buClr>
                <a:schemeClr val="dk1"/>
              </a:buClr>
              <a:buSzPts val="1100"/>
            </a:pPr>
            <a:r>
              <a:rPr lang="en-US" sz="3600" b="1">
                <a:solidFill>
                  <a:srgbClr val="820F71"/>
                </a:solidFill>
                <a:latin typeface="Manjari"/>
                <a:ea typeface="Manjari"/>
                <a:cs typeface="Manjari"/>
                <a:sym typeface="Manjari"/>
              </a:rPr>
              <a:t>SQL JOIN</a:t>
            </a:r>
            <a:endParaRPr sz="3600" b="1">
              <a:solidFill>
                <a:srgbClr val="820F71"/>
              </a:solidFill>
              <a:latin typeface="Manjari"/>
              <a:ea typeface="Manjari"/>
              <a:cs typeface="Manjari"/>
              <a:sym typeface="Manjari"/>
            </a:endParaRPr>
          </a:p>
        </p:txBody>
      </p:sp>
      <p:sp>
        <p:nvSpPr>
          <p:cNvPr id="1674" name="Google Shape;1674;ga282d0d8c0_0_164"/>
          <p:cNvSpPr txBox="1">
            <a:spLocks noGrp="1"/>
          </p:cNvSpPr>
          <p:nvPr>
            <p:ph type="body" idx="1"/>
          </p:nvPr>
        </p:nvSpPr>
        <p:spPr>
          <a:xfrm>
            <a:off x="1992312" y="2071687"/>
            <a:ext cx="8229600" cy="4526100"/>
          </a:xfrm>
          <a:prstGeom prst="rect">
            <a:avLst/>
          </a:prstGeom>
          <a:noFill/>
          <a:ln>
            <a:noFill/>
          </a:ln>
        </p:spPr>
        <p:txBody>
          <a:bodyPr spcFirstLastPara="1" wrap="square" lIns="90000" tIns="46800" rIns="90000" bIns="46800" anchor="t" anchorCtr="0">
            <a:noAutofit/>
          </a:bodyPr>
          <a:lstStyle/>
          <a:p>
            <a:pPr marL="339725" indent="-327025">
              <a:lnSpc>
                <a:spcPct val="115000"/>
              </a:lnSpc>
              <a:spcBef>
                <a:spcPts val="0"/>
              </a:spcBef>
              <a:buSzPts val="2000"/>
              <a:buChar char="•"/>
            </a:pPr>
            <a:r>
              <a:rPr lang="en-US" sz="2000" b="1">
                <a:solidFill>
                  <a:srgbClr val="33002B"/>
                </a:solidFill>
                <a:latin typeface="Manjari"/>
                <a:ea typeface="Manjari"/>
                <a:cs typeface="Manjari"/>
                <a:sym typeface="Manjari"/>
              </a:rPr>
              <a:t>Table1 - MatchScore</a:t>
            </a:r>
            <a:endParaRPr sz="2000" b="1">
              <a:solidFill>
                <a:srgbClr val="33002B"/>
              </a:solidFill>
              <a:latin typeface="Manjari"/>
              <a:ea typeface="Manjari"/>
              <a:cs typeface="Manjari"/>
              <a:sym typeface="Manjari"/>
            </a:endParaRPr>
          </a:p>
        </p:txBody>
      </p:sp>
      <p:graphicFrame>
        <p:nvGraphicFramePr>
          <p:cNvPr id="1675" name="Google Shape;1675;ga282d0d8c0_0_164"/>
          <p:cNvGraphicFramePr/>
          <p:nvPr/>
        </p:nvGraphicFramePr>
        <p:xfrm>
          <a:off x="1710800" y="2641551"/>
          <a:ext cx="3975850" cy="2261489"/>
        </p:xfrm>
        <a:graphic>
          <a:graphicData uri="http://schemas.openxmlformats.org/drawingml/2006/table">
            <a:tbl>
              <a:tblPr>
                <a:solidFill>
                  <a:srgbClr val="FFFFFF"/>
                </a:solidFill>
              </a:tblPr>
              <a:tblGrid>
                <a:gridCol w="1067950">
                  <a:extLst>
                    <a:ext uri="{9D8B030D-6E8A-4147-A177-3AD203B41FA5}">
                      <a16:colId xmlns:a16="http://schemas.microsoft.com/office/drawing/2014/main" val="20000"/>
                    </a:ext>
                  </a:extLst>
                </a:gridCol>
                <a:gridCol w="1951500">
                  <a:extLst>
                    <a:ext uri="{9D8B030D-6E8A-4147-A177-3AD203B41FA5}">
                      <a16:colId xmlns:a16="http://schemas.microsoft.com/office/drawing/2014/main" val="20001"/>
                    </a:ext>
                  </a:extLst>
                </a:gridCol>
                <a:gridCol w="956400">
                  <a:extLst>
                    <a:ext uri="{9D8B030D-6E8A-4147-A177-3AD203B41FA5}">
                      <a16:colId xmlns:a16="http://schemas.microsoft.com/office/drawing/2014/main" val="20002"/>
                    </a:ext>
                  </a:extLst>
                </a:gridCol>
              </a:tblGrid>
              <a:tr h="428625">
                <a:tc>
                  <a:txBody>
                    <a:bodyPr/>
                    <a:lstStyle/>
                    <a:p>
                      <a:pPr marL="0" lvl="0" indent="0" algn="l" rtl="0">
                        <a:lnSpc>
                          <a:spcPct val="115000"/>
                        </a:lnSpc>
                        <a:spcBef>
                          <a:spcPts val="0"/>
                        </a:spcBef>
                        <a:spcAft>
                          <a:spcPts val="0"/>
                        </a:spcAft>
                        <a:buNone/>
                      </a:pPr>
                      <a:r>
                        <a:rPr lang="en-US" sz="1600" b="1">
                          <a:highlight>
                            <a:srgbClr val="CCCCCC"/>
                          </a:highlight>
                          <a:latin typeface="Times New Roman"/>
                          <a:ea typeface="Times New Roman"/>
                          <a:cs typeface="Times New Roman"/>
                          <a:sym typeface="Times New Roman"/>
                        </a:rPr>
                        <a:t>Player</a:t>
                      </a:r>
                      <a:endParaRPr sz="1600" b="1">
                        <a:highlight>
                          <a:srgbClr val="CCCCCC"/>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CCCCC"/>
                    </a:solidFill>
                  </a:tcPr>
                </a:tc>
                <a:tc>
                  <a:txBody>
                    <a:bodyPr/>
                    <a:lstStyle/>
                    <a:p>
                      <a:pPr marL="0" lvl="0" indent="0" algn="l" rtl="0">
                        <a:lnSpc>
                          <a:spcPct val="115000"/>
                        </a:lnSpc>
                        <a:spcBef>
                          <a:spcPts val="0"/>
                        </a:spcBef>
                        <a:spcAft>
                          <a:spcPts val="0"/>
                        </a:spcAft>
                        <a:buNone/>
                      </a:pPr>
                      <a:r>
                        <a:rPr lang="en-US" sz="1600" b="1">
                          <a:highlight>
                            <a:srgbClr val="CCCCCC"/>
                          </a:highlight>
                          <a:latin typeface="Times New Roman"/>
                          <a:ea typeface="Times New Roman"/>
                          <a:cs typeface="Times New Roman"/>
                          <a:sym typeface="Times New Roman"/>
                        </a:rPr>
                        <a:t>Department_id</a:t>
                      </a:r>
                      <a:endParaRPr sz="1600" b="1">
                        <a:highlight>
                          <a:srgbClr val="CCCCCC"/>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CCCCC"/>
                    </a:solidFill>
                  </a:tcPr>
                </a:tc>
                <a:tc>
                  <a:txBody>
                    <a:bodyPr/>
                    <a:lstStyle/>
                    <a:p>
                      <a:pPr marL="0" lvl="0" indent="0" algn="l" rtl="0">
                        <a:lnSpc>
                          <a:spcPct val="115000"/>
                        </a:lnSpc>
                        <a:spcBef>
                          <a:spcPts val="0"/>
                        </a:spcBef>
                        <a:spcAft>
                          <a:spcPts val="0"/>
                        </a:spcAft>
                        <a:buNone/>
                      </a:pPr>
                      <a:r>
                        <a:rPr lang="en-US" sz="1600" b="1">
                          <a:highlight>
                            <a:srgbClr val="CCCCCC"/>
                          </a:highlight>
                          <a:latin typeface="Times New Roman"/>
                          <a:ea typeface="Times New Roman"/>
                          <a:cs typeface="Times New Roman"/>
                          <a:sym typeface="Times New Roman"/>
                        </a:rPr>
                        <a:t>Goals</a:t>
                      </a:r>
                      <a:endParaRPr sz="1600" b="1">
                        <a:highlight>
                          <a:srgbClr val="CCCCCC"/>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CCCCC"/>
                    </a:solidFill>
                  </a:tcPr>
                </a:tc>
                <a:extLst>
                  <a:ext uri="{0D108BD9-81ED-4DB2-BD59-A6C34878D82A}">
                    <a16:rowId xmlns:a16="http://schemas.microsoft.com/office/drawing/2014/main" val="10000"/>
                  </a:ext>
                </a:extLst>
              </a:tr>
              <a:tr h="381000">
                <a:tc>
                  <a:txBody>
                    <a:bodyPr/>
                    <a:lstStyle/>
                    <a:p>
                      <a:pPr marL="190500" lvl="0" indent="0" algn="l" rtl="0">
                        <a:lnSpc>
                          <a:spcPct val="172500"/>
                        </a:lnSpc>
                        <a:spcBef>
                          <a:spcPts val="0"/>
                        </a:spcBef>
                        <a:spcAft>
                          <a:spcPts val="0"/>
                        </a:spcAft>
                        <a:buNone/>
                      </a:pPr>
                      <a:r>
                        <a:rPr lang="en-US" sz="1300">
                          <a:highlight>
                            <a:srgbClr val="FFFFFF"/>
                          </a:highlight>
                          <a:latin typeface="Verdana"/>
                          <a:ea typeface="Verdana"/>
                          <a:cs typeface="Verdana"/>
                          <a:sym typeface="Verdana"/>
                        </a:rPr>
                        <a:t>Franklin</a:t>
                      </a:r>
                      <a:endParaRPr sz="13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300">
                          <a:highlight>
                            <a:srgbClr val="FFFFFF"/>
                          </a:highlight>
                          <a:latin typeface="Verdana"/>
                          <a:ea typeface="Verdana"/>
                          <a:cs typeface="Verdana"/>
                          <a:sym typeface="Verdana"/>
                        </a:rPr>
                        <a:t>1</a:t>
                      </a:r>
                      <a:endParaRPr sz="13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300">
                          <a:highlight>
                            <a:srgbClr val="FFFFFF"/>
                          </a:highlight>
                          <a:latin typeface="Verdana"/>
                          <a:ea typeface="Verdana"/>
                          <a:cs typeface="Verdana"/>
                          <a:sym typeface="Verdana"/>
                        </a:rPr>
                        <a:t>2</a:t>
                      </a:r>
                      <a:endParaRPr sz="13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190500" lvl="0" indent="0" algn="l" rtl="0">
                        <a:lnSpc>
                          <a:spcPct val="172500"/>
                        </a:lnSpc>
                        <a:spcBef>
                          <a:spcPts val="0"/>
                        </a:spcBef>
                        <a:spcAft>
                          <a:spcPts val="0"/>
                        </a:spcAft>
                        <a:buNone/>
                      </a:pPr>
                      <a:r>
                        <a:rPr lang="en-US" sz="1300">
                          <a:highlight>
                            <a:srgbClr val="FFFFFF"/>
                          </a:highlight>
                          <a:latin typeface="Verdana"/>
                          <a:ea typeface="Verdana"/>
                          <a:cs typeface="Verdana"/>
                          <a:sym typeface="Verdana"/>
                        </a:rPr>
                        <a:t>Alan</a:t>
                      </a:r>
                      <a:endParaRPr sz="13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300">
                          <a:highlight>
                            <a:srgbClr val="FFFFFF"/>
                          </a:highlight>
                          <a:latin typeface="Verdana"/>
                          <a:ea typeface="Verdana"/>
                          <a:cs typeface="Verdana"/>
                          <a:sym typeface="Verdana"/>
                        </a:rPr>
                        <a:t>1</a:t>
                      </a:r>
                      <a:endParaRPr sz="13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300">
                          <a:highlight>
                            <a:srgbClr val="FFFFFF"/>
                          </a:highlight>
                          <a:latin typeface="Verdana"/>
                          <a:ea typeface="Verdana"/>
                          <a:cs typeface="Verdana"/>
                          <a:sym typeface="Verdana"/>
                        </a:rPr>
                        <a:t>3</a:t>
                      </a:r>
                      <a:endParaRPr sz="13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190500" lvl="0" indent="0" algn="l" rtl="0">
                        <a:lnSpc>
                          <a:spcPct val="172500"/>
                        </a:lnSpc>
                        <a:spcBef>
                          <a:spcPts val="0"/>
                        </a:spcBef>
                        <a:spcAft>
                          <a:spcPts val="0"/>
                        </a:spcAft>
                        <a:buNone/>
                      </a:pPr>
                      <a:r>
                        <a:rPr lang="en-US" sz="1300">
                          <a:highlight>
                            <a:srgbClr val="FFFFFF"/>
                          </a:highlight>
                          <a:latin typeface="Verdana"/>
                          <a:ea typeface="Verdana"/>
                          <a:cs typeface="Verdana"/>
                          <a:sym typeface="Verdana"/>
                        </a:rPr>
                        <a:t>Priyanka</a:t>
                      </a:r>
                      <a:endParaRPr sz="13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300">
                          <a:highlight>
                            <a:srgbClr val="FFFFFF"/>
                          </a:highlight>
                          <a:latin typeface="Verdana"/>
                          <a:ea typeface="Verdana"/>
                          <a:cs typeface="Verdana"/>
                          <a:sym typeface="Verdana"/>
                        </a:rPr>
                        <a:t>2</a:t>
                      </a:r>
                      <a:endParaRPr sz="13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300">
                          <a:highlight>
                            <a:srgbClr val="FFFFFF"/>
                          </a:highlight>
                          <a:latin typeface="Verdana"/>
                          <a:ea typeface="Verdana"/>
                          <a:cs typeface="Verdana"/>
                          <a:sym typeface="Verdana"/>
                        </a:rPr>
                        <a:t>2</a:t>
                      </a:r>
                      <a:endParaRPr sz="13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190500" lvl="0" indent="0" algn="l" rtl="0">
                        <a:lnSpc>
                          <a:spcPct val="172500"/>
                        </a:lnSpc>
                        <a:spcBef>
                          <a:spcPts val="0"/>
                        </a:spcBef>
                        <a:spcAft>
                          <a:spcPts val="0"/>
                        </a:spcAft>
                        <a:buNone/>
                      </a:pPr>
                      <a:r>
                        <a:rPr lang="en-US" sz="1300">
                          <a:highlight>
                            <a:srgbClr val="FFFFFF"/>
                          </a:highlight>
                          <a:latin typeface="Verdana"/>
                          <a:ea typeface="Verdana"/>
                          <a:cs typeface="Verdana"/>
                          <a:sym typeface="Verdana"/>
                        </a:rPr>
                        <a:t>Rajesh</a:t>
                      </a:r>
                      <a:endParaRPr sz="13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300">
                          <a:highlight>
                            <a:srgbClr val="FFFFFF"/>
                          </a:highlight>
                          <a:latin typeface="Verdana"/>
                          <a:ea typeface="Verdana"/>
                          <a:cs typeface="Verdana"/>
                          <a:sym typeface="Verdana"/>
                        </a:rPr>
                        <a:t>3</a:t>
                      </a:r>
                      <a:endParaRPr sz="13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300">
                          <a:highlight>
                            <a:srgbClr val="FFFFFF"/>
                          </a:highlight>
                          <a:latin typeface="Verdana"/>
                          <a:ea typeface="Verdana"/>
                          <a:cs typeface="Verdana"/>
                          <a:sym typeface="Verdana"/>
                        </a:rPr>
                        <a:t>5</a:t>
                      </a:r>
                      <a:endParaRPr sz="13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676" name="Google Shape;1676;ga282d0d8c0_0_164"/>
          <p:cNvSpPr txBox="1"/>
          <p:nvPr/>
        </p:nvSpPr>
        <p:spPr>
          <a:xfrm>
            <a:off x="6420375" y="2071675"/>
            <a:ext cx="3787200" cy="473100"/>
          </a:xfrm>
          <a:prstGeom prst="rect">
            <a:avLst/>
          </a:prstGeom>
          <a:noFill/>
          <a:ln>
            <a:noFill/>
          </a:ln>
        </p:spPr>
        <p:txBody>
          <a:bodyPr spcFirstLastPara="1" wrap="square" lIns="91425" tIns="91425" rIns="91425" bIns="91425" anchor="t" anchorCtr="0">
            <a:noAutofit/>
          </a:bodyPr>
          <a:lstStyle/>
          <a:p>
            <a:pPr marL="339725" indent="-327025">
              <a:lnSpc>
                <a:spcPct val="115000"/>
              </a:lnSpc>
              <a:buSzPts val="2000"/>
              <a:buChar char="•"/>
            </a:pPr>
            <a:r>
              <a:rPr lang="en-US" sz="2000" b="1">
                <a:solidFill>
                  <a:srgbClr val="33002B"/>
                </a:solidFill>
                <a:latin typeface="Manjari"/>
                <a:ea typeface="Manjari"/>
                <a:cs typeface="Manjari"/>
                <a:sym typeface="Manjari"/>
              </a:rPr>
              <a:t>Table2 - Departments</a:t>
            </a:r>
            <a:endParaRPr sz="2000" b="1">
              <a:solidFill>
                <a:srgbClr val="33002B"/>
              </a:solidFill>
              <a:latin typeface="Manjari"/>
              <a:ea typeface="Manjari"/>
              <a:cs typeface="Manjari"/>
              <a:sym typeface="Manjari"/>
            </a:endParaRPr>
          </a:p>
        </p:txBody>
      </p:sp>
      <p:graphicFrame>
        <p:nvGraphicFramePr>
          <p:cNvPr id="1677" name="Google Shape;1677;ga282d0d8c0_0_164"/>
          <p:cNvGraphicFramePr/>
          <p:nvPr/>
        </p:nvGraphicFramePr>
        <p:xfrm>
          <a:off x="6096001" y="2736814"/>
          <a:ext cx="3910125" cy="1901065"/>
        </p:xfrm>
        <a:graphic>
          <a:graphicData uri="http://schemas.openxmlformats.org/drawingml/2006/table">
            <a:tbl>
              <a:tblPr>
                <a:solidFill>
                  <a:srgbClr val="FFFFFF"/>
                </a:solidFill>
              </a:tblPr>
              <a:tblGrid>
                <a:gridCol w="1792675">
                  <a:extLst>
                    <a:ext uri="{9D8B030D-6E8A-4147-A177-3AD203B41FA5}">
                      <a16:colId xmlns:a16="http://schemas.microsoft.com/office/drawing/2014/main" val="20000"/>
                    </a:ext>
                  </a:extLst>
                </a:gridCol>
                <a:gridCol w="2117450">
                  <a:extLst>
                    <a:ext uri="{9D8B030D-6E8A-4147-A177-3AD203B41FA5}">
                      <a16:colId xmlns:a16="http://schemas.microsoft.com/office/drawing/2014/main" val="20001"/>
                    </a:ext>
                  </a:extLst>
                </a:gridCol>
              </a:tblGrid>
              <a:tr h="428625">
                <a:tc>
                  <a:txBody>
                    <a:bodyPr/>
                    <a:lstStyle/>
                    <a:p>
                      <a:pPr marL="0" lvl="0" indent="0" algn="l" rtl="0">
                        <a:lnSpc>
                          <a:spcPct val="115000"/>
                        </a:lnSpc>
                        <a:spcBef>
                          <a:spcPts val="0"/>
                        </a:spcBef>
                        <a:spcAft>
                          <a:spcPts val="0"/>
                        </a:spcAft>
                        <a:buNone/>
                      </a:pPr>
                      <a:r>
                        <a:rPr lang="en-US" sz="1700" b="1">
                          <a:highlight>
                            <a:srgbClr val="CCCCCC"/>
                          </a:highlight>
                          <a:latin typeface="Times New Roman"/>
                          <a:ea typeface="Times New Roman"/>
                          <a:cs typeface="Times New Roman"/>
                          <a:sym typeface="Times New Roman"/>
                        </a:rPr>
                        <a:t>Department_id</a:t>
                      </a:r>
                      <a:endParaRPr sz="1700" b="1">
                        <a:highlight>
                          <a:srgbClr val="CCCCCC"/>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CCCCC"/>
                    </a:solidFill>
                  </a:tcPr>
                </a:tc>
                <a:tc>
                  <a:txBody>
                    <a:bodyPr/>
                    <a:lstStyle/>
                    <a:p>
                      <a:pPr marL="0" lvl="0" indent="0" algn="l" rtl="0">
                        <a:lnSpc>
                          <a:spcPct val="115000"/>
                        </a:lnSpc>
                        <a:spcBef>
                          <a:spcPts val="0"/>
                        </a:spcBef>
                        <a:spcAft>
                          <a:spcPts val="0"/>
                        </a:spcAft>
                        <a:buNone/>
                      </a:pPr>
                      <a:r>
                        <a:rPr lang="en-US" sz="1700" b="1">
                          <a:highlight>
                            <a:srgbClr val="CCCCCC"/>
                          </a:highlight>
                          <a:latin typeface="Times New Roman"/>
                          <a:ea typeface="Times New Roman"/>
                          <a:cs typeface="Times New Roman"/>
                          <a:sym typeface="Times New Roman"/>
                        </a:rPr>
                        <a:t>Department_name</a:t>
                      </a:r>
                      <a:endParaRPr sz="1700" b="1">
                        <a:highlight>
                          <a:srgbClr val="CCCCCC"/>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CCCCC"/>
                    </a:solidFill>
                  </a:tcPr>
                </a:tc>
                <a:extLst>
                  <a:ext uri="{0D108BD9-81ED-4DB2-BD59-A6C34878D82A}">
                    <a16:rowId xmlns:a16="http://schemas.microsoft.com/office/drawing/2014/main" val="10000"/>
                  </a:ext>
                </a:extLst>
              </a:tr>
              <a:tr h="381000">
                <a:tc>
                  <a:txBody>
                    <a:bodyPr/>
                    <a:lstStyle/>
                    <a:p>
                      <a:pPr marL="190500" lvl="0" indent="0" algn="l" rtl="0">
                        <a:lnSpc>
                          <a:spcPct val="172500"/>
                        </a:lnSpc>
                        <a:spcBef>
                          <a:spcPts val="0"/>
                        </a:spcBef>
                        <a:spcAft>
                          <a:spcPts val="0"/>
                        </a:spcAft>
                        <a:buNone/>
                      </a:pPr>
                      <a:r>
                        <a:rPr lang="en-US">
                          <a:highlight>
                            <a:srgbClr val="FFFFFF"/>
                          </a:highlight>
                          <a:latin typeface="Verdana"/>
                          <a:ea typeface="Verdana"/>
                          <a:cs typeface="Verdana"/>
                          <a:sym typeface="Verdana"/>
                        </a:rPr>
                        <a:t>1</a:t>
                      </a:r>
                      <a:endParaRPr>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a:highlight>
                            <a:srgbClr val="FFFFFF"/>
                          </a:highlight>
                          <a:latin typeface="Verdana"/>
                          <a:ea typeface="Verdana"/>
                          <a:cs typeface="Verdana"/>
                          <a:sym typeface="Verdana"/>
                        </a:rPr>
                        <a:t>IT</a:t>
                      </a:r>
                      <a:endParaRPr>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190500" lvl="0" indent="0" algn="l" rtl="0">
                        <a:lnSpc>
                          <a:spcPct val="172500"/>
                        </a:lnSpc>
                        <a:spcBef>
                          <a:spcPts val="0"/>
                        </a:spcBef>
                        <a:spcAft>
                          <a:spcPts val="0"/>
                        </a:spcAft>
                        <a:buNone/>
                      </a:pPr>
                      <a:r>
                        <a:rPr lang="en-US">
                          <a:highlight>
                            <a:srgbClr val="FFFFFF"/>
                          </a:highlight>
                          <a:latin typeface="Verdana"/>
                          <a:ea typeface="Verdana"/>
                          <a:cs typeface="Verdana"/>
                          <a:sym typeface="Verdana"/>
                        </a:rPr>
                        <a:t>2</a:t>
                      </a:r>
                      <a:endParaRPr>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a:highlight>
                            <a:srgbClr val="FFFFFF"/>
                          </a:highlight>
                          <a:latin typeface="Verdana"/>
                          <a:ea typeface="Verdana"/>
                          <a:cs typeface="Verdana"/>
                          <a:sym typeface="Verdana"/>
                        </a:rPr>
                        <a:t>HR</a:t>
                      </a:r>
                      <a:endParaRPr>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190500" lvl="0" indent="0" algn="l" rtl="0">
                        <a:lnSpc>
                          <a:spcPct val="172500"/>
                        </a:lnSpc>
                        <a:spcBef>
                          <a:spcPts val="0"/>
                        </a:spcBef>
                        <a:spcAft>
                          <a:spcPts val="0"/>
                        </a:spcAft>
                        <a:buNone/>
                      </a:pPr>
                      <a:r>
                        <a:rPr lang="en-US">
                          <a:highlight>
                            <a:srgbClr val="FFFFFF"/>
                          </a:highlight>
                          <a:latin typeface="Verdana"/>
                          <a:ea typeface="Verdana"/>
                          <a:cs typeface="Verdana"/>
                          <a:sym typeface="Verdana"/>
                        </a:rPr>
                        <a:t>3</a:t>
                      </a:r>
                      <a:endParaRPr>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a:highlight>
                            <a:srgbClr val="FFFFFF"/>
                          </a:highlight>
                          <a:latin typeface="Verdana"/>
                          <a:ea typeface="Verdana"/>
                          <a:cs typeface="Verdana"/>
                          <a:sym typeface="Verdana"/>
                        </a:rPr>
                        <a:t>Marketing</a:t>
                      </a:r>
                      <a:endParaRPr>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678" name="Google Shape;1678;ga282d0d8c0_0_164"/>
          <p:cNvSpPr txBox="1">
            <a:spLocks noGrp="1"/>
          </p:cNvSpPr>
          <p:nvPr>
            <p:ph type="body" idx="1"/>
          </p:nvPr>
        </p:nvSpPr>
        <p:spPr>
          <a:xfrm>
            <a:off x="1992300" y="5178509"/>
            <a:ext cx="8229600" cy="1114500"/>
          </a:xfrm>
          <a:prstGeom prst="rect">
            <a:avLst/>
          </a:prstGeom>
          <a:noFill/>
          <a:ln>
            <a:noFill/>
          </a:ln>
        </p:spPr>
        <p:txBody>
          <a:bodyPr spcFirstLastPara="1" wrap="square" lIns="90000" tIns="46800" rIns="90000" bIns="46800" anchor="t" anchorCtr="0">
            <a:noAutofit/>
          </a:bodyPr>
          <a:lstStyle/>
          <a:p>
            <a:pPr marL="339725" indent="-327025">
              <a:lnSpc>
                <a:spcPct val="115000"/>
              </a:lnSpc>
              <a:spcBef>
                <a:spcPts val="0"/>
              </a:spcBef>
              <a:buSzPts val="2000"/>
              <a:buChar char="•"/>
            </a:pPr>
            <a:r>
              <a:rPr lang="en-US" sz="2000">
                <a:solidFill>
                  <a:srgbClr val="33002B"/>
                </a:solidFill>
                <a:latin typeface="Manjari"/>
                <a:ea typeface="Manjari"/>
                <a:cs typeface="Manjari"/>
                <a:sym typeface="Manjari"/>
              </a:rPr>
              <a:t>SQL Statement:</a:t>
            </a:r>
            <a:endParaRPr sz="2000">
              <a:solidFill>
                <a:srgbClr val="33002B"/>
              </a:solidFill>
              <a:latin typeface="Manjari"/>
              <a:ea typeface="Manjari"/>
              <a:cs typeface="Manjari"/>
              <a:sym typeface="Manjari"/>
            </a:endParaRPr>
          </a:p>
          <a:p>
            <a:pPr marL="339725" indent="-327025">
              <a:lnSpc>
                <a:spcPct val="115000"/>
              </a:lnSpc>
              <a:spcBef>
                <a:spcPts val="0"/>
              </a:spcBef>
              <a:buClr>
                <a:schemeClr val="accent2"/>
              </a:buClr>
              <a:buSzPts val="2000"/>
              <a:buChar char="•"/>
            </a:pPr>
            <a:r>
              <a:rPr lang="en-US" sz="2000">
                <a:solidFill>
                  <a:schemeClr val="accent2"/>
                </a:solidFill>
                <a:latin typeface="Manjari"/>
                <a:ea typeface="Manjari"/>
                <a:cs typeface="Manjari"/>
                <a:sym typeface="Manjari"/>
              </a:rPr>
              <a:t>SELECT * FROM MatchScore CROSS JOIN Departments  </a:t>
            </a:r>
            <a:endParaRPr sz="2000">
              <a:solidFill>
                <a:schemeClr val="accent2"/>
              </a:solidFill>
              <a:latin typeface="Manjari"/>
              <a:ea typeface="Manjari"/>
              <a:cs typeface="Manjari"/>
              <a:sym typeface="Manjari"/>
            </a:endParaRPr>
          </a:p>
        </p:txBody>
      </p:sp>
    </p:spTree>
    <p:extLst>
      <p:ext uri="{BB962C8B-B14F-4D97-AF65-F5344CB8AC3E}">
        <p14:creationId xmlns:p14="http://schemas.microsoft.com/office/powerpoint/2010/main" val="618483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82"/>
        <p:cNvGrpSpPr/>
        <p:nvPr/>
      </p:nvGrpSpPr>
      <p:grpSpPr>
        <a:xfrm>
          <a:off x="0" y="0"/>
          <a:ext cx="0" cy="0"/>
          <a:chOff x="0" y="0"/>
          <a:chExt cx="0" cy="0"/>
        </a:xfrm>
      </p:grpSpPr>
      <p:sp>
        <p:nvSpPr>
          <p:cNvPr id="1683" name="Google Shape;1683;ga282d0d8c0_0_171"/>
          <p:cNvSpPr txBox="1">
            <a:spLocks noGrp="1"/>
          </p:cNvSpPr>
          <p:nvPr>
            <p:ph type="title"/>
          </p:nvPr>
        </p:nvSpPr>
        <p:spPr>
          <a:xfrm>
            <a:off x="1919287" y="647700"/>
            <a:ext cx="8229600" cy="981000"/>
          </a:xfrm>
          <a:prstGeom prst="rect">
            <a:avLst/>
          </a:prstGeom>
          <a:noFill/>
          <a:ln>
            <a:noFill/>
          </a:ln>
        </p:spPr>
        <p:txBody>
          <a:bodyPr spcFirstLastPara="1" wrap="square" lIns="90000" tIns="46800" rIns="90000" bIns="46800" anchor="ctr" anchorCtr="0">
            <a:noAutofit/>
          </a:bodyPr>
          <a:lstStyle/>
          <a:p>
            <a:pPr>
              <a:buClr>
                <a:schemeClr val="dk1"/>
              </a:buClr>
              <a:buSzPts val="1100"/>
            </a:pPr>
            <a:r>
              <a:rPr lang="en-US" sz="3600" b="1">
                <a:solidFill>
                  <a:srgbClr val="820F71"/>
                </a:solidFill>
                <a:latin typeface="Manjari"/>
                <a:ea typeface="Manjari"/>
                <a:cs typeface="Manjari"/>
                <a:sym typeface="Manjari"/>
              </a:rPr>
              <a:t>SQL JOIN</a:t>
            </a:r>
            <a:endParaRPr sz="3600" b="1">
              <a:solidFill>
                <a:srgbClr val="820F71"/>
              </a:solidFill>
              <a:latin typeface="Manjari"/>
              <a:ea typeface="Manjari"/>
              <a:cs typeface="Manjari"/>
              <a:sym typeface="Manjari"/>
            </a:endParaRPr>
          </a:p>
        </p:txBody>
      </p:sp>
      <p:graphicFrame>
        <p:nvGraphicFramePr>
          <p:cNvPr id="1684" name="Google Shape;1684;ga282d0d8c0_0_171"/>
          <p:cNvGraphicFramePr/>
          <p:nvPr/>
        </p:nvGraphicFramePr>
        <p:xfrm>
          <a:off x="1619226" y="1975025"/>
          <a:ext cx="8829675" cy="4712520"/>
        </p:xfrm>
        <a:graphic>
          <a:graphicData uri="http://schemas.openxmlformats.org/drawingml/2006/table">
            <a:tbl>
              <a:tblPr>
                <a:solidFill>
                  <a:srgbClr val="FFFFFF"/>
                </a:solidFill>
              </a:tblPr>
              <a:tblGrid>
                <a:gridCol w="1162050">
                  <a:extLst>
                    <a:ext uri="{9D8B030D-6E8A-4147-A177-3AD203B41FA5}">
                      <a16:colId xmlns:a16="http://schemas.microsoft.com/office/drawing/2014/main" val="20000"/>
                    </a:ext>
                  </a:extLst>
                </a:gridCol>
                <a:gridCol w="2114550">
                  <a:extLst>
                    <a:ext uri="{9D8B030D-6E8A-4147-A177-3AD203B41FA5}">
                      <a16:colId xmlns:a16="http://schemas.microsoft.com/office/drawing/2014/main" val="20001"/>
                    </a:ext>
                  </a:extLst>
                </a:gridCol>
                <a:gridCol w="1038225">
                  <a:extLst>
                    <a:ext uri="{9D8B030D-6E8A-4147-A177-3AD203B41FA5}">
                      <a16:colId xmlns:a16="http://schemas.microsoft.com/office/drawing/2014/main" val="20002"/>
                    </a:ext>
                  </a:extLst>
                </a:gridCol>
                <a:gridCol w="1990725">
                  <a:extLst>
                    <a:ext uri="{9D8B030D-6E8A-4147-A177-3AD203B41FA5}">
                      <a16:colId xmlns:a16="http://schemas.microsoft.com/office/drawing/2014/main" val="20003"/>
                    </a:ext>
                  </a:extLst>
                </a:gridCol>
                <a:gridCol w="2524125">
                  <a:extLst>
                    <a:ext uri="{9D8B030D-6E8A-4147-A177-3AD203B41FA5}">
                      <a16:colId xmlns:a16="http://schemas.microsoft.com/office/drawing/2014/main" val="20004"/>
                    </a:ext>
                  </a:extLst>
                </a:gridCol>
              </a:tblGrid>
              <a:tr h="389625">
                <a:tc>
                  <a:txBody>
                    <a:bodyPr/>
                    <a:lstStyle/>
                    <a:p>
                      <a:pPr marL="0" lvl="0" indent="0" algn="ctr" rtl="0">
                        <a:lnSpc>
                          <a:spcPct val="100000"/>
                        </a:lnSpc>
                        <a:spcBef>
                          <a:spcPts val="0"/>
                        </a:spcBef>
                        <a:spcAft>
                          <a:spcPts val="0"/>
                        </a:spcAft>
                        <a:buNone/>
                      </a:pPr>
                      <a:r>
                        <a:rPr lang="en-US" sz="1300" b="1">
                          <a:highlight>
                            <a:srgbClr val="CCCCCC"/>
                          </a:highlight>
                          <a:latin typeface="Times New Roman"/>
                          <a:ea typeface="Times New Roman"/>
                          <a:cs typeface="Times New Roman"/>
                          <a:sym typeface="Times New Roman"/>
                        </a:rPr>
                        <a:t>Player</a:t>
                      </a:r>
                      <a:endParaRPr sz="1300" b="1">
                        <a:highlight>
                          <a:srgbClr val="CCCCCC"/>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CCCCC"/>
                    </a:solidFill>
                  </a:tcPr>
                </a:tc>
                <a:tc>
                  <a:txBody>
                    <a:bodyPr/>
                    <a:lstStyle/>
                    <a:p>
                      <a:pPr marL="0" lvl="0" indent="0" algn="ctr" rtl="0">
                        <a:lnSpc>
                          <a:spcPct val="100000"/>
                        </a:lnSpc>
                        <a:spcBef>
                          <a:spcPts val="0"/>
                        </a:spcBef>
                        <a:spcAft>
                          <a:spcPts val="0"/>
                        </a:spcAft>
                        <a:buNone/>
                      </a:pPr>
                      <a:r>
                        <a:rPr lang="en-US" sz="1300" b="1">
                          <a:highlight>
                            <a:srgbClr val="CCCCCC"/>
                          </a:highlight>
                          <a:latin typeface="Times New Roman"/>
                          <a:ea typeface="Times New Roman"/>
                          <a:cs typeface="Times New Roman"/>
                          <a:sym typeface="Times New Roman"/>
                        </a:rPr>
                        <a:t>Department_id</a:t>
                      </a:r>
                      <a:endParaRPr sz="1300" b="1">
                        <a:highlight>
                          <a:srgbClr val="CCCCCC"/>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CCCCC"/>
                    </a:solidFill>
                  </a:tcPr>
                </a:tc>
                <a:tc>
                  <a:txBody>
                    <a:bodyPr/>
                    <a:lstStyle/>
                    <a:p>
                      <a:pPr marL="0" lvl="0" indent="0" algn="ctr" rtl="0">
                        <a:lnSpc>
                          <a:spcPct val="100000"/>
                        </a:lnSpc>
                        <a:spcBef>
                          <a:spcPts val="0"/>
                        </a:spcBef>
                        <a:spcAft>
                          <a:spcPts val="0"/>
                        </a:spcAft>
                        <a:buNone/>
                      </a:pPr>
                      <a:r>
                        <a:rPr lang="en-US" sz="1300" b="1">
                          <a:highlight>
                            <a:srgbClr val="CCCCCC"/>
                          </a:highlight>
                          <a:latin typeface="Times New Roman"/>
                          <a:ea typeface="Times New Roman"/>
                          <a:cs typeface="Times New Roman"/>
                          <a:sym typeface="Times New Roman"/>
                        </a:rPr>
                        <a:t>Goals</a:t>
                      </a:r>
                      <a:endParaRPr sz="1300" b="1">
                        <a:highlight>
                          <a:srgbClr val="CCCCCC"/>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CCCCC"/>
                    </a:solidFill>
                  </a:tcPr>
                </a:tc>
                <a:tc>
                  <a:txBody>
                    <a:bodyPr/>
                    <a:lstStyle/>
                    <a:p>
                      <a:pPr marL="0" lvl="0" indent="0" algn="ctr" rtl="0">
                        <a:lnSpc>
                          <a:spcPct val="100000"/>
                        </a:lnSpc>
                        <a:spcBef>
                          <a:spcPts val="0"/>
                        </a:spcBef>
                        <a:spcAft>
                          <a:spcPts val="0"/>
                        </a:spcAft>
                        <a:buNone/>
                      </a:pPr>
                      <a:r>
                        <a:rPr lang="en-US" sz="1300" b="1">
                          <a:highlight>
                            <a:srgbClr val="CCCCCC"/>
                          </a:highlight>
                          <a:latin typeface="Times New Roman"/>
                          <a:ea typeface="Times New Roman"/>
                          <a:cs typeface="Times New Roman"/>
                          <a:sym typeface="Times New Roman"/>
                        </a:rPr>
                        <a:t>Depatment_id</a:t>
                      </a:r>
                      <a:endParaRPr sz="1300" b="1">
                        <a:highlight>
                          <a:srgbClr val="CCCCCC"/>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CCCCC"/>
                    </a:solidFill>
                  </a:tcPr>
                </a:tc>
                <a:tc>
                  <a:txBody>
                    <a:bodyPr/>
                    <a:lstStyle/>
                    <a:p>
                      <a:pPr marL="0" lvl="0" indent="0" algn="ctr" rtl="0">
                        <a:lnSpc>
                          <a:spcPct val="100000"/>
                        </a:lnSpc>
                        <a:spcBef>
                          <a:spcPts val="0"/>
                        </a:spcBef>
                        <a:spcAft>
                          <a:spcPts val="0"/>
                        </a:spcAft>
                        <a:buNone/>
                      </a:pPr>
                      <a:r>
                        <a:rPr lang="en-US" sz="1300" b="1">
                          <a:highlight>
                            <a:srgbClr val="CCCCCC"/>
                          </a:highlight>
                          <a:latin typeface="Times New Roman"/>
                          <a:ea typeface="Times New Roman"/>
                          <a:cs typeface="Times New Roman"/>
                          <a:sym typeface="Times New Roman"/>
                        </a:rPr>
                        <a:t>Department_name</a:t>
                      </a:r>
                      <a:endParaRPr sz="1300" b="1">
                        <a:highlight>
                          <a:srgbClr val="CCCCCC"/>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CCCCC"/>
                    </a:solidFill>
                  </a:tcPr>
                </a:tc>
                <a:extLst>
                  <a:ext uri="{0D108BD9-81ED-4DB2-BD59-A6C34878D82A}">
                    <a16:rowId xmlns:a16="http://schemas.microsoft.com/office/drawing/2014/main" val="10000"/>
                  </a:ext>
                </a:extLst>
              </a:tr>
              <a:tr h="357150">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Franklin</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1</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2</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1</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IT</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1"/>
                  </a:ext>
                </a:extLst>
              </a:tr>
              <a:tr h="357150">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Alan</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1</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3</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1</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IT</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2"/>
                  </a:ext>
                </a:extLst>
              </a:tr>
              <a:tr h="357150">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Priyanka</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2</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2</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1</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IT</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3"/>
                  </a:ext>
                </a:extLst>
              </a:tr>
              <a:tr h="357150">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Rajesh</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3</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5</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1</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IT</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4"/>
                  </a:ext>
                </a:extLst>
              </a:tr>
              <a:tr h="357150">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Franklin</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1</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2</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2</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HR</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5"/>
                  </a:ext>
                </a:extLst>
              </a:tr>
              <a:tr h="357150">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Alan</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1</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3</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2</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HR</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6"/>
                  </a:ext>
                </a:extLst>
              </a:tr>
              <a:tr h="357150">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Priyanka</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2</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2</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2</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HR</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7"/>
                  </a:ext>
                </a:extLst>
              </a:tr>
              <a:tr h="357150">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Rajesh</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3</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5</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2</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HR</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8"/>
                  </a:ext>
                </a:extLst>
              </a:tr>
              <a:tr h="357150">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Franklin</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1</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2</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3</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Marketing</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9"/>
                  </a:ext>
                </a:extLst>
              </a:tr>
              <a:tr h="357150">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Alan</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1</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3</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3</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Marketing</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10"/>
                  </a:ext>
                </a:extLst>
              </a:tr>
              <a:tr h="357150">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Priyanka</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2</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2</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3</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Marketing</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11"/>
                  </a:ext>
                </a:extLst>
              </a:tr>
              <a:tr h="357150">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Rajesh</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3</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5</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3</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US" sz="1000">
                          <a:highlight>
                            <a:srgbClr val="FFFFFF"/>
                          </a:highlight>
                          <a:latin typeface="Verdana"/>
                          <a:ea typeface="Verdana"/>
                          <a:cs typeface="Verdana"/>
                          <a:sym typeface="Verdana"/>
                        </a:rPr>
                        <a:t>Marketing</a:t>
                      </a:r>
                      <a:endParaRPr sz="10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793517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A picture containing text, athletic game, tennis&#10;&#10;Description automatically generated">
            <a:extLst>
              <a:ext uri="{FF2B5EF4-FFF2-40B4-BE49-F238E27FC236}">
                <a16:creationId xmlns:a16="http://schemas.microsoft.com/office/drawing/2014/main" id="{C8895E6B-0E4F-227F-2258-E18FB7EDFB30}"/>
              </a:ext>
            </a:extLst>
          </p:cNvPr>
          <p:cNvPicPr>
            <a:picLocks noChangeAspect="1"/>
          </p:cNvPicPr>
          <p:nvPr/>
        </p:nvPicPr>
        <p:blipFill>
          <a:blip r:embed="rId2"/>
          <a:stretch>
            <a:fillRect/>
          </a:stretch>
        </p:blipFill>
        <p:spPr>
          <a:xfrm>
            <a:off x="2861733" y="1937057"/>
            <a:ext cx="6468533" cy="4719552"/>
          </a:xfrm>
          <a:prstGeom prst="rect">
            <a:avLst/>
          </a:prstGeom>
        </p:spPr>
      </p:pic>
      <p:sp>
        <p:nvSpPr>
          <p:cNvPr id="8" name="Google Shape;1547;g5405425f5c_0_171">
            <a:extLst>
              <a:ext uri="{FF2B5EF4-FFF2-40B4-BE49-F238E27FC236}">
                <a16:creationId xmlns:a16="http://schemas.microsoft.com/office/drawing/2014/main" id="{9F272624-5F33-CF5D-C5ED-71E6978B9BF2}"/>
              </a:ext>
            </a:extLst>
          </p:cNvPr>
          <p:cNvSpPr txBox="1">
            <a:spLocks/>
          </p:cNvSpPr>
          <p:nvPr/>
        </p:nvSpPr>
        <p:spPr>
          <a:xfrm>
            <a:off x="1919287" y="647700"/>
            <a:ext cx="8229600" cy="981000"/>
          </a:xfrm>
          <a:prstGeom prst="rect">
            <a:avLst/>
          </a:prstGeom>
          <a:noFill/>
          <a:ln>
            <a:noFill/>
          </a:ln>
        </p:spPr>
        <p:txBody>
          <a:bodyPr spcFirstLastPara="1" wrap="square" lIns="90000" tIns="46800" rIns="90000" bIns="468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Arial"/>
                <a:ea typeface="Arial"/>
                <a:cs typeface="Arial"/>
                <a:sym typeface="Arial"/>
              </a:defRPr>
            </a:lvl9pPr>
          </a:lstStyle>
          <a:p>
            <a:pPr>
              <a:buClr>
                <a:schemeClr val="dk1"/>
              </a:buClr>
              <a:buSzPts val="1100"/>
            </a:pPr>
            <a:r>
              <a:rPr lang="en-US" sz="3600" b="1" kern="0" dirty="0">
                <a:solidFill>
                  <a:srgbClr val="820F71"/>
                </a:solidFill>
                <a:latin typeface="Manjari"/>
                <a:ea typeface="Manjari"/>
                <a:cs typeface="Manjari"/>
                <a:sym typeface="Manjari"/>
              </a:rPr>
              <a:t>SQL JOIN</a:t>
            </a:r>
          </a:p>
        </p:txBody>
      </p:sp>
    </p:spTree>
    <p:extLst>
      <p:ext uri="{BB962C8B-B14F-4D97-AF65-F5344CB8AC3E}">
        <p14:creationId xmlns:p14="http://schemas.microsoft.com/office/powerpoint/2010/main" val="1372457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52"/>
        <p:cNvGrpSpPr/>
        <p:nvPr/>
      </p:nvGrpSpPr>
      <p:grpSpPr>
        <a:xfrm>
          <a:off x="0" y="0"/>
          <a:ext cx="0" cy="0"/>
          <a:chOff x="0" y="0"/>
          <a:chExt cx="0" cy="0"/>
        </a:xfrm>
      </p:grpSpPr>
      <p:sp>
        <p:nvSpPr>
          <p:cNvPr id="1553" name="Google Shape;1553;g5405425f5c_0_178"/>
          <p:cNvSpPr txBox="1">
            <a:spLocks noGrp="1"/>
          </p:cNvSpPr>
          <p:nvPr>
            <p:ph type="title"/>
          </p:nvPr>
        </p:nvSpPr>
        <p:spPr>
          <a:xfrm>
            <a:off x="1919287" y="647700"/>
            <a:ext cx="8229600" cy="981000"/>
          </a:xfrm>
          <a:prstGeom prst="rect">
            <a:avLst/>
          </a:prstGeom>
          <a:noFill/>
          <a:ln>
            <a:noFill/>
          </a:ln>
        </p:spPr>
        <p:txBody>
          <a:bodyPr spcFirstLastPara="1" wrap="square" lIns="90000" tIns="46800" rIns="90000" bIns="46800" anchor="ctr" anchorCtr="0">
            <a:noAutofit/>
          </a:bodyPr>
          <a:lstStyle/>
          <a:p>
            <a:pPr>
              <a:buClr>
                <a:schemeClr val="dk1"/>
              </a:buClr>
              <a:buSzPts val="1100"/>
            </a:pPr>
            <a:r>
              <a:rPr lang="en-US" sz="3600" b="1">
                <a:solidFill>
                  <a:srgbClr val="820F71"/>
                </a:solidFill>
                <a:latin typeface="Manjari"/>
                <a:ea typeface="Manjari"/>
                <a:cs typeface="Manjari"/>
                <a:sym typeface="Manjari"/>
              </a:rPr>
              <a:t>SQL JOIN</a:t>
            </a:r>
            <a:endParaRPr sz="3600" b="1">
              <a:solidFill>
                <a:srgbClr val="820F71"/>
              </a:solidFill>
              <a:latin typeface="Manjari"/>
              <a:ea typeface="Manjari"/>
              <a:cs typeface="Manjari"/>
              <a:sym typeface="Manjari"/>
            </a:endParaRPr>
          </a:p>
        </p:txBody>
      </p:sp>
      <p:sp>
        <p:nvSpPr>
          <p:cNvPr id="1554" name="Google Shape;1554;g5405425f5c_0_178"/>
          <p:cNvSpPr txBox="1">
            <a:spLocks noGrp="1"/>
          </p:cNvSpPr>
          <p:nvPr>
            <p:ph type="body" idx="1"/>
          </p:nvPr>
        </p:nvSpPr>
        <p:spPr>
          <a:xfrm>
            <a:off x="1992312" y="2071687"/>
            <a:ext cx="8229600" cy="4526100"/>
          </a:xfrm>
          <a:prstGeom prst="rect">
            <a:avLst/>
          </a:prstGeom>
          <a:noFill/>
          <a:ln>
            <a:noFill/>
          </a:ln>
        </p:spPr>
        <p:txBody>
          <a:bodyPr spcFirstLastPara="1" wrap="square" lIns="90000" tIns="46800" rIns="90000" bIns="46800" anchor="t" anchorCtr="0">
            <a:noAutofit/>
          </a:bodyPr>
          <a:lstStyle/>
          <a:p>
            <a:pPr marL="339725" indent="-327025">
              <a:lnSpc>
                <a:spcPct val="115000"/>
              </a:lnSpc>
              <a:spcBef>
                <a:spcPts val="0"/>
              </a:spcBef>
              <a:buSzPts val="2000"/>
              <a:buChar char="•"/>
            </a:pPr>
            <a:r>
              <a:rPr lang="en-US" sz="2000" b="1" dirty="0">
                <a:solidFill>
                  <a:srgbClr val="33002B"/>
                </a:solidFill>
                <a:latin typeface="Manjari"/>
                <a:ea typeface="Manjari"/>
                <a:cs typeface="Manjari"/>
                <a:sym typeface="Manjari"/>
              </a:rPr>
              <a:t>Why SQL JOIN is used?</a:t>
            </a:r>
            <a:endParaRPr sz="2000" b="1" dirty="0">
              <a:solidFill>
                <a:srgbClr val="33002B"/>
              </a:solidFill>
              <a:latin typeface="Manjari"/>
              <a:ea typeface="Manjari"/>
              <a:cs typeface="Manjari"/>
              <a:sym typeface="Manjari"/>
            </a:endParaRPr>
          </a:p>
          <a:p>
            <a:pPr marL="339725" indent="-327025">
              <a:lnSpc>
                <a:spcPct val="115000"/>
              </a:lnSpc>
              <a:spcBef>
                <a:spcPts val="0"/>
              </a:spcBef>
              <a:buSzPts val="2000"/>
              <a:buChar char="•"/>
            </a:pPr>
            <a:r>
              <a:rPr lang="en-US" sz="2000" dirty="0">
                <a:solidFill>
                  <a:srgbClr val="33002B"/>
                </a:solidFill>
                <a:latin typeface="Manjari"/>
                <a:ea typeface="Manjari"/>
                <a:cs typeface="Manjari"/>
                <a:sym typeface="Manjari"/>
              </a:rPr>
              <a:t>If you want to access data from more than one tables through a select statement.</a:t>
            </a:r>
            <a:endParaRPr sz="2000" dirty="0">
              <a:solidFill>
                <a:srgbClr val="33002B"/>
              </a:solidFill>
              <a:latin typeface="Manjari"/>
              <a:ea typeface="Manjari"/>
              <a:cs typeface="Manjari"/>
              <a:sym typeface="Manjari"/>
            </a:endParaRPr>
          </a:p>
          <a:p>
            <a:pPr marL="339725" indent="-327025">
              <a:lnSpc>
                <a:spcPct val="115000"/>
              </a:lnSpc>
              <a:spcBef>
                <a:spcPts val="0"/>
              </a:spcBef>
              <a:buSzPts val="2000"/>
              <a:buChar char="•"/>
            </a:pPr>
            <a:r>
              <a:rPr lang="en-US" sz="2000" dirty="0">
                <a:solidFill>
                  <a:srgbClr val="33002B"/>
                </a:solidFill>
                <a:latin typeface="Manjari"/>
                <a:ea typeface="Manjari"/>
                <a:cs typeface="Manjari"/>
                <a:sym typeface="Manjari"/>
              </a:rPr>
              <a:t>If you want to combine two or more tables then SQL JOIN statement is used. It combines rows of that tables in one table and one can retrieve the information by a SELECT statement.</a:t>
            </a:r>
            <a:endParaRPr sz="2000" dirty="0">
              <a:solidFill>
                <a:srgbClr val="33002B"/>
              </a:solidFill>
              <a:latin typeface="Manjari"/>
              <a:ea typeface="Manjari"/>
              <a:cs typeface="Manjari"/>
              <a:sym typeface="Manjari"/>
            </a:endParaRPr>
          </a:p>
          <a:p>
            <a:pPr marL="339725" indent="-327025">
              <a:lnSpc>
                <a:spcPct val="115000"/>
              </a:lnSpc>
              <a:spcBef>
                <a:spcPts val="0"/>
              </a:spcBef>
              <a:buSzPts val="2000"/>
              <a:buChar char="•"/>
            </a:pPr>
            <a:r>
              <a:rPr lang="en-US" sz="2000" dirty="0">
                <a:solidFill>
                  <a:srgbClr val="33002B"/>
                </a:solidFill>
                <a:latin typeface="Manjari"/>
                <a:ea typeface="Manjari"/>
                <a:cs typeface="Manjari"/>
                <a:sym typeface="Manjari"/>
              </a:rPr>
              <a:t>The joining of two or more tables is based on common field between them.</a:t>
            </a:r>
            <a:endParaRPr sz="2000" dirty="0">
              <a:solidFill>
                <a:srgbClr val="33002B"/>
              </a:solidFill>
              <a:latin typeface="Manjari"/>
              <a:ea typeface="Manjari"/>
              <a:cs typeface="Manjari"/>
              <a:sym typeface="Manjari"/>
            </a:endParaRPr>
          </a:p>
          <a:p>
            <a:pPr marL="339725" indent="-327025">
              <a:lnSpc>
                <a:spcPct val="115000"/>
              </a:lnSpc>
              <a:spcBef>
                <a:spcPts val="0"/>
              </a:spcBef>
              <a:buSzPts val="2000"/>
              <a:buChar char="•"/>
            </a:pPr>
            <a:r>
              <a:rPr lang="en-US" sz="2000" dirty="0">
                <a:solidFill>
                  <a:srgbClr val="33002B"/>
                </a:solidFill>
                <a:latin typeface="Manjari"/>
                <a:ea typeface="Manjari"/>
                <a:cs typeface="Manjari"/>
                <a:sym typeface="Manjari"/>
              </a:rPr>
              <a:t>SQL INNER JOIN also known as simple join is the most common type of join.</a:t>
            </a:r>
            <a:endParaRPr sz="2000" dirty="0">
              <a:solidFill>
                <a:srgbClr val="33002B"/>
              </a:solidFill>
              <a:latin typeface="Manjari"/>
              <a:ea typeface="Manjari"/>
              <a:cs typeface="Manjari"/>
              <a:sym typeface="Manjari"/>
            </a:endParaRPr>
          </a:p>
        </p:txBody>
      </p:sp>
    </p:spTree>
    <p:extLst>
      <p:ext uri="{BB962C8B-B14F-4D97-AF65-F5344CB8AC3E}">
        <p14:creationId xmlns:p14="http://schemas.microsoft.com/office/powerpoint/2010/main" val="1050140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58"/>
        <p:cNvGrpSpPr/>
        <p:nvPr/>
      </p:nvGrpSpPr>
      <p:grpSpPr>
        <a:xfrm>
          <a:off x="0" y="0"/>
          <a:ext cx="0" cy="0"/>
          <a:chOff x="0" y="0"/>
          <a:chExt cx="0" cy="0"/>
        </a:xfrm>
      </p:grpSpPr>
      <p:sp>
        <p:nvSpPr>
          <p:cNvPr id="1559" name="Google Shape;1559;ga282d0d8c0_0_11"/>
          <p:cNvSpPr txBox="1">
            <a:spLocks noGrp="1"/>
          </p:cNvSpPr>
          <p:nvPr>
            <p:ph type="title"/>
          </p:nvPr>
        </p:nvSpPr>
        <p:spPr>
          <a:xfrm>
            <a:off x="1919287" y="647700"/>
            <a:ext cx="8229600" cy="981000"/>
          </a:xfrm>
          <a:prstGeom prst="rect">
            <a:avLst/>
          </a:prstGeom>
          <a:noFill/>
          <a:ln>
            <a:noFill/>
          </a:ln>
        </p:spPr>
        <p:txBody>
          <a:bodyPr spcFirstLastPara="1" wrap="square" lIns="90000" tIns="46800" rIns="90000" bIns="46800" anchor="ctr" anchorCtr="0">
            <a:noAutofit/>
          </a:bodyPr>
          <a:lstStyle/>
          <a:p>
            <a:pPr>
              <a:buClr>
                <a:schemeClr val="dk1"/>
              </a:buClr>
              <a:buSzPts val="1100"/>
            </a:pPr>
            <a:r>
              <a:rPr lang="en-US" sz="3600" b="1">
                <a:solidFill>
                  <a:srgbClr val="820F71"/>
                </a:solidFill>
                <a:latin typeface="Manjari"/>
                <a:ea typeface="Manjari"/>
                <a:cs typeface="Manjari"/>
                <a:sym typeface="Manjari"/>
              </a:rPr>
              <a:t>SQL JOIN</a:t>
            </a:r>
            <a:endParaRPr sz="3600" b="1">
              <a:solidFill>
                <a:srgbClr val="820F71"/>
              </a:solidFill>
              <a:latin typeface="Manjari"/>
              <a:ea typeface="Manjari"/>
              <a:cs typeface="Manjari"/>
              <a:sym typeface="Manjari"/>
            </a:endParaRPr>
          </a:p>
        </p:txBody>
      </p:sp>
      <p:sp>
        <p:nvSpPr>
          <p:cNvPr id="1560" name="Google Shape;1560;ga282d0d8c0_0_11"/>
          <p:cNvSpPr txBox="1">
            <a:spLocks noGrp="1"/>
          </p:cNvSpPr>
          <p:nvPr>
            <p:ph type="body" idx="1"/>
          </p:nvPr>
        </p:nvSpPr>
        <p:spPr>
          <a:xfrm>
            <a:off x="1992312" y="2071687"/>
            <a:ext cx="8229600" cy="4526100"/>
          </a:xfrm>
          <a:prstGeom prst="rect">
            <a:avLst/>
          </a:prstGeom>
          <a:noFill/>
          <a:ln>
            <a:noFill/>
          </a:ln>
        </p:spPr>
        <p:txBody>
          <a:bodyPr spcFirstLastPara="1" wrap="square" lIns="90000" tIns="46800" rIns="90000" bIns="46800" anchor="t" anchorCtr="0">
            <a:noAutofit/>
          </a:bodyPr>
          <a:lstStyle/>
          <a:p>
            <a:pPr marL="12700" indent="0">
              <a:lnSpc>
                <a:spcPct val="115000"/>
              </a:lnSpc>
              <a:spcBef>
                <a:spcPts val="0"/>
              </a:spcBef>
              <a:buSzPts val="2000"/>
            </a:pPr>
            <a:r>
              <a:rPr lang="en-US" sz="2000" b="1" dirty="0">
                <a:solidFill>
                  <a:srgbClr val="33002B"/>
                </a:solidFill>
                <a:latin typeface="Manjari"/>
                <a:ea typeface="Manjari"/>
                <a:cs typeface="Manjari"/>
                <a:sym typeface="Manjari"/>
              </a:rPr>
              <a:t>1.Staff table</a:t>
            </a:r>
            <a:endParaRPr lang="en-US" sz="2000" b="1" dirty="0">
              <a:solidFill>
                <a:srgbClr val="33002B"/>
              </a:solidFill>
              <a:latin typeface="Manjari"/>
              <a:ea typeface="Manjari"/>
              <a:cs typeface="Manjari"/>
            </a:endParaRPr>
          </a:p>
        </p:txBody>
      </p:sp>
      <p:graphicFrame>
        <p:nvGraphicFramePr>
          <p:cNvPr id="1561" name="Google Shape;1561;ga282d0d8c0_0_11"/>
          <p:cNvGraphicFramePr/>
          <p:nvPr>
            <p:extLst>
              <p:ext uri="{D42A27DB-BD31-4B8C-83A1-F6EECF244321}">
                <p14:modId xmlns:p14="http://schemas.microsoft.com/office/powerpoint/2010/main" val="455030613"/>
              </p:ext>
            </p:extLst>
          </p:nvPr>
        </p:nvGraphicFramePr>
        <p:xfrm>
          <a:off x="2100388" y="2608325"/>
          <a:ext cx="7162700" cy="2155700"/>
        </p:xfrm>
        <a:graphic>
          <a:graphicData uri="http://schemas.openxmlformats.org/drawingml/2006/table">
            <a:tbl>
              <a:tblPr>
                <a:solidFill>
                  <a:srgbClr val="FFFFFF"/>
                </a:solidFill>
              </a:tblPr>
              <a:tblGrid>
                <a:gridCol w="525425">
                  <a:extLst>
                    <a:ext uri="{9D8B030D-6E8A-4147-A177-3AD203B41FA5}">
                      <a16:colId xmlns:a16="http://schemas.microsoft.com/office/drawing/2014/main" val="20000"/>
                    </a:ext>
                  </a:extLst>
                </a:gridCol>
                <a:gridCol w="1437175">
                  <a:extLst>
                    <a:ext uri="{9D8B030D-6E8A-4147-A177-3AD203B41FA5}">
                      <a16:colId xmlns:a16="http://schemas.microsoft.com/office/drawing/2014/main" val="20001"/>
                    </a:ext>
                  </a:extLst>
                </a:gridCol>
                <a:gridCol w="1259450">
                  <a:extLst>
                    <a:ext uri="{9D8B030D-6E8A-4147-A177-3AD203B41FA5}">
                      <a16:colId xmlns:a16="http://schemas.microsoft.com/office/drawing/2014/main" val="20002"/>
                    </a:ext>
                  </a:extLst>
                </a:gridCol>
                <a:gridCol w="1978050">
                  <a:extLst>
                    <a:ext uri="{9D8B030D-6E8A-4147-A177-3AD203B41FA5}">
                      <a16:colId xmlns:a16="http://schemas.microsoft.com/office/drawing/2014/main" val="20003"/>
                    </a:ext>
                  </a:extLst>
                </a:gridCol>
                <a:gridCol w="1962600">
                  <a:extLst>
                    <a:ext uri="{9D8B030D-6E8A-4147-A177-3AD203B41FA5}">
                      <a16:colId xmlns:a16="http://schemas.microsoft.com/office/drawing/2014/main" val="20004"/>
                    </a:ext>
                  </a:extLst>
                </a:gridCol>
              </a:tblGrid>
              <a:tr h="428625">
                <a:tc>
                  <a:txBody>
                    <a:bodyPr/>
                    <a:lstStyle/>
                    <a:p>
                      <a:pPr marL="0" lvl="0" indent="0" algn="l" rtl="0">
                        <a:lnSpc>
                          <a:spcPct val="115000"/>
                        </a:lnSpc>
                        <a:spcBef>
                          <a:spcPts val="0"/>
                        </a:spcBef>
                        <a:spcAft>
                          <a:spcPts val="0"/>
                        </a:spcAft>
                        <a:buNone/>
                      </a:pPr>
                      <a:r>
                        <a:rPr lang="en-US" sz="1500" b="1" dirty="0">
                          <a:highlight>
                            <a:srgbClr val="CCCCCC"/>
                          </a:highlight>
                          <a:latin typeface="Times New Roman"/>
                          <a:ea typeface="Times New Roman"/>
                          <a:cs typeface="Times New Roman"/>
                          <a:sym typeface="Times New Roman"/>
                        </a:rPr>
                        <a:t>ID</a:t>
                      </a:r>
                      <a:endParaRPr sz="1500" b="1" dirty="0">
                        <a:highlight>
                          <a:srgbClr val="CCCCCC"/>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CCCCC"/>
                    </a:solidFill>
                  </a:tcPr>
                </a:tc>
                <a:tc>
                  <a:txBody>
                    <a:bodyPr/>
                    <a:lstStyle/>
                    <a:p>
                      <a:pPr marL="0" lvl="0" indent="0" algn="l" rtl="0">
                        <a:lnSpc>
                          <a:spcPct val="115000"/>
                        </a:lnSpc>
                        <a:spcBef>
                          <a:spcPts val="0"/>
                        </a:spcBef>
                        <a:spcAft>
                          <a:spcPts val="0"/>
                        </a:spcAft>
                        <a:buNone/>
                      </a:pPr>
                      <a:r>
                        <a:rPr lang="en-US" sz="1500" b="1" dirty="0" err="1">
                          <a:highlight>
                            <a:srgbClr val="CCCCCC"/>
                          </a:highlight>
                          <a:latin typeface="Times New Roman"/>
                          <a:ea typeface="Times New Roman"/>
                          <a:cs typeface="Times New Roman"/>
                          <a:sym typeface="Times New Roman"/>
                        </a:rPr>
                        <a:t>Staff_NAME</a:t>
                      </a:r>
                      <a:endParaRPr sz="1500" b="1" dirty="0" err="1">
                        <a:highlight>
                          <a:srgbClr val="CCCCCC"/>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CCCCC"/>
                    </a:solidFill>
                  </a:tcPr>
                </a:tc>
                <a:tc>
                  <a:txBody>
                    <a:bodyPr/>
                    <a:lstStyle/>
                    <a:p>
                      <a:pPr marL="0" lvl="0" indent="0" algn="l" rtl="0">
                        <a:lnSpc>
                          <a:spcPct val="115000"/>
                        </a:lnSpc>
                        <a:spcBef>
                          <a:spcPts val="0"/>
                        </a:spcBef>
                        <a:spcAft>
                          <a:spcPts val="0"/>
                        </a:spcAft>
                        <a:buNone/>
                      </a:pPr>
                      <a:r>
                        <a:rPr lang="en-US" sz="1500" b="1" dirty="0" err="1">
                          <a:highlight>
                            <a:srgbClr val="CCCCCC"/>
                          </a:highlight>
                          <a:latin typeface="Times New Roman"/>
                          <a:ea typeface="Times New Roman"/>
                          <a:cs typeface="Times New Roman"/>
                          <a:sym typeface="Times New Roman"/>
                        </a:rPr>
                        <a:t>Staff_AGE</a:t>
                      </a:r>
                      <a:endParaRPr sz="1500" b="1" dirty="0" err="1">
                        <a:highlight>
                          <a:srgbClr val="CCCCCC"/>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CCCCC"/>
                    </a:solidFill>
                  </a:tcPr>
                </a:tc>
                <a:tc>
                  <a:txBody>
                    <a:bodyPr/>
                    <a:lstStyle/>
                    <a:p>
                      <a:pPr marL="0" lvl="0" indent="0" algn="l" rtl="0">
                        <a:lnSpc>
                          <a:spcPct val="115000"/>
                        </a:lnSpc>
                        <a:spcBef>
                          <a:spcPts val="0"/>
                        </a:spcBef>
                        <a:spcAft>
                          <a:spcPts val="0"/>
                        </a:spcAft>
                        <a:buNone/>
                      </a:pPr>
                      <a:r>
                        <a:rPr lang="en-US" sz="1500" b="1" dirty="0">
                          <a:highlight>
                            <a:srgbClr val="CCCCCC"/>
                          </a:highlight>
                          <a:latin typeface="Times New Roman"/>
                          <a:ea typeface="Times New Roman"/>
                          <a:cs typeface="Times New Roman"/>
                          <a:sym typeface="Times New Roman"/>
                        </a:rPr>
                        <a:t>STAFF_ADDRESS</a:t>
                      </a:r>
                      <a:endParaRPr sz="1500" b="1" dirty="0">
                        <a:highlight>
                          <a:srgbClr val="CCCCCC"/>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CCCCC"/>
                    </a:solidFill>
                  </a:tcPr>
                </a:tc>
                <a:tc>
                  <a:txBody>
                    <a:bodyPr/>
                    <a:lstStyle/>
                    <a:p>
                      <a:pPr marL="0" lvl="0" indent="0" algn="l" rtl="0">
                        <a:lnSpc>
                          <a:spcPct val="115000"/>
                        </a:lnSpc>
                        <a:spcBef>
                          <a:spcPts val="0"/>
                        </a:spcBef>
                        <a:spcAft>
                          <a:spcPts val="0"/>
                        </a:spcAft>
                        <a:buNone/>
                      </a:pPr>
                      <a:r>
                        <a:rPr lang="en-US" sz="1500" b="1" dirty="0" err="1">
                          <a:highlight>
                            <a:srgbClr val="CCCCCC"/>
                          </a:highlight>
                          <a:latin typeface="Times New Roman"/>
                          <a:ea typeface="Times New Roman"/>
                          <a:cs typeface="Times New Roman"/>
                        </a:rPr>
                        <a:t>Monthly</a:t>
                      </a:r>
                      <a:r>
                        <a:rPr lang="en-US" sz="1500" b="1" dirty="0" err="1">
                          <a:highlight>
                            <a:srgbClr val="CCCCCC"/>
                          </a:highlight>
                          <a:latin typeface="Times New Roman"/>
                          <a:ea typeface="Times New Roman"/>
                          <a:cs typeface="Times New Roman"/>
                          <a:sym typeface="Times New Roman"/>
                        </a:rPr>
                        <a:t>_Package</a:t>
                      </a:r>
                      <a:endParaRPr sz="1500" b="1" dirty="0" err="1">
                        <a:highlight>
                          <a:srgbClr val="CCCCCC"/>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CCCCC"/>
                    </a:solidFill>
                  </a:tcPr>
                </a:tc>
                <a:extLst>
                  <a:ext uri="{0D108BD9-81ED-4DB2-BD59-A6C34878D82A}">
                    <a16:rowId xmlns:a16="http://schemas.microsoft.com/office/drawing/2014/main" val="10000"/>
                  </a:ext>
                </a:extLst>
              </a:tr>
              <a:tr h="381000">
                <a:tc>
                  <a:txBody>
                    <a:bodyPr/>
                    <a:lstStyle/>
                    <a:p>
                      <a:pPr marL="190500" lvl="0" indent="0" algn="l" rtl="0">
                        <a:lnSpc>
                          <a:spcPct val="172500"/>
                        </a:lnSpc>
                        <a:spcBef>
                          <a:spcPts val="0"/>
                        </a:spcBef>
                        <a:spcAft>
                          <a:spcPts val="0"/>
                        </a:spcAft>
                        <a:buNone/>
                      </a:pPr>
                      <a:r>
                        <a:rPr lang="en-US" sz="1200" dirty="0">
                          <a:highlight>
                            <a:srgbClr val="FFFFFF"/>
                          </a:highlight>
                          <a:latin typeface="Verdana"/>
                          <a:ea typeface="Verdana"/>
                          <a:cs typeface="Verdana"/>
                          <a:sym typeface="Verdana"/>
                        </a:rPr>
                        <a:t>1</a:t>
                      </a:r>
                      <a:endParaRPr sz="1200" dirty="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dirty="0">
                          <a:highlight>
                            <a:srgbClr val="FFFFFF"/>
                          </a:highlight>
                          <a:latin typeface="Verdana"/>
                          <a:ea typeface="Verdana"/>
                          <a:cs typeface="Verdana"/>
                          <a:sym typeface="Verdana"/>
                        </a:rPr>
                        <a:t>ARYAN</a:t>
                      </a:r>
                      <a:endParaRPr sz="1200" dirty="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dirty="0">
                          <a:highlight>
                            <a:srgbClr val="FFFFFF"/>
                          </a:highlight>
                          <a:latin typeface="Verdana"/>
                          <a:ea typeface="Verdana"/>
                          <a:cs typeface="Verdana"/>
                          <a:sym typeface="Verdana"/>
                        </a:rPr>
                        <a:t>22</a:t>
                      </a:r>
                      <a:endParaRPr sz="1200" dirty="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dirty="0">
                          <a:highlight>
                            <a:srgbClr val="FFFFFF"/>
                          </a:highlight>
                          <a:latin typeface="Verdana"/>
                          <a:ea typeface="Verdana"/>
                          <a:cs typeface="Verdana"/>
                          <a:sym typeface="Verdana"/>
                        </a:rPr>
                        <a:t>MUMBAI</a:t>
                      </a:r>
                      <a:endParaRPr sz="1200" dirty="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dirty="0">
                          <a:highlight>
                            <a:srgbClr val="FFFFFF"/>
                          </a:highlight>
                          <a:latin typeface="Verdana"/>
                          <a:ea typeface="Verdana"/>
                          <a:cs typeface="Verdana"/>
                          <a:sym typeface="Verdana"/>
                        </a:rPr>
                        <a:t>18000</a:t>
                      </a:r>
                      <a:endParaRPr sz="1200" dirty="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190500" lvl="0" indent="0" algn="l" rtl="0">
                        <a:lnSpc>
                          <a:spcPct val="172500"/>
                        </a:lnSpc>
                        <a:spcBef>
                          <a:spcPts val="0"/>
                        </a:spcBef>
                        <a:spcAft>
                          <a:spcPts val="0"/>
                        </a:spcAft>
                        <a:buNone/>
                      </a:pPr>
                      <a:r>
                        <a:rPr lang="en-US" sz="1200" dirty="0">
                          <a:highlight>
                            <a:srgbClr val="FFFFFF"/>
                          </a:highlight>
                          <a:latin typeface="Verdana"/>
                          <a:ea typeface="Verdana"/>
                          <a:cs typeface="Verdana"/>
                          <a:sym typeface="Verdana"/>
                        </a:rPr>
                        <a:t>2</a:t>
                      </a:r>
                      <a:endParaRPr sz="1200" dirty="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dirty="0">
                          <a:highlight>
                            <a:srgbClr val="FFFFFF"/>
                          </a:highlight>
                          <a:latin typeface="Verdana"/>
                          <a:ea typeface="Verdana"/>
                          <a:cs typeface="Verdana"/>
                          <a:sym typeface="Verdana"/>
                        </a:rPr>
                        <a:t>SUSHIL</a:t>
                      </a:r>
                      <a:endParaRPr sz="1200" dirty="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dirty="0">
                          <a:highlight>
                            <a:srgbClr val="FFFFFF"/>
                          </a:highlight>
                          <a:latin typeface="Verdana"/>
                          <a:ea typeface="Verdana"/>
                          <a:cs typeface="Verdana"/>
                          <a:sym typeface="Verdana"/>
                        </a:rPr>
                        <a:t>32</a:t>
                      </a:r>
                      <a:endParaRPr sz="1200" dirty="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dirty="0">
                          <a:highlight>
                            <a:srgbClr val="FFFFFF"/>
                          </a:highlight>
                          <a:latin typeface="Verdana"/>
                          <a:ea typeface="Verdana"/>
                          <a:cs typeface="Verdana"/>
                          <a:sym typeface="Verdana"/>
                        </a:rPr>
                        <a:t>DELHI</a:t>
                      </a:r>
                      <a:endParaRPr sz="1200" dirty="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dirty="0">
                          <a:highlight>
                            <a:srgbClr val="FFFFFF"/>
                          </a:highlight>
                          <a:latin typeface="Verdana"/>
                          <a:ea typeface="Verdana"/>
                          <a:cs typeface="Verdana"/>
                          <a:sym typeface="Verdana"/>
                        </a:rPr>
                        <a:t>20000</a:t>
                      </a:r>
                      <a:endParaRPr sz="1200" dirty="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190500" lvl="0" indent="0" algn="l" rtl="0">
                        <a:lnSpc>
                          <a:spcPct val="172500"/>
                        </a:lnSpc>
                        <a:spcBef>
                          <a:spcPts val="0"/>
                        </a:spcBef>
                        <a:spcAft>
                          <a:spcPts val="0"/>
                        </a:spcAft>
                        <a:buNone/>
                      </a:pPr>
                      <a:r>
                        <a:rPr lang="en-US" sz="1200" dirty="0">
                          <a:highlight>
                            <a:srgbClr val="FFFFFF"/>
                          </a:highlight>
                          <a:latin typeface="Verdana"/>
                          <a:ea typeface="Verdana"/>
                          <a:cs typeface="Verdana"/>
                          <a:sym typeface="Verdana"/>
                        </a:rPr>
                        <a:t>3</a:t>
                      </a:r>
                      <a:endParaRPr sz="1200" dirty="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dirty="0">
                          <a:highlight>
                            <a:srgbClr val="FFFFFF"/>
                          </a:highlight>
                          <a:latin typeface="Verdana"/>
                          <a:ea typeface="Verdana"/>
                          <a:cs typeface="Verdana"/>
                          <a:sym typeface="Verdana"/>
                        </a:rPr>
                        <a:t>MONTY</a:t>
                      </a:r>
                      <a:endParaRPr sz="1200" dirty="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dirty="0">
                          <a:highlight>
                            <a:srgbClr val="FFFFFF"/>
                          </a:highlight>
                          <a:latin typeface="Verdana"/>
                          <a:ea typeface="Verdana"/>
                          <a:cs typeface="Verdana"/>
                          <a:sym typeface="Verdana"/>
                        </a:rPr>
                        <a:t>25</a:t>
                      </a:r>
                      <a:endParaRPr sz="1200" dirty="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dirty="0">
                          <a:highlight>
                            <a:srgbClr val="FFFFFF"/>
                          </a:highlight>
                          <a:latin typeface="Verdana"/>
                          <a:ea typeface="Verdana"/>
                          <a:cs typeface="Verdana"/>
                          <a:sym typeface="Verdana"/>
                        </a:rPr>
                        <a:t>MOHALI</a:t>
                      </a:r>
                      <a:endParaRPr sz="1200" dirty="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dirty="0">
                          <a:highlight>
                            <a:srgbClr val="FFFFFF"/>
                          </a:highlight>
                          <a:latin typeface="Verdana"/>
                          <a:ea typeface="Verdana"/>
                          <a:cs typeface="Verdana"/>
                          <a:sym typeface="Verdana"/>
                        </a:rPr>
                        <a:t>22000</a:t>
                      </a:r>
                      <a:endParaRPr sz="1200" dirty="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190500" lvl="0" indent="0" algn="l" rtl="0">
                        <a:lnSpc>
                          <a:spcPct val="172500"/>
                        </a:lnSpc>
                        <a:spcBef>
                          <a:spcPts val="0"/>
                        </a:spcBef>
                        <a:spcAft>
                          <a:spcPts val="0"/>
                        </a:spcAft>
                        <a:buNone/>
                      </a:pPr>
                      <a:r>
                        <a:rPr lang="en-US" sz="1200" dirty="0">
                          <a:highlight>
                            <a:srgbClr val="FFFFFF"/>
                          </a:highlight>
                          <a:latin typeface="Verdana"/>
                          <a:ea typeface="Verdana"/>
                          <a:cs typeface="Verdana"/>
                          <a:sym typeface="Verdana"/>
                        </a:rPr>
                        <a:t>4</a:t>
                      </a:r>
                      <a:endParaRPr sz="1200" dirty="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dirty="0">
                          <a:highlight>
                            <a:srgbClr val="FFFFFF"/>
                          </a:highlight>
                          <a:latin typeface="Verdana"/>
                          <a:ea typeface="Verdana"/>
                          <a:cs typeface="Verdana"/>
                          <a:sym typeface="Verdana"/>
                        </a:rPr>
                        <a:t>AMIT</a:t>
                      </a:r>
                      <a:endParaRPr sz="1200" dirty="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dirty="0">
                          <a:highlight>
                            <a:srgbClr val="FFFFFF"/>
                          </a:highlight>
                          <a:latin typeface="Verdana"/>
                          <a:ea typeface="Verdana"/>
                          <a:cs typeface="Verdana"/>
                          <a:sym typeface="Verdana"/>
                        </a:rPr>
                        <a:t>20</a:t>
                      </a:r>
                      <a:endParaRPr sz="1200" dirty="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dirty="0">
                          <a:highlight>
                            <a:srgbClr val="FFFFFF"/>
                          </a:highlight>
                          <a:latin typeface="Verdana"/>
                          <a:ea typeface="Verdana"/>
                          <a:cs typeface="Verdana"/>
                          <a:sym typeface="Verdana"/>
                        </a:rPr>
                        <a:t>ALLAHABAD</a:t>
                      </a:r>
                      <a:endParaRPr sz="1200" dirty="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dirty="0">
                          <a:highlight>
                            <a:srgbClr val="FFFFFF"/>
                          </a:highlight>
                          <a:latin typeface="Verdana"/>
                          <a:ea typeface="Verdana"/>
                          <a:cs typeface="Verdana"/>
                          <a:sym typeface="Verdana"/>
                        </a:rPr>
                        <a:t>12000</a:t>
                      </a:r>
                      <a:endParaRPr sz="1200" dirty="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55871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65"/>
        <p:cNvGrpSpPr/>
        <p:nvPr/>
      </p:nvGrpSpPr>
      <p:grpSpPr>
        <a:xfrm>
          <a:off x="0" y="0"/>
          <a:ext cx="0" cy="0"/>
          <a:chOff x="0" y="0"/>
          <a:chExt cx="0" cy="0"/>
        </a:xfrm>
      </p:grpSpPr>
      <p:sp>
        <p:nvSpPr>
          <p:cNvPr id="1566" name="Google Shape;1566;ga282d0d8c0_0_21"/>
          <p:cNvSpPr txBox="1">
            <a:spLocks noGrp="1"/>
          </p:cNvSpPr>
          <p:nvPr>
            <p:ph type="title"/>
          </p:nvPr>
        </p:nvSpPr>
        <p:spPr>
          <a:xfrm>
            <a:off x="1919287" y="647700"/>
            <a:ext cx="8229600" cy="981000"/>
          </a:xfrm>
          <a:prstGeom prst="rect">
            <a:avLst/>
          </a:prstGeom>
          <a:noFill/>
          <a:ln>
            <a:noFill/>
          </a:ln>
        </p:spPr>
        <p:txBody>
          <a:bodyPr spcFirstLastPara="1" wrap="square" lIns="90000" tIns="46800" rIns="90000" bIns="46800" anchor="ctr" anchorCtr="0">
            <a:noAutofit/>
          </a:bodyPr>
          <a:lstStyle/>
          <a:p>
            <a:pPr>
              <a:buClr>
                <a:schemeClr val="dk1"/>
              </a:buClr>
              <a:buSzPts val="1100"/>
            </a:pPr>
            <a:r>
              <a:rPr lang="en-US" sz="3600" b="1">
                <a:solidFill>
                  <a:srgbClr val="820F71"/>
                </a:solidFill>
                <a:latin typeface="Manjari"/>
                <a:ea typeface="Manjari"/>
                <a:cs typeface="Manjari"/>
                <a:sym typeface="Manjari"/>
              </a:rPr>
              <a:t>SQL JOIN</a:t>
            </a:r>
            <a:endParaRPr sz="3600" b="1">
              <a:solidFill>
                <a:srgbClr val="820F71"/>
              </a:solidFill>
              <a:latin typeface="Manjari"/>
              <a:ea typeface="Manjari"/>
              <a:cs typeface="Manjari"/>
              <a:sym typeface="Manjari"/>
            </a:endParaRPr>
          </a:p>
        </p:txBody>
      </p:sp>
      <p:sp>
        <p:nvSpPr>
          <p:cNvPr id="1567" name="Google Shape;1567;ga282d0d8c0_0_21"/>
          <p:cNvSpPr txBox="1">
            <a:spLocks noGrp="1"/>
          </p:cNvSpPr>
          <p:nvPr>
            <p:ph type="body" idx="1"/>
          </p:nvPr>
        </p:nvSpPr>
        <p:spPr>
          <a:xfrm>
            <a:off x="1992312" y="2071687"/>
            <a:ext cx="8229600" cy="4526100"/>
          </a:xfrm>
          <a:prstGeom prst="rect">
            <a:avLst/>
          </a:prstGeom>
          <a:noFill/>
          <a:ln>
            <a:noFill/>
          </a:ln>
        </p:spPr>
        <p:txBody>
          <a:bodyPr spcFirstLastPara="1" wrap="square" lIns="90000" tIns="46800" rIns="90000" bIns="46800" anchor="t" anchorCtr="0">
            <a:noAutofit/>
          </a:bodyPr>
          <a:lstStyle/>
          <a:p>
            <a:pPr marL="12700" indent="0">
              <a:lnSpc>
                <a:spcPct val="115000"/>
              </a:lnSpc>
              <a:spcBef>
                <a:spcPts val="0"/>
              </a:spcBef>
              <a:buSzPts val="2000"/>
            </a:pPr>
            <a:r>
              <a:rPr lang="en-US" sz="2000" b="1" dirty="0">
                <a:solidFill>
                  <a:srgbClr val="33002B"/>
                </a:solidFill>
                <a:latin typeface="Manjari"/>
                <a:ea typeface="Manjari"/>
                <a:cs typeface="Manjari"/>
                <a:sym typeface="Manjari"/>
              </a:rPr>
              <a:t>2.Payment table</a:t>
            </a:r>
            <a:endParaRPr lang="en-US" sz="2000" dirty="0">
              <a:solidFill>
                <a:srgbClr val="33002B"/>
              </a:solidFill>
              <a:latin typeface="Manjari"/>
              <a:ea typeface="Manjari"/>
              <a:cs typeface="Manjari"/>
            </a:endParaRPr>
          </a:p>
        </p:txBody>
      </p:sp>
      <p:graphicFrame>
        <p:nvGraphicFramePr>
          <p:cNvPr id="1568" name="Google Shape;1568;ga282d0d8c0_0_21"/>
          <p:cNvGraphicFramePr/>
          <p:nvPr/>
        </p:nvGraphicFramePr>
        <p:xfrm>
          <a:off x="2212414" y="2757101"/>
          <a:ext cx="6219275" cy="1734377"/>
        </p:xfrm>
        <a:graphic>
          <a:graphicData uri="http://schemas.openxmlformats.org/drawingml/2006/table">
            <a:tbl>
              <a:tblPr>
                <a:solidFill>
                  <a:srgbClr val="FFFFFF"/>
                </a:solidFill>
              </a:tblPr>
              <a:tblGrid>
                <a:gridCol w="1811425">
                  <a:extLst>
                    <a:ext uri="{9D8B030D-6E8A-4147-A177-3AD203B41FA5}">
                      <a16:colId xmlns:a16="http://schemas.microsoft.com/office/drawing/2014/main" val="20000"/>
                    </a:ext>
                  </a:extLst>
                </a:gridCol>
                <a:gridCol w="1469275">
                  <a:extLst>
                    <a:ext uri="{9D8B030D-6E8A-4147-A177-3AD203B41FA5}">
                      <a16:colId xmlns:a16="http://schemas.microsoft.com/office/drawing/2014/main" val="20001"/>
                    </a:ext>
                  </a:extLst>
                </a:gridCol>
                <a:gridCol w="1348525">
                  <a:extLst>
                    <a:ext uri="{9D8B030D-6E8A-4147-A177-3AD203B41FA5}">
                      <a16:colId xmlns:a16="http://schemas.microsoft.com/office/drawing/2014/main" val="20002"/>
                    </a:ext>
                  </a:extLst>
                </a:gridCol>
                <a:gridCol w="1590050">
                  <a:extLst>
                    <a:ext uri="{9D8B030D-6E8A-4147-A177-3AD203B41FA5}">
                      <a16:colId xmlns:a16="http://schemas.microsoft.com/office/drawing/2014/main" val="20003"/>
                    </a:ext>
                  </a:extLst>
                </a:gridCol>
              </a:tblGrid>
              <a:tr h="428625">
                <a:tc>
                  <a:txBody>
                    <a:bodyPr/>
                    <a:lstStyle/>
                    <a:p>
                      <a:pPr marL="0" lvl="0" indent="0" algn="l" rtl="0">
                        <a:lnSpc>
                          <a:spcPct val="115000"/>
                        </a:lnSpc>
                        <a:spcBef>
                          <a:spcPts val="0"/>
                        </a:spcBef>
                        <a:spcAft>
                          <a:spcPts val="0"/>
                        </a:spcAft>
                        <a:buNone/>
                      </a:pPr>
                      <a:r>
                        <a:rPr lang="en-US" sz="1500" b="1">
                          <a:highlight>
                            <a:srgbClr val="CCCCCC"/>
                          </a:highlight>
                          <a:latin typeface="Times New Roman"/>
                          <a:ea typeface="Times New Roman"/>
                          <a:cs typeface="Times New Roman"/>
                          <a:sym typeface="Times New Roman"/>
                        </a:rPr>
                        <a:t>Payment_ID</a:t>
                      </a:r>
                      <a:endParaRPr sz="1500" b="1">
                        <a:highlight>
                          <a:srgbClr val="CCCCCC"/>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CCCCC"/>
                    </a:solidFill>
                  </a:tcPr>
                </a:tc>
                <a:tc>
                  <a:txBody>
                    <a:bodyPr/>
                    <a:lstStyle/>
                    <a:p>
                      <a:pPr marL="0" lvl="0" indent="0" algn="l" rtl="0">
                        <a:lnSpc>
                          <a:spcPct val="115000"/>
                        </a:lnSpc>
                        <a:spcBef>
                          <a:spcPts val="0"/>
                        </a:spcBef>
                        <a:spcAft>
                          <a:spcPts val="0"/>
                        </a:spcAft>
                        <a:buNone/>
                      </a:pPr>
                      <a:r>
                        <a:rPr lang="en-US" sz="1500" b="1">
                          <a:highlight>
                            <a:srgbClr val="CCCCCC"/>
                          </a:highlight>
                          <a:latin typeface="Times New Roman"/>
                          <a:ea typeface="Times New Roman"/>
                          <a:cs typeface="Times New Roman"/>
                          <a:sym typeface="Times New Roman"/>
                        </a:rPr>
                        <a:t>DATE</a:t>
                      </a:r>
                      <a:endParaRPr sz="1500" b="1">
                        <a:highlight>
                          <a:srgbClr val="CCCCCC"/>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CCCCC"/>
                    </a:solidFill>
                  </a:tcPr>
                </a:tc>
                <a:tc>
                  <a:txBody>
                    <a:bodyPr/>
                    <a:lstStyle/>
                    <a:p>
                      <a:pPr marL="0" lvl="0" indent="0" algn="l" rtl="0">
                        <a:lnSpc>
                          <a:spcPct val="115000"/>
                        </a:lnSpc>
                        <a:spcBef>
                          <a:spcPts val="0"/>
                        </a:spcBef>
                        <a:spcAft>
                          <a:spcPts val="0"/>
                        </a:spcAft>
                        <a:buNone/>
                      </a:pPr>
                      <a:r>
                        <a:rPr lang="en-US" sz="1500" b="1">
                          <a:highlight>
                            <a:srgbClr val="CCCCCC"/>
                          </a:highlight>
                          <a:latin typeface="Times New Roman"/>
                          <a:ea typeface="Times New Roman"/>
                          <a:cs typeface="Times New Roman"/>
                          <a:sym typeface="Times New Roman"/>
                        </a:rPr>
                        <a:t>Staff_ID</a:t>
                      </a:r>
                      <a:endParaRPr sz="1500" b="1">
                        <a:highlight>
                          <a:srgbClr val="CCCCCC"/>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CCCCC"/>
                    </a:solidFill>
                  </a:tcPr>
                </a:tc>
                <a:tc>
                  <a:txBody>
                    <a:bodyPr/>
                    <a:lstStyle/>
                    <a:p>
                      <a:pPr marL="0" lvl="0" indent="0" algn="l" rtl="0">
                        <a:lnSpc>
                          <a:spcPct val="115000"/>
                        </a:lnSpc>
                        <a:spcBef>
                          <a:spcPts val="0"/>
                        </a:spcBef>
                        <a:spcAft>
                          <a:spcPts val="0"/>
                        </a:spcAft>
                        <a:buNone/>
                      </a:pPr>
                      <a:r>
                        <a:rPr lang="en-US" sz="1500" b="1">
                          <a:highlight>
                            <a:srgbClr val="CCCCCC"/>
                          </a:highlight>
                          <a:latin typeface="Times New Roman"/>
                          <a:ea typeface="Times New Roman"/>
                          <a:cs typeface="Times New Roman"/>
                          <a:sym typeface="Times New Roman"/>
                        </a:rPr>
                        <a:t>AMOUNT</a:t>
                      </a:r>
                      <a:endParaRPr sz="1500" b="1">
                        <a:highlight>
                          <a:srgbClr val="CCCCCC"/>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CCCCC"/>
                    </a:solidFill>
                  </a:tcPr>
                </a:tc>
                <a:extLst>
                  <a:ext uri="{0D108BD9-81ED-4DB2-BD59-A6C34878D82A}">
                    <a16:rowId xmlns:a16="http://schemas.microsoft.com/office/drawing/2014/main" val="10000"/>
                  </a:ext>
                </a:extLst>
              </a:tr>
              <a:tr h="381000">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101</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30/12/2009</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1</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3000.00</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102</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22/02/2010</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3</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2500.00</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103</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23/02/2010</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4</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190500" lvl="0" indent="0" algn="l" rtl="0">
                        <a:lnSpc>
                          <a:spcPct val="172500"/>
                        </a:lnSpc>
                        <a:spcBef>
                          <a:spcPts val="0"/>
                        </a:spcBef>
                        <a:spcAft>
                          <a:spcPts val="0"/>
                        </a:spcAft>
                        <a:buNone/>
                      </a:pPr>
                      <a:r>
                        <a:rPr lang="en-US" sz="1200">
                          <a:highlight>
                            <a:srgbClr val="FFFFFF"/>
                          </a:highlight>
                          <a:latin typeface="Verdana"/>
                          <a:ea typeface="Verdana"/>
                          <a:cs typeface="Verdana"/>
                          <a:sym typeface="Verdana"/>
                        </a:rPr>
                        <a:t>3500.00</a:t>
                      </a:r>
                      <a:endParaRPr sz="1200">
                        <a:highlight>
                          <a:srgbClr val="FFFFFF"/>
                        </a:highlight>
                        <a:latin typeface="Verdana"/>
                        <a:ea typeface="Verdana"/>
                        <a:cs typeface="Verdana"/>
                        <a:sym typeface="Verdana"/>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99682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72"/>
        <p:cNvGrpSpPr/>
        <p:nvPr/>
      </p:nvGrpSpPr>
      <p:grpSpPr>
        <a:xfrm>
          <a:off x="0" y="0"/>
          <a:ext cx="0" cy="0"/>
          <a:chOff x="0" y="0"/>
          <a:chExt cx="0" cy="0"/>
        </a:xfrm>
      </p:grpSpPr>
      <p:sp>
        <p:nvSpPr>
          <p:cNvPr id="1573" name="Google Shape;1573;ga282d0d8c0_0_28"/>
          <p:cNvSpPr txBox="1">
            <a:spLocks noGrp="1"/>
          </p:cNvSpPr>
          <p:nvPr>
            <p:ph type="title"/>
          </p:nvPr>
        </p:nvSpPr>
        <p:spPr>
          <a:xfrm>
            <a:off x="1919287" y="647700"/>
            <a:ext cx="8229600" cy="981000"/>
          </a:xfrm>
          <a:prstGeom prst="rect">
            <a:avLst/>
          </a:prstGeom>
          <a:noFill/>
          <a:ln>
            <a:noFill/>
          </a:ln>
        </p:spPr>
        <p:txBody>
          <a:bodyPr spcFirstLastPara="1" wrap="square" lIns="90000" tIns="46800" rIns="90000" bIns="46800" anchor="ctr" anchorCtr="0">
            <a:noAutofit/>
          </a:bodyPr>
          <a:lstStyle/>
          <a:p>
            <a:pPr>
              <a:buClr>
                <a:schemeClr val="dk1"/>
              </a:buClr>
              <a:buSzPts val="1100"/>
            </a:pPr>
            <a:r>
              <a:rPr lang="en-US" sz="3600" b="1">
                <a:solidFill>
                  <a:srgbClr val="820F71"/>
                </a:solidFill>
                <a:latin typeface="Manjari"/>
                <a:ea typeface="Manjari"/>
                <a:cs typeface="Manjari"/>
                <a:sym typeface="Manjari"/>
              </a:rPr>
              <a:t>SQL JOIN</a:t>
            </a:r>
            <a:endParaRPr sz="3600" b="1">
              <a:solidFill>
                <a:srgbClr val="820F71"/>
              </a:solidFill>
              <a:latin typeface="Manjari"/>
              <a:ea typeface="Manjari"/>
              <a:cs typeface="Manjari"/>
              <a:sym typeface="Manjari"/>
            </a:endParaRPr>
          </a:p>
        </p:txBody>
      </p:sp>
      <p:sp>
        <p:nvSpPr>
          <p:cNvPr id="1574" name="Google Shape;1574;ga282d0d8c0_0_28"/>
          <p:cNvSpPr txBox="1">
            <a:spLocks noGrp="1"/>
          </p:cNvSpPr>
          <p:nvPr>
            <p:ph type="body" idx="1"/>
          </p:nvPr>
        </p:nvSpPr>
        <p:spPr>
          <a:xfrm>
            <a:off x="1992312" y="2071687"/>
            <a:ext cx="8229600" cy="4526100"/>
          </a:xfrm>
          <a:prstGeom prst="rect">
            <a:avLst/>
          </a:prstGeom>
          <a:noFill/>
          <a:ln>
            <a:noFill/>
          </a:ln>
        </p:spPr>
        <p:txBody>
          <a:bodyPr spcFirstLastPara="1" wrap="square" lIns="90000" tIns="46800" rIns="90000" bIns="46800" anchor="t" anchorCtr="0">
            <a:noAutofit/>
          </a:bodyPr>
          <a:lstStyle/>
          <a:p>
            <a:pPr marL="339725" indent="-327025">
              <a:lnSpc>
                <a:spcPct val="115000"/>
              </a:lnSpc>
              <a:spcBef>
                <a:spcPts val="0"/>
              </a:spcBef>
              <a:buSzPts val="2000"/>
              <a:buChar char="•"/>
            </a:pPr>
            <a:r>
              <a:rPr lang="en-US" sz="2000" dirty="0">
                <a:solidFill>
                  <a:srgbClr val="33002B"/>
                </a:solidFill>
                <a:latin typeface="Manjari"/>
                <a:ea typeface="Manjari"/>
                <a:cs typeface="Manjari"/>
                <a:sym typeface="Manjari"/>
              </a:rPr>
              <a:t>So if you follow this JOIN statement to join these two tables. </a:t>
            </a:r>
            <a:endParaRPr sz="2000" dirty="0">
              <a:solidFill>
                <a:srgbClr val="33002B"/>
              </a:solidFill>
              <a:latin typeface="Manjari"/>
              <a:ea typeface="Manjari"/>
              <a:cs typeface="Manjari"/>
              <a:sym typeface="Manjari"/>
            </a:endParaRPr>
          </a:p>
          <a:p>
            <a:pPr marL="339725" indent="-327025">
              <a:lnSpc>
                <a:spcPct val="114999"/>
              </a:lnSpc>
              <a:spcBef>
                <a:spcPts val="0"/>
              </a:spcBef>
              <a:buSzPts val="2000"/>
              <a:buChar char="•"/>
            </a:pPr>
            <a:endParaRPr lang="en-US" sz="2000" dirty="0">
              <a:solidFill>
                <a:srgbClr val="33002B"/>
              </a:solidFill>
              <a:latin typeface="Manjari"/>
              <a:ea typeface="Manjari"/>
              <a:cs typeface="Manjari"/>
              <a:sym typeface="Manjari"/>
            </a:endParaRPr>
          </a:p>
          <a:p>
            <a:pPr marL="339725" indent="-327025">
              <a:lnSpc>
                <a:spcPct val="115000"/>
              </a:lnSpc>
              <a:spcBef>
                <a:spcPts val="0"/>
              </a:spcBef>
              <a:buClr>
                <a:schemeClr val="accent2"/>
              </a:buClr>
              <a:buSzPts val="2000"/>
              <a:buChar char="•"/>
            </a:pPr>
            <a:r>
              <a:rPr lang="en-US" sz="2000" dirty="0">
                <a:solidFill>
                  <a:schemeClr val="accent2"/>
                </a:solidFill>
                <a:latin typeface="Manjari"/>
                <a:ea typeface="Manjari"/>
                <a:cs typeface="Manjari"/>
                <a:sym typeface="Manjari"/>
              </a:rPr>
              <a:t>SELECT </a:t>
            </a:r>
            <a:r>
              <a:rPr lang="en-US" sz="2000" dirty="0" err="1">
                <a:solidFill>
                  <a:schemeClr val="accent2"/>
                </a:solidFill>
                <a:latin typeface="Manjari"/>
                <a:ea typeface="Manjari"/>
                <a:cs typeface="Manjari"/>
                <a:sym typeface="Manjari"/>
              </a:rPr>
              <a:t>Staff_ID</a:t>
            </a:r>
            <a:r>
              <a:rPr lang="en-US" sz="2000" dirty="0">
                <a:solidFill>
                  <a:schemeClr val="accent2"/>
                </a:solidFill>
                <a:latin typeface="Manjari"/>
                <a:ea typeface="Manjari"/>
                <a:cs typeface="Manjari"/>
                <a:sym typeface="Manjari"/>
              </a:rPr>
              <a:t>, </a:t>
            </a:r>
            <a:r>
              <a:rPr lang="en-US" sz="2000" dirty="0" err="1">
                <a:solidFill>
                  <a:schemeClr val="accent2"/>
                </a:solidFill>
                <a:latin typeface="Manjari"/>
                <a:ea typeface="Manjari"/>
                <a:cs typeface="Manjari"/>
                <a:sym typeface="Manjari"/>
              </a:rPr>
              <a:t>Staff_NAME</a:t>
            </a:r>
            <a:r>
              <a:rPr lang="en-US" sz="2000" dirty="0">
                <a:solidFill>
                  <a:schemeClr val="accent2"/>
                </a:solidFill>
                <a:latin typeface="Manjari"/>
                <a:ea typeface="Manjari"/>
                <a:cs typeface="Manjari"/>
                <a:sym typeface="Manjari"/>
              </a:rPr>
              <a:t>, </a:t>
            </a:r>
            <a:r>
              <a:rPr lang="en-US" sz="2000" dirty="0" err="1">
                <a:solidFill>
                  <a:schemeClr val="accent2"/>
                </a:solidFill>
                <a:latin typeface="Manjari"/>
                <a:ea typeface="Manjari"/>
                <a:cs typeface="Manjari"/>
                <a:sym typeface="Manjari"/>
              </a:rPr>
              <a:t>Staff_AGE</a:t>
            </a:r>
            <a:r>
              <a:rPr lang="en-US" sz="2000" dirty="0">
                <a:solidFill>
                  <a:schemeClr val="accent2"/>
                </a:solidFill>
                <a:latin typeface="Manjari"/>
                <a:ea typeface="Manjari"/>
                <a:cs typeface="Manjari"/>
                <a:sym typeface="Manjari"/>
              </a:rPr>
              <a:t>, AMOUNT   </a:t>
            </a:r>
            <a:endParaRPr sz="2000">
              <a:solidFill>
                <a:schemeClr val="accent2"/>
              </a:solidFill>
              <a:latin typeface="Manjari"/>
              <a:ea typeface="Manjari"/>
              <a:cs typeface="Manjari"/>
              <a:sym typeface="Manjari"/>
            </a:endParaRPr>
          </a:p>
          <a:p>
            <a:pPr marL="339725" indent="-327025">
              <a:lnSpc>
                <a:spcPct val="115000"/>
              </a:lnSpc>
              <a:spcBef>
                <a:spcPts val="0"/>
              </a:spcBef>
              <a:buClr>
                <a:schemeClr val="accent2"/>
              </a:buClr>
              <a:buSzPts val="2000"/>
              <a:buChar char="•"/>
            </a:pPr>
            <a:r>
              <a:rPr lang="en-US" sz="2000" dirty="0">
                <a:solidFill>
                  <a:schemeClr val="accent2"/>
                </a:solidFill>
                <a:latin typeface="Manjari"/>
                <a:ea typeface="Manjari"/>
                <a:cs typeface="Manjari"/>
                <a:sym typeface="Manjari"/>
              </a:rPr>
              <a:t>   FROM STAFF s, PAYMENT p  </a:t>
            </a:r>
            <a:endParaRPr sz="2000">
              <a:solidFill>
                <a:schemeClr val="accent2"/>
              </a:solidFill>
              <a:latin typeface="Manjari"/>
              <a:ea typeface="Manjari"/>
              <a:cs typeface="Manjari"/>
              <a:sym typeface="Manjari"/>
            </a:endParaRPr>
          </a:p>
          <a:p>
            <a:pPr marL="339725" indent="-327025">
              <a:lnSpc>
                <a:spcPct val="115000"/>
              </a:lnSpc>
              <a:spcBef>
                <a:spcPts val="0"/>
              </a:spcBef>
              <a:buClr>
                <a:schemeClr val="accent2"/>
              </a:buClr>
              <a:buSzPts val="2000"/>
              <a:buChar char="•"/>
            </a:pPr>
            <a:r>
              <a:rPr lang="en-US" sz="2000" dirty="0">
                <a:solidFill>
                  <a:schemeClr val="accent2"/>
                </a:solidFill>
                <a:latin typeface="Manjari"/>
                <a:ea typeface="Manjari"/>
                <a:cs typeface="Manjari"/>
                <a:sym typeface="Manjari"/>
              </a:rPr>
              <a:t>   WHERE s.ID =</a:t>
            </a:r>
            <a:r>
              <a:rPr lang="en-US" sz="2000" dirty="0" err="1">
                <a:solidFill>
                  <a:schemeClr val="accent2"/>
                </a:solidFill>
                <a:latin typeface="Manjari"/>
                <a:ea typeface="Manjari"/>
                <a:cs typeface="Manjari"/>
                <a:sym typeface="Manjari"/>
              </a:rPr>
              <a:t>p.STAFF_ID</a:t>
            </a:r>
            <a:r>
              <a:rPr lang="en-US" sz="2000" dirty="0">
                <a:solidFill>
                  <a:schemeClr val="accent2"/>
                </a:solidFill>
                <a:latin typeface="Manjari"/>
                <a:ea typeface="Manjari"/>
                <a:cs typeface="Manjari"/>
                <a:sym typeface="Manjari"/>
              </a:rPr>
              <a:t>;  </a:t>
            </a:r>
            <a:endParaRPr sz="2000">
              <a:solidFill>
                <a:schemeClr val="accent2"/>
              </a:solidFill>
              <a:latin typeface="Manjari"/>
              <a:ea typeface="Manjari"/>
              <a:cs typeface="Manjari"/>
              <a:sym typeface="Manjari"/>
            </a:endParaRPr>
          </a:p>
        </p:txBody>
      </p:sp>
      <p:pic>
        <p:nvPicPr>
          <p:cNvPr id="2" name="Picture 2" descr="Graphical user interface, application&#10;&#10;Description automatically generated">
            <a:extLst>
              <a:ext uri="{FF2B5EF4-FFF2-40B4-BE49-F238E27FC236}">
                <a16:creationId xmlns:a16="http://schemas.microsoft.com/office/drawing/2014/main" id="{C6233FB5-B06A-AF18-ADB2-97219A80E5F5}"/>
              </a:ext>
            </a:extLst>
          </p:cNvPr>
          <p:cNvPicPr>
            <a:picLocks noChangeAspect="1"/>
          </p:cNvPicPr>
          <p:nvPr/>
        </p:nvPicPr>
        <p:blipFill>
          <a:blip r:embed="rId4"/>
          <a:stretch>
            <a:fillRect/>
          </a:stretch>
        </p:blipFill>
        <p:spPr>
          <a:xfrm>
            <a:off x="667631" y="4117975"/>
            <a:ext cx="2333625" cy="1924050"/>
          </a:xfrm>
          <a:prstGeom prst="rect">
            <a:avLst/>
          </a:prstGeom>
        </p:spPr>
      </p:pic>
      <p:sp>
        <p:nvSpPr>
          <p:cNvPr id="3" name="TextBox 2">
            <a:extLst>
              <a:ext uri="{FF2B5EF4-FFF2-40B4-BE49-F238E27FC236}">
                <a16:creationId xmlns:a16="http://schemas.microsoft.com/office/drawing/2014/main" id="{5B48C056-BBFB-87DD-5C2E-B79A54240DBB}"/>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4" name="Picture 4" descr="Graphical user interface, text, application, table&#10;&#10;Description automatically generated">
            <a:extLst>
              <a:ext uri="{FF2B5EF4-FFF2-40B4-BE49-F238E27FC236}">
                <a16:creationId xmlns:a16="http://schemas.microsoft.com/office/drawing/2014/main" id="{7350BD8E-D18C-C2F4-3EF7-412983E4749E}"/>
              </a:ext>
            </a:extLst>
          </p:cNvPr>
          <p:cNvPicPr>
            <a:picLocks noChangeAspect="1"/>
          </p:cNvPicPr>
          <p:nvPr/>
        </p:nvPicPr>
        <p:blipFill>
          <a:blip r:embed="rId5"/>
          <a:stretch>
            <a:fillRect/>
          </a:stretch>
        </p:blipFill>
        <p:spPr>
          <a:xfrm>
            <a:off x="3355975" y="4209874"/>
            <a:ext cx="2686050" cy="1514475"/>
          </a:xfrm>
          <a:prstGeom prst="rect">
            <a:avLst/>
          </a:prstGeom>
        </p:spPr>
      </p:pic>
    </p:spTree>
    <p:extLst>
      <p:ext uri="{BB962C8B-B14F-4D97-AF65-F5344CB8AC3E}">
        <p14:creationId xmlns:p14="http://schemas.microsoft.com/office/powerpoint/2010/main" val="3089765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72"/>
        <p:cNvGrpSpPr/>
        <p:nvPr/>
      </p:nvGrpSpPr>
      <p:grpSpPr>
        <a:xfrm>
          <a:off x="0" y="0"/>
          <a:ext cx="0" cy="0"/>
          <a:chOff x="0" y="0"/>
          <a:chExt cx="0" cy="0"/>
        </a:xfrm>
      </p:grpSpPr>
      <p:sp>
        <p:nvSpPr>
          <p:cNvPr id="1573" name="Google Shape;1573;ga282d0d8c0_0_28"/>
          <p:cNvSpPr txBox="1">
            <a:spLocks noGrp="1"/>
          </p:cNvSpPr>
          <p:nvPr>
            <p:ph type="title"/>
          </p:nvPr>
        </p:nvSpPr>
        <p:spPr>
          <a:xfrm>
            <a:off x="1919287" y="647700"/>
            <a:ext cx="8229600" cy="981000"/>
          </a:xfrm>
          <a:prstGeom prst="rect">
            <a:avLst/>
          </a:prstGeom>
          <a:noFill/>
          <a:ln>
            <a:noFill/>
          </a:ln>
        </p:spPr>
        <p:txBody>
          <a:bodyPr spcFirstLastPara="1" wrap="square" lIns="90000" tIns="46800" rIns="90000" bIns="46800" anchor="ctr" anchorCtr="0">
            <a:noAutofit/>
          </a:bodyPr>
          <a:lstStyle/>
          <a:p>
            <a:pPr>
              <a:buClr>
                <a:schemeClr val="dk1"/>
              </a:buClr>
              <a:buSzPts val="1100"/>
            </a:pPr>
            <a:r>
              <a:rPr lang="en-US" sz="3600" b="1">
                <a:solidFill>
                  <a:srgbClr val="820F71"/>
                </a:solidFill>
                <a:latin typeface="Manjari"/>
                <a:ea typeface="Manjari"/>
                <a:cs typeface="Manjari"/>
                <a:sym typeface="Manjari"/>
              </a:rPr>
              <a:t>SQL JOIN</a:t>
            </a:r>
            <a:endParaRPr sz="3600" b="1">
              <a:solidFill>
                <a:srgbClr val="820F71"/>
              </a:solidFill>
              <a:latin typeface="Manjari"/>
              <a:ea typeface="Manjari"/>
              <a:cs typeface="Manjari"/>
              <a:sym typeface="Manjari"/>
            </a:endParaRPr>
          </a:p>
        </p:txBody>
      </p:sp>
      <p:sp>
        <p:nvSpPr>
          <p:cNvPr id="1574" name="Google Shape;1574;ga282d0d8c0_0_28"/>
          <p:cNvSpPr txBox="1">
            <a:spLocks noGrp="1"/>
          </p:cNvSpPr>
          <p:nvPr>
            <p:ph type="body" idx="1"/>
          </p:nvPr>
        </p:nvSpPr>
        <p:spPr>
          <a:xfrm>
            <a:off x="1992312" y="2071687"/>
            <a:ext cx="8229600" cy="4526100"/>
          </a:xfrm>
          <a:prstGeom prst="rect">
            <a:avLst/>
          </a:prstGeom>
          <a:noFill/>
          <a:ln>
            <a:noFill/>
          </a:ln>
        </p:spPr>
        <p:txBody>
          <a:bodyPr spcFirstLastPara="1" wrap="square" lIns="90000" tIns="46800" rIns="90000" bIns="46800" anchor="t" anchorCtr="0">
            <a:noAutofit/>
          </a:bodyPr>
          <a:lstStyle/>
          <a:p>
            <a:pPr marL="12700" indent="0">
              <a:lnSpc>
                <a:spcPct val="115000"/>
              </a:lnSpc>
              <a:spcBef>
                <a:spcPts val="0"/>
              </a:spcBef>
              <a:buSzPts val="2000"/>
            </a:pPr>
            <a:r>
              <a:rPr lang="en-US" sz="2000" dirty="0">
                <a:solidFill>
                  <a:srgbClr val="33002B"/>
                </a:solidFill>
                <a:latin typeface="Manjari"/>
                <a:ea typeface="Manjari"/>
                <a:cs typeface="Manjari"/>
              </a:rPr>
              <a:t>Inner Join : Syntax </a:t>
            </a:r>
          </a:p>
          <a:p>
            <a:pPr marL="12700" indent="0">
              <a:lnSpc>
                <a:spcPct val="114999"/>
              </a:lnSpc>
              <a:spcBef>
                <a:spcPts val="0"/>
              </a:spcBef>
              <a:buSzPts val="2000"/>
            </a:pPr>
            <a:endParaRPr lang="en-US" sz="2000" dirty="0">
              <a:solidFill>
                <a:srgbClr val="33002B"/>
              </a:solidFill>
              <a:latin typeface="Manjari"/>
              <a:ea typeface="Manjari"/>
              <a:cs typeface="Manjari"/>
            </a:endParaRPr>
          </a:p>
          <a:p>
            <a:pPr marL="12700" indent="0">
              <a:lnSpc>
                <a:spcPct val="114999"/>
              </a:lnSpc>
              <a:spcBef>
                <a:spcPts val="0"/>
              </a:spcBef>
              <a:buSzPts val="2000"/>
            </a:pPr>
            <a:r>
              <a:rPr lang="en-US" sz="2000" dirty="0">
                <a:solidFill>
                  <a:srgbClr val="33002B"/>
                </a:solidFill>
                <a:latin typeface="Manjari"/>
                <a:ea typeface="Manjari"/>
                <a:cs typeface="Manjari"/>
              </a:rPr>
              <a:t>Select * from </a:t>
            </a:r>
            <a:r>
              <a:rPr lang="en-US" sz="2000" dirty="0" err="1">
                <a:solidFill>
                  <a:srgbClr val="33002B"/>
                </a:solidFill>
                <a:latin typeface="Manjari"/>
                <a:ea typeface="Manjari"/>
                <a:cs typeface="Manjari"/>
              </a:rPr>
              <a:t>lefttable</a:t>
            </a:r>
          </a:p>
          <a:p>
            <a:pPr marL="12700" indent="0">
              <a:lnSpc>
                <a:spcPct val="114999"/>
              </a:lnSpc>
              <a:spcBef>
                <a:spcPts val="0"/>
              </a:spcBef>
              <a:buSzPts val="2000"/>
            </a:pPr>
            <a:r>
              <a:rPr lang="en-US" sz="2000" dirty="0">
                <a:solidFill>
                  <a:srgbClr val="33002B"/>
                </a:solidFill>
                <a:latin typeface="Manjari"/>
                <a:ea typeface="Manjari"/>
                <a:cs typeface="Manjari"/>
              </a:rPr>
              <a:t>           Inner join </a:t>
            </a:r>
            <a:r>
              <a:rPr lang="en-US" sz="2000" dirty="0" err="1">
                <a:solidFill>
                  <a:srgbClr val="33002B"/>
                </a:solidFill>
                <a:latin typeface="Manjari"/>
                <a:ea typeface="Manjari"/>
                <a:cs typeface="Manjari"/>
              </a:rPr>
              <a:t>righttable</a:t>
            </a:r>
          </a:p>
          <a:p>
            <a:pPr marL="12700" indent="0">
              <a:lnSpc>
                <a:spcPct val="114999"/>
              </a:lnSpc>
              <a:spcBef>
                <a:spcPts val="0"/>
              </a:spcBef>
              <a:buSzPts val="2000"/>
            </a:pPr>
            <a:r>
              <a:rPr lang="en-US" sz="2000" dirty="0">
                <a:solidFill>
                  <a:srgbClr val="33002B"/>
                </a:solidFill>
                <a:latin typeface="Manjari"/>
                <a:ea typeface="Manjari"/>
                <a:cs typeface="Manjari"/>
              </a:rPr>
              <a:t>           on </a:t>
            </a:r>
            <a:r>
              <a:rPr lang="en-US" sz="2000" dirty="0" err="1">
                <a:solidFill>
                  <a:srgbClr val="33002B"/>
                </a:solidFill>
                <a:latin typeface="Manjari"/>
                <a:ea typeface="Manjari"/>
                <a:cs typeface="Manjari"/>
              </a:rPr>
              <a:t>lefttable.field</a:t>
            </a:r>
            <a:r>
              <a:rPr lang="en-US" sz="2000" dirty="0">
                <a:solidFill>
                  <a:srgbClr val="33002B"/>
                </a:solidFill>
                <a:latin typeface="Manjari"/>
                <a:ea typeface="Manjari"/>
                <a:cs typeface="Manjari"/>
              </a:rPr>
              <a:t>=</a:t>
            </a:r>
            <a:r>
              <a:rPr lang="en-US" sz="2000" dirty="0" err="1">
                <a:solidFill>
                  <a:srgbClr val="33002B"/>
                </a:solidFill>
                <a:latin typeface="Manjari"/>
                <a:ea typeface="Manjari"/>
                <a:cs typeface="Manjari"/>
              </a:rPr>
              <a:t>righttable.field</a:t>
            </a:r>
          </a:p>
          <a:p>
            <a:pPr marL="12700" indent="0">
              <a:lnSpc>
                <a:spcPct val="114999"/>
              </a:lnSpc>
              <a:spcBef>
                <a:spcPts val="0"/>
              </a:spcBef>
              <a:buSzPts val="2000"/>
            </a:pPr>
            <a:endParaRPr lang="en-US" sz="2000" dirty="0">
              <a:solidFill>
                <a:srgbClr val="33002B"/>
              </a:solidFill>
              <a:latin typeface="Manjari"/>
              <a:ea typeface="Manjari"/>
              <a:cs typeface="Manjari"/>
            </a:endParaRPr>
          </a:p>
        </p:txBody>
      </p:sp>
    </p:spTree>
    <p:extLst>
      <p:ext uri="{BB962C8B-B14F-4D97-AF65-F5344CB8AC3E}">
        <p14:creationId xmlns:p14="http://schemas.microsoft.com/office/powerpoint/2010/main" val="2289731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79"/>
        <p:cNvGrpSpPr/>
        <p:nvPr/>
      </p:nvGrpSpPr>
      <p:grpSpPr>
        <a:xfrm>
          <a:off x="0" y="0"/>
          <a:ext cx="0" cy="0"/>
          <a:chOff x="0" y="0"/>
          <a:chExt cx="0" cy="0"/>
        </a:xfrm>
      </p:grpSpPr>
      <p:sp>
        <p:nvSpPr>
          <p:cNvPr id="1580" name="Google Shape;1580;ga282d0d8c0_0_35"/>
          <p:cNvSpPr txBox="1">
            <a:spLocks noGrp="1"/>
          </p:cNvSpPr>
          <p:nvPr>
            <p:ph type="title"/>
          </p:nvPr>
        </p:nvSpPr>
        <p:spPr>
          <a:xfrm>
            <a:off x="1919287" y="647700"/>
            <a:ext cx="8229600" cy="981000"/>
          </a:xfrm>
          <a:prstGeom prst="rect">
            <a:avLst/>
          </a:prstGeom>
          <a:noFill/>
          <a:ln>
            <a:noFill/>
          </a:ln>
        </p:spPr>
        <p:txBody>
          <a:bodyPr spcFirstLastPara="1" wrap="square" lIns="90000" tIns="46800" rIns="90000" bIns="46800" anchor="ctr" anchorCtr="0">
            <a:noAutofit/>
          </a:bodyPr>
          <a:lstStyle/>
          <a:p>
            <a:pPr>
              <a:buClr>
                <a:schemeClr val="dk1"/>
              </a:buClr>
              <a:buSzPts val="1100"/>
            </a:pPr>
            <a:r>
              <a:rPr lang="en-US" sz="3600" b="1">
                <a:solidFill>
                  <a:srgbClr val="820F71"/>
                </a:solidFill>
                <a:latin typeface="Manjari"/>
                <a:ea typeface="Manjari"/>
                <a:cs typeface="Manjari"/>
                <a:sym typeface="Manjari"/>
              </a:rPr>
              <a:t>SQL JOIN</a:t>
            </a:r>
            <a:endParaRPr sz="3600" b="1">
              <a:solidFill>
                <a:srgbClr val="820F71"/>
              </a:solidFill>
              <a:latin typeface="Manjari"/>
              <a:ea typeface="Manjari"/>
              <a:cs typeface="Manjari"/>
              <a:sym typeface="Manjari"/>
            </a:endParaRPr>
          </a:p>
        </p:txBody>
      </p:sp>
      <p:sp>
        <p:nvSpPr>
          <p:cNvPr id="1581" name="Google Shape;1581;ga282d0d8c0_0_35"/>
          <p:cNvSpPr txBox="1">
            <a:spLocks noGrp="1"/>
          </p:cNvSpPr>
          <p:nvPr>
            <p:ph type="body" idx="1"/>
          </p:nvPr>
        </p:nvSpPr>
        <p:spPr>
          <a:xfrm>
            <a:off x="1992312" y="2071687"/>
            <a:ext cx="8229600" cy="4526100"/>
          </a:xfrm>
          <a:prstGeom prst="rect">
            <a:avLst/>
          </a:prstGeom>
          <a:noFill/>
          <a:ln>
            <a:noFill/>
          </a:ln>
        </p:spPr>
        <p:txBody>
          <a:bodyPr spcFirstLastPara="1" wrap="square" lIns="90000" tIns="46800" rIns="90000" bIns="46800" anchor="t" anchorCtr="0">
            <a:noAutofit/>
          </a:bodyPr>
          <a:lstStyle/>
          <a:p>
            <a:pPr marL="339725" indent="-327025">
              <a:lnSpc>
                <a:spcPct val="115000"/>
              </a:lnSpc>
              <a:spcBef>
                <a:spcPts val="0"/>
              </a:spcBef>
              <a:buSzPts val="2000"/>
              <a:buChar char="•"/>
            </a:pPr>
            <a:r>
              <a:rPr lang="en-US" sz="2000" b="1">
                <a:solidFill>
                  <a:srgbClr val="33002B"/>
                </a:solidFill>
                <a:latin typeface="Manjari"/>
                <a:ea typeface="Manjari"/>
                <a:cs typeface="Manjari"/>
                <a:sym typeface="Manjari"/>
              </a:rPr>
              <a:t>SQL OUTER JOIN</a:t>
            </a:r>
            <a:endParaRPr sz="2000" b="1">
              <a:solidFill>
                <a:srgbClr val="33002B"/>
              </a:solidFill>
              <a:latin typeface="Manjari"/>
              <a:ea typeface="Manjari"/>
              <a:cs typeface="Manjari"/>
              <a:sym typeface="Manjari"/>
            </a:endParaRPr>
          </a:p>
          <a:p>
            <a:pPr marL="339725" indent="-327025">
              <a:lnSpc>
                <a:spcPct val="115000"/>
              </a:lnSpc>
              <a:spcBef>
                <a:spcPts val="0"/>
              </a:spcBef>
              <a:buSzPts val="2000"/>
              <a:buChar char="•"/>
            </a:pPr>
            <a:r>
              <a:rPr lang="en-US" sz="2000">
                <a:solidFill>
                  <a:srgbClr val="33002B"/>
                </a:solidFill>
                <a:latin typeface="Manjari"/>
                <a:ea typeface="Manjari"/>
                <a:cs typeface="Manjari"/>
                <a:sym typeface="Manjari"/>
              </a:rPr>
              <a:t>In the SQL outer JOIN all the content of the both tables are integrated together either they are matched or not.</a:t>
            </a:r>
            <a:endParaRPr sz="2000">
              <a:solidFill>
                <a:srgbClr val="33002B"/>
              </a:solidFill>
              <a:latin typeface="Manjari"/>
              <a:ea typeface="Manjari"/>
              <a:cs typeface="Manjari"/>
              <a:sym typeface="Manjari"/>
            </a:endParaRPr>
          </a:p>
          <a:p>
            <a:pPr marL="339725" indent="-327025">
              <a:lnSpc>
                <a:spcPct val="115000"/>
              </a:lnSpc>
              <a:spcBef>
                <a:spcPts val="0"/>
              </a:spcBef>
              <a:buSzPts val="2000"/>
              <a:buChar char="•"/>
            </a:pPr>
            <a:r>
              <a:rPr lang="en-US" sz="2000">
                <a:solidFill>
                  <a:srgbClr val="33002B"/>
                </a:solidFill>
                <a:latin typeface="Manjari"/>
                <a:ea typeface="Manjari"/>
                <a:cs typeface="Manjari"/>
                <a:sym typeface="Manjari"/>
              </a:rPr>
              <a:t>If you take an example of employee table</a:t>
            </a:r>
            <a:endParaRPr sz="2000">
              <a:solidFill>
                <a:srgbClr val="33002B"/>
              </a:solidFill>
              <a:latin typeface="Manjari"/>
              <a:ea typeface="Manjari"/>
              <a:cs typeface="Manjari"/>
              <a:sym typeface="Manjari"/>
            </a:endParaRPr>
          </a:p>
          <a:p>
            <a:pPr marL="339725" indent="-327025">
              <a:lnSpc>
                <a:spcPct val="115000"/>
              </a:lnSpc>
              <a:spcBef>
                <a:spcPts val="0"/>
              </a:spcBef>
              <a:buSzPts val="2000"/>
              <a:buChar char="•"/>
            </a:pPr>
            <a:r>
              <a:rPr lang="en-US" sz="2000" b="1">
                <a:solidFill>
                  <a:srgbClr val="33002B"/>
                </a:solidFill>
                <a:latin typeface="Manjari"/>
                <a:ea typeface="Manjari"/>
                <a:cs typeface="Manjari"/>
                <a:sym typeface="Manjari"/>
              </a:rPr>
              <a:t>Outer join of two types:</a:t>
            </a:r>
            <a:endParaRPr sz="2000" b="1">
              <a:solidFill>
                <a:srgbClr val="33002B"/>
              </a:solidFill>
              <a:latin typeface="Manjari"/>
              <a:ea typeface="Manjari"/>
              <a:cs typeface="Manjari"/>
              <a:sym typeface="Manjari"/>
            </a:endParaRPr>
          </a:p>
          <a:p>
            <a:pPr marL="339725" indent="-327025">
              <a:lnSpc>
                <a:spcPct val="115000"/>
              </a:lnSpc>
              <a:spcBef>
                <a:spcPts val="0"/>
              </a:spcBef>
              <a:buSzPts val="2000"/>
              <a:buChar char="•"/>
            </a:pPr>
            <a:r>
              <a:rPr lang="en-US" sz="2000" b="1">
                <a:solidFill>
                  <a:srgbClr val="33002B"/>
                </a:solidFill>
                <a:latin typeface="Manjari"/>
                <a:ea typeface="Manjari"/>
                <a:cs typeface="Manjari"/>
                <a:sym typeface="Manjari"/>
              </a:rPr>
              <a:t>1.Left outer join (also known as left join): </a:t>
            </a:r>
            <a:r>
              <a:rPr lang="en-US" sz="2000">
                <a:solidFill>
                  <a:srgbClr val="33002B"/>
                </a:solidFill>
                <a:latin typeface="Manjari"/>
                <a:ea typeface="Manjari"/>
                <a:cs typeface="Manjari"/>
                <a:sym typeface="Manjari"/>
              </a:rPr>
              <a:t>this join returns all the rows from left table combine with the matching rows of the right table. If you get no matching in the right table it returns NULL values.</a:t>
            </a:r>
            <a:endParaRPr sz="2000">
              <a:solidFill>
                <a:srgbClr val="33002B"/>
              </a:solidFill>
              <a:latin typeface="Manjari"/>
              <a:ea typeface="Manjari"/>
              <a:cs typeface="Manjari"/>
              <a:sym typeface="Manjari"/>
            </a:endParaRPr>
          </a:p>
          <a:p>
            <a:pPr marL="339725" indent="-327025">
              <a:lnSpc>
                <a:spcPct val="115000"/>
              </a:lnSpc>
              <a:spcBef>
                <a:spcPts val="0"/>
              </a:spcBef>
              <a:buSzPts val="2000"/>
              <a:buChar char="•"/>
            </a:pPr>
            <a:r>
              <a:rPr lang="en-US" sz="2000" b="1">
                <a:solidFill>
                  <a:srgbClr val="33002B"/>
                </a:solidFill>
                <a:latin typeface="Manjari"/>
                <a:ea typeface="Manjari"/>
                <a:cs typeface="Manjari"/>
                <a:sym typeface="Manjari"/>
              </a:rPr>
              <a:t>2.Right outer join (also known as right join): </a:t>
            </a:r>
            <a:r>
              <a:rPr lang="en-US" sz="2000">
                <a:solidFill>
                  <a:srgbClr val="33002B"/>
                </a:solidFill>
                <a:latin typeface="Manjari"/>
                <a:ea typeface="Manjari"/>
                <a:cs typeface="Manjari"/>
                <a:sym typeface="Manjari"/>
              </a:rPr>
              <a:t>this join returns all the rows from right table are combined with the matching rows of left table .If you get no column matching in the left table .it returns null value.</a:t>
            </a:r>
            <a:endParaRPr sz="2000">
              <a:solidFill>
                <a:srgbClr val="33002B"/>
              </a:solidFill>
              <a:latin typeface="Manjari"/>
              <a:ea typeface="Manjari"/>
              <a:cs typeface="Manjari"/>
              <a:sym typeface="Manjari"/>
            </a:endParaRPr>
          </a:p>
        </p:txBody>
      </p:sp>
    </p:spTree>
    <p:extLst>
      <p:ext uri="{BB962C8B-B14F-4D97-AF65-F5344CB8AC3E}">
        <p14:creationId xmlns:p14="http://schemas.microsoft.com/office/powerpoint/2010/main" val="10402729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TotalTime>
  <Words>1143</Words>
  <Application>Microsoft Office PowerPoint</Application>
  <PresentationFormat>Widescreen</PresentationFormat>
  <Paragraphs>374</Paragraphs>
  <Slides>24</Slides>
  <Notes>22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Arial</vt:lpstr>
      <vt:lpstr>Calibri</vt:lpstr>
      <vt:lpstr>Calibri Light</vt:lpstr>
      <vt:lpstr>Manjari</vt:lpstr>
      <vt:lpstr>Times New Roman</vt:lpstr>
      <vt:lpstr>Verdana</vt:lpstr>
      <vt:lpstr>office theme</vt:lpstr>
      <vt:lpstr>POI_THEME_TEMPLATE_DESIGN</vt:lpstr>
      <vt:lpstr>PowerPoint Presentation</vt:lpstr>
      <vt:lpstr>SQL JOIN</vt:lpstr>
      <vt:lpstr>PowerPoint Presentation</vt:lpstr>
      <vt:lpstr>SQL JOIN</vt:lpstr>
      <vt:lpstr>SQL JOIN</vt:lpstr>
      <vt:lpstr>SQL JOIN</vt:lpstr>
      <vt:lpstr>SQL JOIN</vt:lpstr>
      <vt:lpstr>SQL JOIN</vt:lpstr>
      <vt:lpstr>SQL JOIN</vt:lpstr>
      <vt:lpstr>SQL JOIN</vt:lpstr>
      <vt:lpstr>SQL JOIN</vt:lpstr>
      <vt:lpstr>SQL JOIN</vt:lpstr>
      <vt:lpstr>SQL JOIN</vt:lpstr>
      <vt:lpstr>SQL JOIN</vt:lpstr>
      <vt:lpstr>SQL JOIN</vt:lpstr>
      <vt:lpstr>SQL JOIN</vt:lpstr>
      <vt:lpstr>SQL JOIN</vt:lpstr>
      <vt:lpstr>SQL JOIN</vt:lpstr>
      <vt:lpstr>SQL JOIN</vt:lpstr>
      <vt:lpstr>SQL JOIN</vt:lpstr>
      <vt:lpstr>SQL JOIN</vt:lpstr>
      <vt:lpstr>SQL JOIN</vt:lpstr>
      <vt:lpstr>SQL JOIN</vt:lpstr>
      <vt:lpstr>SQL JOIN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Megha Sumant</cp:lastModifiedBy>
  <cp:revision>81</cp:revision>
  <dcterms:created xsi:type="dcterms:W3CDTF">2022-10-12T08:20:39Z</dcterms:created>
  <dcterms:modified xsi:type="dcterms:W3CDTF">2023-06-10T05:40:58Z</dcterms:modified>
</cp:coreProperties>
</file>