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60" r:id="rId5"/>
    <p:sldId id="261" r:id="rId6"/>
    <p:sldId id="262" r:id="rId7"/>
    <p:sldId id="263" r:id="rId8"/>
    <p:sldId id="277" r:id="rId9"/>
    <p:sldId id="278" r:id="rId10"/>
    <p:sldId id="274" r:id="rId11"/>
    <p:sldId id="275" r:id="rId12"/>
    <p:sldId id="276" r:id="rId13"/>
    <p:sldId id="268"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69"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8A35BA-7973-43D1-A1A0-014A8A5200F6}"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6DB16-7839-45C6-A813-2A5776EE90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3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A35BA-7973-43D1-A1A0-014A8A5200F6}"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305975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A35BA-7973-43D1-A1A0-014A8A5200F6}"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69715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A35BA-7973-43D1-A1A0-014A8A5200F6}"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107325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A35BA-7973-43D1-A1A0-014A8A5200F6}"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6DB16-7839-45C6-A813-2A5776EE90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3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8A35BA-7973-43D1-A1A0-014A8A5200F6}"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248880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8A35BA-7973-43D1-A1A0-014A8A5200F6}" type="datetimeFigureOut">
              <a:rPr lang="en-IN" smtClean="0"/>
              <a:t>23-11-2021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24367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8A35BA-7973-43D1-A1A0-014A8A5200F6}" type="datetimeFigureOut">
              <a:rPr lang="en-IN" smtClean="0"/>
              <a:t>23-11-2021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109399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8A35BA-7973-43D1-A1A0-014A8A5200F6}" type="datetimeFigureOut">
              <a:rPr lang="en-IN" smtClean="0"/>
              <a:t>23-11-2021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1236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8A35BA-7973-43D1-A1A0-014A8A5200F6}" type="datetimeFigureOut">
              <a:rPr lang="en-IN" smtClean="0"/>
              <a:t>23-11-2021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A6DB16-7839-45C6-A813-2A5776EE90F1}" type="slidenum">
              <a:rPr lang="en-IN" smtClean="0"/>
              <a:t>‹#›</a:t>
            </a:fld>
            <a:endParaRPr lang="en-IN"/>
          </a:p>
        </p:txBody>
      </p:sp>
    </p:spTree>
    <p:extLst>
      <p:ext uri="{BB962C8B-B14F-4D97-AF65-F5344CB8AC3E}">
        <p14:creationId xmlns:p14="http://schemas.microsoft.com/office/powerpoint/2010/main" val="226055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A35BA-7973-43D1-A1A0-014A8A5200F6}"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6DB16-7839-45C6-A813-2A5776EE90F1}" type="slidenum">
              <a:rPr lang="en-IN" smtClean="0"/>
              <a:t>‹#›</a:t>
            </a:fld>
            <a:endParaRPr lang="en-IN"/>
          </a:p>
        </p:txBody>
      </p:sp>
    </p:spTree>
    <p:extLst>
      <p:ext uri="{BB962C8B-B14F-4D97-AF65-F5344CB8AC3E}">
        <p14:creationId xmlns:p14="http://schemas.microsoft.com/office/powerpoint/2010/main" val="432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8A35BA-7973-43D1-A1A0-014A8A5200F6}" type="datetimeFigureOut">
              <a:rPr lang="en-IN" smtClean="0"/>
              <a:t>23-11-2021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A6DB16-7839-45C6-A813-2A5776EE90F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957106"/>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6925-2C4F-4C19-8449-14C1383543D7}"/>
              </a:ext>
            </a:extLst>
          </p:cNvPr>
          <p:cNvSpPr>
            <a:spLocks noGrp="1"/>
          </p:cNvSpPr>
          <p:nvPr>
            <p:ph type="ctrTitle"/>
          </p:nvPr>
        </p:nvSpPr>
        <p:spPr/>
        <p:txBody>
          <a:bodyPr>
            <a:normAutofit/>
          </a:bodyPr>
          <a:lstStyle/>
          <a:p>
            <a:pPr>
              <a:lnSpc>
                <a:spcPct val="107000"/>
              </a:lnSpc>
              <a:spcAft>
                <a:spcPts val="800"/>
              </a:spcAft>
            </a:pPr>
            <a:r>
              <a:rPr lang="en-IN" sz="4800" dirty="0">
                <a:effectLst/>
                <a:latin typeface="Calibri" panose="020F0502020204030204" pitchFamily="34" charset="0"/>
                <a:ea typeface="Calibri" panose="020F0502020204030204" pitchFamily="34" charset="0"/>
                <a:cs typeface="Times New Roman" panose="02020603050405020304" pitchFamily="18" charset="0"/>
              </a:rPr>
              <a:t>Machine Learning Mini Project</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r>
              <a:rPr lang="en-IN" sz="4800" dirty="0">
                <a:effectLst/>
                <a:latin typeface="Calibri" panose="020F0502020204030204" pitchFamily="34" charset="0"/>
                <a:ea typeface="Calibri" panose="020F0502020204030204" pitchFamily="34" charset="0"/>
                <a:cs typeface="Times New Roman" panose="02020603050405020304" pitchFamily="18" charset="0"/>
              </a:rPr>
              <a:t>Title:-Mall Customer Segmentation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C52015B2-4244-490B-AF3F-87B982C61A1A}"/>
              </a:ext>
            </a:extLst>
          </p:cNvPr>
          <p:cNvSpPr>
            <a:spLocks noGrp="1"/>
          </p:cNvSpPr>
          <p:nvPr>
            <p:ph type="subTitle" idx="1"/>
          </p:nvPr>
        </p:nvSpPr>
        <p:spPr>
          <a:xfrm>
            <a:off x="1097280" y="4485118"/>
            <a:ext cx="10058400" cy="1143000"/>
          </a:xfrm>
        </p:spPr>
        <p:txBody>
          <a:bodyPr>
            <a:normAutofit fontScale="25000" lnSpcReduction="20000"/>
          </a:bodyPr>
          <a:lstStyle/>
          <a:p>
            <a:pPr>
              <a:lnSpc>
                <a:spcPct val="107000"/>
              </a:lnSpc>
              <a:spcAft>
                <a:spcPts val="800"/>
              </a:spcAft>
            </a:pPr>
            <a:r>
              <a:rPr lang="en-IN" sz="7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Participants:-</a:t>
            </a:r>
          </a:p>
          <a:p>
            <a:pPr>
              <a:lnSpc>
                <a:spcPct val="107000"/>
              </a:lnSpc>
              <a:spcAft>
                <a:spcPts val="800"/>
              </a:spcAft>
            </a:pPr>
            <a:r>
              <a:rPr lang="en-IN" sz="7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1.Ashish Verma </a:t>
            </a:r>
            <a:r>
              <a:rPr lang="en-IN" sz="72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Soni</a:t>
            </a:r>
            <a:r>
              <a:rPr lang="en-IN" sz="7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(RA1911042010102)</a:t>
            </a:r>
          </a:p>
          <a:p>
            <a:pPr>
              <a:lnSpc>
                <a:spcPct val="107000"/>
              </a:lnSpc>
              <a:spcAft>
                <a:spcPts val="800"/>
              </a:spcAft>
            </a:pPr>
            <a:r>
              <a:rPr lang="en-IN" sz="7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2.Mohd. </a:t>
            </a:r>
            <a:r>
              <a:rPr lang="en-IN" sz="72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Areeb</a:t>
            </a:r>
            <a:r>
              <a:rPr lang="en-IN" sz="7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Iqbal (RA1911042010095)</a:t>
            </a:r>
          </a:p>
          <a:p>
            <a:pPr>
              <a:lnSpc>
                <a:spcPct val="107000"/>
              </a:lnSpc>
              <a:spcAft>
                <a:spcPts val="800"/>
              </a:spcAft>
            </a:pPr>
            <a:r>
              <a:rPr lang="en-IN" sz="7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3.Harshvardhan Singh Rathore(RA1911042010072</a:t>
            </a:r>
            <a:r>
              <a:rPr lang="en-IN" sz="5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37232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3466-33D8-4A24-88E2-813D7D7195C3}"/>
              </a:ext>
            </a:extLst>
          </p:cNvPr>
          <p:cNvSpPr>
            <a:spLocks noGrp="1"/>
          </p:cNvSpPr>
          <p:nvPr>
            <p:ph type="title"/>
          </p:nvPr>
        </p:nvSpPr>
        <p:spPr>
          <a:xfrm>
            <a:off x="457200" y="594359"/>
            <a:ext cx="3200400" cy="1927615"/>
          </a:xfrm>
        </p:spPr>
        <p:txBody>
          <a:bodyPr/>
          <a:lstStyle/>
          <a:p>
            <a:r>
              <a:rPr lang="en-IN" sz="3600" b="0" i="0" dirty="0">
                <a:solidFill>
                  <a:srgbClr val="FFFFFF"/>
                </a:solidFill>
                <a:effectLst/>
                <a:latin typeface="Roboto-Regular"/>
              </a:rPr>
              <a:t>5.2 Age Plot</a:t>
            </a:r>
            <a:r>
              <a:rPr lang="en-IN" sz="3600" dirty="0"/>
              <a:t> </a:t>
            </a:r>
            <a:endParaRPr lang="en-IN" dirty="0"/>
          </a:p>
        </p:txBody>
      </p:sp>
      <p:pic>
        <p:nvPicPr>
          <p:cNvPr id="6" name="Content Placeholder 5">
            <a:extLst>
              <a:ext uri="{FF2B5EF4-FFF2-40B4-BE49-F238E27FC236}">
                <a16:creationId xmlns:a16="http://schemas.microsoft.com/office/drawing/2014/main" id="{1F2B6137-352E-42D6-8A5A-8E313ED67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0" y="656303"/>
            <a:ext cx="6135329" cy="5397909"/>
          </a:xfrm>
        </p:spPr>
      </p:pic>
      <p:sp>
        <p:nvSpPr>
          <p:cNvPr id="4" name="Text Placeholder 3">
            <a:extLst>
              <a:ext uri="{FF2B5EF4-FFF2-40B4-BE49-F238E27FC236}">
                <a16:creationId xmlns:a16="http://schemas.microsoft.com/office/drawing/2014/main" id="{CEA5658B-96EB-4861-8923-A1A35C26CB1C}"/>
              </a:ext>
            </a:extLst>
          </p:cNvPr>
          <p:cNvSpPr>
            <a:spLocks noGrp="1"/>
          </p:cNvSpPr>
          <p:nvPr>
            <p:ph type="body" sz="half" idx="2"/>
          </p:nvPr>
        </p:nvSpPr>
        <p:spPr>
          <a:xfrm>
            <a:off x="457200" y="2713703"/>
            <a:ext cx="3200400" cy="3591501"/>
          </a:xfrm>
        </p:spPr>
        <p:txBody>
          <a:bodyPr/>
          <a:lstStyle/>
          <a:p>
            <a:endParaRPr lang="en-GB" sz="1600" b="0" i="0" dirty="0">
              <a:solidFill>
                <a:srgbClr val="FFFFFF"/>
              </a:solidFill>
              <a:effectLst/>
              <a:latin typeface="Roboto-Regular"/>
            </a:endParaRPr>
          </a:p>
          <a:p>
            <a:r>
              <a:rPr lang="en-GB" sz="2000" b="0" i="0" dirty="0">
                <a:solidFill>
                  <a:srgbClr val="FFFFFF"/>
                </a:solidFill>
                <a:effectLst/>
                <a:latin typeface="Roboto-Regular"/>
              </a:rPr>
              <a:t>From the Histogram it is evident that there are 3 age groups that are more frequently shop at the mall, they are:</a:t>
            </a:r>
            <a:br>
              <a:rPr lang="en-GB" sz="2000" b="0" i="0" dirty="0">
                <a:solidFill>
                  <a:srgbClr val="FFFFFF"/>
                </a:solidFill>
                <a:effectLst/>
                <a:latin typeface="Roboto-Regular"/>
              </a:rPr>
            </a:br>
            <a:r>
              <a:rPr lang="en-GB" sz="2000" b="0" i="0" dirty="0">
                <a:solidFill>
                  <a:srgbClr val="FFFFFF"/>
                </a:solidFill>
                <a:effectLst/>
                <a:latin typeface="Roboto-Regular"/>
              </a:rPr>
              <a:t>15-22 years, 30-40 years, and 45-50 years.</a:t>
            </a:r>
            <a:endParaRPr lang="en-IN" sz="2000" dirty="0"/>
          </a:p>
        </p:txBody>
      </p:sp>
    </p:spTree>
    <p:extLst>
      <p:ext uri="{BB962C8B-B14F-4D97-AF65-F5344CB8AC3E}">
        <p14:creationId xmlns:p14="http://schemas.microsoft.com/office/powerpoint/2010/main" val="297527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B1A3-A953-4ACC-B9DF-3AC0C1FC69CC}"/>
              </a:ext>
            </a:extLst>
          </p:cNvPr>
          <p:cNvSpPr>
            <a:spLocks noGrp="1"/>
          </p:cNvSpPr>
          <p:nvPr>
            <p:ph type="title"/>
          </p:nvPr>
        </p:nvSpPr>
        <p:spPr>
          <a:xfrm>
            <a:off x="457200" y="169607"/>
            <a:ext cx="3200400" cy="1143000"/>
          </a:xfrm>
        </p:spPr>
        <p:txBody>
          <a:bodyPr>
            <a:normAutofit fontScale="90000"/>
          </a:bodyPr>
          <a:lstStyle/>
          <a:p>
            <a:br>
              <a:rPr lang="en-GB" sz="3600" b="0" i="0" dirty="0">
                <a:solidFill>
                  <a:srgbClr val="FFFFFF"/>
                </a:solidFill>
                <a:effectLst/>
                <a:latin typeface="Roboto-Regular"/>
              </a:rPr>
            </a:br>
            <a:br>
              <a:rPr lang="en-GB" sz="3600" b="0" i="0" dirty="0">
                <a:solidFill>
                  <a:srgbClr val="FFFFFF"/>
                </a:solidFill>
                <a:effectLst/>
                <a:latin typeface="Roboto-Regular"/>
              </a:rPr>
            </a:br>
            <a:r>
              <a:rPr lang="en-GB" sz="3100" b="0" i="0" dirty="0">
                <a:solidFill>
                  <a:srgbClr val="FFFFFF"/>
                </a:solidFill>
                <a:effectLst/>
                <a:latin typeface="Roboto-Regular"/>
              </a:rPr>
              <a:t>5.3 Age Vs Spending Score</a:t>
            </a:r>
            <a:r>
              <a:rPr lang="en-GB" sz="3100" dirty="0"/>
              <a:t> </a:t>
            </a:r>
            <a:endParaRPr lang="en-IN" sz="3100" dirty="0"/>
          </a:p>
        </p:txBody>
      </p:sp>
      <p:sp>
        <p:nvSpPr>
          <p:cNvPr id="4" name="Text Placeholder 3">
            <a:extLst>
              <a:ext uri="{FF2B5EF4-FFF2-40B4-BE49-F238E27FC236}">
                <a16:creationId xmlns:a16="http://schemas.microsoft.com/office/drawing/2014/main" id="{83BE453C-6311-4CB1-B72E-413AB41256C7}"/>
              </a:ext>
            </a:extLst>
          </p:cNvPr>
          <p:cNvSpPr>
            <a:spLocks noGrp="1"/>
          </p:cNvSpPr>
          <p:nvPr>
            <p:ph type="body" sz="half" idx="2"/>
          </p:nvPr>
        </p:nvSpPr>
        <p:spPr>
          <a:xfrm>
            <a:off x="457200" y="1496961"/>
            <a:ext cx="3200400" cy="4808243"/>
          </a:xfrm>
        </p:spPr>
        <p:txBody>
          <a:bodyPr>
            <a:normAutofit/>
          </a:bodyPr>
          <a:lstStyle/>
          <a:p>
            <a:r>
              <a:rPr lang="en-GB" b="0" i="1" dirty="0">
                <a:solidFill>
                  <a:srgbClr val="FFFFFF"/>
                </a:solidFill>
                <a:effectLst/>
                <a:latin typeface="Roboto-Italic"/>
              </a:rPr>
              <a:t>Age Vs Spending Score Analysis</a:t>
            </a:r>
            <a:br>
              <a:rPr lang="en-GB" b="0" i="1" dirty="0">
                <a:solidFill>
                  <a:srgbClr val="FFFFFF"/>
                </a:solidFill>
                <a:effectLst/>
                <a:latin typeface="Roboto-Italic"/>
              </a:rPr>
            </a:br>
            <a:endParaRPr lang="en-GB" b="0" i="1" dirty="0">
              <a:solidFill>
                <a:srgbClr val="FFFFFF"/>
              </a:solidFill>
              <a:effectLst/>
              <a:latin typeface="Roboto-Italic"/>
            </a:endParaRPr>
          </a:p>
          <a:p>
            <a:pPr marL="342900" indent="-342900">
              <a:buAutoNum type="arabicPeriod"/>
            </a:pPr>
            <a:r>
              <a:rPr lang="en-GB" b="0" i="0" dirty="0">
                <a:solidFill>
                  <a:srgbClr val="FFFFFF"/>
                </a:solidFill>
                <a:effectLst/>
                <a:latin typeface="Roboto-Regular"/>
              </a:rPr>
              <a:t>From the Age Vs Spending Score plot we observe that customers whose spending score is more than 65 have their Age in the range of 15-42 years. Also from the Scatter plot it is observed that customers whose spending score is more than 65 consists of more Females than Males.</a:t>
            </a:r>
            <a:br>
              <a:rPr lang="en-GB" b="0" i="0" dirty="0">
                <a:solidFill>
                  <a:srgbClr val="FFFFFF"/>
                </a:solidFill>
                <a:effectLst/>
                <a:latin typeface="Roboto-Regular"/>
              </a:rPr>
            </a:br>
            <a:endParaRPr lang="en-GB" b="0" i="0" dirty="0">
              <a:solidFill>
                <a:srgbClr val="FFFFFF"/>
              </a:solidFill>
              <a:effectLst/>
              <a:latin typeface="Roboto-Regular"/>
            </a:endParaRPr>
          </a:p>
          <a:p>
            <a:pPr marL="342900" indent="-342900">
              <a:buAutoNum type="arabicPeriod"/>
            </a:pPr>
            <a:r>
              <a:rPr lang="en-GB" b="0" i="0" dirty="0">
                <a:solidFill>
                  <a:srgbClr val="FFFFFF"/>
                </a:solidFill>
                <a:effectLst/>
                <a:latin typeface="Roboto-Regular"/>
              </a:rPr>
              <a:t> The customers having average spending score </a:t>
            </a:r>
            <a:r>
              <a:rPr lang="en-GB" b="0" i="0" dirty="0" err="1">
                <a:solidFill>
                  <a:srgbClr val="FFFFFF"/>
                </a:solidFill>
                <a:effectLst/>
                <a:latin typeface="Roboto-Regular"/>
              </a:rPr>
              <a:t>ie</a:t>
            </a:r>
            <a:r>
              <a:rPr lang="en-GB" b="0" i="0" dirty="0">
                <a:solidFill>
                  <a:srgbClr val="FFFFFF"/>
                </a:solidFill>
                <a:effectLst/>
                <a:latin typeface="Roboto-Regular"/>
              </a:rPr>
              <a:t>: in the range of 40-60 consists of the age group of the range 15-75 years and the count of males and females in this age group is also</a:t>
            </a:r>
            <a:br>
              <a:rPr lang="en-GB" b="0" i="0" dirty="0">
                <a:solidFill>
                  <a:srgbClr val="FFFFFF"/>
                </a:solidFill>
                <a:effectLst/>
                <a:latin typeface="Roboto-Regular"/>
              </a:rPr>
            </a:br>
            <a:r>
              <a:rPr lang="en-GB" b="0" i="0" dirty="0">
                <a:solidFill>
                  <a:srgbClr val="FFFFFF"/>
                </a:solidFill>
                <a:effectLst/>
                <a:latin typeface="Roboto-Regular"/>
              </a:rPr>
              <a:t>approximately the same</a:t>
            </a:r>
            <a:r>
              <a:rPr lang="en-GB" dirty="0"/>
              <a:t> .</a:t>
            </a:r>
            <a:endParaRPr lang="en-IN" dirty="0"/>
          </a:p>
        </p:txBody>
      </p:sp>
      <p:pic>
        <p:nvPicPr>
          <p:cNvPr id="10" name="Content Placeholder 9">
            <a:extLst>
              <a:ext uri="{FF2B5EF4-FFF2-40B4-BE49-F238E27FC236}">
                <a16:creationId xmlns:a16="http://schemas.microsoft.com/office/drawing/2014/main" id="{DAF3C7DC-4763-4556-83A9-2CFE553E9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8916" y="707922"/>
            <a:ext cx="5862484" cy="5294671"/>
          </a:xfrm>
        </p:spPr>
      </p:pic>
    </p:spTree>
    <p:extLst>
      <p:ext uri="{BB962C8B-B14F-4D97-AF65-F5344CB8AC3E}">
        <p14:creationId xmlns:p14="http://schemas.microsoft.com/office/powerpoint/2010/main" val="332717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DCE3-D0D5-4483-AE53-A56B3634D23B}"/>
              </a:ext>
            </a:extLst>
          </p:cNvPr>
          <p:cNvSpPr>
            <a:spLocks noGrp="1"/>
          </p:cNvSpPr>
          <p:nvPr>
            <p:ph type="title"/>
          </p:nvPr>
        </p:nvSpPr>
        <p:spPr>
          <a:xfrm>
            <a:off x="457200" y="353962"/>
            <a:ext cx="3200400" cy="1290483"/>
          </a:xfrm>
        </p:spPr>
        <p:txBody>
          <a:bodyPr>
            <a:noAutofit/>
          </a:bodyPr>
          <a:lstStyle/>
          <a:p>
            <a:r>
              <a:rPr lang="en-GB" sz="2800" b="0" i="0" dirty="0">
                <a:solidFill>
                  <a:srgbClr val="FFFFFF"/>
                </a:solidFill>
                <a:effectLst/>
                <a:latin typeface="Roboto-Regular"/>
              </a:rPr>
              <a:t>5.4 Annual Income Vs Spending Score</a:t>
            </a:r>
            <a:r>
              <a:rPr lang="en-GB" sz="2800" dirty="0"/>
              <a:t> </a:t>
            </a:r>
            <a:endParaRPr lang="en-IN" sz="2800" dirty="0"/>
          </a:p>
        </p:txBody>
      </p:sp>
      <p:pic>
        <p:nvPicPr>
          <p:cNvPr id="6" name="Content Placeholder 5">
            <a:extLst>
              <a:ext uri="{FF2B5EF4-FFF2-40B4-BE49-F238E27FC236}">
                <a16:creationId xmlns:a16="http://schemas.microsoft.com/office/drawing/2014/main" id="{6410728F-93D8-4D7C-89BB-3BC399A3B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426" y="1017638"/>
            <a:ext cx="5670755" cy="4859593"/>
          </a:xfrm>
        </p:spPr>
      </p:pic>
      <p:sp>
        <p:nvSpPr>
          <p:cNvPr id="4" name="Text Placeholder 3">
            <a:extLst>
              <a:ext uri="{FF2B5EF4-FFF2-40B4-BE49-F238E27FC236}">
                <a16:creationId xmlns:a16="http://schemas.microsoft.com/office/drawing/2014/main" id="{AEE491D6-3C03-4434-A828-3F4D116C726F}"/>
              </a:ext>
            </a:extLst>
          </p:cNvPr>
          <p:cNvSpPr>
            <a:spLocks noGrp="1"/>
          </p:cNvSpPr>
          <p:nvPr>
            <p:ph type="body" sz="half" idx="2"/>
          </p:nvPr>
        </p:nvSpPr>
        <p:spPr>
          <a:xfrm>
            <a:off x="457200" y="1784555"/>
            <a:ext cx="3200400" cy="4520649"/>
          </a:xfrm>
        </p:spPr>
        <p:txBody>
          <a:bodyPr>
            <a:normAutofit lnSpcReduction="10000"/>
          </a:bodyPr>
          <a:lstStyle/>
          <a:p>
            <a:r>
              <a:rPr lang="en-GB" sz="1600" b="0" i="0" dirty="0">
                <a:solidFill>
                  <a:srgbClr val="FFFFFF"/>
                </a:solidFill>
                <a:effectLst/>
                <a:latin typeface="Roboto-Regular"/>
              </a:rPr>
              <a:t>We observe that there are 5 clusters and can be categorized as:</a:t>
            </a:r>
          </a:p>
          <a:p>
            <a:br>
              <a:rPr lang="en-GB" sz="1600" b="0" i="0" dirty="0">
                <a:solidFill>
                  <a:srgbClr val="FFFFFF"/>
                </a:solidFill>
                <a:effectLst/>
                <a:latin typeface="Roboto-Regular"/>
              </a:rPr>
            </a:br>
            <a:r>
              <a:rPr lang="en-GB" sz="1600" b="0" i="0" dirty="0">
                <a:solidFill>
                  <a:srgbClr val="FFFFFF"/>
                </a:solidFill>
                <a:effectLst/>
                <a:latin typeface="Roboto-Regular"/>
              </a:rPr>
              <a:t>a. High Income, High Spending Score </a:t>
            </a:r>
            <a:r>
              <a:rPr lang="en-GB" sz="1600" b="0" i="1" dirty="0">
                <a:solidFill>
                  <a:srgbClr val="FFFFFF"/>
                </a:solidFill>
                <a:effectLst/>
                <a:latin typeface="Roboto-Italic"/>
              </a:rPr>
              <a:t>(Top Right Cluster)</a:t>
            </a:r>
            <a:br>
              <a:rPr lang="en-GB" sz="1600" b="0" i="1" dirty="0">
                <a:solidFill>
                  <a:srgbClr val="FFFFFF"/>
                </a:solidFill>
                <a:effectLst/>
                <a:latin typeface="Roboto-Italic"/>
              </a:rPr>
            </a:br>
            <a:endParaRPr lang="en-GB" sz="1600" b="0" i="1" dirty="0">
              <a:solidFill>
                <a:srgbClr val="FFFFFF"/>
              </a:solidFill>
              <a:effectLst/>
              <a:latin typeface="Roboto-Italic"/>
            </a:endParaRPr>
          </a:p>
          <a:p>
            <a:r>
              <a:rPr lang="en-GB" sz="1600" b="0" i="0" dirty="0">
                <a:solidFill>
                  <a:srgbClr val="FFFFFF"/>
                </a:solidFill>
                <a:effectLst/>
                <a:latin typeface="Roboto-Regular"/>
              </a:rPr>
              <a:t>b. High Income, Low Spending Score </a:t>
            </a:r>
            <a:r>
              <a:rPr lang="en-GB" sz="1600" b="0" i="1" dirty="0">
                <a:solidFill>
                  <a:srgbClr val="FFFFFF"/>
                </a:solidFill>
                <a:effectLst/>
                <a:latin typeface="Roboto-Italic"/>
              </a:rPr>
              <a:t>(Bottom Right Cluster)</a:t>
            </a:r>
            <a:br>
              <a:rPr lang="en-GB" sz="1600" b="0" i="1" dirty="0">
                <a:solidFill>
                  <a:srgbClr val="FFFFFF"/>
                </a:solidFill>
                <a:effectLst/>
                <a:latin typeface="Roboto-Italic"/>
              </a:rPr>
            </a:br>
            <a:endParaRPr lang="en-GB" sz="1600" b="0" i="1" dirty="0">
              <a:solidFill>
                <a:srgbClr val="FFFFFF"/>
              </a:solidFill>
              <a:effectLst/>
              <a:latin typeface="Roboto-Italic"/>
            </a:endParaRPr>
          </a:p>
          <a:p>
            <a:r>
              <a:rPr lang="en-GB" sz="1600" b="0" i="0" dirty="0">
                <a:solidFill>
                  <a:srgbClr val="FFFFFF"/>
                </a:solidFill>
                <a:effectLst/>
                <a:latin typeface="Roboto-Regular"/>
              </a:rPr>
              <a:t>c. Average Income, Average Spending Score </a:t>
            </a:r>
            <a:r>
              <a:rPr lang="en-GB" sz="1600" b="0" i="1" dirty="0">
                <a:solidFill>
                  <a:srgbClr val="FFFFFF"/>
                </a:solidFill>
                <a:effectLst/>
                <a:latin typeface="Roboto-Italic"/>
              </a:rPr>
              <a:t>(</a:t>
            </a:r>
            <a:r>
              <a:rPr lang="en-GB" sz="1600" b="0" i="1" dirty="0" err="1">
                <a:solidFill>
                  <a:srgbClr val="FFFFFF"/>
                </a:solidFill>
                <a:effectLst/>
                <a:latin typeface="Roboto-Italic"/>
              </a:rPr>
              <a:t>Center</a:t>
            </a:r>
            <a:r>
              <a:rPr lang="en-GB" sz="1600" b="0" i="1" dirty="0">
                <a:solidFill>
                  <a:srgbClr val="FFFFFF"/>
                </a:solidFill>
                <a:effectLst/>
                <a:latin typeface="Roboto-Italic"/>
              </a:rPr>
              <a:t> Cluster)</a:t>
            </a:r>
            <a:br>
              <a:rPr lang="en-GB" sz="1600" b="0" i="1" dirty="0">
                <a:solidFill>
                  <a:srgbClr val="FFFFFF"/>
                </a:solidFill>
                <a:effectLst/>
                <a:latin typeface="Roboto-Italic"/>
              </a:rPr>
            </a:br>
            <a:endParaRPr lang="en-GB" sz="1600" b="0" i="1" dirty="0">
              <a:solidFill>
                <a:srgbClr val="FFFFFF"/>
              </a:solidFill>
              <a:effectLst/>
              <a:latin typeface="Roboto-Italic"/>
            </a:endParaRPr>
          </a:p>
          <a:p>
            <a:r>
              <a:rPr lang="en-GB" sz="1600" b="0" i="0" dirty="0">
                <a:solidFill>
                  <a:srgbClr val="FFFFFF"/>
                </a:solidFill>
                <a:effectLst/>
                <a:latin typeface="Roboto-Regular"/>
              </a:rPr>
              <a:t>d. Low Income, High Spending Score </a:t>
            </a:r>
            <a:r>
              <a:rPr lang="en-GB" sz="1600" b="0" i="1" dirty="0">
                <a:solidFill>
                  <a:srgbClr val="FFFFFF"/>
                </a:solidFill>
                <a:effectLst/>
                <a:latin typeface="Roboto-Italic"/>
              </a:rPr>
              <a:t>(Top Left Cluster)</a:t>
            </a:r>
            <a:br>
              <a:rPr lang="en-GB" sz="1600" b="0" i="1" dirty="0">
                <a:solidFill>
                  <a:srgbClr val="FFFFFF"/>
                </a:solidFill>
                <a:effectLst/>
                <a:latin typeface="Roboto-Italic"/>
              </a:rPr>
            </a:br>
            <a:endParaRPr lang="en-GB" sz="1600" b="0" i="1" dirty="0">
              <a:solidFill>
                <a:srgbClr val="FFFFFF"/>
              </a:solidFill>
              <a:effectLst/>
              <a:latin typeface="Roboto-Italic"/>
            </a:endParaRPr>
          </a:p>
          <a:p>
            <a:r>
              <a:rPr lang="en-GB" sz="1600" b="0" i="0" dirty="0">
                <a:solidFill>
                  <a:srgbClr val="FFFFFF"/>
                </a:solidFill>
                <a:effectLst/>
                <a:latin typeface="Roboto-Regular"/>
              </a:rPr>
              <a:t>e. Low Income, Low Spending Score </a:t>
            </a:r>
            <a:r>
              <a:rPr lang="en-GB" sz="1600" b="0" i="1" dirty="0">
                <a:solidFill>
                  <a:srgbClr val="FFFFFF"/>
                </a:solidFill>
                <a:effectLst/>
                <a:latin typeface="Roboto-Italic"/>
              </a:rPr>
              <a:t>(Bottom Left Cluster)</a:t>
            </a:r>
            <a:endParaRPr lang="en-IN" sz="1600" dirty="0"/>
          </a:p>
        </p:txBody>
      </p:sp>
      <p:pic>
        <p:nvPicPr>
          <p:cNvPr id="7" name="Content Placeholder 5">
            <a:extLst>
              <a:ext uri="{FF2B5EF4-FFF2-40B4-BE49-F238E27FC236}">
                <a16:creationId xmlns:a16="http://schemas.microsoft.com/office/drawing/2014/main" id="{FC87F56D-5BD7-4F7F-8921-BB087D68F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425" y="700548"/>
            <a:ext cx="6083709" cy="5294671"/>
          </a:xfrm>
          <a:prstGeom prst="rect">
            <a:avLst/>
          </a:prstGeom>
        </p:spPr>
      </p:pic>
    </p:spTree>
    <p:extLst>
      <p:ext uri="{BB962C8B-B14F-4D97-AF65-F5344CB8AC3E}">
        <p14:creationId xmlns:p14="http://schemas.microsoft.com/office/powerpoint/2010/main" val="245472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F9CD-418B-409D-9867-93C5493C4E39}"/>
              </a:ext>
            </a:extLst>
          </p:cNvPr>
          <p:cNvSpPr>
            <a:spLocks noGrp="1"/>
          </p:cNvSpPr>
          <p:nvPr>
            <p:ph type="title"/>
          </p:nvPr>
        </p:nvSpPr>
        <p:spPr/>
        <p:txBody>
          <a:bodyPr>
            <a:normAutofit/>
          </a:bodyPr>
          <a:lstStyle/>
          <a:p>
            <a:r>
              <a:rPr lang="en-IN" sz="4000" b="0" i="0" dirty="0">
                <a:solidFill>
                  <a:srgbClr val="FFFFFF"/>
                </a:solidFill>
                <a:effectLst/>
                <a:latin typeface="Roboto-Regular"/>
              </a:rPr>
              <a:t>6. Conclusion</a:t>
            </a:r>
            <a:r>
              <a:rPr lang="en-IN" sz="4000" dirty="0"/>
              <a:t> </a:t>
            </a:r>
          </a:p>
        </p:txBody>
      </p:sp>
      <p:sp>
        <p:nvSpPr>
          <p:cNvPr id="3" name="Content Placeholder 2">
            <a:extLst>
              <a:ext uri="{FF2B5EF4-FFF2-40B4-BE49-F238E27FC236}">
                <a16:creationId xmlns:a16="http://schemas.microsoft.com/office/drawing/2014/main" id="{15CCF5F7-EF5E-4CE5-8D83-9610660BB7DB}"/>
              </a:ext>
            </a:extLst>
          </p:cNvPr>
          <p:cNvSpPr>
            <a:spLocks noGrp="1"/>
          </p:cNvSpPr>
          <p:nvPr>
            <p:ph idx="1"/>
          </p:nvPr>
        </p:nvSpPr>
        <p:spPr>
          <a:xfrm>
            <a:off x="404106" y="1808863"/>
            <a:ext cx="10952152" cy="4023360"/>
          </a:xfrm>
        </p:spPr>
        <p:txBody>
          <a:bodyPr>
            <a:noAutofit/>
          </a:bodyPr>
          <a:lstStyle/>
          <a:p>
            <a:pPr marL="0" indent="0">
              <a:buNone/>
            </a:pPr>
            <a:r>
              <a:rPr lang="en-IN" sz="2400" b="0" i="0" dirty="0">
                <a:solidFill>
                  <a:srgbClr val="FFFFFF"/>
                </a:solidFill>
                <a:effectLst/>
                <a:latin typeface="Roboto-Regular"/>
              </a:rPr>
              <a:t>     Clustering Analysis</a:t>
            </a:r>
            <a:r>
              <a:rPr lang="en-IN" sz="2400" dirty="0"/>
              <a:t> </a:t>
            </a:r>
          </a:p>
          <a:p>
            <a:pPr marL="457200" indent="-457200">
              <a:buAutoNum type="alphaLcPeriod"/>
            </a:pPr>
            <a:r>
              <a:rPr lang="en-GB" b="0" i="1" dirty="0">
                <a:solidFill>
                  <a:srgbClr val="FFFFFF"/>
                </a:solidFill>
                <a:effectLst/>
                <a:latin typeface="Roboto-Italic"/>
              </a:rPr>
              <a:t>High Income, High Spending Score (Cluster 5) - Target these customers by sending new product alerts which would lead to an increase in the revenue collected by the mall as they are loyal customers.</a:t>
            </a:r>
            <a:br>
              <a:rPr lang="en-GB" b="0" i="1" dirty="0">
                <a:solidFill>
                  <a:srgbClr val="FFFFFF"/>
                </a:solidFill>
                <a:effectLst/>
                <a:latin typeface="Roboto-Italic"/>
              </a:rPr>
            </a:br>
            <a:endParaRPr lang="en-GB" b="0" i="1" dirty="0">
              <a:solidFill>
                <a:srgbClr val="FFFFFF"/>
              </a:solidFill>
              <a:effectLst/>
              <a:latin typeface="Roboto-Italic"/>
            </a:endParaRPr>
          </a:p>
          <a:p>
            <a:pPr marL="457200" indent="-457200">
              <a:buAutoNum type="alphaLcPeriod"/>
            </a:pPr>
            <a:r>
              <a:rPr lang="en-GB" b="0" i="1" dirty="0">
                <a:solidFill>
                  <a:srgbClr val="FFFFFF"/>
                </a:solidFill>
                <a:effectLst/>
                <a:latin typeface="Roboto-Italic"/>
              </a:rPr>
              <a:t>High Income, Low Spending Score (Cluster 2) - Target these customers by asking the feedback and advertising the product in a better way to convert them into Cluster 5 customers.</a:t>
            </a:r>
            <a:endParaRPr lang="en-GB" i="1" dirty="0">
              <a:solidFill>
                <a:srgbClr val="FFFFFF"/>
              </a:solidFill>
              <a:latin typeface="Roboto-Italic"/>
            </a:endParaRPr>
          </a:p>
          <a:p>
            <a:pPr marL="457200" indent="-457200">
              <a:buAutoNum type="alphaLcPeriod"/>
            </a:pPr>
            <a:r>
              <a:rPr lang="en-GB" b="0" i="1" dirty="0">
                <a:solidFill>
                  <a:srgbClr val="FFFFFF"/>
                </a:solidFill>
                <a:effectLst/>
                <a:latin typeface="Roboto-Italic"/>
              </a:rPr>
              <a:t>Average Income, Average Spending Score (Cluster 1) - May or may not target these groups of customers based on the policy of the mall.</a:t>
            </a:r>
          </a:p>
          <a:p>
            <a:pPr marL="457200" indent="-457200">
              <a:buAutoNum type="alphaLcPeriod"/>
            </a:pPr>
            <a:r>
              <a:rPr lang="en-GB" b="0" i="1" dirty="0">
                <a:solidFill>
                  <a:srgbClr val="FFFFFF"/>
                </a:solidFill>
                <a:effectLst/>
                <a:latin typeface="Roboto-Italic"/>
              </a:rPr>
              <a:t>Low Income, High Spending Score (Cluster 4) - Can target these set of customers by providing them with Low-cost EMI’s, etc.</a:t>
            </a:r>
            <a:r>
              <a:rPr lang="en-GB" dirty="0"/>
              <a:t> </a:t>
            </a:r>
            <a:br>
              <a:rPr lang="en-GB" dirty="0"/>
            </a:br>
            <a:r>
              <a:rPr lang="en-GB" dirty="0"/>
              <a:t> </a:t>
            </a:r>
            <a:br>
              <a:rPr lang="en-GB" sz="1600" dirty="0"/>
            </a:br>
            <a:br>
              <a:rPr lang="en-GB" sz="1800" dirty="0"/>
            </a:br>
            <a:endParaRPr lang="en-IN" sz="1800" dirty="0"/>
          </a:p>
        </p:txBody>
      </p:sp>
    </p:spTree>
    <p:extLst>
      <p:ext uri="{BB962C8B-B14F-4D97-AF65-F5344CB8AC3E}">
        <p14:creationId xmlns:p14="http://schemas.microsoft.com/office/powerpoint/2010/main" val="25152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69820F-25DB-4B5D-BCD6-5F57AC709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981" y="545690"/>
            <a:ext cx="9697063" cy="5383161"/>
          </a:xfrm>
          <a:prstGeom prst="rect">
            <a:avLst/>
          </a:prstGeom>
        </p:spPr>
      </p:pic>
    </p:spTree>
    <p:extLst>
      <p:ext uri="{BB962C8B-B14F-4D97-AF65-F5344CB8AC3E}">
        <p14:creationId xmlns:p14="http://schemas.microsoft.com/office/powerpoint/2010/main" val="183739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0F17A-9378-4018-BBEB-AB2C88D6FAB2}"/>
              </a:ext>
            </a:extLst>
          </p:cNvPr>
          <p:cNvSpPr txBox="1"/>
          <p:nvPr/>
        </p:nvSpPr>
        <p:spPr>
          <a:xfrm>
            <a:off x="5434781" y="3613355"/>
            <a:ext cx="184731" cy="646331"/>
          </a:xfrm>
          <a:prstGeom prst="rect">
            <a:avLst/>
          </a:prstGeom>
          <a:noFill/>
        </p:spPr>
        <p:txBody>
          <a:bodyPr wrap="none" rtlCol="0">
            <a:spAutoFit/>
          </a:bodyPr>
          <a:lstStyle/>
          <a:p>
            <a:br>
              <a:rPr lang="en-IN" dirty="0"/>
            </a:br>
            <a:endParaRPr lang="en-IN" dirty="0"/>
          </a:p>
        </p:txBody>
      </p:sp>
      <p:sp>
        <p:nvSpPr>
          <p:cNvPr id="4" name="TextBox 3">
            <a:extLst>
              <a:ext uri="{FF2B5EF4-FFF2-40B4-BE49-F238E27FC236}">
                <a16:creationId xmlns:a16="http://schemas.microsoft.com/office/drawing/2014/main" id="{BB8205B1-BA55-40A4-BEB3-D9806BD446AD}"/>
              </a:ext>
            </a:extLst>
          </p:cNvPr>
          <p:cNvSpPr txBox="1"/>
          <p:nvPr/>
        </p:nvSpPr>
        <p:spPr>
          <a:xfrm>
            <a:off x="3959942" y="2787134"/>
            <a:ext cx="8318090" cy="1015663"/>
          </a:xfrm>
          <a:prstGeom prst="rect">
            <a:avLst/>
          </a:prstGeom>
          <a:noFill/>
        </p:spPr>
        <p:txBody>
          <a:bodyPr wrap="square">
            <a:spAutoFit/>
          </a:bodyPr>
          <a:lstStyle/>
          <a:p>
            <a:r>
              <a:rPr lang="en-IN" sz="6000" b="0" i="0" dirty="0">
                <a:solidFill>
                  <a:srgbClr val="FFFFFF"/>
                </a:solidFill>
                <a:effectLst/>
                <a:latin typeface="Roboto-Regular"/>
              </a:rPr>
              <a:t>Thankyou!</a:t>
            </a:r>
            <a:r>
              <a:rPr lang="en-IN" sz="6000" dirty="0"/>
              <a:t> </a:t>
            </a:r>
          </a:p>
        </p:txBody>
      </p:sp>
    </p:spTree>
    <p:extLst>
      <p:ext uri="{BB962C8B-B14F-4D97-AF65-F5344CB8AC3E}">
        <p14:creationId xmlns:p14="http://schemas.microsoft.com/office/powerpoint/2010/main" val="410424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8C9-E969-420F-B0D9-754FD0C26BF8}"/>
              </a:ext>
            </a:extLst>
          </p:cNvPr>
          <p:cNvSpPr>
            <a:spLocks noGrp="1"/>
          </p:cNvSpPr>
          <p:nvPr>
            <p:ph type="title"/>
          </p:nvPr>
        </p:nvSpPr>
        <p:spPr/>
        <p:txBody>
          <a:bodyPr>
            <a:normAutofit fontScale="90000"/>
          </a:bodyPr>
          <a:lstStyle/>
          <a:p>
            <a:br>
              <a:rPr lang="en-IN" sz="3600" b="0" i="0" dirty="0">
                <a:solidFill>
                  <a:srgbClr val="FFFFFF"/>
                </a:solidFill>
                <a:effectLst/>
                <a:latin typeface="Roboto-Regular"/>
              </a:rPr>
            </a:br>
            <a:br>
              <a:rPr lang="en-IN" sz="3600" b="0" i="0" dirty="0">
                <a:solidFill>
                  <a:srgbClr val="FFFFFF"/>
                </a:solidFill>
                <a:effectLst/>
                <a:latin typeface="Roboto-Regular"/>
              </a:rPr>
            </a:br>
            <a:br>
              <a:rPr lang="en-IN" sz="3600" b="0" i="0" dirty="0">
                <a:solidFill>
                  <a:srgbClr val="FFFFFF"/>
                </a:solidFill>
                <a:effectLst/>
                <a:latin typeface="Roboto-Regular"/>
              </a:rPr>
            </a:br>
            <a:br>
              <a:rPr lang="en-IN" sz="3600" b="0" i="0" dirty="0">
                <a:solidFill>
                  <a:srgbClr val="FFFFFF"/>
                </a:solidFill>
                <a:effectLst/>
                <a:latin typeface="Roboto-Regular"/>
              </a:rPr>
            </a:br>
            <a:br>
              <a:rPr lang="en-IN" sz="3600" b="0" i="0" dirty="0">
                <a:solidFill>
                  <a:srgbClr val="FFFFFF"/>
                </a:solidFill>
                <a:effectLst/>
                <a:latin typeface="Roboto-Regular"/>
              </a:rPr>
            </a:br>
            <a:r>
              <a:rPr lang="en-IN" sz="5300" b="0" i="0" dirty="0">
                <a:solidFill>
                  <a:srgbClr val="FFFFFF"/>
                </a:solidFill>
                <a:effectLst/>
                <a:latin typeface="Roboto-Regular"/>
              </a:rPr>
              <a:t>1.Introduction</a:t>
            </a:r>
            <a:r>
              <a:rPr lang="en-IN" sz="5300" dirty="0"/>
              <a:t> </a:t>
            </a:r>
          </a:p>
        </p:txBody>
      </p:sp>
      <p:sp>
        <p:nvSpPr>
          <p:cNvPr id="3" name="Content Placeholder 2">
            <a:extLst>
              <a:ext uri="{FF2B5EF4-FFF2-40B4-BE49-F238E27FC236}">
                <a16:creationId xmlns:a16="http://schemas.microsoft.com/office/drawing/2014/main" id="{B89F24B7-280C-4623-92C5-D23FE5D2BE93}"/>
              </a:ext>
            </a:extLst>
          </p:cNvPr>
          <p:cNvSpPr>
            <a:spLocks noGrp="1"/>
          </p:cNvSpPr>
          <p:nvPr>
            <p:ph idx="1"/>
          </p:nvPr>
        </p:nvSpPr>
        <p:spPr/>
        <p:txBody>
          <a:bodyPr/>
          <a:lstStyle/>
          <a:p>
            <a:endParaRPr lang="en-IN" sz="2800" b="0" i="0" dirty="0">
              <a:solidFill>
                <a:srgbClr val="FFFFFF"/>
              </a:solidFill>
              <a:effectLst/>
              <a:latin typeface="Roboto-Regular"/>
            </a:endParaRPr>
          </a:p>
          <a:p>
            <a:r>
              <a:rPr lang="en-IN" sz="2800" b="0" i="0" dirty="0">
                <a:solidFill>
                  <a:srgbClr val="FFFFFF"/>
                </a:solidFill>
                <a:effectLst/>
                <a:latin typeface="Roboto-Regular"/>
              </a:rPr>
              <a:t>Problem Statement</a:t>
            </a:r>
            <a:r>
              <a:rPr lang="en-IN" sz="2800" dirty="0"/>
              <a:t> </a:t>
            </a:r>
          </a:p>
          <a:p>
            <a:br>
              <a:rPr lang="en-IN" dirty="0"/>
            </a:br>
            <a:r>
              <a:rPr lang="en-GB" b="0" i="0" dirty="0">
                <a:solidFill>
                  <a:schemeClr val="tx1"/>
                </a:solidFill>
                <a:effectLst/>
              </a:rPr>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a:t>
            </a:r>
            <a:br>
              <a:rPr lang="en-GB" b="0" i="0" dirty="0">
                <a:solidFill>
                  <a:schemeClr val="tx1"/>
                </a:solidFill>
                <a:effectLst/>
              </a:rPr>
            </a:br>
            <a:endParaRPr lang="en-GB" b="0" i="0" dirty="0">
              <a:solidFill>
                <a:schemeClr val="tx1"/>
              </a:solidFill>
              <a:effectLst/>
            </a:endParaRPr>
          </a:p>
          <a:p>
            <a:r>
              <a:rPr lang="en-GB" b="0" i="0" dirty="0">
                <a:solidFill>
                  <a:schemeClr val="tx1"/>
                </a:solidFill>
                <a:effectLst/>
              </a:rPr>
              <a:t>Use K-means clustering and also visualize the gender and age distributions. Then </a:t>
            </a:r>
            <a:r>
              <a:rPr lang="en-GB" b="0" i="0" dirty="0" err="1">
                <a:solidFill>
                  <a:schemeClr val="tx1"/>
                </a:solidFill>
                <a:effectLst/>
              </a:rPr>
              <a:t>analyze</a:t>
            </a:r>
            <a:r>
              <a:rPr lang="en-GB" b="0" i="0" dirty="0">
                <a:solidFill>
                  <a:schemeClr val="tx1"/>
                </a:solidFill>
                <a:effectLst/>
              </a:rPr>
              <a:t> their annual incomes and spending scores.</a:t>
            </a:r>
            <a:r>
              <a:rPr lang="en-GB" dirty="0">
                <a:solidFill>
                  <a:schemeClr val="tx1"/>
                </a:solidFill>
              </a:rPr>
              <a:t> </a:t>
            </a:r>
            <a:br>
              <a:rPr lang="en-GB"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130549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D79A-021A-4C39-9CFA-F5623C908942}"/>
              </a:ext>
            </a:extLst>
          </p:cNvPr>
          <p:cNvSpPr>
            <a:spLocks noGrp="1"/>
          </p:cNvSpPr>
          <p:nvPr>
            <p:ph type="title"/>
          </p:nvPr>
        </p:nvSpPr>
        <p:spPr/>
        <p:txBody>
          <a:bodyPr>
            <a:normAutofit/>
          </a:bodyPr>
          <a:lstStyle/>
          <a:p>
            <a:br>
              <a:rPr lang="en-IN" sz="1800" b="0" i="0" dirty="0">
                <a:solidFill>
                  <a:srgbClr val="FFFFFF"/>
                </a:solidFill>
                <a:effectLst/>
                <a:latin typeface="Roboto-Regular"/>
              </a:rPr>
            </a:br>
            <a:br>
              <a:rPr lang="en-IN" sz="1800" b="0" i="0" dirty="0">
                <a:solidFill>
                  <a:srgbClr val="FFFFFF"/>
                </a:solidFill>
                <a:effectLst/>
                <a:latin typeface="Roboto-Regular"/>
              </a:rPr>
            </a:br>
            <a:r>
              <a:rPr lang="en-IN" sz="3600" b="0" i="0" dirty="0">
                <a:solidFill>
                  <a:srgbClr val="FFFFFF"/>
                </a:solidFill>
                <a:effectLst/>
                <a:latin typeface="Roboto-Regular"/>
              </a:rPr>
              <a:t>Introduction to Problem Statement</a:t>
            </a:r>
            <a:r>
              <a:rPr lang="en-IN" sz="3600" dirty="0"/>
              <a:t> </a:t>
            </a:r>
            <a:endParaRPr lang="en-IN" dirty="0"/>
          </a:p>
        </p:txBody>
      </p:sp>
      <p:sp>
        <p:nvSpPr>
          <p:cNvPr id="3" name="Content Placeholder 2">
            <a:extLst>
              <a:ext uri="{FF2B5EF4-FFF2-40B4-BE49-F238E27FC236}">
                <a16:creationId xmlns:a16="http://schemas.microsoft.com/office/drawing/2014/main" id="{98F47191-1F00-40FB-AFEA-661150D6353D}"/>
              </a:ext>
            </a:extLst>
          </p:cNvPr>
          <p:cNvSpPr>
            <a:spLocks noGrp="1"/>
          </p:cNvSpPr>
          <p:nvPr>
            <p:ph idx="1"/>
          </p:nvPr>
        </p:nvSpPr>
        <p:spPr/>
        <p:txBody>
          <a:bodyPr>
            <a:normAutofit/>
          </a:bodyPr>
          <a:lstStyle/>
          <a:p>
            <a:pPr marL="0" indent="0">
              <a:buNone/>
            </a:pPr>
            <a:r>
              <a:rPr lang="en-GB" b="0" i="0" dirty="0">
                <a:solidFill>
                  <a:schemeClr val="tx1"/>
                </a:solidFill>
                <a:effectLst/>
                <a:latin typeface="Roboto-Regular"/>
              </a:rPr>
              <a:t>To make predictions and find the clusters of potential customers of the mall and thus find appropriate measures to increase the revenue of the mall is one of the prevailing applications of unsupervised learning.</a:t>
            </a:r>
            <a:br>
              <a:rPr lang="en-GB" b="0" i="0" dirty="0">
                <a:solidFill>
                  <a:schemeClr val="tx1"/>
                </a:solidFill>
                <a:effectLst/>
                <a:latin typeface="Roboto-Regular"/>
              </a:rPr>
            </a:br>
            <a:endParaRPr lang="en-GB" b="0" i="0" dirty="0">
              <a:solidFill>
                <a:schemeClr val="tx1"/>
              </a:solidFill>
              <a:effectLst/>
              <a:latin typeface="Roboto-Regular"/>
            </a:endParaRPr>
          </a:p>
          <a:p>
            <a:pPr marL="0" indent="0">
              <a:buNone/>
            </a:pPr>
            <a:r>
              <a:rPr lang="en-GB" b="0" i="0" dirty="0">
                <a:solidFill>
                  <a:schemeClr val="tx1"/>
                </a:solidFill>
                <a:effectLst/>
                <a:latin typeface="Roboto-Regular"/>
              </a:rPr>
              <a:t>For example, a group of customers have high income but their spending score (amount spent in the mall) is low so from the analysis we can convert such type of customers into potential customers (whose spending score is high) by using strategies like better advertising, accepting feedback and improving the quality of products.</a:t>
            </a:r>
            <a:br>
              <a:rPr lang="en-GB" b="0" i="0" dirty="0">
                <a:solidFill>
                  <a:schemeClr val="tx1"/>
                </a:solidFill>
                <a:effectLst/>
                <a:latin typeface="Roboto-Regular"/>
              </a:rPr>
            </a:br>
            <a:endParaRPr lang="en-GB" b="0" i="0" dirty="0">
              <a:solidFill>
                <a:schemeClr val="tx1"/>
              </a:solidFill>
              <a:effectLst/>
              <a:latin typeface="Roboto-Regular"/>
            </a:endParaRPr>
          </a:p>
          <a:p>
            <a:pPr marL="0" indent="0">
              <a:buNone/>
            </a:pPr>
            <a:r>
              <a:rPr lang="en-GB" b="0" i="0" dirty="0">
                <a:solidFill>
                  <a:schemeClr val="tx1"/>
                </a:solidFill>
                <a:effectLst/>
                <a:latin typeface="Roboto-Regular"/>
              </a:rPr>
              <a:t>To identify such customers, this project analyses and forms clusters based on different criteria which are discussed in the further sections.</a:t>
            </a:r>
            <a:r>
              <a:rPr lang="en-GB" dirty="0">
                <a:solidFill>
                  <a:schemeClr val="tx1"/>
                </a:solidFill>
              </a:rPr>
              <a:t> </a:t>
            </a:r>
            <a:br>
              <a:rPr lang="en-GB" dirty="0"/>
            </a:br>
            <a:br>
              <a:rPr lang="en-IN" dirty="0"/>
            </a:br>
            <a:endParaRPr lang="en-IN" dirty="0"/>
          </a:p>
        </p:txBody>
      </p:sp>
    </p:spTree>
    <p:extLst>
      <p:ext uri="{BB962C8B-B14F-4D97-AF65-F5344CB8AC3E}">
        <p14:creationId xmlns:p14="http://schemas.microsoft.com/office/powerpoint/2010/main" val="174331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C814-7EFC-4C93-9709-FBF6E4349BFA}"/>
              </a:ext>
            </a:extLst>
          </p:cNvPr>
          <p:cNvSpPr>
            <a:spLocks noGrp="1"/>
          </p:cNvSpPr>
          <p:nvPr>
            <p:ph type="title"/>
          </p:nvPr>
        </p:nvSpPr>
        <p:spPr/>
        <p:txBody>
          <a:bodyPr>
            <a:normAutofit/>
          </a:bodyPr>
          <a:lstStyle/>
          <a:p>
            <a:r>
              <a:rPr lang="en-IN" sz="4000" b="0" i="0" dirty="0">
                <a:solidFill>
                  <a:srgbClr val="FFFFFF"/>
                </a:solidFill>
                <a:effectLst/>
                <a:latin typeface="Roboto-Regular"/>
              </a:rPr>
              <a:t>2.Dataset</a:t>
            </a:r>
            <a:endParaRPr lang="en-IN" sz="4000" dirty="0"/>
          </a:p>
        </p:txBody>
      </p:sp>
      <p:sp>
        <p:nvSpPr>
          <p:cNvPr id="3" name="Content Placeholder 2">
            <a:extLst>
              <a:ext uri="{FF2B5EF4-FFF2-40B4-BE49-F238E27FC236}">
                <a16:creationId xmlns:a16="http://schemas.microsoft.com/office/drawing/2014/main" id="{33889ADB-6ABF-4118-B312-EF54CC3B5463}"/>
              </a:ext>
            </a:extLst>
          </p:cNvPr>
          <p:cNvSpPr>
            <a:spLocks noGrp="1"/>
          </p:cNvSpPr>
          <p:nvPr>
            <p:ph idx="1"/>
          </p:nvPr>
        </p:nvSpPr>
        <p:spPr/>
        <p:txBody>
          <a:bodyPr>
            <a:normAutofit/>
          </a:bodyPr>
          <a:lstStyle/>
          <a:p>
            <a:endParaRPr lang="en-GB" sz="2400" b="0" i="0" dirty="0">
              <a:solidFill>
                <a:srgbClr val="FFFFFF"/>
              </a:solidFill>
              <a:effectLst/>
              <a:latin typeface="Roboto-Regular"/>
            </a:endParaRPr>
          </a:p>
          <a:p>
            <a:r>
              <a:rPr lang="en-GB" sz="2400" b="0" i="0" dirty="0">
                <a:solidFill>
                  <a:srgbClr val="FFFFFF"/>
                </a:solidFill>
                <a:effectLst/>
                <a:latin typeface="Roboto-Regular"/>
              </a:rPr>
              <a:t>The dataset name is </a:t>
            </a:r>
            <a:r>
              <a:rPr lang="en-GB" sz="2400" b="0" i="1" dirty="0">
                <a:solidFill>
                  <a:srgbClr val="FFFFFF"/>
                </a:solidFill>
                <a:effectLst/>
                <a:latin typeface="Roboto-Italic"/>
              </a:rPr>
              <a:t>Mall_Customers.csv </a:t>
            </a:r>
            <a:r>
              <a:rPr lang="en-GB" sz="2400" b="0" i="0" dirty="0">
                <a:solidFill>
                  <a:srgbClr val="FFFFFF"/>
                </a:solidFill>
                <a:effectLst/>
                <a:latin typeface="Roboto-Regular"/>
              </a:rPr>
              <a:t>consists of 5 columns which are </a:t>
            </a:r>
            <a:r>
              <a:rPr lang="en-GB" sz="2400" b="0" i="0" dirty="0" err="1">
                <a:solidFill>
                  <a:srgbClr val="FFFFFF"/>
                </a:solidFill>
                <a:effectLst/>
                <a:latin typeface="Roboto-Regular"/>
              </a:rPr>
              <a:t>CustomerID</a:t>
            </a:r>
            <a:r>
              <a:rPr lang="en-GB" sz="2400" b="0" i="0" dirty="0">
                <a:solidFill>
                  <a:srgbClr val="FFFFFF"/>
                </a:solidFill>
                <a:effectLst/>
                <a:latin typeface="Roboto-Regular"/>
              </a:rPr>
              <a:t>, Gender, Age, Annual Income (k$), Spending Score (1-100) where Gender is a categorical value and rest </a:t>
            </a:r>
            <a:r>
              <a:rPr lang="en-GB" sz="2400" b="0" i="0" dirty="0" err="1">
                <a:solidFill>
                  <a:srgbClr val="FFFFFF"/>
                </a:solidFill>
                <a:effectLst/>
                <a:latin typeface="Roboto-Regular"/>
              </a:rPr>
              <a:t>allfeatures</a:t>
            </a:r>
            <a:r>
              <a:rPr lang="en-GB" sz="2400" b="0" i="0" dirty="0">
                <a:solidFill>
                  <a:srgbClr val="FFFFFF"/>
                </a:solidFill>
                <a:effectLst/>
                <a:latin typeface="Roboto-Regular"/>
              </a:rPr>
              <a:t> are numeric.</a:t>
            </a:r>
          </a:p>
          <a:p>
            <a:br>
              <a:rPr lang="en-GB" sz="2400" b="0" i="0" dirty="0">
                <a:solidFill>
                  <a:srgbClr val="FFFFFF"/>
                </a:solidFill>
                <a:effectLst/>
                <a:latin typeface="Roboto-Regular"/>
              </a:rPr>
            </a:br>
            <a:r>
              <a:rPr lang="en-GB" sz="2400" b="0" i="0" dirty="0">
                <a:solidFill>
                  <a:srgbClr val="FFFFFF"/>
                </a:solidFill>
                <a:effectLst/>
                <a:latin typeface="Roboto-Regular"/>
              </a:rPr>
              <a:t>The size of the dataset is (200, 5) which is 200 rows and 5 columns</a:t>
            </a:r>
            <a:r>
              <a:rPr lang="en-GB" sz="2400" dirty="0"/>
              <a:t> </a:t>
            </a:r>
            <a:br>
              <a:rPr lang="en-GB" sz="2400" dirty="0"/>
            </a:br>
            <a:endParaRPr lang="en-IN" sz="2400" dirty="0"/>
          </a:p>
        </p:txBody>
      </p:sp>
    </p:spTree>
    <p:extLst>
      <p:ext uri="{BB962C8B-B14F-4D97-AF65-F5344CB8AC3E}">
        <p14:creationId xmlns:p14="http://schemas.microsoft.com/office/powerpoint/2010/main" val="49620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035C-E461-413D-8FFD-BCC962422F89}"/>
              </a:ext>
            </a:extLst>
          </p:cNvPr>
          <p:cNvSpPr>
            <a:spLocks noGrp="1"/>
          </p:cNvSpPr>
          <p:nvPr>
            <p:ph type="title"/>
          </p:nvPr>
        </p:nvSpPr>
        <p:spPr/>
        <p:txBody>
          <a:bodyPr>
            <a:normAutofit/>
          </a:bodyPr>
          <a:lstStyle/>
          <a:p>
            <a:r>
              <a:rPr lang="en-IN" sz="4000" b="0" i="0" dirty="0">
                <a:solidFill>
                  <a:srgbClr val="FFFFFF"/>
                </a:solidFill>
                <a:effectLst/>
                <a:latin typeface="Roboto-Regular"/>
              </a:rPr>
              <a:t>3.Proposed Method &amp; Architecture</a:t>
            </a:r>
            <a:r>
              <a:rPr lang="en-IN" sz="4000" dirty="0"/>
              <a:t> </a:t>
            </a:r>
            <a:br>
              <a:rPr lang="en-IN" sz="4000" dirty="0"/>
            </a:br>
            <a:r>
              <a:rPr lang="en-IN" sz="4000" dirty="0"/>
              <a:t>  </a:t>
            </a:r>
            <a:r>
              <a:rPr lang="en-IN" sz="3600" b="0" i="0" dirty="0" err="1">
                <a:solidFill>
                  <a:srgbClr val="FFFFFF"/>
                </a:solidFill>
                <a:effectLst/>
                <a:latin typeface="Roboto-Regular"/>
              </a:rPr>
              <a:t>Architecture</a:t>
            </a:r>
            <a:r>
              <a:rPr lang="en-IN" sz="3600" b="0" i="0" dirty="0">
                <a:solidFill>
                  <a:srgbClr val="FFFFFF"/>
                </a:solidFill>
                <a:effectLst/>
                <a:latin typeface="Roboto-Regular"/>
              </a:rPr>
              <a:t> Overview</a:t>
            </a:r>
            <a:r>
              <a:rPr lang="en-IN" sz="3600" dirty="0"/>
              <a:t> </a:t>
            </a:r>
            <a:endParaRPr lang="en-IN" sz="4000" dirty="0"/>
          </a:p>
        </p:txBody>
      </p:sp>
      <p:pic>
        <p:nvPicPr>
          <p:cNvPr id="5" name="Content Placeholder 4">
            <a:extLst>
              <a:ext uri="{FF2B5EF4-FFF2-40B4-BE49-F238E27FC236}">
                <a16:creationId xmlns:a16="http://schemas.microsoft.com/office/drawing/2014/main" id="{8BA06909-089B-4B16-B6E1-FBC5BDADFA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74623"/>
            <a:ext cx="10058400" cy="3166004"/>
          </a:xfrm>
        </p:spPr>
      </p:pic>
    </p:spTree>
    <p:extLst>
      <p:ext uri="{BB962C8B-B14F-4D97-AF65-F5344CB8AC3E}">
        <p14:creationId xmlns:p14="http://schemas.microsoft.com/office/powerpoint/2010/main" val="165061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62B4-2C30-4794-9E7A-292C529056E6}"/>
              </a:ext>
            </a:extLst>
          </p:cNvPr>
          <p:cNvSpPr>
            <a:spLocks noGrp="1"/>
          </p:cNvSpPr>
          <p:nvPr>
            <p:ph type="title"/>
          </p:nvPr>
        </p:nvSpPr>
        <p:spPr/>
        <p:txBody>
          <a:bodyPr/>
          <a:lstStyle/>
          <a:p>
            <a:br>
              <a:rPr lang="en-IN" sz="4000" dirty="0">
                <a:solidFill>
                  <a:srgbClr val="FFFFFF"/>
                </a:solidFill>
                <a:latin typeface="Roboto-Regular"/>
              </a:rPr>
            </a:br>
            <a:r>
              <a:rPr lang="en-IN" sz="4000" b="0" i="0" dirty="0">
                <a:solidFill>
                  <a:srgbClr val="FFFFFF"/>
                </a:solidFill>
                <a:effectLst/>
                <a:latin typeface="Roboto-Regular"/>
              </a:rPr>
              <a:t>Project Architecture</a:t>
            </a:r>
            <a:r>
              <a:rPr lang="en-IN" sz="4000" dirty="0"/>
              <a:t> </a:t>
            </a:r>
            <a:endParaRPr lang="en-IN" dirty="0"/>
          </a:p>
        </p:txBody>
      </p:sp>
      <p:sp>
        <p:nvSpPr>
          <p:cNvPr id="11" name="Content Placeholder 10">
            <a:extLst>
              <a:ext uri="{FF2B5EF4-FFF2-40B4-BE49-F238E27FC236}">
                <a16:creationId xmlns:a16="http://schemas.microsoft.com/office/drawing/2014/main" id="{49AB57ED-B402-4F62-896D-B29B74EEC414}"/>
              </a:ext>
            </a:extLst>
          </p:cNvPr>
          <p:cNvSpPr>
            <a:spLocks noGrp="1"/>
          </p:cNvSpPr>
          <p:nvPr>
            <p:ph idx="1"/>
          </p:nvPr>
        </p:nvSpPr>
        <p:spPr/>
        <p:txBody>
          <a:bodyPr>
            <a:normAutofit fontScale="92500" lnSpcReduction="10000"/>
          </a:bodyPr>
          <a:lstStyle/>
          <a:p>
            <a:endParaRPr lang="en-GB" sz="1800" b="1" i="1" dirty="0">
              <a:solidFill>
                <a:schemeClr val="tx1"/>
              </a:solidFill>
              <a:effectLst/>
              <a:latin typeface="Roboto-BoldItalic"/>
            </a:endParaRPr>
          </a:p>
          <a:p>
            <a:r>
              <a:rPr lang="en-GB" sz="2400" b="1" i="1" dirty="0">
                <a:solidFill>
                  <a:schemeClr val="tx1"/>
                </a:solidFill>
                <a:effectLst/>
                <a:latin typeface="Roboto-BoldItalic"/>
              </a:rPr>
              <a:t>Data: </a:t>
            </a:r>
            <a:r>
              <a:rPr lang="en-GB" sz="2400" b="0" i="0" dirty="0">
                <a:solidFill>
                  <a:schemeClr val="tx1"/>
                </a:solidFill>
                <a:effectLst/>
                <a:latin typeface="Roboto-Regular"/>
              </a:rPr>
              <a:t>The size of the dataset is (200, 5) which is 200 rows and 5 columns. Also on dataset does not contain any NULL or </a:t>
            </a:r>
            <a:r>
              <a:rPr lang="en-GB" sz="2400" b="0" i="0" dirty="0" err="1">
                <a:solidFill>
                  <a:schemeClr val="tx1"/>
                </a:solidFill>
                <a:effectLst/>
                <a:latin typeface="Roboto-Regular"/>
              </a:rPr>
              <a:t>NaN</a:t>
            </a:r>
            <a:r>
              <a:rPr lang="en-GB" sz="2400" b="0" i="0" dirty="0">
                <a:solidFill>
                  <a:schemeClr val="tx1"/>
                </a:solidFill>
                <a:effectLst/>
                <a:latin typeface="Roboto-Regular"/>
              </a:rPr>
              <a:t> values.</a:t>
            </a:r>
            <a:br>
              <a:rPr lang="en-GB" sz="2400" b="0" i="0" dirty="0">
                <a:solidFill>
                  <a:schemeClr val="tx1"/>
                </a:solidFill>
                <a:effectLst/>
                <a:latin typeface="Roboto-Regular"/>
              </a:rPr>
            </a:br>
            <a:r>
              <a:rPr lang="en-GB" sz="2400" b="1" i="1" dirty="0">
                <a:solidFill>
                  <a:schemeClr val="tx1"/>
                </a:solidFill>
                <a:effectLst/>
                <a:latin typeface="Roboto-BoldItalic"/>
              </a:rPr>
              <a:t>Algorithms: </a:t>
            </a:r>
            <a:r>
              <a:rPr lang="en-GB" sz="2400" b="0" i="0" dirty="0">
                <a:solidFill>
                  <a:schemeClr val="tx1"/>
                </a:solidFill>
                <a:effectLst/>
                <a:latin typeface="Roboto-Regular"/>
              </a:rPr>
              <a:t>K-means algorithm is used in this project to </a:t>
            </a:r>
            <a:r>
              <a:rPr lang="en-GB" sz="2400" b="0" i="0" dirty="0" err="1">
                <a:solidFill>
                  <a:schemeClr val="tx1"/>
                </a:solidFill>
                <a:effectLst/>
                <a:latin typeface="Roboto-Regular"/>
              </a:rPr>
              <a:t>analyze</a:t>
            </a:r>
            <a:r>
              <a:rPr lang="en-GB" sz="2400" b="0" i="0" dirty="0">
                <a:solidFill>
                  <a:schemeClr val="tx1"/>
                </a:solidFill>
                <a:effectLst/>
                <a:latin typeface="Roboto-Regular"/>
              </a:rPr>
              <a:t> and form clusters of customers based on their income and spending score features.</a:t>
            </a:r>
            <a:br>
              <a:rPr lang="en-GB" sz="2400" b="0" i="0" dirty="0">
                <a:solidFill>
                  <a:schemeClr val="tx1"/>
                </a:solidFill>
                <a:effectLst/>
                <a:latin typeface="Roboto-Regular"/>
              </a:rPr>
            </a:br>
            <a:r>
              <a:rPr lang="en-GB" sz="2400" b="1" i="1" dirty="0">
                <a:solidFill>
                  <a:schemeClr val="tx1"/>
                </a:solidFill>
                <a:effectLst/>
                <a:latin typeface="Roboto-BoldItalic"/>
              </a:rPr>
              <a:t>Model: </a:t>
            </a:r>
            <a:r>
              <a:rPr lang="en-GB" sz="2400" b="0" i="0" dirty="0">
                <a:solidFill>
                  <a:schemeClr val="tx1"/>
                </a:solidFill>
                <a:effectLst/>
                <a:latin typeface="Roboto-Regular"/>
              </a:rPr>
              <a:t>K-means model is used and is hyper tuned parameters like </a:t>
            </a:r>
            <a:r>
              <a:rPr lang="en-GB" sz="2400" b="0" i="0" dirty="0" err="1">
                <a:solidFill>
                  <a:schemeClr val="tx1"/>
                </a:solidFill>
                <a:effectLst/>
                <a:latin typeface="Roboto-Regular"/>
              </a:rPr>
              <a:t>n_clusters</a:t>
            </a:r>
            <a:r>
              <a:rPr lang="en-GB" sz="2400" b="0" i="0" dirty="0">
                <a:solidFill>
                  <a:schemeClr val="tx1"/>
                </a:solidFill>
                <a:effectLst/>
                <a:latin typeface="Roboto-Regular"/>
              </a:rPr>
              <a:t>=5 using elbow method to find the optimal number of clusters also </a:t>
            </a:r>
            <a:r>
              <a:rPr lang="en-GB" sz="2400" b="0" i="0" dirty="0" err="1">
                <a:solidFill>
                  <a:schemeClr val="tx1"/>
                </a:solidFill>
                <a:effectLst/>
                <a:latin typeface="Roboto-Regular"/>
              </a:rPr>
              <a:t>init</a:t>
            </a:r>
            <a:r>
              <a:rPr lang="en-GB" sz="2400" b="0" i="0" dirty="0">
                <a:solidFill>
                  <a:schemeClr val="tx1"/>
                </a:solidFill>
                <a:effectLst/>
                <a:latin typeface="Roboto-Regular"/>
              </a:rPr>
              <a:t>=’k-means++’ to avoid random initialization trap.</a:t>
            </a:r>
            <a:br>
              <a:rPr lang="en-GB" sz="2400" b="0" i="0" dirty="0">
                <a:solidFill>
                  <a:schemeClr val="tx1"/>
                </a:solidFill>
                <a:effectLst/>
                <a:latin typeface="Roboto-Regular"/>
              </a:rPr>
            </a:br>
            <a:r>
              <a:rPr lang="en-GB" sz="2400" b="1" i="1" dirty="0">
                <a:solidFill>
                  <a:schemeClr val="tx1"/>
                </a:solidFill>
                <a:effectLst/>
                <a:latin typeface="Roboto-BoldItalic"/>
              </a:rPr>
              <a:t>Programming Language: </a:t>
            </a:r>
            <a:r>
              <a:rPr lang="en-GB" sz="2400" b="0" i="0" dirty="0">
                <a:solidFill>
                  <a:schemeClr val="tx1"/>
                </a:solidFill>
                <a:effectLst/>
                <a:latin typeface="Roboto-Regular"/>
              </a:rPr>
              <a:t>Python 3.6</a:t>
            </a:r>
            <a:br>
              <a:rPr lang="en-GB" sz="2400" b="0" i="0" dirty="0">
                <a:solidFill>
                  <a:schemeClr val="tx1"/>
                </a:solidFill>
                <a:effectLst/>
                <a:latin typeface="Roboto-Regular"/>
              </a:rPr>
            </a:br>
            <a:r>
              <a:rPr lang="en-GB" sz="2400" b="1" i="1" dirty="0">
                <a:solidFill>
                  <a:schemeClr val="tx1"/>
                </a:solidFill>
                <a:effectLst/>
                <a:latin typeface="Roboto-BoldItalic"/>
              </a:rPr>
              <a:t>Environment (Libraries and Technologies): </a:t>
            </a:r>
            <a:r>
              <a:rPr lang="en-GB" sz="2400" b="0" i="0" dirty="0" err="1">
                <a:solidFill>
                  <a:schemeClr val="tx1"/>
                </a:solidFill>
                <a:effectLst/>
                <a:latin typeface="Roboto-Regular"/>
              </a:rPr>
              <a:t>Numpy</a:t>
            </a:r>
            <a:r>
              <a:rPr lang="en-GB" sz="2400" b="0" i="0" dirty="0">
                <a:solidFill>
                  <a:schemeClr val="tx1"/>
                </a:solidFill>
                <a:effectLst/>
                <a:latin typeface="Roboto-Regular"/>
              </a:rPr>
              <a:t>, Pandas, Matplotlib, Seaborn, </a:t>
            </a:r>
            <a:r>
              <a:rPr lang="en-GB" sz="2400" b="0" i="0" dirty="0" err="1">
                <a:solidFill>
                  <a:schemeClr val="tx1"/>
                </a:solidFill>
                <a:effectLst/>
                <a:latin typeface="Roboto-Regular"/>
              </a:rPr>
              <a:t>Jupyter</a:t>
            </a:r>
            <a:r>
              <a:rPr lang="en-GB" sz="2400" b="0" i="0" dirty="0">
                <a:solidFill>
                  <a:schemeClr val="tx1"/>
                </a:solidFill>
                <a:effectLst/>
                <a:latin typeface="Roboto-Regular"/>
              </a:rPr>
              <a:t> Notebook, Google</a:t>
            </a:r>
            <a:br>
              <a:rPr lang="en-GB" sz="2400" b="0" i="0" dirty="0">
                <a:solidFill>
                  <a:schemeClr val="tx1"/>
                </a:solidFill>
                <a:effectLst/>
                <a:latin typeface="Roboto-Regular"/>
              </a:rPr>
            </a:br>
            <a:r>
              <a:rPr lang="en-GB" sz="2400" b="0" i="0" dirty="0" err="1">
                <a:solidFill>
                  <a:schemeClr val="tx1"/>
                </a:solidFill>
                <a:effectLst/>
                <a:latin typeface="Roboto-Regular"/>
              </a:rPr>
              <a:t>Colab</a:t>
            </a:r>
            <a:r>
              <a:rPr lang="en-GB" sz="2400" dirty="0">
                <a:solidFill>
                  <a:schemeClr val="tx1"/>
                </a:solidFill>
              </a:rPr>
              <a:t> </a:t>
            </a:r>
            <a:br>
              <a:rPr lang="en-GB" sz="2400" dirty="0"/>
            </a:br>
            <a:br>
              <a:rPr lang="en-IN" dirty="0"/>
            </a:br>
            <a:endParaRPr lang="en-IN" dirty="0"/>
          </a:p>
        </p:txBody>
      </p:sp>
    </p:spTree>
    <p:extLst>
      <p:ext uri="{BB962C8B-B14F-4D97-AF65-F5344CB8AC3E}">
        <p14:creationId xmlns:p14="http://schemas.microsoft.com/office/powerpoint/2010/main" val="258931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6918-7EEC-43F7-980E-9447B616106C}"/>
              </a:ext>
            </a:extLst>
          </p:cNvPr>
          <p:cNvSpPr>
            <a:spLocks noGrp="1"/>
          </p:cNvSpPr>
          <p:nvPr>
            <p:ph type="title"/>
          </p:nvPr>
        </p:nvSpPr>
        <p:spPr/>
        <p:txBody>
          <a:bodyPr>
            <a:normAutofit/>
          </a:bodyPr>
          <a:lstStyle/>
          <a:p>
            <a:r>
              <a:rPr lang="en-IN" sz="4000" b="0" i="0" dirty="0">
                <a:solidFill>
                  <a:srgbClr val="FFFFFF"/>
                </a:solidFill>
                <a:effectLst/>
                <a:latin typeface="Roboto-Regular"/>
              </a:rPr>
              <a:t>4.Methodology</a:t>
            </a:r>
            <a:r>
              <a:rPr lang="en-IN" sz="4000" dirty="0"/>
              <a:t> </a:t>
            </a:r>
            <a:endParaRPr lang="en-IN" dirty="0"/>
          </a:p>
        </p:txBody>
      </p:sp>
      <p:sp>
        <p:nvSpPr>
          <p:cNvPr id="3" name="Content Placeholder 2">
            <a:extLst>
              <a:ext uri="{FF2B5EF4-FFF2-40B4-BE49-F238E27FC236}">
                <a16:creationId xmlns:a16="http://schemas.microsoft.com/office/drawing/2014/main" id="{8F776EFD-7F37-4C15-B8D0-283D2FA6B283}"/>
              </a:ext>
            </a:extLst>
          </p:cNvPr>
          <p:cNvSpPr>
            <a:spLocks noGrp="1"/>
          </p:cNvSpPr>
          <p:nvPr>
            <p:ph idx="1"/>
          </p:nvPr>
        </p:nvSpPr>
        <p:spPr/>
        <p:txBody>
          <a:bodyPr/>
          <a:lstStyle/>
          <a:p>
            <a:pPr marL="0" indent="0">
              <a:buNone/>
            </a:pPr>
            <a:endParaRPr lang="en-GB" sz="2400" b="0" i="0" dirty="0">
              <a:solidFill>
                <a:schemeClr val="tx1"/>
              </a:solidFill>
              <a:effectLst/>
              <a:latin typeface="ArialMT"/>
            </a:endParaRPr>
          </a:p>
          <a:p>
            <a:pPr marL="0" indent="0">
              <a:buNone/>
            </a:pPr>
            <a:r>
              <a:rPr lang="en-GB" sz="2400" b="0" i="0" dirty="0">
                <a:solidFill>
                  <a:schemeClr val="tx1"/>
                </a:solidFill>
                <a:effectLst/>
                <a:latin typeface="ArialMT"/>
              </a:rPr>
              <a:t>● </a:t>
            </a:r>
            <a:r>
              <a:rPr lang="en-GB" sz="2400" b="0" i="0" dirty="0">
                <a:solidFill>
                  <a:schemeClr val="tx1"/>
                </a:solidFill>
                <a:effectLst/>
                <a:latin typeface="Roboto-Regular"/>
              </a:rPr>
              <a:t>Creating an approach to solve the given problem statement</a:t>
            </a:r>
            <a:br>
              <a:rPr lang="en-GB" sz="2400" b="0" i="0" dirty="0">
                <a:solidFill>
                  <a:schemeClr val="tx1"/>
                </a:solidFill>
                <a:effectLst/>
                <a:latin typeface="Roboto-Regular"/>
              </a:rPr>
            </a:br>
            <a:r>
              <a:rPr lang="en-GB" sz="2400" b="0" i="0" dirty="0">
                <a:solidFill>
                  <a:schemeClr val="tx1"/>
                </a:solidFill>
                <a:effectLst/>
                <a:latin typeface="ArialMT"/>
              </a:rPr>
              <a:t>● </a:t>
            </a:r>
            <a:r>
              <a:rPr lang="en-GB" sz="2400" b="0" i="0" dirty="0">
                <a:solidFill>
                  <a:schemeClr val="tx1"/>
                </a:solidFill>
                <a:effectLst/>
                <a:latin typeface="Roboto-Regular"/>
              </a:rPr>
              <a:t>Exploring the dataset and obtaining useful insight from the same</a:t>
            </a:r>
            <a:br>
              <a:rPr lang="en-GB" sz="2400" b="0" i="0" dirty="0">
                <a:solidFill>
                  <a:schemeClr val="tx1"/>
                </a:solidFill>
                <a:effectLst/>
                <a:latin typeface="Roboto-Regular"/>
              </a:rPr>
            </a:br>
            <a:r>
              <a:rPr lang="en-GB" sz="2400" b="0" i="0" dirty="0">
                <a:solidFill>
                  <a:schemeClr val="tx1"/>
                </a:solidFill>
                <a:effectLst/>
                <a:latin typeface="ArialMT"/>
              </a:rPr>
              <a:t>● </a:t>
            </a:r>
            <a:r>
              <a:rPr lang="en-GB" sz="2400" b="0" i="0" dirty="0">
                <a:solidFill>
                  <a:schemeClr val="tx1"/>
                </a:solidFill>
                <a:effectLst/>
                <a:latin typeface="Roboto-Regular"/>
              </a:rPr>
              <a:t>Cleaning the dataset by handling nan values, remove duplicate records,        etc.</a:t>
            </a:r>
            <a:br>
              <a:rPr lang="en-GB" sz="2400" b="0" i="0" dirty="0">
                <a:solidFill>
                  <a:schemeClr val="tx1"/>
                </a:solidFill>
                <a:effectLst/>
                <a:latin typeface="Roboto-Regular"/>
              </a:rPr>
            </a:br>
            <a:r>
              <a:rPr lang="en-GB" sz="2400" b="0" i="0" dirty="0">
                <a:solidFill>
                  <a:schemeClr val="tx1"/>
                </a:solidFill>
                <a:effectLst/>
                <a:latin typeface="ArialMT"/>
              </a:rPr>
              <a:t>● </a:t>
            </a:r>
            <a:r>
              <a:rPr lang="en-GB" sz="2400" b="0" i="0" dirty="0">
                <a:solidFill>
                  <a:schemeClr val="tx1"/>
                </a:solidFill>
                <a:effectLst/>
                <a:latin typeface="Roboto-Regular"/>
              </a:rPr>
              <a:t>Data Visualization used to obtain important information from the data</a:t>
            </a:r>
            <a:br>
              <a:rPr lang="en-GB" sz="2400" b="0" i="0" dirty="0">
                <a:solidFill>
                  <a:schemeClr val="tx1"/>
                </a:solidFill>
                <a:effectLst/>
                <a:latin typeface="Roboto-Regular"/>
              </a:rPr>
            </a:br>
            <a:r>
              <a:rPr lang="en-GB" sz="2400" b="0" i="0" dirty="0">
                <a:solidFill>
                  <a:schemeClr val="tx1"/>
                </a:solidFill>
                <a:effectLst/>
                <a:latin typeface="ArialMT"/>
              </a:rPr>
              <a:t>● </a:t>
            </a:r>
            <a:r>
              <a:rPr lang="en-GB" sz="2400" b="0" i="0" dirty="0">
                <a:solidFill>
                  <a:schemeClr val="tx1"/>
                </a:solidFill>
                <a:effectLst/>
                <a:latin typeface="Roboto-Regular"/>
              </a:rPr>
              <a:t>Data </a:t>
            </a:r>
            <a:r>
              <a:rPr lang="en-GB" sz="2400" b="0" i="0" dirty="0" err="1">
                <a:solidFill>
                  <a:schemeClr val="tx1"/>
                </a:solidFill>
                <a:effectLst/>
                <a:latin typeface="Roboto-Regular"/>
              </a:rPr>
              <a:t>Preprocessing</a:t>
            </a:r>
            <a:r>
              <a:rPr lang="en-GB" sz="2400" b="0" i="0" dirty="0">
                <a:solidFill>
                  <a:schemeClr val="tx1"/>
                </a:solidFill>
                <a:effectLst/>
                <a:latin typeface="Roboto-Regular"/>
              </a:rPr>
              <a:t> is performed to make the data ready to fit the model   this includes feature scaling, splitting the dataset into features and labels, etc.</a:t>
            </a:r>
            <a:br>
              <a:rPr lang="en-GB" sz="2400" b="0" i="0" dirty="0">
                <a:solidFill>
                  <a:schemeClr val="tx1"/>
                </a:solidFill>
                <a:effectLst/>
                <a:latin typeface="Roboto-Regular"/>
              </a:rPr>
            </a:br>
            <a:r>
              <a:rPr lang="en-GB" sz="2400" b="0" i="0" dirty="0">
                <a:solidFill>
                  <a:schemeClr val="tx1"/>
                </a:solidFill>
                <a:effectLst/>
                <a:latin typeface="ArialMT"/>
              </a:rPr>
              <a:t>● </a:t>
            </a:r>
            <a:r>
              <a:rPr lang="en-GB" sz="2400" b="0" i="0" dirty="0">
                <a:solidFill>
                  <a:schemeClr val="tx1"/>
                </a:solidFill>
                <a:effectLst/>
                <a:latin typeface="Roboto-Regular"/>
              </a:rPr>
              <a:t>Model Building</a:t>
            </a:r>
            <a:r>
              <a:rPr lang="en-GB" sz="2400" dirty="0">
                <a:solidFill>
                  <a:schemeClr val="tx1"/>
                </a:solidFill>
              </a:rPr>
              <a:t> </a:t>
            </a:r>
            <a:br>
              <a:rPr lang="en-GB"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50263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1F0D7C-CE1F-4F83-BC71-D1A83AD01C20}"/>
              </a:ext>
            </a:extLst>
          </p:cNvPr>
          <p:cNvSpPr txBox="1"/>
          <p:nvPr/>
        </p:nvSpPr>
        <p:spPr>
          <a:xfrm>
            <a:off x="494071" y="2920181"/>
            <a:ext cx="12350047" cy="769441"/>
          </a:xfrm>
          <a:prstGeom prst="rect">
            <a:avLst/>
          </a:prstGeom>
          <a:noFill/>
        </p:spPr>
        <p:txBody>
          <a:bodyPr wrap="square" rtlCol="0">
            <a:spAutoFit/>
          </a:bodyPr>
          <a:lstStyle/>
          <a:p>
            <a:r>
              <a:rPr lang="en-IN" sz="4400" b="0" i="0" dirty="0">
                <a:solidFill>
                  <a:srgbClr val="FFFFFF"/>
                </a:solidFill>
                <a:effectLst/>
                <a:latin typeface="Roboto-Regular"/>
              </a:rPr>
              <a:t>5. Implementation and Analysis</a:t>
            </a:r>
            <a:r>
              <a:rPr lang="en-IN" sz="4400" dirty="0"/>
              <a:t> </a:t>
            </a:r>
          </a:p>
        </p:txBody>
      </p:sp>
    </p:spTree>
    <p:extLst>
      <p:ext uri="{BB962C8B-B14F-4D97-AF65-F5344CB8AC3E}">
        <p14:creationId xmlns:p14="http://schemas.microsoft.com/office/powerpoint/2010/main" val="274914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E7FE-07BA-4229-B17D-16D0823859C9}"/>
              </a:ext>
            </a:extLst>
          </p:cNvPr>
          <p:cNvSpPr>
            <a:spLocks noGrp="1"/>
          </p:cNvSpPr>
          <p:nvPr>
            <p:ph type="title"/>
          </p:nvPr>
        </p:nvSpPr>
        <p:spPr>
          <a:xfrm>
            <a:off x="457200" y="594359"/>
            <a:ext cx="3200400" cy="1993983"/>
          </a:xfrm>
        </p:spPr>
        <p:txBody>
          <a:bodyPr>
            <a:normAutofit/>
          </a:bodyPr>
          <a:lstStyle/>
          <a:p>
            <a:r>
              <a:rPr lang="en-IN" sz="3200" b="0" i="0" dirty="0">
                <a:solidFill>
                  <a:srgbClr val="FFFFFF"/>
                </a:solidFill>
                <a:effectLst/>
                <a:latin typeface="Roboto-Regular"/>
              </a:rPr>
              <a:t>5.1 Gender Plot</a:t>
            </a:r>
            <a:r>
              <a:rPr lang="en-IN" sz="3200" dirty="0"/>
              <a:t> </a:t>
            </a:r>
            <a:br>
              <a:rPr lang="en-IN" dirty="0"/>
            </a:br>
            <a:endParaRPr lang="en-IN" dirty="0"/>
          </a:p>
        </p:txBody>
      </p:sp>
      <p:sp>
        <p:nvSpPr>
          <p:cNvPr id="4" name="Text Placeholder 3">
            <a:extLst>
              <a:ext uri="{FF2B5EF4-FFF2-40B4-BE49-F238E27FC236}">
                <a16:creationId xmlns:a16="http://schemas.microsoft.com/office/drawing/2014/main" id="{09F8F870-0850-48F3-8238-3BC90DA98753}"/>
              </a:ext>
            </a:extLst>
          </p:cNvPr>
          <p:cNvSpPr>
            <a:spLocks noGrp="1"/>
          </p:cNvSpPr>
          <p:nvPr>
            <p:ph type="body" sz="half" idx="2"/>
          </p:nvPr>
        </p:nvSpPr>
        <p:spPr>
          <a:xfrm>
            <a:off x="457200" y="2418735"/>
            <a:ext cx="3200400" cy="3886469"/>
          </a:xfrm>
        </p:spPr>
        <p:txBody>
          <a:bodyPr/>
          <a:lstStyle/>
          <a:p>
            <a:r>
              <a:rPr lang="en-GB" sz="2000" b="0" i="1" dirty="0">
                <a:solidFill>
                  <a:srgbClr val="FFFFFF"/>
                </a:solidFill>
                <a:effectLst/>
                <a:latin typeface="Roboto-Italic"/>
              </a:rPr>
              <a:t>Gender Plot Analysis:</a:t>
            </a:r>
          </a:p>
          <a:p>
            <a:br>
              <a:rPr lang="en-GB" sz="2000" b="0" i="1" dirty="0">
                <a:solidFill>
                  <a:srgbClr val="FFFFFF"/>
                </a:solidFill>
                <a:effectLst/>
                <a:latin typeface="Roboto-Italic"/>
              </a:rPr>
            </a:br>
            <a:r>
              <a:rPr lang="en-GB" sz="2000" b="0" i="0" dirty="0">
                <a:solidFill>
                  <a:srgbClr val="FFFFFF"/>
                </a:solidFill>
                <a:effectLst/>
                <a:latin typeface="Roboto-Regular"/>
              </a:rPr>
              <a:t>From the Count plot, it is observed that the number of Female customers is more than the total number of Male customers.</a:t>
            </a:r>
            <a:r>
              <a:rPr lang="en-GB" sz="2000" dirty="0"/>
              <a:t> </a:t>
            </a:r>
            <a:br>
              <a:rPr lang="en-GB" dirty="0"/>
            </a:br>
            <a:endParaRPr lang="en-IN" dirty="0"/>
          </a:p>
        </p:txBody>
      </p:sp>
      <p:pic>
        <p:nvPicPr>
          <p:cNvPr id="10" name="Content Placeholder 9">
            <a:extLst>
              <a:ext uri="{FF2B5EF4-FFF2-40B4-BE49-F238E27FC236}">
                <a16:creationId xmlns:a16="http://schemas.microsoft.com/office/drawing/2014/main" id="{B9105E97-9B10-44F6-BB19-81D491A70A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949" y="715297"/>
            <a:ext cx="6356554" cy="5338916"/>
          </a:xfrm>
        </p:spPr>
      </p:pic>
    </p:spTree>
    <p:extLst>
      <p:ext uri="{BB962C8B-B14F-4D97-AF65-F5344CB8AC3E}">
        <p14:creationId xmlns:p14="http://schemas.microsoft.com/office/powerpoint/2010/main" val="30080437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76</TotalTime>
  <Words>960</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ArialMT</vt:lpstr>
      <vt:lpstr>Calibri</vt:lpstr>
      <vt:lpstr>Calibri Light</vt:lpstr>
      <vt:lpstr>Roboto-BoldItalic</vt:lpstr>
      <vt:lpstr>Roboto-Italic</vt:lpstr>
      <vt:lpstr>Roboto-Regular</vt:lpstr>
      <vt:lpstr>Retrospect</vt:lpstr>
      <vt:lpstr>Machine Learning Mini Project Title:-Mall Customer Segmentation  </vt:lpstr>
      <vt:lpstr>     1.Introduction </vt:lpstr>
      <vt:lpstr>  Introduction to Problem Statement </vt:lpstr>
      <vt:lpstr>2.Dataset</vt:lpstr>
      <vt:lpstr>3.Proposed Method &amp; Architecture    Architecture Overview </vt:lpstr>
      <vt:lpstr> Project Architecture </vt:lpstr>
      <vt:lpstr>4.Methodology </vt:lpstr>
      <vt:lpstr>PowerPoint Presentation</vt:lpstr>
      <vt:lpstr>5.1 Gender Plot  </vt:lpstr>
      <vt:lpstr>5.2 Age Plot </vt:lpstr>
      <vt:lpstr>  5.3 Age Vs Spending Score </vt:lpstr>
      <vt:lpstr>5.4 Annual Income Vs Spending Score </vt:lpstr>
      <vt:lpstr>6.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Project Title:-Mall Customer Segmentation  </dc:title>
  <dc:creator>ASHISH SONI</dc:creator>
  <cp:lastModifiedBy>ASHISH SONI</cp:lastModifiedBy>
  <cp:revision>3</cp:revision>
  <dcterms:created xsi:type="dcterms:W3CDTF">2021-11-22T20:22:02Z</dcterms:created>
  <dcterms:modified xsi:type="dcterms:W3CDTF">2021-11-22T21:46:50Z</dcterms:modified>
</cp:coreProperties>
</file>