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B7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752E1-1EE9-453D-9010-64EC1C23B291}"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5C370-04D4-4DD0-B1CC-D4466C68ED8E}" type="slidenum">
              <a:rPr lang="en-US" smtClean="0"/>
              <a:t>‹#›</a:t>
            </a:fld>
            <a:endParaRPr lang="en-US"/>
          </a:p>
        </p:txBody>
      </p:sp>
    </p:spTree>
    <p:extLst>
      <p:ext uri="{BB962C8B-B14F-4D97-AF65-F5344CB8AC3E}">
        <p14:creationId xmlns:p14="http://schemas.microsoft.com/office/powerpoint/2010/main" val="386683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BE4A67-9707-47E9-A33E-54703B1A453D}" type="datetime1">
              <a:rPr lang="en-US" smtClean="0"/>
              <a:t>5/21/2019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52F53C-B3D2-4CEC-B464-8483D543FE91}" type="datetime1">
              <a:rPr lang="en-US" smtClean="0"/>
              <a:t>5/21/2019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954500D-4453-41BD-93A7-56D5361A2317}" type="datetime1">
              <a:rPr lang="en-US" smtClean="0"/>
              <a:t>5/21/2019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F78801B-4D86-4F6C-B2DF-90B80768A70B}" type="datetime1">
              <a:rPr lang="en-US" smtClean="0"/>
              <a:t>5/21/2019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B6282-C8EC-4677-A617-C9DE1834583F}" type="datetime1">
              <a:rPr lang="en-US" smtClean="0"/>
              <a:t>5/21/2019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95C769-7ECA-405F-9908-C206CCB06BB3}" type="datetime1">
              <a:rPr lang="en-US" smtClean="0"/>
              <a:t>5/21/2019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67D6CC-77BF-45A6-A15D-D6465DEE830E}" type="datetime1">
              <a:rPr lang="en-US" smtClean="0"/>
              <a:t>5/21/2019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32ED41-2CC4-4847-A77C-54668634CA45}" type="datetime1">
              <a:rPr lang="en-US" smtClean="0"/>
              <a:t>5/21/2019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D88214D-E2DC-4AB6-9E95-CC517897453C}" type="datetime1">
              <a:rPr lang="en-US" smtClean="0"/>
              <a:t>5/21/2019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CDE94-4496-4D6A-866C-52D16320786F}" type="datetime1">
              <a:rPr lang="en-US" smtClean="0"/>
              <a:t>5/21/2019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8CEBF5-4CA8-4950-9999-70021AB539D7}" type="datetime1">
              <a:rPr lang="en-US" smtClean="0"/>
              <a:t>5/21/2019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220226-88F7-4DD8-95E9-B13A4245EF38}" type="datetime1">
              <a:rPr lang="en-US" smtClean="0"/>
              <a:t>5/21/2019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254BFF-F910-4A68-BA81-7CCA8CE2349A}" type="datetime1">
              <a:rPr lang="en-US" smtClean="0"/>
              <a:t>5/21/2019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C0C4A-FF4E-4668-8264-738D59395464}" type="datetime1">
              <a:rPr lang="en-US" smtClean="0"/>
              <a:t>5/21/2019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73830-9F1D-46D8-81A1-C49AE6F611F7}" type="datetime1">
              <a:rPr lang="en-US" smtClean="0"/>
              <a:t>5/21/2019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58DE12-F2ED-44AF-BE43-44F9D339EBE8}" type="datetime1">
              <a:rPr lang="en-US" smtClean="0"/>
              <a:t>5/21/2019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621AD6-8081-4A54-B164-A36BB1193BDB}" type="datetime1">
              <a:rPr lang="en-US" smtClean="0"/>
              <a:t>5/21/2019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D912397-EF72-411B-B0C5-0911045BA9FA}" type="datetime1">
              <a:rPr lang="en-US" smtClean="0"/>
              <a:t>5/21/2019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shishvit13/Hackathon-Problem-Statement-3" TargetMode="External"/><Relationship Id="rId2" Type="http://schemas.openxmlformats.org/officeDocument/2006/relationships/hyperlink" Target="mailto:ashishvit13@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FC4B-B90F-40CA-B871-CD505DEDEB40}"/>
              </a:ext>
            </a:extLst>
          </p:cNvPr>
          <p:cNvSpPr>
            <a:spLocks noGrp="1"/>
          </p:cNvSpPr>
          <p:nvPr>
            <p:ph type="title"/>
          </p:nvPr>
        </p:nvSpPr>
        <p:spPr/>
        <p:txBody>
          <a:bodyPr/>
          <a:lstStyle/>
          <a:p>
            <a:r>
              <a:rPr lang="en-US" b="1" dirty="0"/>
              <a:t>Problem Statement 3</a:t>
            </a:r>
          </a:p>
        </p:txBody>
      </p:sp>
      <p:sp>
        <p:nvSpPr>
          <p:cNvPr id="3" name="Footer Placeholder 2">
            <a:extLst>
              <a:ext uri="{FF2B5EF4-FFF2-40B4-BE49-F238E27FC236}">
                <a16:creationId xmlns:a16="http://schemas.microsoft.com/office/drawing/2014/main" id="{68CBD74A-3967-4C53-8616-C7D59B09E258}"/>
              </a:ext>
            </a:extLst>
          </p:cNvPr>
          <p:cNvSpPr>
            <a:spLocks noGrp="1"/>
          </p:cNvSpPr>
          <p:nvPr>
            <p:ph type="ftr" sz="quarter" idx="11"/>
          </p:nvPr>
        </p:nvSpPr>
        <p:spPr>
          <a:xfrm>
            <a:off x="561109" y="6391838"/>
            <a:ext cx="10988465" cy="318451"/>
          </a:xfrm>
        </p:spPr>
        <p:txBody>
          <a:bodyPr/>
          <a:lstStyle/>
          <a:p>
            <a:pPr algn="ctr"/>
            <a:r>
              <a:rPr lang="en-US" sz="1400" dirty="0">
                <a:latin typeface="Arial Narrow" panose="020B0606020202030204" pitchFamily="34" charset="0"/>
              </a:rPr>
              <a:t>Techgig Testing Hackathon 2019
              </a:t>
            </a:r>
          </a:p>
        </p:txBody>
      </p:sp>
      <p:sp>
        <p:nvSpPr>
          <p:cNvPr id="4" name="TextBox 3">
            <a:extLst>
              <a:ext uri="{FF2B5EF4-FFF2-40B4-BE49-F238E27FC236}">
                <a16:creationId xmlns:a16="http://schemas.microsoft.com/office/drawing/2014/main" id="{242DC817-548D-4F1D-89F3-C175A68FAF66}"/>
              </a:ext>
            </a:extLst>
          </p:cNvPr>
          <p:cNvSpPr txBox="1"/>
          <p:nvPr/>
        </p:nvSpPr>
        <p:spPr>
          <a:xfrm>
            <a:off x="929669" y="2893255"/>
            <a:ext cx="10549365" cy="1077218"/>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Automatic selection of regression test sets based on release changes/updates, error prone zones &amp; critical functionalities.</a:t>
            </a:r>
          </a:p>
        </p:txBody>
      </p:sp>
      <p:sp>
        <p:nvSpPr>
          <p:cNvPr id="5" name="TextBox 4">
            <a:extLst>
              <a:ext uri="{FF2B5EF4-FFF2-40B4-BE49-F238E27FC236}">
                <a16:creationId xmlns:a16="http://schemas.microsoft.com/office/drawing/2014/main" id="{AA899F1A-B0D8-4FDE-863C-B87C0D00BF0C}"/>
              </a:ext>
            </a:extLst>
          </p:cNvPr>
          <p:cNvSpPr txBox="1"/>
          <p:nvPr/>
        </p:nvSpPr>
        <p:spPr>
          <a:xfrm>
            <a:off x="5641144" y="2961249"/>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2A724D24-4D8C-4449-8497-06AA78ECBEE4}"/>
              </a:ext>
            </a:extLst>
          </p:cNvPr>
          <p:cNvSpPr txBox="1"/>
          <p:nvPr/>
        </p:nvSpPr>
        <p:spPr>
          <a:xfrm>
            <a:off x="8890781" y="4801902"/>
            <a:ext cx="2813538"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Submitted By:</a:t>
            </a:r>
          </a:p>
          <a:p>
            <a:r>
              <a:rPr lang="en-US" sz="2400" b="1" dirty="0">
                <a:latin typeface="Calibri" panose="020F0502020204030204" pitchFamily="34" charset="0"/>
                <a:cs typeface="Calibri" panose="020F0502020204030204" pitchFamily="34" charset="0"/>
              </a:rPr>
              <a:t>Ashish Jain</a:t>
            </a:r>
          </a:p>
        </p:txBody>
      </p:sp>
    </p:spTree>
    <p:extLst>
      <p:ext uri="{BB962C8B-B14F-4D97-AF65-F5344CB8AC3E}">
        <p14:creationId xmlns:p14="http://schemas.microsoft.com/office/powerpoint/2010/main" val="294135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84AE6-43C8-4803-A884-03FFFB57E920}"/>
              </a:ext>
            </a:extLst>
          </p:cNvPr>
          <p:cNvSpPr>
            <a:spLocks noGrp="1"/>
          </p:cNvSpPr>
          <p:nvPr>
            <p:ph idx="1"/>
          </p:nvPr>
        </p:nvSpPr>
        <p:spPr>
          <a:xfrm>
            <a:off x="1154954" y="3602305"/>
            <a:ext cx="8825659" cy="1841891"/>
          </a:xfrm>
        </p:spPr>
        <p:txBody>
          <a:bodyPr>
            <a:normAutofit/>
          </a:bodyPr>
          <a:lstStyle/>
          <a:p>
            <a:pPr marL="0" indent="0" algn="ctr">
              <a:buNone/>
            </a:pPr>
            <a:r>
              <a:rPr lang="en-US" sz="7200" dirty="0">
                <a:latin typeface="Arial Narrow" panose="020B0606020202030204" pitchFamily="34" charset="0"/>
              </a:rPr>
              <a:t>Thank You!</a:t>
            </a:r>
          </a:p>
        </p:txBody>
      </p:sp>
      <p:sp>
        <p:nvSpPr>
          <p:cNvPr id="4" name="Footer Placeholder 3">
            <a:extLst>
              <a:ext uri="{FF2B5EF4-FFF2-40B4-BE49-F238E27FC236}">
                <a16:creationId xmlns:a16="http://schemas.microsoft.com/office/drawing/2014/main" id="{52554F45-5D29-4E90-9A33-CA65E79735B2}"/>
              </a:ext>
            </a:extLst>
          </p:cNvPr>
          <p:cNvSpPr>
            <a:spLocks noGrp="1"/>
          </p:cNvSpPr>
          <p:nvPr>
            <p:ph type="ftr" sz="quarter" idx="11"/>
          </p:nvPr>
        </p:nvSpPr>
        <p:spPr/>
        <p:txBody>
          <a:bodyPr/>
          <a:lstStyle/>
          <a:p>
            <a:r>
              <a:rPr lang="en-US"/>
              <a:t>
              </a:t>
            </a:r>
            <a:endParaRPr lang="en-US" dirty="0"/>
          </a:p>
        </p:txBody>
      </p:sp>
      <p:sp>
        <p:nvSpPr>
          <p:cNvPr id="5" name="Footer Placeholder 2">
            <a:extLst>
              <a:ext uri="{FF2B5EF4-FFF2-40B4-BE49-F238E27FC236}">
                <a16:creationId xmlns:a16="http://schemas.microsoft.com/office/drawing/2014/main" id="{94707A46-E54D-43FC-9C0B-887DF857C5F1}"/>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Tree>
    <p:extLst>
      <p:ext uri="{BB962C8B-B14F-4D97-AF65-F5344CB8AC3E}">
        <p14:creationId xmlns:p14="http://schemas.microsoft.com/office/powerpoint/2010/main" val="45390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2D4F-BCC4-4C34-A717-6C4AC8172D99}"/>
              </a:ext>
            </a:extLst>
          </p:cNvPr>
          <p:cNvSpPr>
            <a:spLocks noGrp="1"/>
          </p:cNvSpPr>
          <p:nvPr>
            <p:ph type="title"/>
          </p:nvPr>
        </p:nvSpPr>
        <p:spPr/>
        <p:txBody>
          <a:bodyPr/>
          <a:lstStyle/>
          <a:p>
            <a:r>
              <a:rPr lang="en-US" b="1" dirty="0"/>
              <a:t>Problem Solution:</a:t>
            </a:r>
          </a:p>
        </p:txBody>
      </p:sp>
      <p:sp>
        <p:nvSpPr>
          <p:cNvPr id="3" name="Content Placeholder 2">
            <a:extLst>
              <a:ext uri="{FF2B5EF4-FFF2-40B4-BE49-F238E27FC236}">
                <a16:creationId xmlns:a16="http://schemas.microsoft.com/office/drawing/2014/main" id="{3A78543C-CEBC-4B4B-9473-D01CFA278B21}"/>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This solution of the problem statement is very easy to use &amp; can easily integrate within the existing Testing Framework.</a:t>
            </a:r>
          </a:p>
          <a:p>
            <a:r>
              <a:rPr lang="en-US" sz="2000" dirty="0">
                <a:latin typeface="Calibri" panose="020F0502020204030204" pitchFamily="34" charset="0"/>
                <a:cs typeface="Calibri" panose="020F0502020204030204" pitchFamily="34" charset="0"/>
              </a:rPr>
              <a:t>Solution starts with </a:t>
            </a:r>
            <a:r>
              <a:rPr lang="en-US" sz="2000">
                <a:latin typeface="Calibri" panose="020F0502020204030204" pitchFamily="34" charset="0"/>
                <a:cs typeface="Calibri" panose="020F0502020204030204" pitchFamily="34" charset="0"/>
              </a:rPr>
              <a:t>Release Note </a:t>
            </a:r>
            <a:r>
              <a:rPr lang="en-US" sz="2000" dirty="0">
                <a:latin typeface="Calibri" panose="020F0502020204030204" pitchFamily="34" charset="0"/>
                <a:cs typeface="Calibri" panose="020F0502020204030204" pitchFamily="34" charset="0"/>
              </a:rPr>
              <a:t>mail which is usually send by development team to testing team before start the testing on the build.</a:t>
            </a:r>
          </a:p>
          <a:p>
            <a:r>
              <a:rPr lang="en-US" sz="2000" dirty="0">
                <a:latin typeface="Calibri" panose="020F0502020204030204" pitchFamily="34" charset="0"/>
                <a:cs typeface="Calibri" panose="020F0502020204030204" pitchFamily="34" charset="0"/>
              </a:rPr>
              <a:t>In this solution, it extracts information from release notes and filter out keywords from it which are corresponding to test scenarios present in test management tool.</a:t>
            </a:r>
          </a:p>
          <a:p>
            <a:r>
              <a:rPr lang="en-US" sz="2000" dirty="0">
                <a:latin typeface="Calibri" panose="020F0502020204030204" pitchFamily="34" charset="0"/>
                <a:cs typeface="Calibri" panose="020F0502020204030204" pitchFamily="34" charset="0"/>
              </a:rPr>
              <a:t>Then it automatically apply filter on those test sets in test management tool and will automatically start test execution using testing tool.</a:t>
            </a:r>
          </a:p>
        </p:txBody>
      </p:sp>
      <p:sp>
        <p:nvSpPr>
          <p:cNvPr id="4" name="Footer Placeholder 3">
            <a:extLst>
              <a:ext uri="{FF2B5EF4-FFF2-40B4-BE49-F238E27FC236}">
                <a16:creationId xmlns:a16="http://schemas.microsoft.com/office/drawing/2014/main" id="{FAD8E6AD-9994-4115-8DD9-B1A476C251E1}"/>
              </a:ext>
            </a:extLst>
          </p:cNvPr>
          <p:cNvSpPr>
            <a:spLocks noGrp="1"/>
          </p:cNvSpPr>
          <p:nvPr>
            <p:ph type="ftr" sz="quarter" idx="11"/>
          </p:nvPr>
        </p:nvSpPr>
        <p:spPr/>
        <p:txBody>
          <a:bodyPr/>
          <a:lstStyle/>
          <a:p>
            <a:r>
              <a:rPr lang="en-US"/>
              <a:t>
              </a:t>
            </a:r>
            <a:endParaRPr lang="en-US" dirty="0"/>
          </a:p>
        </p:txBody>
      </p:sp>
      <p:sp>
        <p:nvSpPr>
          <p:cNvPr id="7" name="Footer Placeholder 2">
            <a:extLst>
              <a:ext uri="{FF2B5EF4-FFF2-40B4-BE49-F238E27FC236}">
                <a16:creationId xmlns:a16="http://schemas.microsoft.com/office/drawing/2014/main" id="{FFE90E85-B5A8-40EE-9E8B-1C7E804D8834}"/>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Tree>
    <p:extLst>
      <p:ext uri="{BB962C8B-B14F-4D97-AF65-F5344CB8AC3E}">
        <p14:creationId xmlns:p14="http://schemas.microsoft.com/office/powerpoint/2010/main" val="199655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5403-3061-4217-9B5E-CFB52C745597}"/>
              </a:ext>
            </a:extLst>
          </p:cNvPr>
          <p:cNvSpPr>
            <a:spLocks noGrp="1"/>
          </p:cNvSpPr>
          <p:nvPr>
            <p:ph type="title"/>
          </p:nvPr>
        </p:nvSpPr>
        <p:spPr/>
        <p:txBody>
          <a:bodyPr/>
          <a:lstStyle/>
          <a:p>
            <a:r>
              <a:rPr lang="en-US" b="1" dirty="0"/>
              <a:t>Block Diagram of Solution:</a:t>
            </a:r>
          </a:p>
        </p:txBody>
      </p:sp>
      <p:sp>
        <p:nvSpPr>
          <p:cNvPr id="26" name="Rectangle 25">
            <a:extLst>
              <a:ext uri="{FF2B5EF4-FFF2-40B4-BE49-F238E27FC236}">
                <a16:creationId xmlns:a16="http://schemas.microsoft.com/office/drawing/2014/main" id="{3C93F31F-F157-4768-8B07-5B3BD1341BC6}"/>
              </a:ext>
            </a:extLst>
          </p:cNvPr>
          <p:cNvSpPr/>
          <p:nvPr/>
        </p:nvSpPr>
        <p:spPr>
          <a:xfrm>
            <a:off x="2156231" y="2504045"/>
            <a:ext cx="2138290" cy="57325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Mail (Release Note)</a:t>
            </a:r>
          </a:p>
        </p:txBody>
      </p:sp>
      <p:sp>
        <p:nvSpPr>
          <p:cNvPr id="27" name="Rectangle 26">
            <a:extLst>
              <a:ext uri="{FF2B5EF4-FFF2-40B4-BE49-F238E27FC236}">
                <a16:creationId xmlns:a16="http://schemas.microsoft.com/office/drawing/2014/main" id="{8102892B-D652-4499-832F-A213D8A67B29}"/>
              </a:ext>
            </a:extLst>
          </p:cNvPr>
          <p:cNvSpPr/>
          <p:nvPr/>
        </p:nvSpPr>
        <p:spPr>
          <a:xfrm>
            <a:off x="2153884" y="4680563"/>
            <a:ext cx="2138290" cy="57325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Store Keywords</a:t>
            </a:r>
          </a:p>
        </p:txBody>
      </p:sp>
      <p:sp>
        <p:nvSpPr>
          <p:cNvPr id="28" name="Rectangle 27">
            <a:extLst>
              <a:ext uri="{FF2B5EF4-FFF2-40B4-BE49-F238E27FC236}">
                <a16:creationId xmlns:a16="http://schemas.microsoft.com/office/drawing/2014/main" id="{D24465AD-874A-4D45-B8FF-F82B4A1024DA}"/>
              </a:ext>
            </a:extLst>
          </p:cNvPr>
          <p:cNvSpPr/>
          <p:nvPr/>
        </p:nvSpPr>
        <p:spPr>
          <a:xfrm>
            <a:off x="2165607" y="3610708"/>
            <a:ext cx="2138290" cy="57325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Read Mail</a:t>
            </a:r>
          </a:p>
        </p:txBody>
      </p:sp>
      <p:sp>
        <p:nvSpPr>
          <p:cNvPr id="29" name="Rectangle 28">
            <a:extLst>
              <a:ext uri="{FF2B5EF4-FFF2-40B4-BE49-F238E27FC236}">
                <a16:creationId xmlns:a16="http://schemas.microsoft.com/office/drawing/2014/main" id="{C6F9CB94-7DF0-4D50-B1EC-F9F87EDEF309}"/>
              </a:ext>
            </a:extLst>
          </p:cNvPr>
          <p:cNvSpPr/>
          <p:nvPr/>
        </p:nvSpPr>
        <p:spPr>
          <a:xfrm>
            <a:off x="7795031" y="2518121"/>
            <a:ext cx="2138290" cy="57325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Start Execution of Test sets</a:t>
            </a:r>
          </a:p>
        </p:txBody>
      </p:sp>
      <p:sp>
        <p:nvSpPr>
          <p:cNvPr id="30" name="Rectangle 29">
            <a:extLst>
              <a:ext uri="{FF2B5EF4-FFF2-40B4-BE49-F238E27FC236}">
                <a16:creationId xmlns:a16="http://schemas.microsoft.com/office/drawing/2014/main" id="{60270CE2-63FD-4A5A-9DEB-BB786CD5BAFA}"/>
              </a:ext>
            </a:extLst>
          </p:cNvPr>
          <p:cNvSpPr/>
          <p:nvPr/>
        </p:nvSpPr>
        <p:spPr>
          <a:xfrm>
            <a:off x="7792684" y="4668135"/>
            <a:ext cx="2138290" cy="57325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Launch ALM</a:t>
            </a:r>
          </a:p>
        </p:txBody>
      </p:sp>
      <p:sp>
        <p:nvSpPr>
          <p:cNvPr id="31" name="Rectangle 30">
            <a:extLst>
              <a:ext uri="{FF2B5EF4-FFF2-40B4-BE49-F238E27FC236}">
                <a16:creationId xmlns:a16="http://schemas.microsoft.com/office/drawing/2014/main" id="{FDDB360F-8324-4280-8A77-F3C4E7246B0F}"/>
              </a:ext>
            </a:extLst>
          </p:cNvPr>
          <p:cNvSpPr/>
          <p:nvPr/>
        </p:nvSpPr>
        <p:spPr>
          <a:xfrm>
            <a:off x="7804407" y="3624784"/>
            <a:ext cx="2138290" cy="57325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libri" panose="020F0502020204030204" pitchFamily="34" charset="0"/>
                <a:cs typeface="Calibri" panose="020F0502020204030204" pitchFamily="34" charset="0"/>
              </a:rPr>
              <a:t>Apply Filter on Test sets</a:t>
            </a:r>
          </a:p>
        </p:txBody>
      </p:sp>
      <p:sp>
        <p:nvSpPr>
          <p:cNvPr id="7" name="Arrow: Down 6">
            <a:extLst>
              <a:ext uri="{FF2B5EF4-FFF2-40B4-BE49-F238E27FC236}">
                <a16:creationId xmlns:a16="http://schemas.microsoft.com/office/drawing/2014/main" id="{6CF6456A-BA0A-4C91-B903-C54927B46EF5}"/>
              </a:ext>
            </a:extLst>
          </p:cNvPr>
          <p:cNvSpPr/>
          <p:nvPr/>
        </p:nvSpPr>
        <p:spPr>
          <a:xfrm>
            <a:off x="3034749" y="3077303"/>
            <a:ext cx="278295" cy="47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3FB68547-0457-4458-96CB-E60AC9C61B10}"/>
              </a:ext>
            </a:extLst>
          </p:cNvPr>
          <p:cNvSpPr/>
          <p:nvPr/>
        </p:nvSpPr>
        <p:spPr>
          <a:xfrm>
            <a:off x="3034748" y="4197533"/>
            <a:ext cx="278295" cy="47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1F3EDD29-7B16-4EC3-BADB-7D2C1840AB33}"/>
              </a:ext>
            </a:extLst>
          </p:cNvPr>
          <p:cNvSpPr/>
          <p:nvPr/>
        </p:nvSpPr>
        <p:spPr>
          <a:xfrm rot="10800000">
            <a:off x="8722682" y="3119991"/>
            <a:ext cx="278295" cy="47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00FC70C-21B0-4AEB-AF57-B9739F5776C4}"/>
              </a:ext>
            </a:extLst>
          </p:cNvPr>
          <p:cNvSpPr/>
          <p:nvPr/>
        </p:nvSpPr>
        <p:spPr>
          <a:xfrm rot="10800000">
            <a:off x="8734404" y="4197533"/>
            <a:ext cx="278295" cy="47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965F6AA-00FC-439B-994D-44D0BCA6B191}"/>
              </a:ext>
            </a:extLst>
          </p:cNvPr>
          <p:cNvSpPr txBox="1"/>
          <p:nvPr/>
        </p:nvSpPr>
        <p:spPr>
          <a:xfrm>
            <a:off x="4638262" y="5738191"/>
            <a:ext cx="2955234"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Keyword Matching</a:t>
            </a:r>
          </a:p>
        </p:txBody>
      </p:sp>
      <p:sp>
        <p:nvSpPr>
          <p:cNvPr id="10" name="Rectangle 9">
            <a:extLst>
              <a:ext uri="{FF2B5EF4-FFF2-40B4-BE49-F238E27FC236}">
                <a16:creationId xmlns:a16="http://schemas.microsoft.com/office/drawing/2014/main" id="{DA64CEE9-08CE-474D-A751-54DC0453FC19}"/>
              </a:ext>
            </a:extLst>
          </p:cNvPr>
          <p:cNvSpPr/>
          <p:nvPr/>
        </p:nvSpPr>
        <p:spPr>
          <a:xfrm>
            <a:off x="4638262" y="5641956"/>
            <a:ext cx="2955234" cy="465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C350C5C-6B57-42A9-A048-7B7D7FE074EE}"/>
              </a:ext>
            </a:extLst>
          </p:cNvPr>
          <p:cNvSpPr/>
          <p:nvPr/>
        </p:nvSpPr>
        <p:spPr>
          <a:xfrm>
            <a:off x="3180522" y="5738190"/>
            <a:ext cx="1364974" cy="31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ACC7D2CD-BEAD-4854-ACF8-9FEEA7F162D8}"/>
              </a:ext>
            </a:extLst>
          </p:cNvPr>
          <p:cNvSpPr/>
          <p:nvPr/>
        </p:nvSpPr>
        <p:spPr>
          <a:xfrm>
            <a:off x="3087756" y="5253821"/>
            <a:ext cx="357811" cy="630511"/>
          </a:xfrm>
          <a:prstGeom prst="downArrow">
            <a:avLst>
              <a:gd name="adj1" fmla="val 50000"/>
              <a:gd name="adj2" fmla="val 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030388FC-BC33-4176-B205-66E183F33824}"/>
              </a:ext>
            </a:extLst>
          </p:cNvPr>
          <p:cNvSpPr/>
          <p:nvPr/>
        </p:nvSpPr>
        <p:spPr>
          <a:xfrm rot="10800000">
            <a:off x="8741030" y="5277582"/>
            <a:ext cx="331304" cy="630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07BF9597-2D57-47D2-908B-D331AB0F3279}"/>
              </a:ext>
            </a:extLst>
          </p:cNvPr>
          <p:cNvSpPr/>
          <p:nvPr/>
        </p:nvSpPr>
        <p:spPr>
          <a:xfrm>
            <a:off x="7620000" y="5738560"/>
            <a:ext cx="1380977" cy="317196"/>
          </a:xfrm>
          <a:prstGeom prst="rightArrow">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2">
            <a:extLst>
              <a:ext uri="{FF2B5EF4-FFF2-40B4-BE49-F238E27FC236}">
                <a16:creationId xmlns:a16="http://schemas.microsoft.com/office/drawing/2014/main" id="{827FE0DB-E759-45E7-8FDA-2B995B4DCA70}"/>
              </a:ext>
            </a:extLst>
          </p:cNvPr>
          <p:cNvSpPr>
            <a:spLocks noGrp="1"/>
          </p:cNvSpPr>
          <p:nvPr>
            <p:ph type="ftr" sz="quarter" idx="11"/>
          </p:nvPr>
        </p:nvSpPr>
        <p:spPr>
          <a:xfrm>
            <a:off x="561109" y="6391838"/>
            <a:ext cx="10988465" cy="318451"/>
          </a:xfrm>
        </p:spPr>
        <p:txBody>
          <a:bodyPr/>
          <a:lstStyle/>
          <a:p>
            <a:pPr algn="ctr"/>
            <a:r>
              <a:rPr lang="en-US" sz="1400" dirty="0">
                <a:latin typeface="Arial Narrow" panose="020B0606020202030204" pitchFamily="34" charset="0"/>
              </a:rPr>
              <a:t>Techgig Testing Hackathon 2019
              </a:t>
            </a:r>
          </a:p>
        </p:txBody>
      </p:sp>
    </p:spTree>
    <p:extLst>
      <p:ext uri="{BB962C8B-B14F-4D97-AF65-F5344CB8AC3E}">
        <p14:creationId xmlns:p14="http://schemas.microsoft.com/office/powerpoint/2010/main" val="337493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D11C-6453-439B-A681-FFAD3D8DB328}"/>
              </a:ext>
            </a:extLst>
          </p:cNvPr>
          <p:cNvSpPr>
            <a:spLocks noGrp="1"/>
          </p:cNvSpPr>
          <p:nvPr>
            <p:ph type="title"/>
          </p:nvPr>
        </p:nvSpPr>
        <p:spPr/>
        <p:txBody>
          <a:bodyPr/>
          <a:lstStyle/>
          <a:p>
            <a:r>
              <a:rPr lang="en-US" b="1" dirty="0"/>
              <a:t>Technology Used:</a:t>
            </a:r>
          </a:p>
        </p:txBody>
      </p:sp>
      <p:sp>
        <p:nvSpPr>
          <p:cNvPr id="3" name="Content Placeholder 2">
            <a:extLst>
              <a:ext uri="{FF2B5EF4-FFF2-40B4-BE49-F238E27FC236}">
                <a16:creationId xmlns:a16="http://schemas.microsoft.com/office/drawing/2014/main" id="{F7BDCE98-A45F-4A3F-BD81-07F42F1C1207}"/>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VBA (Programming Language)</a:t>
            </a:r>
          </a:p>
          <a:p>
            <a:r>
              <a:rPr lang="en-US" dirty="0">
                <a:latin typeface="Calibri" panose="020F0502020204030204" pitchFamily="34" charset="0"/>
                <a:cs typeface="Calibri" panose="020F0502020204030204" pitchFamily="34" charset="0"/>
              </a:rPr>
              <a:t>ALM (Application Lifecycle Management Tool)</a:t>
            </a:r>
          </a:p>
          <a:p>
            <a:r>
              <a:rPr lang="en-US" dirty="0">
                <a:latin typeface="Calibri" panose="020F0502020204030204" pitchFamily="34" charset="0"/>
                <a:cs typeface="Calibri" panose="020F0502020204030204" pitchFamily="34" charset="0"/>
              </a:rPr>
              <a:t>OTA (ALM API’s)</a:t>
            </a:r>
          </a:p>
          <a:p>
            <a:r>
              <a:rPr lang="en-US" dirty="0">
                <a:latin typeface="Calibri" panose="020F0502020204030204" pitchFamily="34" charset="0"/>
                <a:cs typeface="Calibri" panose="020F0502020204030204" pitchFamily="34" charset="0"/>
              </a:rPr>
              <a:t>UFT (Automation Tool)</a:t>
            </a:r>
          </a:p>
        </p:txBody>
      </p:sp>
      <p:sp>
        <p:nvSpPr>
          <p:cNvPr id="4" name="Footer Placeholder 3">
            <a:extLst>
              <a:ext uri="{FF2B5EF4-FFF2-40B4-BE49-F238E27FC236}">
                <a16:creationId xmlns:a16="http://schemas.microsoft.com/office/drawing/2014/main" id="{4400E2D5-AF94-4B35-9208-0834A6C7E666}"/>
              </a:ext>
            </a:extLst>
          </p:cNvPr>
          <p:cNvSpPr>
            <a:spLocks noGrp="1"/>
          </p:cNvSpPr>
          <p:nvPr>
            <p:ph type="ftr" sz="quarter" idx="11"/>
          </p:nvPr>
        </p:nvSpPr>
        <p:spPr/>
        <p:txBody>
          <a:bodyPr/>
          <a:lstStyle/>
          <a:p>
            <a:r>
              <a:rPr lang="en-US"/>
              <a:t>
              </a:t>
            </a:r>
            <a:endParaRPr lang="en-US" dirty="0"/>
          </a:p>
        </p:txBody>
      </p:sp>
      <p:sp>
        <p:nvSpPr>
          <p:cNvPr id="5" name="Footer Placeholder 2">
            <a:extLst>
              <a:ext uri="{FF2B5EF4-FFF2-40B4-BE49-F238E27FC236}">
                <a16:creationId xmlns:a16="http://schemas.microsoft.com/office/drawing/2014/main" id="{53FFD6E9-36A4-4B06-A6BE-71BB30D67D04}"/>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Tree>
    <p:extLst>
      <p:ext uri="{BB962C8B-B14F-4D97-AF65-F5344CB8AC3E}">
        <p14:creationId xmlns:p14="http://schemas.microsoft.com/office/powerpoint/2010/main" val="132570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1ED6-5503-4C0C-A650-89010965754F}"/>
              </a:ext>
            </a:extLst>
          </p:cNvPr>
          <p:cNvSpPr>
            <a:spLocks noGrp="1"/>
          </p:cNvSpPr>
          <p:nvPr>
            <p:ph type="title"/>
          </p:nvPr>
        </p:nvSpPr>
        <p:spPr/>
        <p:txBody>
          <a:bodyPr/>
          <a:lstStyle/>
          <a:p>
            <a:r>
              <a:rPr lang="en-US" b="1" dirty="0"/>
              <a:t>Technical Architecture:</a:t>
            </a:r>
          </a:p>
        </p:txBody>
      </p:sp>
      <p:sp>
        <p:nvSpPr>
          <p:cNvPr id="4" name="Footer Placeholder 3">
            <a:extLst>
              <a:ext uri="{FF2B5EF4-FFF2-40B4-BE49-F238E27FC236}">
                <a16:creationId xmlns:a16="http://schemas.microsoft.com/office/drawing/2014/main" id="{01A15C55-F5BF-42EB-A4A1-6D55D9C95EED}"/>
              </a:ext>
            </a:extLst>
          </p:cNvPr>
          <p:cNvSpPr>
            <a:spLocks noGrp="1"/>
          </p:cNvSpPr>
          <p:nvPr>
            <p:ph type="ftr" sz="quarter" idx="11"/>
          </p:nvPr>
        </p:nvSpPr>
        <p:spPr/>
        <p:txBody>
          <a:bodyPr/>
          <a:lstStyle/>
          <a:p>
            <a:r>
              <a:rPr lang="en-US"/>
              <a:t>
              </a:t>
            </a:r>
            <a:endParaRPr lang="en-US" dirty="0"/>
          </a:p>
        </p:txBody>
      </p:sp>
      <p:sp>
        <p:nvSpPr>
          <p:cNvPr id="5" name="Footer Placeholder 2">
            <a:extLst>
              <a:ext uri="{FF2B5EF4-FFF2-40B4-BE49-F238E27FC236}">
                <a16:creationId xmlns:a16="http://schemas.microsoft.com/office/drawing/2014/main" id="{339835C3-985C-40D3-A964-F617FBEF6BC5}"/>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
        <p:nvSpPr>
          <p:cNvPr id="6" name="Rectangle 5">
            <a:extLst>
              <a:ext uri="{FF2B5EF4-FFF2-40B4-BE49-F238E27FC236}">
                <a16:creationId xmlns:a16="http://schemas.microsoft.com/office/drawing/2014/main" id="{AE7FFB75-7F8D-409A-BF38-55385BEB3B69}"/>
              </a:ext>
            </a:extLst>
          </p:cNvPr>
          <p:cNvSpPr/>
          <p:nvPr/>
        </p:nvSpPr>
        <p:spPr>
          <a:xfrm>
            <a:off x="7500732" y="2359254"/>
            <a:ext cx="3379304" cy="65010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89874C-4B39-4574-BF42-38A450EFC07C}"/>
              </a:ext>
            </a:extLst>
          </p:cNvPr>
          <p:cNvSpPr/>
          <p:nvPr/>
        </p:nvSpPr>
        <p:spPr>
          <a:xfrm>
            <a:off x="7500732" y="3017148"/>
            <a:ext cx="3379302" cy="65010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AC8EE9C-6579-4A5B-BA93-16141BD7B20D}"/>
              </a:ext>
            </a:extLst>
          </p:cNvPr>
          <p:cNvSpPr/>
          <p:nvPr/>
        </p:nvSpPr>
        <p:spPr>
          <a:xfrm>
            <a:off x="7500732" y="3672616"/>
            <a:ext cx="3379304" cy="65010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3038E9-3319-4360-8140-60F4AEA18D83}"/>
              </a:ext>
            </a:extLst>
          </p:cNvPr>
          <p:cNvSpPr/>
          <p:nvPr/>
        </p:nvSpPr>
        <p:spPr>
          <a:xfrm>
            <a:off x="7500732" y="4330122"/>
            <a:ext cx="3379302" cy="6501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982D5B-DD32-41FE-96D1-172BDFD9CB7A}"/>
              </a:ext>
            </a:extLst>
          </p:cNvPr>
          <p:cNvSpPr/>
          <p:nvPr/>
        </p:nvSpPr>
        <p:spPr>
          <a:xfrm>
            <a:off x="7500732" y="4980228"/>
            <a:ext cx="3379302" cy="65010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0768E1-353D-43EB-855B-F0666F82208F}"/>
              </a:ext>
            </a:extLst>
          </p:cNvPr>
          <p:cNvSpPr/>
          <p:nvPr/>
        </p:nvSpPr>
        <p:spPr>
          <a:xfrm>
            <a:off x="7500732" y="5642637"/>
            <a:ext cx="3379302" cy="65010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2E113D9-B655-4681-BBBB-172C2C856C4C}"/>
              </a:ext>
            </a:extLst>
          </p:cNvPr>
          <p:cNvSpPr txBox="1"/>
          <p:nvPr/>
        </p:nvSpPr>
        <p:spPr>
          <a:xfrm>
            <a:off x="7500731" y="2439226"/>
            <a:ext cx="3379303" cy="602738"/>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Step 1:</a:t>
            </a:r>
            <a:r>
              <a:rPr lang="en-US" sz="1600" dirty="0">
                <a:latin typeface="Calibri" panose="020F0502020204030204" pitchFamily="34" charset="0"/>
                <a:cs typeface="Calibri" panose="020F0502020204030204" pitchFamily="34" charset="0"/>
              </a:rPr>
              <a:t> Read Release Note Mail from Outlook</a:t>
            </a:r>
          </a:p>
        </p:txBody>
      </p:sp>
      <p:sp>
        <p:nvSpPr>
          <p:cNvPr id="17" name="TextBox 16">
            <a:extLst>
              <a:ext uri="{FF2B5EF4-FFF2-40B4-BE49-F238E27FC236}">
                <a16:creationId xmlns:a16="http://schemas.microsoft.com/office/drawing/2014/main" id="{3AEDDE99-8F15-4E4F-9C2A-C8196DB44E6D}"/>
              </a:ext>
            </a:extLst>
          </p:cNvPr>
          <p:cNvSpPr txBox="1"/>
          <p:nvPr/>
        </p:nvSpPr>
        <p:spPr>
          <a:xfrm>
            <a:off x="7500730" y="3086564"/>
            <a:ext cx="3379302" cy="602738"/>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Step 2:</a:t>
            </a:r>
            <a:r>
              <a:rPr lang="en-US" sz="1600" dirty="0">
                <a:latin typeface="Calibri" panose="020F0502020204030204" pitchFamily="34" charset="0"/>
                <a:cs typeface="Calibri" panose="020F0502020204030204" pitchFamily="34" charset="0"/>
              </a:rPr>
              <a:t> Store Keywords fetched from Mail</a:t>
            </a:r>
          </a:p>
        </p:txBody>
      </p:sp>
      <p:sp>
        <p:nvSpPr>
          <p:cNvPr id="19" name="Rectangle 18">
            <a:extLst>
              <a:ext uri="{FF2B5EF4-FFF2-40B4-BE49-F238E27FC236}">
                <a16:creationId xmlns:a16="http://schemas.microsoft.com/office/drawing/2014/main" id="{EA043C73-E04B-4BD7-8A18-BBE79818638C}"/>
              </a:ext>
            </a:extLst>
          </p:cNvPr>
          <p:cNvSpPr/>
          <p:nvPr/>
        </p:nvSpPr>
        <p:spPr>
          <a:xfrm>
            <a:off x="7500730" y="3721819"/>
            <a:ext cx="3379302" cy="584775"/>
          </a:xfrm>
          <a:prstGeom prst="rect">
            <a:avLst/>
          </a:prstGeom>
        </p:spPr>
        <p:txBody>
          <a:bodyPr wrap="square">
            <a:spAutoFit/>
          </a:bodyPr>
          <a:lstStyle/>
          <a:p>
            <a:r>
              <a:rPr lang="en-US" sz="1600" b="1" dirty="0">
                <a:latin typeface="Calibri" panose="020F0502020204030204" pitchFamily="34" charset="0"/>
                <a:cs typeface="Calibri" panose="020F0502020204030204" pitchFamily="34" charset="0"/>
              </a:rPr>
              <a:t>Step 3:</a:t>
            </a:r>
            <a:r>
              <a:rPr lang="en-US" sz="1600" dirty="0">
                <a:latin typeface="Calibri" panose="020F0502020204030204" pitchFamily="34" charset="0"/>
                <a:cs typeface="Calibri" panose="020F0502020204030204" pitchFamily="34" charset="0"/>
              </a:rPr>
              <a:t> Perform Keyword Matching of Stored keywords with Test sets</a:t>
            </a:r>
          </a:p>
        </p:txBody>
      </p:sp>
      <p:sp>
        <p:nvSpPr>
          <p:cNvPr id="20" name="Rectangle 19">
            <a:extLst>
              <a:ext uri="{FF2B5EF4-FFF2-40B4-BE49-F238E27FC236}">
                <a16:creationId xmlns:a16="http://schemas.microsoft.com/office/drawing/2014/main" id="{3206AAF3-4E34-4172-A0A0-6A0B5A7CC711}"/>
              </a:ext>
            </a:extLst>
          </p:cNvPr>
          <p:cNvSpPr/>
          <p:nvPr/>
        </p:nvSpPr>
        <p:spPr>
          <a:xfrm>
            <a:off x="7500730" y="4486421"/>
            <a:ext cx="3379302" cy="338554"/>
          </a:xfrm>
          <a:prstGeom prst="rect">
            <a:avLst/>
          </a:prstGeom>
        </p:spPr>
        <p:txBody>
          <a:bodyPr wrap="square">
            <a:spAutoFit/>
          </a:bodyPr>
          <a:lstStyle/>
          <a:p>
            <a:r>
              <a:rPr lang="en-US" sz="1600" b="1" dirty="0">
                <a:latin typeface="Calibri" panose="020F0502020204030204" pitchFamily="34" charset="0"/>
                <a:cs typeface="Calibri" panose="020F0502020204030204" pitchFamily="34" charset="0"/>
              </a:rPr>
              <a:t>Step 4:</a:t>
            </a:r>
            <a:r>
              <a:rPr lang="en-US" sz="1600" dirty="0">
                <a:latin typeface="Calibri" panose="020F0502020204030204" pitchFamily="34" charset="0"/>
                <a:cs typeface="Calibri" panose="020F0502020204030204" pitchFamily="34" charset="0"/>
              </a:rPr>
              <a:t> Connect &amp; Login in ALM</a:t>
            </a:r>
          </a:p>
        </p:txBody>
      </p:sp>
      <p:sp>
        <p:nvSpPr>
          <p:cNvPr id="21" name="Rectangle 20">
            <a:extLst>
              <a:ext uri="{FF2B5EF4-FFF2-40B4-BE49-F238E27FC236}">
                <a16:creationId xmlns:a16="http://schemas.microsoft.com/office/drawing/2014/main" id="{86DF46CE-1E05-4B7A-87E1-D3920EFC6F9A}"/>
              </a:ext>
            </a:extLst>
          </p:cNvPr>
          <p:cNvSpPr/>
          <p:nvPr/>
        </p:nvSpPr>
        <p:spPr>
          <a:xfrm>
            <a:off x="7500730" y="5039368"/>
            <a:ext cx="3379302" cy="584775"/>
          </a:xfrm>
          <a:prstGeom prst="rect">
            <a:avLst/>
          </a:prstGeom>
        </p:spPr>
        <p:txBody>
          <a:bodyPr wrap="square">
            <a:spAutoFit/>
          </a:bodyPr>
          <a:lstStyle/>
          <a:p>
            <a:r>
              <a:rPr lang="en-US" sz="1600" b="1" dirty="0">
                <a:latin typeface="Calibri" panose="020F0502020204030204" pitchFamily="34" charset="0"/>
                <a:cs typeface="Calibri" panose="020F0502020204030204" pitchFamily="34" charset="0"/>
              </a:rPr>
              <a:t>Step 5: </a:t>
            </a:r>
            <a:r>
              <a:rPr lang="en-US" sz="1600" dirty="0">
                <a:latin typeface="Calibri" panose="020F0502020204030204" pitchFamily="34" charset="0"/>
                <a:cs typeface="Calibri" panose="020F0502020204030204" pitchFamily="34" charset="0"/>
              </a:rPr>
              <a:t>Apply Filter on Test sets based on keywords</a:t>
            </a:r>
          </a:p>
        </p:txBody>
      </p:sp>
      <p:sp>
        <p:nvSpPr>
          <p:cNvPr id="22" name="Rectangle 21">
            <a:extLst>
              <a:ext uri="{FF2B5EF4-FFF2-40B4-BE49-F238E27FC236}">
                <a16:creationId xmlns:a16="http://schemas.microsoft.com/office/drawing/2014/main" id="{D074C9AC-411F-4C1C-AC64-9BB09D16DA37}"/>
              </a:ext>
            </a:extLst>
          </p:cNvPr>
          <p:cNvSpPr/>
          <p:nvPr/>
        </p:nvSpPr>
        <p:spPr>
          <a:xfrm>
            <a:off x="7500730" y="5696335"/>
            <a:ext cx="3379302" cy="584775"/>
          </a:xfrm>
          <a:prstGeom prst="rect">
            <a:avLst/>
          </a:prstGeom>
        </p:spPr>
        <p:txBody>
          <a:bodyPr wrap="square">
            <a:spAutoFit/>
          </a:bodyPr>
          <a:lstStyle/>
          <a:p>
            <a:r>
              <a:rPr lang="en-US" sz="1600" b="1" dirty="0">
                <a:latin typeface="Calibri" panose="020F0502020204030204" pitchFamily="34" charset="0"/>
                <a:cs typeface="Calibri" panose="020F0502020204030204" pitchFamily="34" charset="0"/>
              </a:rPr>
              <a:t>Step 6:</a:t>
            </a:r>
            <a:r>
              <a:rPr lang="en-US" sz="1600" dirty="0">
                <a:latin typeface="Calibri" panose="020F0502020204030204" pitchFamily="34" charset="0"/>
                <a:cs typeface="Calibri" panose="020F0502020204030204" pitchFamily="34" charset="0"/>
              </a:rPr>
              <a:t> Start Execution of selected Test sets</a:t>
            </a:r>
          </a:p>
        </p:txBody>
      </p:sp>
      <p:sp>
        <p:nvSpPr>
          <p:cNvPr id="24" name="Rectangle 23">
            <a:extLst>
              <a:ext uri="{FF2B5EF4-FFF2-40B4-BE49-F238E27FC236}">
                <a16:creationId xmlns:a16="http://schemas.microsoft.com/office/drawing/2014/main" id="{530FCC9A-B2AB-4E6C-9A80-03D6F09DAE20}"/>
              </a:ext>
            </a:extLst>
          </p:cNvPr>
          <p:cNvSpPr/>
          <p:nvPr/>
        </p:nvSpPr>
        <p:spPr>
          <a:xfrm>
            <a:off x="1563757" y="2730779"/>
            <a:ext cx="3127512" cy="936475"/>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VBA</a:t>
            </a:r>
          </a:p>
        </p:txBody>
      </p:sp>
      <p:sp>
        <p:nvSpPr>
          <p:cNvPr id="25" name="Rectangle 24">
            <a:extLst>
              <a:ext uri="{FF2B5EF4-FFF2-40B4-BE49-F238E27FC236}">
                <a16:creationId xmlns:a16="http://schemas.microsoft.com/office/drawing/2014/main" id="{D74B1C56-13AC-410B-91B0-B34F91C24AB5}"/>
              </a:ext>
            </a:extLst>
          </p:cNvPr>
          <p:cNvSpPr/>
          <p:nvPr/>
        </p:nvSpPr>
        <p:spPr>
          <a:xfrm>
            <a:off x="1563757" y="4081671"/>
            <a:ext cx="3127512" cy="107449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VBA + OTA</a:t>
            </a:r>
          </a:p>
        </p:txBody>
      </p:sp>
      <p:sp>
        <p:nvSpPr>
          <p:cNvPr id="26" name="Rectangle 25">
            <a:extLst>
              <a:ext uri="{FF2B5EF4-FFF2-40B4-BE49-F238E27FC236}">
                <a16:creationId xmlns:a16="http://schemas.microsoft.com/office/drawing/2014/main" id="{0D2AE88D-9F37-403E-B890-2BDD578849D5}"/>
              </a:ext>
            </a:extLst>
          </p:cNvPr>
          <p:cNvSpPr/>
          <p:nvPr/>
        </p:nvSpPr>
        <p:spPr>
          <a:xfrm>
            <a:off x="1563757" y="5642637"/>
            <a:ext cx="3273286" cy="584775"/>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VBA + OTA + UFT</a:t>
            </a:r>
          </a:p>
        </p:txBody>
      </p:sp>
      <p:sp>
        <p:nvSpPr>
          <p:cNvPr id="28" name="Arrow: Right 27">
            <a:extLst>
              <a:ext uri="{FF2B5EF4-FFF2-40B4-BE49-F238E27FC236}">
                <a16:creationId xmlns:a16="http://schemas.microsoft.com/office/drawing/2014/main" id="{A74CD181-BDF1-4177-A385-F3F744C734E0}"/>
              </a:ext>
            </a:extLst>
          </p:cNvPr>
          <p:cNvSpPr/>
          <p:nvPr/>
        </p:nvSpPr>
        <p:spPr>
          <a:xfrm>
            <a:off x="6665843" y="2505486"/>
            <a:ext cx="834886" cy="38641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000F709-A7AB-42AE-A878-940A1AA99BA4}"/>
              </a:ext>
            </a:extLst>
          </p:cNvPr>
          <p:cNvSpPr/>
          <p:nvPr/>
        </p:nvSpPr>
        <p:spPr>
          <a:xfrm>
            <a:off x="6665840" y="3121021"/>
            <a:ext cx="834886" cy="38640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2BE8F38C-DA14-4F9F-9FAF-67186A0A726C}"/>
              </a:ext>
            </a:extLst>
          </p:cNvPr>
          <p:cNvSpPr/>
          <p:nvPr/>
        </p:nvSpPr>
        <p:spPr>
          <a:xfrm>
            <a:off x="6665840" y="3832349"/>
            <a:ext cx="834886" cy="3909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38C12FFB-FBEB-4316-9079-51FF04B97398}"/>
              </a:ext>
            </a:extLst>
          </p:cNvPr>
          <p:cNvSpPr/>
          <p:nvPr/>
        </p:nvSpPr>
        <p:spPr>
          <a:xfrm>
            <a:off x="4691270" y="3126320"/>
            <a:ext cx="2093844" cy="391716"/>
          </a:xfrm>
          <a:prstGeom prst="rightArrow">
            <a:avLst>
              <a:gd name="adj1" fmla="val 50000"/>
              <a:gd name="adj2" fmla="val 18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Arrow: Down 31">
            <a:extLst>
              <a:ext uri="{FF2B5EF4-FFF2-40B4-BE49-F238E27FC236}">
                <a16:creationId xmlns:a16="http://schemas.microsoft.com/office/drawing/2014/main" id="{C088DF82-E847-4E74-B5EC-FF58742F7022}"/>
              </a:ext>
            </a:extLst>
          </p:cNvPr>
          <p:cNvSpPr/>
          <p:nvPr/>
        </p:nvSpPr>
        <p:spPr>
          <a:xfrm>
            <a:off x="6546574" y="2597428"/>
            <a:ext cx="357810" cy="1547204"/>
          </a:xfrm>
          <a:prstGeom prst="downArrow">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6C269894-E595-4E7B-94D6-B9F778A19B0A}"/>
              </a:ext>
            </a:extLst>
          </p:cNvPr>
          <p:cNvSpPr/>
          <p:nvPr/>
        </p:nvSpPr>
        <p:spPr>
          <a:xfrm>
            <a:off x="6645964" y="4436012"/>
            <a:ext cx="834886" cy="3385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73D50BBC-65B5-4A6C-BA00-6F15B98EDA74}"/>
              </a:ext>
            </a:extLst>
          </p:cNvPr>
          <p:cNvSpPr/>
          <p:nvPr/>
        </p:nvSpPr>
        <p:spPr>
          <a:xfrm>
            <a:off x="6639340" y="5140940"/>
            <a:ext cx="834886" cy="37948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1993EF3-11C7-491B-B1DA-DCEC5D1714F6}"/>
              </a:ext>
            </a:extLst>
          </p:cNvPr>
          <p:cNvSpPr/>
          <p:nvPr/>
        </p:nvSpPr>
        <p:spPr>
          <a:xfrm>
            <a:off x="4704521" y="4420569"/>
            <a:ext cx="1961319" cy="405703"/>
          </a:xfrm>
          <a:prstGeom prst="rightArrow">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Arrow: Down 12">
            <a:extLst>
              <a:ext uri="{FF2B5EF4-FFF2-40B4-BE49-F238E27FC236}">
                <a16:creationId xmlns:a16="http://schemas.microsoft.com/office/drawing/2014/main" id="{E84234DC-79F1-40EA-A047-F7890E5FED71}"/>
              </a:ext>
            </a:extLst>
          </p:cNvPr>
          <p:cNvSpPr/>
          <p:nvPr/>
        </p:nvSpPr>
        <p:spPr>
          <a:xfrm>
            <a:off x="6546574" y="4578343"/>
            <a:ext cx="357810" cy="826030"/>
          </a:xfrm>
          <a:prstGeom prst="downArrow">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F6E8573-F378-4724-94B1-5DD7D89317E3}"/>
              </a:ext>
            </a:extLst>
          </p:cNvPr>
          <p:cNvSpPr/>
          <p:nvPr/>
        </p:nvSpPr>
        <p:spPr>
          <a:xfrm>
            <a:off x="4837043" y="5817706"/>
            <a:ext cx="2643807" cy="31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5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0177-E69A-488E-87FD-6331B8D01EBF}"/>
              </a:ext>
            </a:extLst>
          </p:cNvPr>
          <p:cNvSpPr>
            <a:spLocks noGrp="1"/>
          </p:cNvSpPr>
          <p:nvPr>
            <p:ph type="title"/>
          </p:nvPr>
        </p:nvSpPr>
        <p:spPr/>
        <p:txBody>
          <a:bodyPr/>
          <a:lstStyle/>
          <a:p>
            <a:r>
              <a:rPr lang="en-US" b="1" dirty="0"/>
              <a:t>Working:</a:t>
            </a:r>
          </a:p>
        </p:txBody>
      </p:sp>
      <p:sp>
        <p:nvSpPr>
          <p:cNvPr id="3" name="Content Placeholder 2">
            <a:extLst>
              <a:ext uri="{FF2B5EF4-FFF2-40B4-BE49-F238E27FC236}">
                <a16:creationId xmlns:a16="http://schemas.microsoft.com/office/drawing/2014/main" id="{7963EDD8-61C3-42DD-9715-4D614A54E9BD}"/>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Working of this model is categorized into three parts:</a:t>
            </a:r>
          </a:p>
          <a:p>
            <a:r>
              <a:rPr lang="en-US" dirty="0">
                <a:latin typeface="Calibri" panose="020F0502020204030204" pitchFamily="34" charset="0"/>
                <a:cs typeface="Calibri" panose="020F0502020204030204" pitchFamily="34" charset="0"/>
              </a:rPr>
              <a:t>First we receive release note mail in outlook then it extracts the information from mail and sort out all the keywords in excel. After that it compares the fetched keywords with the test sets.</a:t>
            </a:r>
          </a:p>
          <a:p>
            <a:r>
              <a:rPr lang="en-US" dirty="0">
                <a:latin typeface="Calibri" panose="020F0502020204030204" pitchFamily="34" charset="0"/>
                <a:cs typeface="Calibri" panose="020F0502020204030204" pitchFamily="34" charset="0"/>
              </a:rPr>
              <a:t>Once the Keyword Matching is completed it will connect &amp; login with ALM.</a:t>
            </a:r>
          </a:p>
          <a:p>
            <a:r>
              <a:rPr lang="en-US" dirty="0">
                <a:latin typeface="Calibri" panose="020F0502020204030204" pitchFamily="34" charset="0"/>
                <a:cs typeface="Calibri" panose="020F0502020204030204" pitchFamily="34" charset="0"/>
              </a:rPr>
              <a:t>After connection with ALM it will apply filter on Test sets one by one and trigger execution of test sets using UFT.</a:t>
            </a:r>
          </a:p>
        </p:txBody>
      </p:sp>
      <p:sp>
        <p:nvSpPr>
          <p:cNvPr id="4" name="Footer Placeholder 3">
            <a:extLst>
              <a:ext uri="{FF2B5EF4-FFF2-40B4-BE49-F238E27FC236}">
                <a16:creationId xmlns:a16="http://schemas.microsoft.com/office/drawing/2014/main" id="{26EDC2EC-799E-4A7B-B7EC-AC3D5F26A30E}"/>
              </a:ext>
            </a:extLst>
          </p:cNvPr>
          <p:cNvSpPr>
            <a:spLocks noGrp="1"/>
          </p:cNvSpPr>
          <p:nvPr>
            <p:ph type="ftr" sz="quarter" idx="11"/>
          </p:nvPr>
        </p:nvSpPr>
        <p:spPr/>
        <p:txBody>
          <a:bodyPr/>
          <a:lstStyle/>
          <a:p>
            <a:r>
              <a:rPr lang="en-US"/>
              <a:t>
              </a:t>
            </a:r>
            <a:endParaRPr lang="en-US" dirty="0"/>
          </a:p>
        </p:txBody>
      </p:sp>
      <p:sp>
        <p:nvSpPr>
          <p:cNvPr id="5" name="Footer Placeholder 2">
            <a:extLst>
              <a:ext uri="{FF2B5EF4-FFF2-40B4-BE49-F238E27FC236}">
                <a16:creationId xmlns:a16="http://schemas.microsoft.com/office/drawing/2014/main" id="{0F34A1F3-50DA-43A1-96B6-91987B3ED72A}"/>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Tree>
    <p:extLst>
      <p:ext uri="{BB962C8B-B14F-4D97-AF65-F5344CB8AC3E}">
        <p14:creationId xmlns:p14="http://schemas.microsoft.com/office/powerpoint/2010/main" val="257995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0C63-28E5-4238-A34F-21AC0710BD59}"/>
              </a:ext>
            </a:extLst>
          </p:cNvPr>
          <p:cNvSpPr>
            <a:spLocks noGrp="1"/>
          </p:cNvSpPr>
          <p:nvPr>
            <p:ph type="title"/>
          </p:nvPr>
        </p:nvSpPr>
        <p:spPr/>
        <p:txBody>
          <a:bodyPr/>
          <a:lstStyle/>
          <a:p>
            <a:r>
              <a:rPr lang="en-US" b="1" dirty="0"/>
              <a:t>Solution Consideration:</a:t>
            </a:r>
          </a:p>
        </p:txBody>
      </p:sp>
      <p:sp>
        <p:nvSpPr>
          <p:cNvPr id="3" name="Content Placeholder 2">
            <a:extLst>
              <a:ext uri="{FF2B5EF4-FFF2-40B4-BE49-F238E27FC236}">
                <a16:creationId xmlns:a16="http://schemas.microsoft.com/office/drawing/2014/main" id="{603DDDF0-144D-4960-8657-0F3CB01769C6}"/>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It is Easy to use</a:t>
            </a:r>
          </a:p>
          <a:p>
            <a:r>
              <a:rPr lang="en-US" dirty="0">
                <a:latin typeface="Calibri" panose="020F0502020204030204" pitchFamily="34" charset="0"/>
                <a:cs typeface="Calibri" panose="020F0502020204030204" pitchFamily="34" charset="0"/>
              </a:rPr>
              <a:t>Easy to Implement</a:t>
            </a:r>
          </a:p>
          <a:p>
            <a:r>
              <a:rPr lang="en-US" dirty="0">
                <a:latin typeface="Calibri" panose="020F0502020204030204" pitchFamily="34" charset="0"/>
                <a:cs typeface="Calibri" panose="020F0502020204030204" pitchFamily="34" charset="0"/>
              </a:rPr>
              <a:t>Easy to Integrate with existing Testing Framework</a:t>
            </a:r>
          </a:p>
          <a:p>
            <a:r>
              <a:rPr lang="en-US" dirty="0">
                <a:latin typeface="Calibri" panose="020F0502020204030204" pitchFamily="34" charset="0"/>
                <a:cs typeface="Calibri" panose="020F0502020204030204" pitchFamily="34" charset="0"/>
              </a:rPr>
              <a:t>Less Maintenance</a:t>
            </a:r>
          </a:p>
          <a:p>
            <a:r>
              <a:rPr lang="en-US" dirty="0">
                <a:latin typeface="Calibri" panose="020F0502020204030204" pitchFamily="34" charset="0"/>
                <a:cs typeface="Calibri" panose="020F0502020204030204" pitchFamily="34" charset="0"/>
              </a:rPr>
              <a:t>Automatically starts test execution just after receiving the release note mail</a:t>
            </a:r>
          </a:p>
          <a:p>
            <a:r>
              <a:rPr lang="en-US" dirty="0">
                <a:latin typeface="Calibri" panose="020F0502020204030204" pitchFamily="34" charset="0"/>
                <a:cs typeface="Calibri" panose="020F0502020204030204" pitchFamily="34" charset="0"/>
              </a:rPr>
              <a:t>Accelerates test completion &amp; time saving</a:t>
            </a:r>
          </a:p>
        </p:txBody>
      </p:sp>
      <p:sp>
        <p:nvSpPr>
          <p:cNvPr id="4" name="Footer Placeholder 3">
            <a:extLst>
              <a:ext uri="{FF2B5EF4-FFF2-40B4-BE49-F238E27FC236}">
                <a16:creationId xmlns:a16="http://schemas.microsoft.com/office/drawing/2014/main" id="{4F01D594-2779-4DBE-BA08-EB14B194FA82}"/>
              </a:ext>
            </a:extLst>
          </p:cNvPr>
          <p:cNvSpPr>
            <a:spLocks noGrp="1"/>
          </p:cNvSpPr>
          <p:nvPr>
            <p:ph type="ftr" sz="quarter" idx="11"/>
          </p:nvPr>
        </p:nvSpPr>
        <p:spPr/>
        <p:txBody>
          <a:bodyPr/>
          <a:lstStyle/>
          <a:p>
            <a:r>
              <a:rPr lang="en-US"/>
              <a:t>
              </a:t>
            </a:r>
            <a:endParaRPr lang="en-US" dirty="0"/>
          </a:p>
        </p:txBody>
      </p:sp>
      <p:sp>
        <p:nvSpPr>
          <p:cNvPr id="5" name="Footer Placeholder 2">
            <a:extLst>
              <a:ext uri="{FF2B5EF4-FFF2-40B4-BE49-F238E27FC236}">
                <a16:creationId xmlns:a16="http://schemas.microsoft.com/office/drawing/2014/main" id="{39910049-1D82-4C35-86FE-7560B0885830}"/>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Tree>
    <p:extLst>
      <p:ext uri="{BB962C8B-B14F-4D97-AF65-F5344CB8AC3E}">
        <p14:creationId xmlns:p14="http://schemas.microsoft.com/office/powerpoint/2010/main" val="227417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675C-B66D-4340-8F1A-A9F54192F439}"/>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231BB463-1561-43B3-B650-A94986226054}"/>
              </a:ext>
            </a:extLst>
          </p:cNvPr>
          <p:cNvSpPr>
            <a:spLocks noGrp="1"/>
          </p:cNvSpPr>
          <p:nvPr>
            <p:ph idx="1"/>
          </p:nvPr>
        </p:nvSpPr>
        <p:spPr>
          <a:xfrm>
            <a:off x="1380241" y="3429000"/>
            <a:ext cx="8825659" cy="1001091"/>
          </a:xfrm>
        </p:spPr>
        <p:txBody>
          <a:bodyPr/>
          <a:lstStyle/>
          <a:p>
            <a:r>
              <a:rPr lang="en-US" dirty="0" err="1"/>
              <a:t>StackOverflow</a:t>
            </a:r>
            <a:endParaRPr lang="en-US" dirty="0"/>
          </a:p>
          <a:p>
            <a:r>
              <a:rPr lang="en-US" dirty="0"/>
              <a:t>Microfocus (ALM Open Test Architecture API Reference)</a:t>
            </a:r>
          </a:p>
        </p:txBody>
      </p:sp>
      <p:sp>
        <p:nvSpPr>
          <p:cNvPr id="4" name="Footer Placeholder 3">
            <a:extLst>
              <a:ext uri="{FF2B5EF4-FFF2-40B4-BE49-F238E27FC236}">
                <a16:creationId xmlns:a16="http://schemas.microsoft.com/office/drawing/2014/main" id="{191D9CB8-FFA5-4EA2-A93C-9368BD678427}"/>
              </a:ext>
            </a:extLst>
          </p:cNvPr>
          <p:cNvSpPr>
            <a:spLocks noGrp="1"/>
          </p:cNvSpPr>
          <p:nvPr>
            <p:ph type="ftr" sz="quarter" idx="11"/>
          </p:nvPr>
        </p:nvSpPr>
        <p:spPr/>
        <p:txBody>
          <a:bodyPr/>
          <a:lstStyle/>
          <a:p>
            <a:r>
              <a:rPr lang="en-US"/>
              <a:t>
              </a:t>
            </a:r>
            <a:endParaRPr lang="en-US" dirty="0"/>
          </a:p>
        </p:txBody>
      </p:sp>
      <p:sp>
        <p:nvSpPr>
          <p:cNvPr id="5" name="Footer Placeholder 2">
            <a:extLst>
              <a:ext uri="{FF2B5EF4-FFF2-40B4-BE49-F238E27FC236}">
                <a16:creationId xmlns:a16="http://schemas.microsoft.com/office/drawing/2014/main" id="{BDF1AF1F-2262-4DCE-8747-FAC4C671CE9D}"/>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Tree>
    <p:extLst>
      <p:ext uri="{BB962C8B-B14F-4D97-AF65-F5344CB8AC3E}">
        <p14:creationId xmlns:p14="http://schemas.microsoft.com/office/powerpoint/2010/main" val="209711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EEF2-AF9B-42AD-9867-8D1567CFDDEC}"/>
              </a:ext>
            </a:extLst>
          </p:cNvPr>
          <p:cNvSpPr>
            <a:spLocks noGrp="1"/>
          </p:cNvSpPr>
          <p:nvPr>
            <p:ph type="title"/>
          </p:nvPr>
        </p:nvSpPr>
        <p:spPr/>
        <p:txBody>
          <a:bodyPr/>
          <a:lstStyle/>
          <a:p>
            <a:r>
              <a:rPr lang="en-US" b="1" dirty="0"/>
              <a:t>Queries:</a:t>
            </a:r>
          </a:p>
        </p:txBody>
      </p:sp>
      <p:sp>
        <p:nvSpPr>
          <p:cNvPr id="3" name="Content Placeholder 2">
            <a:extLst>
              <a:ext uri="{FF2B5EF4-FFF2-40B4-BE49-F238E27FC236}">
                <a16:creationId xmlns:a16="http://schemas.microsoft.com/office/drawing/2014/main" id="{37F7438F-770B-4DC2-A4C9-B10BE77AB1F7}"/>
              </a:ext>
            </a:extLst>
          </p:cNvPr>
          <p:cNvSpPr>
            <a:spLocks noGrp="1"/>
          </p:cNvSpPr>
          <p:nvPr>
            <p:ph idx="1"/>
          </p:nvPr>
        </p:nvSpPr>
        <p:spPr>
          <a:xfrm>
            <a:off x="1154954" y="3368690"/>
            <a:ext cx="8825659" cy="2167283"/>
          </a:xfrm>
        </p:spPr>
        <p:txBody>
          <a:bodyPr/>
          <a:lstStyle/>
          <a:p>
            <a:r>
              <a:rPr lang="en-US" dirty="0"/>
              <a:t>For any queries please write a mail to: </a:t>
            </a:r>
            <a:r>
              <a:rPr lang="en-US" dirty="0">
                <a:hlinkClick r:id="rId2"/>
              </a:rPr>
              <a:t>ashishvit13@gmail.com</a:t>
            </a:r>
            <a:endParaRPr lang="en-US" dirty="0"/>
          </a:p>
          <a:p>
            <a:r>
              <a:rPr lang="en-US" dirty="0"/>
              <a:t>Or post your queries under Issue Tab on GitHub Link: </a:t>
            </a:r>
            <a:r>
              <a:rPr lang="en-US" dirty="0">
                <a:hlinkClick r:id="rId3"/>
              </a:rPr>
              <a:t>https://github.com/Ashishvit13/Hackathon-Problem-Statement-3</a:t>
            </a:r>
            <a:endParaRPr lang="en-US" dirty="0"/>
          </a:p>
        </p:txBody>
      </p:sp>
      <p:sp>
        <p:nvSpPr>
          <p:cNvPr id="4" name="Footer Placeholder 3">
            <a:extLst>
              <a:ext uri="{FF2B5EF4-FFF2-40B4-BE49-F238E27FC236}">
                <a16:creationId xmlns:a16="http://schemas.microsoft.com/office/drawing/2014/main" id="{C3954D3F-F316-4059-A98D-EBBA69F6A2E2}"/>
              </a:ext>
            </a:extLst>
          </p:cNvPr>
          <p:cNvSpPr>
            <a:spLocks noGrp="1"/>
          </p:cNvSpPr>
          <p:nvPr>
            <p:ph type="ftr" sz="quarter" idx="11"/>
          </p:nvPr>
        </p:nvSpPr>
        <p:spPr/>
        <p:txBody>
          <a:bodyPr/>
          <a:lstStyle/>
          <a:p>
            <a:r>
              <a:rPr lang="en-US"/>
              <a:t>
              </a:t>
            </a:r>
            <a:endParaRPr lang="en-US" dirty="0"/>
          </a:p>
        </p:txBody>
      </p:sp>
      <p:sp>
        <p:nvSpPr>
          <p:cNvPr id="5" name="Footer Placeholder 2">
            <a:extLst>
              <a:ext uri="{FF2B5EF4-FFF2-40B4-BE49-F238E27FC236}">
                <a16:creationId xmlns:a16="http://schemas.microsoft.com/office/drawing/2014/main" id="{635BB142-CEB6-4349-92B8-A88F602397DB}"/>
              </a:ext>
            </a:extLst>
          </p:cNvPr>
          <p:cNvSpPr txBox="1">
            <a:spLocks/>
          </p:cNvSpPr>
          <p:nvPr/>
        </p:nvSpPr>
        <p:spPr>
          <a:xfrm>
            <a:off x="561109" y="6391838"/>
            <a:ext cx="10988465" cy="318451"/>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latin typeface="Arial Narrow" panose="020B0606020202030204" pitchFamily="34" charset="0"/>
              </a:rPr>
              <a:t>Techgig Testing Hackathon 2019
              </a:t>
            </a:r>
            <a:endParaRPr lang="en-US" sz="1400" dirty="0">
              <a:latin typeface="Arial Narrow" panose="020B0606020202030204" pitchFamily="34" charset="0"/>
            </a:endParaRPr>
          </a:p>
        </p:txBody>
      </p:sp>
    </p:spTree>
    <p:extLst>
      <p:ext uri="{BB962C8B-B14F-4D97-AF65-F5344CB8AC3E}">
        <p14:creationId xmlns:p14="http://schemas.microsoft.com/office/powerpoint/2010/main" val="1573219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721</TotalTime>
  <Words>462</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Century Gothic</vt:lpstr>
      <vt:lpstr>Wingdings 3</vt:lpstr>
      <vt:lpstr>Ion Boardroom</vt:lpstr>
      <vt:lpstr>Problem Statement 3</vt:lpstr>
      <vt:lpstr>Problem Solution:</vt:lpstr>
      <vt:lpstr>Block Diagram of Solution:</vt:lpstr>
      <vt:lpstr>Technology Used:</vt:lpstr>
      <vt:lpstr>Technical Architecture:</vt:lpstr>
      <vt:lpstr>Working:</vt:lpstr>
      <vt:lpstr>Solution Consideration:</vt:lpstr>
      <vt:lpstr>References:</vt:lpstr>
      <vt:lpstr>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Jain, Ashish Z.</cp:lastModifiedBy>
  <cp:revision>46</cp:revision>
  <dcterms:created xsi:type="dcterms:W3CDTF">2019-05-06T06:54:15Z</dcterms:created>
  <dcterms:modified xsi:type="dcterms:W3CDTF">2019-05-21T18:09:31Z</dcterms:modified>
</cp:coreProperties>
</file>