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39" r:id="rId7"/>
    <p:sldId id="341" r:id="rId8"/>
    <p:sldId id="343" r:id="rId9"/>
    <p:sldId id="323" r:id="rId10"/>
    <p:sldId id="345" r:id="rId11"/>
    <p:sldId id="344" r:id="rId12"/>
    <p:sldId id="338" r:id="rId13"/>
    <p:sldId id="347" r:id="rId14"/>
    <p:sldId id="350" r:id="rId15"/>
    <p:sldId id="351" r:id="rId16"/>
    <p:sldId id="348" r:id="rId17"/>
    <p:sldId id="349" r:id="rId18"/>
    <p:sldId id="353" r:id="rId19"/>
    <p:sldId id="352" r:id="rId20"/>
    <p:sldId id="324" r:id="rId21"/>
    <p:sldId id="325" r:id="rId22"/>
    <p:sldId id="326" r:id="rId23"/>
    <p:sldId id="327" r:id="rId24"/>
    <p:sldId id="328" r:id="rId25"/>
    <p:sldId id="330" r:id="rId26"/>
    <p:sldId id="333" r:id="rId27"/>
    <p:sldId id="331" r:id="rId28"/>
    <p:sldId id="334" r:id="rId29"/>
    <p:sldId id="332" r:id="rId30"/>
    <p:sldId id="33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87" autoAdjust="0"/>
    <p:restoredTop sz="94619" autoAdjust="0"/>
  </p:normalViewPr>
  <p:slideViewPr>
    <p:cSldViewPr snapToGrid="0">
      <p:cViewPr varScale="1">
        <p:scale>
          <a:sx n="66" d="100"/>
          <a:sy n="66" d="100"/>
        </p:scale>
        <p:origin x="62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3/4/2023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3/4/2023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3/4/2023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3/4/2023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3/4/2023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3/4/2023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3/4/2023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3/4/2023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985760" y="1475234"/>
            <a:ext cx="3351963" cy="2901694"/>
          </a:xfrm>
        </p:spPr>
        <p:txBody>
          <a:bodyPr anchor="b">
            <a:normAutofit fontScale="90000"/>
          </a:bodyPr>
          <a:lstStyle/>
          <a:p>
            <a:r>
              <a:rPr lang="en-US" sz="6600" dirty="0">
                <a:solidFill>
                  <a:schemeClr val="accent1"/>
                </a:solidFill>
              </a:rPr>
              <a:t>Project</a:t>
            </a:r>
            <a:r>
              <a:rPr lang="en-US" sz="4400" dirty="0">
                <a:solidFill>
                  <a:schemeClr val="tx1"/>
                </a:solidFill>
              </a:rPr>
              <a:t> </a:t>
            </a:r>
            <a:br>
              <a:rPr lang="en-US" sz="4400" dirty="0">
                <a:solidFill>
                  <a:schemeClr val="tx1"/>
                </a:solidFill>
              </a:rPr>
            </a:br>
            <a:r>
              <a:rPr lang="en-US" sz="4400" dirty="0">
                <a:solidFill>
                  <a:schemeClr val="tx1"/>
                </a:solidFill>
              </a:rPr>
              <a:t>EDA Nifty-50 </a:t>
            </a:r>
            <a:br>
              <a:rPr lang="en-US" sz="4400" dirty="0">
                <a:solidFill>
                  <a:schemeClr val="tx1"/>
                </a:solidFill>
              </a:rPr>
            </a:br>
            <a:r>
              <a:rPr lang="en-US" sz="4400" dirty="0">
                <a:solidFill>
                  <a:schemeClr val="tx1"/>
                </a:solidFill>
              </a:rPr>
              <a:t>Company</a:t>
            </a:r>
            <a:br>
              <a:rPr lang="en-US" sz="4400" dirty="0">
                <a:solidFill>
                  <a:schemeClr val="tx1"/>
                </a:solidFill>
              </a:rPr>
            </a:br>
            <a:r>
              <a:rPr lang="en-US" sz="4400" dirty="0">
                <a:solidFill>
                  <a:schemeClr val="tx1"/>
                </a:solidFill>
              </a:rPr>
              <a:t>(Auto-Sector)</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Ashish </a:t>
            </a:r>
            <a:r>
              <a:rPr lang="en-US" sz="1600" dirty="0" err="1"/>
              <a:t>yadav</a:t>
            </a: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DE58A-9886-B894-28A2-2C94ECA44A11}"/>
              </a:ext>
            </a:extLst>
          </p:cNvPr>
          <p:cNvSpPr txBox="1"/>
          <p:nvPr/>
        </p:nvSpPr>
        <p:spPr>
          <a:xfrm>
            <a:off x="366710" y="489115"/>
            <a:ext cx="6907547" cy="2616101"/>
          </a:xfrm>
          <a:prstGeom prst="rect">
            <a:avLst/>
          </a:prstGeom>
          <a:noFill/>
        </p:spPr>
        <p:txBody>
          <a:bodyPr wrap="square">
            <a:spAutoFit/>
          </a:bodyPr>
          <a:lstStyle/>
          <a:p>
            <a:pPr marL="285750" indent="-285750">
              <a:buFont typeface="Wingdings" panose="05000000000000000000" pitchFamily="2" charset="2"/>
              <a:buChar char="Ø"/>
            </a:pPr>
            <a:r>
              <a:rPr lang="en-US" sz="2800" b="1" dirty="0">
                <a:solidFill>
                  <a:schemeClr val="accent2"/>
                </a:solidFill>
              </a:rPr>
              <a:t>T</a:t>
            </a:r>
            <a:r>
              <a:rPr lang="en-IN" sz="2800" b="1" dirty="0">
                <a:solidFill>
                  <a:schemeClr val="accent2"/>
                </a:solidFill>
              </a:rPr>
              <a:t>urn over performance from 2000 t0 2021</a:t>
            </a:r>
          </a:p>
          <a:p>
            <a:pPr marL="914400" lvl="1" indent="-457200">
              <a:buFont typeface="Arial" panose="020B0604020202020204" pitchFamily="34" charset="0"/>
              <a:buChar char="•"/>
            </a:pPr>
            <a:r>
              <a:rPr lang="en-IN" sz="2000" b="1" dirty="0">
                <a:solidFill>
                  <a:schemeClr val="tx2"/>
                </a:solidFill>
              </a:rPr>
              <a:t> In the graph we can relate that  turnover is </a:t>
            </a:r>
          </a:p>
          <a:p>
            <a:pPr lvl="1"/>
            <a:r>
              <a:rPr lang="en-IN" sz="2000" b="1" dirty="0">
                <a:solidFill>
                  <a:schemeClr val="tx2"/>
                </a:solidFill>
              </a:rPr>
              <a:t>         </a:t>
            </a:r>
            <a:r>
              <a:rPr lang="en-IN" sz="2000" b="1" dirty="0" err="1">
                <a:solidFill>
                  <a:schemeClr val="tx2"/>
                </a:solidFill>
              </a:rPr>
              <a:t>encressing</a:t>
            </a:r>
            <a:r>
              <a:rPr lang="en-IN" sz="2000" b="1" dirty="0">
                <a:solidFill>
                  <a:schemeClr val="tx2"/>
                </a:solidFill>
              </a:rPr>
              <a:t> by  year</a:t>
            </a:r>
          </a:p>
          <a:p>
            <a:pPr marL="800100" lvl="1" indent="-342900">
              <a:buFont typeface="Arial" panose="020B0604020202020204" pitchFamily="34" charset="0"/>
              <a:buChar char="•"/>
            </a:pPr>
            <a:r>
              <a:rPr lang="en-US" sz="2000" b="1" dirty="0">
                <a:solidFill>
                  <a:schemeClr val="tx2"/>
                </a:solidFill>
              </a:rPr>
              <a:t>The Turnover column provides information about the total amount of money exchanged during a trading day , which can be used to calculate the growth rate of a company</a:t>
            </a:r>
            <a:endParaRPr lang="en-IN" sz="2000" b="1" dirty="0">
              <a:solidFill>
                <a:schemeClr val="tx2"/>
              </a:solidFill>
            </a:endParaRPr>
          </a:p>
          <a:p>
            <a:pPr lvl="1"/>
            <a:endParaRPr lang="en-IN" sz="1600" b="1" dirty="0">
              <a:solidFill>
                <a:schemeClr val="tx2"/>
              </a:solidFill>
            </a:endParaRPr>
          </a:p>
        </p:txBody>
      </p:sp>
      <p:pic>
        <p:nvPicPr>
          <p:cNvPr id="3" name="Picture 12">
            <a:extLst>
              <a:ext uri="{FF2B5EF4-FFF2-40B4-BE49-F238E27FC236}">
                <a16:creationId xmlns:a16="http://schemas.microsoft.com/office/drawing/2014/main" id="{4306AE02-09DB-1B46-AEE1-366056D705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6890" y="2681910"/>
            <a:ext cx="5964070" cy="3539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291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BBF8E23-0C1B-8121-E1C7-CFE0B3153F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9492" y="1957550"/>
            <a:ext cx="8126108" cy="42503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A25B598-BC42-076B-0B0B-221AB6632B2C}"/>
              </a:ext>
            </a:extLst>
          </p:cNvPr>
          <p:cNvSpPr txBox="1"/>
          <p:nvPr/>
        </p:nvSpPr>
        <p:spPr>
          <a:xfrm>
            <a:off x="235993" y="511000"/>
            <a:ext cx="11720014" cy="1446550"/>
          </a:xfrm>
          <a:prstGeom prst="rect">
            <a:avLst/>
          </a:prstGeom>
          <a:noFill/>
        </p:spPr>
        <p:txBody>
          <a:bodyPr wrap="square">
            <a:spAutoFit/>
          </a:bodyPr>
          <a:lstStyle/>
          <a:p>
            <a:pPr marL="285750" indent="-285750">
              <a:buFont typeface="Wingdings" panose="05000000000000000000" pitchFamily="2" charset="2"/>
              <a:buChar char="Ø"/>
            </a:pPr>
            <a:r>
              <a:rPr lang="en-US" sz="2800" b="1" dirty="0">
                <a:solidFill>
                  <a:schemeClr val="accent2"/>
                </a:solidFill>
              </a:rPr>
              <a:t>Intra Day volume in 2020 </a:t>
            </a:r>
            <a:endParaRPr lang="en-IN" sz="2800" b="1" dirty="0">
              <a:solidFill>
                <a:schemeClr val="accent2"/>
              </a:solidFill>
            </a:endParaRPr>
          </a:p>
          <a:p>
            <a:pPr marL="914400" lvl="1" indent="-457200">
              <a:buFont typeface="Arial" panose="020B0604020202020204" pitchFamily="34" charset="0"/>
              <a:buChar char="•"/>
            </a:pPr>
            <a:r>
              <a:rPr lang="en-IN" sz="2000" b="1" dirty="0">
                <a:solidFill>
                  <a:schemeClr val="tx2"/>
                </a:solidFill>
              </a:rPr>
              <a:t>As per the graph  volume decrease in between April to august </a:t>
            </a:r>
          </a:p>
          <a:p>
            <a:pPr marL="914400" lvl="1" indent="-457200">
              <a:buFont typeface="Arial" panose="020B0604020202020204" pitchFamily="34" charset="0"/>
              <a:buChar char="•"/>
            </a:pPr>
            <a:r>
              <a:rPr lang="en-IN" sz="2000" b="1" dirty="0">
                <a:solidFill>
                  <a:schemeClr val="tx2"/>
                </a:solidFill>
              </a:rPr>
              <a:t>Impact of covid  on stocks volume we can </a:t>
            </a:r>
            <a:r>
              <a:rPr lang="en-IN" sz="2000" b="1" dirty="0" err="1">
                <a:solidFill>
                  <a:schemeClr val="tx2"/>
                </a:solidFill>
              </a:rPr>
              <a:t>easly</a:t>
            </a:r>
            <a:r>
              <a:rPr lang="en-IN" sz="2000" b="1" dirty="0">
                <a:solidFill>
                  <a:schemeClr val="tx2"/>
                </a:solidFill>
              </a:rPr>
              <a:t> identify </a:t>
            </a:r>
          </a:p>
          <a:p>
            <a:pPr lvl="1"/>
            <a:r>
              <a:rPr lang="en-IN" sz="2000" b="1" dirty="0">
                <a:solidFill>
                  <a:schemeClr val="tx2"/>
                </a:solidFill>
              </a:rPr>
              <a:t> </a:t>
            </a:r>
            <a:endParaRPr lang="en-IN" sz="1600" b="1" dirty="0">
              <a:solidFill>
                <a:schemeClr val="tx2"/>
              </a:solidFill>
            </a:endParaRPr>
          </a:p>
        </p:txBody>
      </p:sp>
    </p:spTree>
    <p:extLst>
      <p:ext uri="{BB962C8B-B14F-4D97-AF65-F5344CB8AC3E}">
        <p14:creationId xmlns:p14="http://schemas.microsoft.com/office/powerpoint/2010/main" val="502596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513F95-E0A2-7DDC-26D0-90899A36B9D4}"/>
              </a:ext>
            </a:extLst>
          </p:cNvPr>
          <p:cNvSpPr txBox="1"/>
          <p:nvPr/>
        </p:nvSpPr>
        <p:spPr>
          <a:xfrm>
            <a:off x="235993" y="115215"/>
            <a:ext cx="11956007" cy="2062103"/>
          </a:xfrm>
          <a:prstGeom prst="rect">
            <a:avLst/>
          </a:prstGeom>
          <a:noFill/>
        </p:spPr>
        <p:txBody>
          <a:bodyPr wrap="square">
            <a:spAutoFit/>
          </a:bodyPr>
          <a:lstStyle/>
          <a:p>
            <a:pPr marL="285750" indent="-285750">
              <a:buFont typeface="Wingdings" panose="05000000000000000000" pitchFamily="2" charset="2"/>
              <a:buChar char="Ø"/>
            </a:pPr>
            <a:r>
              <a:rPr lang="en-US" sz="2800" b="1" dirty="0">
                <a:solidFill>
                  <a:schemeClr val="accent2"/>
                </a:solidFill>
              </a:rPr>
              <a:t>VWAP  in 2020 </a:t>
            </a:r>
          </a:p>
          <a:p>
            <a:pPr marL="914400" lvl="1" indent="-457200">
              <a:buFont typeface="Arial" panose="020B0604020202020204" pitchFamily="34" charset="0"/>
              <a:buChar char="•"/>
            </a:pPr>
            <a:r>
              <a:rPr lang="en-IN" sz="2000" b="1" dirty="0">
                <a:solidFill>
                  <a:schemeClr val="tx2"/>
                </a:solidFill>
              </a:rPr>
              <a:t>As per graph prices are falling in 2020</a:t>
            </a:r>
          </a:p>
          <a:p>
            <a:pPr marL="914400" lvl="1" indent="-457200">
              <a:buFont typeface="Arial" panose="020B0604020202020204" pitchFamily="34" charset="0"/>
              <a:buChar char="•"/>
            </a:pPr>
            <a:r>
              <a:rPr lang="en-US" sz="2000" b="1" dirty="0">
                <a:solidFill>
                  <a:schemeClr val="tx2"/>
                </a:solidFill>
              </a:rPr>
              <a:t>If the share on a day is bought below the VWAP on a day, it can be termed as a good </a:t>
            </a:r>
            <a:r>
              <a:rPr lang="en-US" sz="2000" b="1" dirty="0" err="1">
                <a:solidFill>
                  <a:schemeClr val="tx2"/>
                </a:solidFill>
              </a:rPr>
              <a:t>buy.Hence</a:t>
            </a:r>
            <a:r>
              <a:rPr lang="en-US" sz="2000" b="1" dirty="0">
                <a:solidFill>
                  <a:schemeClr val="tx2"/>
                </a:solidFill>
              </a:rPr>
              <a:t> this helps in deciding whether to buy the stock or not on a particular day Let us analyze the VWAP attribute from the table let's </a:t>
            </a:r>
            <a:r>
              <a:rPr lang="en-US" sz="2000" b="1" dirty="0" err="1">
                <a:solidFill>
                  <a:schemeClr val="tx2"/>
                </a:solidFill>
              </a:rPr>
              <a:t>supose</a:t>
            </a:r>
            <a:r>
              <a:rPr lang="en-US" sz="2000" b="1" dirty="0">
                <a:solidFill>
                  <a:schemeClr val="tx2"/>
                </a:solidFill>
              </a:rPr>
              <a:t> in covid </a:t>
            </a:r>
            <a:r>
              <a:rPr lang="en-US" sz="2000" b="1" dirty="0" err="1">
                <a:solidFill>
                  <a:schemeClr val="tx2"/>
                </a:solidFill>
              </a:rPr>
              <a:t>setuation</a:t>
            </a:r>
            <a:r>
              <a:rPr lang="en-US" sz="2000" b="1" dirty="0">
                <a:solidFill>
                  <a:schemeClr val="tx2"/>
                </a:solidFill>
              </a:rPr>
              <a:t> which day was to buy stocks</a:t>
            </a:r>
            <a:endParaRPr lang="en-IN" sz="2000" b="1" dirty="0">
              <a:solidFill>
                <a:schemeClr val="tx2"/>
              </a:solidFill>
            </a:endParaRPr>
          </a:p>
          <a:p>
            <a:pPr lvl="2"/>
            <a:r>
              <a:rPr lang="en-IN" sz="2000" b="1" dirty="0">
                <a:solidFill>
                  <a:schemeClr val="tx2"/>
                </a:solidFill>
              </a:rPr>
              <a:t> </a:t>
            </a:r>
            <a:endParaRPr lang="en-IN" sz="1600" b="1" dirty="0">
              <a:solidFill>
                <a:schemeClr val="tx2"/>
              </a:solidFill>
            </a:endParaRPr>
          </a:p>
        </p:txBody>
      </p:sp>
      <p:pic>
        <p:nvPicPr>
          <p:cNvPr id="3" name="Picture 4">
            <a:extLst>
              <a:ext uri="{FF2B5EF4-FFF2-40B4-BE49-F238E27FC236}">
                <a16:creationId xmlns:a16="http://schemas.microsoft.com/office/drawing/2014/main" id="{E9C610DB-9FD1-777C-22F9-8A032DEEC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3132" y="1975292"/>
            <a:ext cx="6441684" cy="43392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B24C467-2273-EC67-6779-3EE644F28E1C}"/>
              </a:ext>
            </a:extLst>
          </p:cNvPr>
          <p:cNvSpPr txBox="1"/>
          <p:nvPr/>
        </p:nvSpPr>
        <p:spPr>
          <a:xfrm>
            <a:off x="235993" y="1975292"/>
            <a:ext cx="5377139" cy="2062103"/>
          </a:xfrm>
          <a:prstGeom prst="rect">
            <a:avLst/>
          </a:prstGeom>
          <a:noFill/>
        </p:spPr>
        <p:txBody>
          <a:bodyPr wrap="square">
            <a:spAutoFit/>
          </a:bodyPr>
          <a:lstStyle/>
          <a:p>
            <a:endParaRPr lang="en-US" sz="2800" b="1" dirty="0">
              <a:solidFill>
                <a:schemeClr val="accent2"/>
              </a:solidFill>
            </a:endParaRPr>
          </a:p>
          <a:p>
            <a:pPr marL="914400" lvl="1" indent="-457200">
              <a:buFont typeface="Arial" panose="020B0604020202020204" pitchFamily="34" charset="0"/>
              <a:buChar char="•"/>
            </a:pPr>
            <a:r>
              <a:rPr lang="en-US" sz="2000" b="1" dirty="0">
                <a:solidFill>
                  <a:schemeClr val="tx2"/>
                </a:solidFill>
              </a:rPr>
              <a:t>the VWAP column provides a weighted average price of a stock, which can be used to determine the market sentiment towards a particular stock.</a:t>
            </a:r>
            <a:endParaRPr lang="en-IN" sz="2000" b="1" dirty="0">
              <a:solidFill>
                <a:schemeClr val="tx2"/>
              </a:solidFill>
            </a:endParaRPr>
          </a:p>
          <a:p>
            <a:pPr lvl="2"/>
            <a:r>
              <a:rPr lang="en-IN" sz="2000" b="1" dirty="0">
                <a:solidFill>
                  <a:schemeClr val="tx2"/>
                </a:solidFill>
              </a:rPr>
              <a:t> </a:t>
            </a:r>
            <a:endParaRPr lang="en-IN" sz="1600" b="1" dirty="0">
              <a:solidFill>
                <a:schemeClr val="tx2"/>
              </a:solidFill>
            </a:endParaRPr>
          </a:p>
        </p:txBody>
      </p:sp>
    </p:spTree>
    <p:extLst>
      <p:ext uri="{BB962C8B-B14F-4D97-AF65-F5344CB8AC3E}">
        <p14:creationId xmlns:p14="http://schemas.microsoft.com/office/powerpoint/2010/main" val="2192120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083E02-7203-71DE-707A-DCFAD3457238}"/>
              </a:ext>
            </a:extLst>
          </p:cNvPr>
          <p:cNvSpPr txBox="1"/>
          <p:nvPr/>
        </p:nvSpPr>
        <p:spPr>
          <a:xfrm>
            <a:off x="235425" y="545545"/>
            <a:ext cx="11720014" cy="1754326"/>
          </a:xfrm>
          <a:prstGeom prst="rect">
            <a:avLst/>
          </a:prstGeom>
          <a:noFill/>
        </p:spPr>
        <p:txBody>
          <a:bodyPr wrap="square">
            <a:spAutoFit/>
          </a:bodyPr>
          <a:lstStyle/>
          <a:p>
            <a:pPr marL="285750" indent="-285750">
              <a:buFont typeface="Wingdings" panose="05000000000000000000" pitchFamily="2" charset="2"/>
              <a:buChar char="Ø"/>
            </a:pPr>
            <a:r>
              <a:rPr lang="en-US" sz="2800" b="1" dirty="0">
                <a:solidFill>
                  <a:schemeClr val="accent2"/>
                </a:solidFill>
              </a:rPr>
              <a:t>T</a:t>
            </a:r>
            <a:r>
              <a:rPr lang="en-IN" sz="2800" b="1" dirty="0" err="1">
                <a:solidFill>
                  <a:schemeClr val="accent2"/>
                </a:solidFill>
              </a:rPr>
              <a:t>urnover</a:t>
            </a:r>
            <a:r>
              <a:rPr lang="en-IN" sz="2800" b="1" dirty="0">
                <a:solidFill>
                  <a:schemeClr val="accent2"/>
                </a:solidFill>
              </a:rPr>
              <a:t> and volume performance in 2019</a:t>
            </a:r>
          </a:p>
          <a:p>
            <a:pPr marL="914400" lvl="1" indent="-457200">
              <a:buFont typeface="Arial" panose="020B0604020202020204" pitchFamily="34" charset="0"/>
              <a:buChar char="•"/>
            </a:pPr>
            <a:r>
              <a:rPr lang="en-IN" sz="2000" b="1" dirty="0">
                <a:solidFill>
                  <a:schemeClr val="tx2"/>
                </a:solidFill>
              </a:rPr>
              <a:t>As per graph we can say that volume and turnover are co-relational</a:t>
            </a:r>
          </a:p>
          <a:p>
            <a:pPr marL="914400" lvl="1" indent="-457200">
              <a:buFont typeface="Arial" panose="020B0604020202020204" pitchFamily="34" charset="0"/>
              <a:buChar char="•"/>
            </a:pPr>
            <a:r>
              <a:rPr lang="en-IN" sz="2000" b="1" dirty="0">
                <a:solidFill>
                  <a:schemeClr val="tx2"/>
                </a:solidFill>
              </a:rPr>
              <a:t>In between  august and </a:t>
            </a:r>
            <a:r>
              <a:rPr lang="en-IN" sz="2000" b="1" dirty="0" err="1">
                <a:solidFill>
                  <a:schemeClr val="tx2"/>
                </a:solidFill>
              </a:rPr>
              <a:t>setember</a:t>
            </a:r>
            <a:r>
              <a:rPr lang="en-IN" sz="2000" b="1" dirty="0">
                <a:solidFill>
                  <a:schemeClr val="tx2"/>
                </a:solidFill>
              </a:rPr>
              <a:t> the volume and turnover was high </a:t>
            </a:r>
          </a:p>
          <a:p>
            <a:pPr marL="914400" lvl="1" indent="-457200">
              <a:buFont typeface="Arial" panose="020B0604020202020204" pitchFamily="34" charset="0"/>
              <a:buChar char="•"/>
            </a:pPr>
            <a:r>
              <a:rPr lang="en-US" sz="2000" b="1" dirty="0">
                <a:solidFill>
                  <a:schemeClr val="tx2"/>
                </a:solidFill>
              </a:rPr>
              <a:t>Volume columns, one can determine the overall performance of a stock and its popularity among traders</a:t>
            </a:r>
            <a:endParaRPr lang="en-IN" sz="1600" b="1" dirty="0">
              <a:solidFill>
                <a:schemeClr val="tx2"/>
              </a:solidFill>
            </a:endParaRPr>
          </a:p>
        </p:txBody>
      </p:sp>
      <p:pic>
        <p:nvPicPr>
          <p:cNvPr id="4" name="Picture 4">
            <a:extLst>
              <a:ext uri="{FF2B5EF4-FFF2-40B4-BE49-F238E27FC236}">
                <a16:creationId xmlns:a16="http://schemas.microsoft.com/office/drawing/2014/main" id="{CFF19914-3B94-05A4-F6A1-C554EBFD2D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425" y="2683917"/>
            <a:ext cx="5195076" cy="316451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0CAA8209-62C0-62E7-74BA-6E1D83EF43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5132" y="2683917"/>
            <a:ext cx="5042002" cy="3020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394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6BD270EB-8719-0DF7-9874-8EDF39105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152" y="2273819"/>
            <a:ext cx="6952008" cy="40731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4A39513-AD42-94C4-A269-06A1DEB88A7D}"/>
              </a:ext>
            </a:extLst>
          </p:cNvPr>
          <p:cNvSpPr txBox="1"/>
          <p:nvPr/>
        </p:nvSpPr>
        <p:spPr>
          <a:xfrm>
            <a:off x="235993" y="511000"/>
            <a:ext cx="11720014" cy="2062103"/>
          </a:xfrm>
          <a:prstGeom prst="rect">
            <a:avLst/>
          </a:prstGeom>
          <a:noFill/>
        </p:spPr>
        <p:txBody>
          <a:bodyPr wrap="square">
            <a:spAutoFit/>
          </a:bodyPr>
          <a:lstStyle/>
          <a:p>
            <a:pPr marL="285750" indent="-285750">
              <a:buFont typeface="Wingdings" panose="05000000000000000000" pitchFamily="2" charset="2"/>
              <a:buChar char="Ø"/>
            </a:pPr>
            <a:r>
              <a:rPr lang="en-US" sz="2800" b="1" dirty="0" err="1">
                <a:solidFill>
                  <a:schemeClr val="accent2"/>
                </a:solidFill>
              </a:rPr>
              <a:t>Closeing</a:t>
            </a:r>
            <a:r>
              <a:rPr lang="en-US" sz="2800" b="1" dirty="0">
                <a:solidFill>
                  <a:schemeClr val="accent2"/>
                </a:solidFill>
              </a:rPr>
              <a:t> of stocks </a:t>
            </a:r>
            <a:r>
              <a:rPr lang="en-IN" sz="2800" b="1" dirty="0">
                <a:solidFill>
                  <a:schemeClr val="accent2"/>
                </a:solidFill>
              </a:rPr>
              <a:t> in 2019</a:t>
            </a:r>
          </a:p>
          <a:p>
            <a:pPr marL="914400" lvl="1" indent="-457200">
              <a:buFont typeface="Arial" panose="020B0604020202020204" pitchFamily="34" charset="0"/>
              <a:buChar char="•"/>
            </a:pPr>
            <a:r>
              <a:rPr lang="en-IN" sz="2000" b="1" dirty="0">
                <a:solidFill>
                  <a:schemeClr val="tx2"/>
                </a:solidFill>
              </a:rPr>
              <a:t>As  per graph we can say that </a:t>
            </a:r>
            <a:r>
              <a:rPr lang="en-IN" sz="2000" b="1" dirty="0" err="1">
                <a:solidFill>
                  <a:schemeClr val="tx2"/>
                </a:solidFill>
              </a:rPr>
              <a:t>avg</a:t>
            </a:r>
            <a:r>
              <a:rPr lang="en-IN" sz="2000" b="1" dirty="0">
                <a:solidFill>
                  <a:schemeClr val="tx2"/>
                </a:solidFill>
              </a:rPr>
              <a:t> closing of stocks in 2019  are normal </a:t>
            </a:r>
          </a:p>
          <a:p>
            <a:pPr marL="914400" lvl="1" indent="-457200">
              <a:buFont typeface="Arial" panose="020B0604020202020204" pitchFamily="34" charset="0"/>
              <a:buChar char="•"/>
            </a:pPr>
            <a:r>
              <a:rPr lang="en-IN" sz="2000" b="1" dirty="0" err="1">
                <a:solidFill>
                  <a:schemeClr val="tx2"/>
                </a:solidFill>
              </a:rPr>
              <a:t>Avg</a:t>
            </a:r>
            <a:r>
              <a:rPr lang="en-IN" sz="2000" b="1" dirty="0">
                <a:solidFill>
                  <a:schemeClr val="tx2"/>
                </a:solidFill>
              </a:rPr>
              <a:t> close of stocks are laying between 2500 to 3000 </a:t>
            </a:r>
          </a:p>
          <a:p>
            <a:pPr marL="914400" lvl="1" indent="-457200">
              <a:buFont typeface="Arial" panose="020B0604020202020204" pitchFamily="34" charset="0"/>
              <a:buChar char="•"/>
            </a:pPr>
            <a:r>
              <a:rPr lang="en-US" sz="2000" b="1" dirty="0">
                <a:solidFill>
                  <a:schemeClr val="tx2"/>
                </a:solidFill>
              </a:rPr>
              <a:t>Close columns, one can determine the overall performance of a stock and its popularity among traders</a:t>
            </a:r>
            <a:endParaRPr lang="en-IN" sz="2000" b="1" dirty="0">
              <a:solidFill>
                <a:schemeClr val="tx2"/>
              </a:solidFill>
            </a:endParaRPr>
          </a:p>
          <a:p>
            <a:pPr lvl="1"/>
            <a:r>
              <a:rPr lang="en-IN" sz="2000" b="1" dirty="0">
                <a:solidFill>
                  <a:schemeClr val="tx2"/>
                </a:solidFill>
              </a:rPr>
              <a:t> </a:t>
            </a:r>
            <a:endParaRPr lang="en-IN" sz="1600" b="1" dirty="0">
              <a:solidFill>
                <a:schemeClr val="tx2"/>
              </a:solidFill>
            </a:endParaRPr>
          </a:p>
        </p:txBody>
      </p:sp>
    </p:spTree>
    <p:extLst>
      <p:ext uri="{BB962C8B-B14F-4D97-AF65-F5344CB8AC3E}">
        <p14:creationId xmlns:p14="http://schemas.microsoft.com/office/powerpoint/2010/main" val="1563737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BB96357-6C1B-23FF-61F1-93BF1FA1FB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66" y="2252312"/>
            <a:ext cx="4742031" cy="275728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2081D1E-CD9A-9E58-5D72-3A7200F050BA}"/>
              </a:ext>
            </a:extLst>
          </p:cNvPr>
          <p:cNvSpPr/>
          <p:nvPr/>
        </p:nvSpPr>
        <p:spPr>
          <a:xfrm>
            <a:off x="4837497" y="469100"/>
            <a:ext cx="2517005" cy="558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n w="0"/>
                <a:solidFill>
                  <a:schemeClr val="tx1"/>
                </a:solidFill>
                <a:effectLst>
                  <a:outerShdw blurRad="38100" dist="19050" dir="2700000" algn="tl" rotWithShape="0">
                    <a:schemeClr val="dk1">
                      <a:alpha val="40000"/>
                    </a:schemeClr>
                  </a:outerShdw>
                </a:effectLst>
              </a:rPr>
              <a:t>Co -Relation </a:t>
            </a:r>
            <a:endParaRPr lang="en-IN" sz="3200" b="1" dirty="0">
              <a:ln w="0"/>
              <a:solidFill>
                <a:schemeClr val="tx1"/>
              </a:solidFill>
              <a:effectLst>
                <a:outerShdw blurRad="38100" dist="19050" dir="2700000" algn="tl" rotWithShape="0">
                  <a:schemeClr val="dk1">
                    <a:alpha val="40000"/>
                  </a:schemeClr>
                </a:outerShdw>
              </a:effectLst>
            </a:endParaRPr>
          </a:p>
        </p:txBody>
      </p:sp>
      <p:pic>
        <p:nvPicPr>
          <p:cNvPr id="1028" name="Picture 4">
            <a:extLst>
              <a:ext uri="{FF2B5EF4-FFF2-40B4-BE49-F238E27FC236}">
                <a16:creationId xmlns:a16="http://schemas.microsoft.com/office/drawing/2014/main" id="{1976ABBC-A7AF-7892-FB8B-9753BFE4CA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3317" y="2097656"/>
            <a:ext cx="2972101" cy="29721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983B552-753F-C88A-C948-126831EEB5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01238" y="2082514"/>
            <a:ext cx="2972101" cy="2972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376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015755-93E1-D8A2-B762-2F05EDE9FD16}"/>
              </a:ext>
            </a:extLst>
          </p:cNvPr>
          <p:cNvSpPr txBox="1"/>
          <p:nvPr/>
        </p:nvSpPr>
        <p:spPr>
          <a:xfrm>
            <a:off x="516835" y="995663"/>
            <a:ext cx="11158329" cy="5632311"/>
          </a:xfrm>
          <a:prstGeom prst="rect">
            <a:avLst/>
          </a:prstGeom>
          <a:noFill/>
        </p:spPr>
        <p:txBody>
          <a:bodyPr wrap="square">
            <a:spAutoFit/>
          </a:bodyPr>
          <a:lstStyle/>
          <a:p>
            <a:pPr marL="285750" indent="-285750">
              <a:buFont typeface="Wingdings" panose="05000000000000000000" pitchFamily="2" charset="2"/>
              <a:buChar char="Ø"/>
            </a:pPr>
            <a:r>
              <a:rPr lang="en-US" sz="2000" b="1" dirty="0">
                <a:solidFill>
                  <a:schemeClr val="tx2"/>
                </a:solidFill>
              </a:rPr>
              <a:t>the Nifty 50 each company data set from 2000 to 2020 provides a wealth of information about the performance of stocks in the Nifty 50 index.</a:t>
            </a:r>
          </a:p>
          <a:p>
            <a:pPr marL="285750" indent="-285750">
              <a:buFont typeface="Wingdings" panose="05000000000000000000" pitchFamily="2" charset="2"/>
              <a:buChar char="Ø"/>
            </a:pPr>
            <a:endParaRPr lang="en-US" sz="2000" b="1" dirty="0">
              <a:solidFill>
                <a:schemeClr val="tx2"/>
              </a:solidFill>
            </a:endParaRPr>
          </a:p>
          <a:p>
            <a:pPr marL="285750" indent="-285750">
              <a:buFont typeface="Wingdings" panose="05000000000000000000" pitchFamily="2" charset="2"/>
              <a:buChar char="Ø"/>
            </a:pPr>
            <a:r>
              <a:rPr lang="en-US" sz="2000" b="1" dirty="0">
                <a:solidFill>
                  <a:schemeClr val="tx2"/>
                </a:solidFill>
              </a:rPr>
              <a:t>The data includes various columns such as Open, High, Low, Last, Close, VWAP, Date, Symbol, Volume, Turnover, Trades, Deliverable Volume, and %Deliverable. These columns provide valuable insights into the price movements and trading activity of each stock.</a:t>
            </a:r>
          </a:p>
          <a:p>
            <a:pPr marL="285750" indent="-285750">
              <a:buFont typeface="Wingdings" panose="05000000000000000000" pitchFamily="2" charset="2"/>
              <a:buChar char="Ø"/>
            </a:pPr>
            <a:endParaRPr lang="en-US" sz="2000" b="1" dirty="0">
              <a:solidFill>
                <a:schemeClr val="tx2"/>
              </a:solidFill>
            </a:endParaRPr>
          </a:p>
          <a:p>
            <a:pPr marL="285750" indent="-285750">
              <a:buFont typeface="Wingdings" panose="05000000000000000000" pitchFamily="2" charset="2"/>
              <a:buChar char="Ø"/>
            </a:pPr>
            <a:r>
              <a:rPr lang="en-US" sz="2000" b="1" dirty="0">
                <a:solidFill>
                  <a:schemeClr val="tx2"/>
                </a:solidFill>
              </a:rPr>
              <a:t>Exploratory Data Analysis (EDA) of this dataset can help to identify trends and patterns in the data. For example, by analyzing the Close and Volume columns, one can determine the overall performance of a stock and its popularity among traders</a:t>
            </a:r>
          </a:p>
          <a:p>
            <a:pPr marL="285750" indent="-285750">
              <a:buFont typeface="Wingdings" panose="05000000000000000000" pitchFamily="2" charset="2"/>
              <a:buChar char="Ø"/>
            </a:pPr>
            <a:endParaRPr lang="en-US" sz="2000" b="1" dirty="0">
              <a:solidFill>
                <a:schemeClr val="tx2"/>
              </a:solidFill>
            </a:endParaRPr>
          </a:p>
          <a:p>
            <a:pPr marL="285750" indent="-285750">
              <a:buFont typeface="Wingdings" panose="05000000000000000000" pitchFamily="2" charset="2"/>
              <a:buChar char="Ø"/>
            </a:pPr>
            <a:r>
              <a:rPr lang="en-US" sz="2000" b="1" dirty="0">
                <a:solidFill>
                  <a:schemeClr val="tx2"/>
                </a:solidFill>
              </a:rPr>
              <a:t>The Turnover column provides information about the total amount of money exchanged during a trading day, which can be used to calculate the growth rate of a company.</a:t>
            </a:r>
          </a:p>
          <a:p>
            <a:pPr marL="285750" indent="-285750">
              <a:buFont typeface="Wingdings" panose="05000000000000000000" pitchFamily="2" charset="2"/>
              <a:buChar char="Ø"/>
            </a:pPr>
            <a:r>
              <a:rPr lang="en-US" sz="2000" b="1" dirty="0">
                <a:solidFill>
                  <a:schemeClr val="tx2"/>
                </a:solidFill>
              </a:rPr>
              <a:t>Additionally, the VWAP column provides a weighted average price of a stock, which can be used to determine the market sentiment towards a particular stock.</a:t>
            </a:r>
          </a:p>
          <a:p>
            <a:pPr marL="285750" indent="-285750">
              <a:buFont typeface="Wingdings" panose="05000000000000000000" pitchFamily="2" charset="2"/>
              <a:buChar char="Ø"/>
            </a:pPr>
            <a:r>
              <a:rPr lang="en-US" sz="2000" b="1" dirty="0">
                <a:solidFill>
                  <a:schemeClr val="tx2"/>
                </a:solidFill>
              </a:rPr>
              <a:t>In summary, the Nifty 50 each company data set provides a wealth of information that can be used to gain a better understanding of the performance and trends of stocks in the Nifty 50 index.</a:t>
            </a:r>
          </a:p>
          <a:p>
            <a:endParaRPr lang="en-IN" sz="2000" b="1" dirty="0">
              <a:solidFill>
                <a:schemeClr val="accent2"/>
              </a:solidFill>
            </a:endParaRPr>
          </a:p>
        </p:txBody>
      </p:sp>
      <p:sp>
        <p:nvSpPr>
          <p:cNvPr id="5" name="Rectangle 4">
            <a:extLst>
              <a:ext uri="{FF2B5EF4-FFF2-40B4-BE49-F238E27FC236}">
                <a16:creationId xmlns:a16="http://schemas.microsoft.com/office/drawing/2014/main" id="{211E231B-C922-8714-D285-FC168CCA5C26}"/>
              </a:ext>
            </a:extLst>
          </p:cNvPr>
          <p:cNvSpPr/>
          <p:nvPr/>
        </p:nvSpPr>
        <p:spPr>
          <a:xfrm>
            <a:off x="4997115" y="305471"/>
            <a:ext cx="2197768" cy="558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n w="0"/>
                <a:solidFill>
                  <a:schemeClr val="tx1"/>
                </a:solidFill>
                <a:effectLst>
                  <a:outerShdw blurRad="38100" dist="19050" dir="2700000" algn="tl" rotWithShape="0">
                    <a:schemeClr val="dk1">
                      <a:alpha val="40000"/>
                    </a:schemeClr>
                  </a:outerShdw>
                </a:effectLst>
              </a:rPr>
              <a:t>Conclusion </a:t>
            </a:r>
            <a:endParaRPr lang="en-IN" sz="3200" b="1"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68818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0A501BD-3F7B-CAD1-8F48-E0ADDB667BC6}"/>
              </a:ext>
            </a:extLst>
          </p:cNvPr>
          <p:cNvSpPr>
            <a:spLocks noGrp="1"/>
          </p:cNvSpPr>
          <p:nvPr>
            <p:ph type="title"/>
          </p:nvPr>
        </p:nvSpPr>
        <p:spPr/>
        <p:txBody>
          <a:bodyPr/>
          <a:lstStyle/>
          <a:p>
            <a:r>
              <a:rPr lang="en-US" dirty="0"/>
              <a:t>Mahindra &amp; Mahindra Ltd.</a:t>
            </a:r>
            <a:endParaRPr lang="en-IN" dirty="0"/>
          </a:p>
        </p:txBody>
      </p:sp>
      <p:sp>
        <p:nvSpPr>
          <p:cNvPr id="12" name="Content Placeholder 7">
            <a:extLst>
              <a:ext uri="{FF2B5EF4-FFF2-40B4-BE49-F238E27FC236}">
                <a16:creationId xmlns:a16="http://schemas.microsoft.com/office/drawing/2014/main" id="{F61ADF55-2E42-6FD0-CA58-DB168EE14E2C}"/>
              </a:ext>
            </a:extLst>
          </p:cNvPr>
          <p:cNvSpPr>
            <a:spLocks noGrp="1"/>
          </p:cNvSpPr>
          <p:nvPr>
            <p:ph idx="1"/>
          </p:nvPr>
        </p:nvSpPr>
        <p:spPr>
          <a:xfrm>
            <a:off x="1097280" y="2040824"/>
            <a:ext cx="3234088" cy="557997"/>
          </a:xfrm>
        </p:spPr>
        <p:txBody>
          <a:bodyPr>
            <a:normAutofit/>
          </a:bodyPr>
          <a:lstStyle/>
          <a:p>
            <a:pPr marL="457200" indent="-457200">
              <a:buFont typeface="+mj-lt"/>
              <a:buAutoNum type="arabicPeriod"/>
            </a:pPr>
            <a:r>
              <a:rPr lang="en-US" sz="2800" b="1" dirty="0"/>
              <a:t>Data Visualization</a:t>
            </a:r>
            <a:endParaRPr lang="en-IN" sz="2800" b="1" dirty="0"/>
          </a:p>
        </p:txBody>
      </p:sp>
      <p:pic>
        <p:nvPicPr>
          <p:cNvPr id="4101" name="Picture 5">
            <a:extLst>
              <a:ext uri="{FF2B5EF4-FFF2-40B4-BE49-F238E27FC236}">
                <a16:creationId xmlns:a16="http://schemas.microsoft.com/office/drawing/2014/main" id="{C7FEB78A-B944-8C57-7891-B14AC55EAB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90" y="2770744"/>
            <a:ext cx="5493671" cy="3367768"/>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9">
            <a:extLst>
              <a:ext uri="{FF2B5EF4-FFF2-40B4-BE49-F238E27FC236}">
                <a16:creationId xmlns:a16="http://schemas.microsoft.com/office/drawing/2014/main" id="{B8789858-2D88-E9AF-4DDE-BE2AB147E6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3182" y="2678303"/>
            <a:ext cx="5795261" cy="35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131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44A82532-8ADC-9082-B1B6-216E97F84C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75363"/>
            <a:ext cx="5805988" cy="366212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BFEC7830-34F4-E68D-7AC1-0549DDDE2C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2361" y="1259380"/>
            <a:ext cx="6119639" cy="4339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441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9A22B2D2-B635-67BA-2177-ADE7B7EF67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052" y="106180"/>
            <a:ext cx="5190724" cy="320250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8C752FAC-FC2A-75C3-0B1F-29AABA7B3C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052" y="3308684"/>
            <a:ext cx="5068301" cy="308729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9C4EF2CD-405B-20F0-D884-E0435BAD54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0333" y="106180"/>
            <a:ext cx="5603056" cy="3461347"/>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E41E537E-7C52-CC39-CE28-B94E56FC33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3162" y="3567527"/>
            <a:ext cx="5440227" cy="2828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901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EDA by </a:t>
            </a:r>
            <a:r>
              <a:rPr lang="en-US" dirty="0">
                <a:solidFill>
                  <a:schemeClr val="accent1"/>
                </a:solidFill>
              </a:rPr>
              <a:t>INDUSTRY</a:t>
            </a:r>
            <a:r>
              <a:rPr lang="en-US" dirty="0"/>
              <a:t> </a:t>
            </a:r>
          </a:p>
        </p:txBody>
      </p:sp>
      <p:sp>
        <p:nvSpPr>
          <p:cNvPr id="3" name="Rectangle 2">
            <a:extLst>
              <a:ext uri="{FF2B5EF4-FFF2-40B4-BE49-F238E27FC236}">
                <a16:creationId xmlns:a16="http://schemas.microsoft.com/office/drawing/2014/main" id="{F0C3580F-4AA7-95ED-D5DF-F9C61C077042}"/>
              </a:ext>
            </a:extLst>
          </p:cNvPr>
          <p:cNvSpPr/>
          <p:nvPr/>
        </p:nvSpPr>
        <p:spPr>
          <a:xfrm>
            <a:off x="4215864" y="1980267"/>
            <a:ext cx="3003082" cy="558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n w="0"/>
                <a:solidFill>
                  <a:schemeClr val="tx1"/>
                </a:solidFill>
                <a:effectLst>
                  <a:outerShdw blurRad="38100" dist="19050" dir="2700000" algn="tl" rotWithShape="0">
                    <a:schemeClr val="dk1">
                      <a:alpha val="40000"/>
                    </a:schemeClr>
                  </a:outerShdw>
                </a:effectLst>
              </a:rPr>
              <a:t>AUTOMOBILE</a:t>
            </a:r>
            <a:endParaRPr lang="en-IN" sz="3200" b="1" dirty="0">
              <a:ln w="0"/>
              <a:solidFill>
                <a:schemeClr val="tx1"/>
              </a:solidFill>
              <a:effectLst>
                <a:outerShdw blurRad="38100" dist="19050" dir="2700000" algn="tl" rotWithShape="0">
                  <a:schemeClr val="dk1">
                    <a:alpha val="40000"/>
                  </a:schemeClr>
                </a:outerShdw>
              </a:effectLst>
            </a:endParaRPr>
          </a:p>
        </p:txBody>
      </p:sp>
      <p:sp>
        <p:nvSpPr>
          <p:cNvPr id="7" name="Arrow: Down 6">
            <a:extLst>
              <a:ext uri="{FF2B5EF4-FFF2-40B4-BE49-F238E27FC236}">
                <a16:creationId xmlns:a16="http://schemas.microsoft.com/office/drawing/2014/main" id="{9FFF6653-3E5E-3B4D-CF6E-5CF36C969D92}"/>
              </a:ext>
            </a:extLst>
          </p:cNvPr>
          <p:cNvSpPr/>
          <p:nvPr/>
        </p:nvSpPr>
        <p:spPr>
          <a:xfrm>
            <a:off x="5654842" y="2538533"/>
            <a:ext cx="185019" cy="3750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DFBB62DB-7165-7F68-AC46-2D34DA7F6AB2}"/>
              </a:ext>
            </a:extLst>
          </p:cNvPr>
          <p:cNvCxnSpPr>
            <a:cxnSpLocks/>
          </p:cNvCxnSpPr>
          <p:nvPr/>
        </p:nvCxnSpPr>
        <p:spPr>
          <a:xfrm>
            <a:off x="1684421" y="3658964"/>
            <a:ext cx="7940842"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73FF358-F122-3EB3-C4EA-6E2A1ADD7527}"/>
              </a:ext>
            </a:extLst>
          </p:cNvPr>
          <p:cNvCxnSpPr>
            <a:cxnSpLocks/>
          </p:cNvCxnSpPr>
          <p:nvPr/>
        </p:nvCxnSpPr>
        <p:spPr>
          <a:xfrm>
            <a:off x="1684421" y="3663857"/>
            <a:ext cx="0" cy="619385"/>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EDBA84-876F-B753-1F59-22A5FC31642F}"/>
              </a:ext>
            </a:extLst>
          </p:cNvPr>
          <p:cNvCxnSpPr>
            <a:cxnSpLocks/>
          </p:cNvCxnSpPr>
          <p:nvPr/>
        </p:nvCxnSpPr>
        <p:spPr>
          <a:xfrm>
            <a:off x="9625263" y="3658964"/>
            <a:ext cx="0" cy="619385"/>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DDA1C25-1328-3574-B9FA-9849908BBA0A}"/>
              </a:ext>
            </a:extLst>
          </p:cNvPr>
          <p:cNvCxnSpPr>
            <a:cxnSpLocks/>
          </p:cNvCxnSpPr>
          <p:nvPr/>
        </p:nvCxnSpPr>
        <p:spPr>
          <a:xfrm>
            <a:off x="7995385" y="3658964"/>
            <a:ext cx="0" cy="6193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A99957F-BB62-7D63-0A09-8B294E11D9DC}"/>
              </a:ext>
            </a:extLst>
          </p:cNvPr>
          <p:cNvCxnSpPr>
            <a:cxnSpLocks/>
          </p:cNvCxnSpPr>
          <p:nvPr/>
        </p:nvCxnSpPr>
        <p:spPr>
          <a:xfrm>
            <a:off x="6540366" y="3700593"/>
            <a:ext cx="0" cy="619385"/>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9B02BFC-B4A8-39BC-86D8-0351A0B0807D}"/>
              </a:ext>
            </a:extLst>
          </p:cNvPr>
          <p:cNvCxnSpPr>
            <a:cxnSpLocks/>
          </p:cNvCxnSpPr>
          <p:nvPr/>
        </p:nvCxnSpPr>
        <p:spPr>
          <a:xfrm>
            <a:off x="3275798" y="3663857"/>
            <a:ext cx="0" cy="619385"/>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BB30170-19BA-E4B8-2538-C4F2236C663A}"/>
              </a:ext>
            </a:extLst>
          </p:cNvPr>
          <p:cNvCxnSpPr>
            <a:cxnSpLocks/>
          </p:cNvCxnSpPr>
          <p:nvPr/>
        </p:nvCxnSpPr>
        <p:spPr>
          <a:xfrm>
            <a:off x="4947384" y="3658964"/>
            <a:ext cx="0" cy="619385"/>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EB0DE681-7A80-87D2-60F7-5513A70CFE9D}"/>
              </a:ext>
            </a:extLst>
          </p:cNvPr>
          <p:cNvSpPr/>
          <p:nvPr/>
        </p:nvSpPr>
        <p:spPr>
          <a:xfrm>
            <a:off x="4482697" y="2942959"/>
            <a:ext cx="2469415" cy="308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n w="0"/>
                <a:solidFill>
                  <a:schemeClr val="tx1"/>
                </a:solidFill>
                <a:effectLst>
                  <a:outerShdw blurRad="38100" dist="19050" dir="2700000" algn="tl" rotWithShape="0">
                    <a:schemeClr val="dk1">
                      <a:alpha val="40000"/>
                    </a:schemeClr>
                  </a:outerShdw>
                </a:effectLst>
              </a:rPr>
              <a:t>Company Names</a:t>
            </a:r>
            <a:endParaRPr lang="en-IN" sz="2000" b="1" dirty="0">
              <a:ln w="0"/>
              <a:solidFill>
                <a:schemeClr val="tx1"/>
              </a:solidFill>
              <a:effectLst>
                <a:outerShdw blurRad="38100" dist="19050" dir="2700000" algn="tl" rotWithShape="0">
                  <a:schemeClr val="dk1">
                    <a:alpha val="40000"/>
                  </a:schemeClr>
                </a:outerShdw>
              </a:effectLst>
            </a:endParaRPr>
          </a:p>
        </p:txBody>
      </p:sp>
      <p:sp>
        <p:nvSpPr>
          <p:cNvPr id="27" name="Arrow: Down 26">
            <a:extLst>
              <a:ext uri="{FF2B5EF4-FFF2-40B4-BE49-F238E27FC236}">
                <a16:creationId xmlns:a16="http://schemas.microsoft.com/office/drawing/2014/main" id="{05FF2E90-34DF-2E6E-52DD-0D5974E62005}"/>
              </a:ext>
            </a:extLst>
          </p:cNvPr>
          <p:cNvSpPr/>
          <p:nvPr/>
        </p:nvSpPr>
        <p:spPr>
          <a:xfrm>
            <a:off x="5654842" y="3271841"/>
            <a:ext cx="181543" cy="3143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CD2C3606-A577-483E-CB86-4E762270CC6C}"/>
              </a:ext>
            </a:extLst>
          </p:cNvPr>
          <p:cNvSpPr txBox="1"/>
          <p:nvPr/>
        </p:nvSpPr>
        <p:spPr>
          <a:xfrm>
            <a:off x="926162" y="4278348"/>
            <a:ext cx="1640562" cy="369332"/>
          </a:xfrm>
          <a:prstGeom prst="rect">
            <a:avLst/>
          </a:prstGeom>
          <a:noFill/>
        </p:spPr>
        <p:txBody>
          <a:bodyPr wrap="square">
            <a:spAutoFit/>
          </a:bodyPr>
          <a:lstStyle/>
          <a:p>
            <a:r>
              <a:rPr lang="en-IN" dirty="0"/>
              <a:t>HEROMOTOCO</a:t>
            </a:r>
          </a:p>
        </p:txBody>
      </p:sp>
      <p:graphicFrame>
        <p:nvGraphicFramePr>
          <p:cNvPr id="40" name="Table 39">
            <a:extLst>
              <a:ext uri="{FF2B5EF4-FFF2-40B4-BE49-F238E27FC236}">
                <a16:creationId xmlns:a16="http://schemas.microsoft.com/office/drawing/2014/main" id="{1621A7C5-BBEB-98DF-1ECA-BFDB086FC888}"/>
              </a:ext>
            </a:extLst>
          </p:cNvPr>
          <p:cNvGraphicFramePr>
            <a:graphicFrameLocks noGrp="1"/>
          </p:cNvGraphicFramePr>
          <p:nvPr>
            <p:extLst>
              <p:ext uri="{D42A27DB-BD31-4B8C-83A1-F6EECF244321}">
                <p14:modId xmlns:p14="http://schemas.microsoft.com/office/powerpoint/2010/main" val="428605309"/>
              </p:ext>
            </p:extLst>
          </p:nvPr>
        </p:nvGraphicFramePr>
        <p:xfrm>
          <a:off x="2820437" y="4278348"/>
          <a:ext cx="802420" cy="365760"/>
        </p:xfrm>
        <a:graphic>
          <a:graphicData uri="http://schemas.openxmlformats.org/drawingml/2006/table">
            <a:tbl>
              <a:tblPr/>
              <a:tblGrid>
                <a:gridCol w="802420">
                  <a:extLst>
                    <a:ext uri="{9D8B030D-6E8A-4147-A177-3AD203B41FA5}">
                      <a16:colId xmlns:a16="http://schemas.microsoft.com/office/drawing/2014/main" val="3782841225"/>
                    </a:ext>
                  </a:extLst>
                </a:gridCol>
              </a:tblGrid>
              <a:tr h="0">
                <a:tc>
                  <a:txBody>
                    <a:bodyPr/>
                    <a:lstStyle/>
                    <a:p>
                      <a:pPr algn="r" fontAlgn="ctr"/>
                      <a:r>
                        <a:rPr lang="en-IN" dirty="0">
                          <a:effectLst/>
                        </a:rPr>
                        <a:t>M&amp;M</a:t>
                      </a:r>
                    </a:p>
                  </a:txBody>
                  <a:tcPr anchor="ctr">
                    <a:lnL>
                      <a:noFill/>
                    </a:lnL>
                    <a:lnR>
                      <a:noFill/>
                    </a:lnR>
                    <a:lnT>
                      <a:noFill/>
                    </a:lnT>
                    <a:lnB>
                      <a:noFill/>
                    </a:lnB>
                    <a:solidFill>
                      <a:srgbClr val="FFFFFF"/>
                    </a:solidFill>
                  </a:tcPr>
                </a:tc>
                <a:extLst>
                  <a:ext uri="{0D108BD9-81ED-4DB2-BD59-A6C34878D82A}">
                    <a16:rowId xmlns:a16="http://schemas.microsoft.com/office/drawing/2014/main" val="1901897146"/>
                  </a:ext>
                </a:extLst>
              </a:tr>
            </a:tbl>
          </a:graphicData>
        </a:graphic>
      </p:graphicFrame>
      <p:sp>
        <p:nvSpPr>
          <p:cNvPr id="41" name="Rectangle 2">
            <a:extLst>
              <a:ext uri="{FF2B5EF4-FFF2-40B4-BE49-F238E27FC236}">
                <a16:creationId xmlns:a16="http://schemas.microsoft.com/office/drawing/2014/main" id="{948BB8AF-AA40-11C9-3AE1-27F6D57ED427}"/>
              </a:ext>
            </a:extLst>
          </p:cNvPr>
          <p:cNvSpPr>
            <a:spLocks noChangeArrowheads="1"/>
          </p:cNvSpPr>
          <p:nvPr/>
        </p:nvSpPr>
        <p:spPr bwMode="auto">
          <a:xfrm>
            <a:off x="2820437" y="3954707"/>
            <a:ext cx="97263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 name="TextBox 42">
            <a:extLst>
              <a:ext uri="{FF2B5EF4-FFF2-40B4-BE49-F238E27FC236}">
                <a16:creationId xmlns:a16="http://schemas.microsoft.com/office/drawing/2014/main" id="{0C706CC9-F7E3-FA13-2DDE-72E66A8F93D9}"/>
              </a:ext>
            </a:extLst>
          </p:cNvPr>
          <p:cNvSpPr txBox="1"/>
          <p:nvPr/>
        </p:nvSpPr>
        <p:spPr>
          <a:xfrm>
            <a:off x="4355965" y="4274776"/>
            <a:ext cx="1361440" cy="369332"/>
          </a:xfrm>
          <a:prstGeom prst="rect">
            <a:avLst/>
          </a:prstGeom>
          <a:noFill/>
        </p:spPr>
        <p:txBody>
          <a:bodyPr wrap="square">
            <a:spAutoFit/>
          </a:bodyPr>
          <a:lstStyle/>
          <a:p>
            <a:r>
              <a:rPr lang="en-IN" b="0" i="0" dirty="0">
                <a:solidFill>
                  <a:srgbClr val="000000"/>
                </a:solidFill>
                <a:effectLst/>
                <a:latin typeface="Helvetica Neue"/>
              </a:rPr>
              <a:t>MARUTI</a:t>
            </a:r>
            <a:endParaRPr lang="en-IN" dirty="0"/>
          </a:p>
        </p:txBody>
      </p:sp>
      <p:graphicFrame>
        <p:nvGraphicFramePr>
          <p:cNvPr id="44" name="Table 43">
            <a:extLst>
              <a:ext uri="{FF2B5EF4-FFF2-40B4-BE49-F238E27FC236}">
                <a16:creationId xmlns:a16="http://schemas.microsoft.com/office/drawing/2014/main" id="{712843CD-161F-73D0-A177-2C841DB7A2DB}"/>
              </a:ext>
            </a:extLst>
          </p:cNvPr>
          <p:cNvGraphicFramePr>
            <a:graphicFrameLocks noGrp="1"/>
          </p:cNvGraphicFramePr>
          <p:nvPr>
            <p:extLst>
              <p:ext uri="{D42A27DB-BD31-4B8C-83A1-F6EECF244321}">
                <p14:modId xmlns:p14="http://schemas.microsoft.com/office/powerpoint/2010/main" val="342168804"/>
              </p:ext>
            </p:extLst>
          </p:nvPr>
        </p:nvGraphicFramePr>
        <p:xfrm>
          <a:off x="5717405" y="4340833"/>
          <a:ext cx="1554795" cy="365760"/>
        </p:xfrm>
        <a:graphic>
          <a:graphicData uri="http://schemas.openxmlformats.org/drawingml/2006/table">
            <a:tbl>
              <a:tblPr/>
              <a:tblGrid>
                <a:gridCol w="1554795">
                  <a:extLst>
                    <a:ext uri="{9D8B030D-6E8A-4147-A177-3AD203B41FA5}">
                      <a16:colId xmlns:a16="http://schemas.microsoft.com/office/drawing/2014/main" val="1594230122"/>
                    </a:ext>
                  </a:extLst>
                </a:gridCol>
              </a:tblGrid>
              <a:tr h="0">
                <a:tc>
                  <a:txBody>
                    <a:bodyPr/>
                    <a:lstStyle/>
                    <a:p>
                      <a:pPr algn="r" fontAlgn="ctr"/>
                      <a:r>
                        <a:rPr lang="en-IN" dirty="0">
                          <a:effectLst/>
                        </a:rPr>
                        <a:t>TATAMOTORS</a:t>
                      </a:r>
                    </a:p>
                  </a:txBody>
                  <a:tcPr anchor="ctr">
                    <a:lnL>
                      <a:noFill/>
                    </a:lnL>
                    <a:lnR>
                      <a:noFill/>
                    </a:lnR>
                    <a:lnT>
                      <a:noFill/>
                    </a:lnT>
                    <a:lnB>
                      <a:noFill/>
                    </a:lnB>
                    <a:solidFill>
                      <a:srgbClr val="FFFFFF"/>
                    </a:solidFill>
                  </a:tcPr>
                </a:tc>
                <a:extLst>
                  <a:ext uri="{0D108BD9-81ED-4DB2-BD59-A6C34878D82A}">
                    <a16:rowId xmlns:a16="http://schemas.microsoft.com/office/drawing/2014/main" val="4024224850"/>
                  </a:ext>
                </a:extLst>
              </a:tr>
            </a:tbl>
          </a:graphicData>
        </a:graphic>
      </p:graphicFrame>
      <p:sp>
        <p:nvSpPr>
          <p:cNvPr id="45" name="Rectangle 3">
            <a:extLst>
              <a:ext uri="{FF2B5EF4-FFF2-40B4-BE49-F238E27FC236}">
                <a16:creationId xmlns:a16="http://schemas.microsoft.com/office/drawing/2014/main" id="{D748F76C-9CCB-1CF3-5E43-7562D75E286D}"/>
              </a:ext>
            </a:extLst>
          </p:cNvPr>
          <p:cNvSpPr>
            <a:spLocks noChangeArrowheads="1"/>
          </p:cNvSpPr>
          <p:nvPr/>
        </p:nvSpPr>
        <p:spPr bwMode="auto">
          <a:xfrm>
            <a:off x="5717405" y="4017192"/>
            <a:ext cx="1884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6" name="Table 45">
            <a:extLst>
              <a:ext uri="{FF2B5EF4-FFF2-40B4-BE49-F238E27FC236}">
                <a16:creationId xmlns:a16="http://schemas.microsoft.com/office/drawing/2014/main" id="{FD0B6806-3200-4419-DC96-887D1ED2FFB1}"/>
              </a:ext>
            </a:extLst>
          </p:cNvPr>
          <p:cNvGraphicFramePr>
            <a:graphicFrameLocks noGrp="1"/>
          </p:cNvGraphicFramePr>
          <p:nvPr>
            <p:extLst>
              <p:ext uri="{D42A27DB-BD31-4B8C-83A1-F6EECF244321}">
                <p14:modId xmlns:p14="http://schemas.microsoft.com/office/powerpoint/2010/main" val="2484609599"/>
              </p:ext>
            </p:extLst>
          </p:nvPr>
        </p:nvGraphicFramePr>
        <p:xfrm>
          <a:off x="7347281" y="4272299"/>
          <a:ext cx="1372826" cy="365760"/>
        </p:xfrm>
        <a:graphic>
          <a:graphicData uri="http://schemas.openxmlformats.org/drawingml/2006/table">
            <a:tbl>
              <a:tblPr/>
              <a:tblGrid>
                <a:gridCol w="1372826">
                  <a:extLst>
                    <a:ext uri="{9D8B030D-6E8A-4147-A177-3AD203B41FA5}">
                      <a16:colId xmlns:a16="http://schemas.microsoft.com/office/drawing/2014/main" val="1659568341"/>
                    </a:ext>
                  </a:extLst>
                </a:gridCol>
              </a:tblGrid>
              <a:tr h="0">
                <a:tc>
                  <a:txBody>
                    <a:bodyPr/>
                    <a:lstStyle/>
                    <a:p>
                      <a:pPr algn="r" fontAlgn="ctr"/>
                      <a:r>
                        <a:rPr lang="en-IN" dirty="0">
                          <a:effectLst/>
                        </a:rPr>
                        <a:t>EICHERMOT</a:t>
                      </a:r>
                    </a:p>
                  </a:txBody>
                  <a:tcPr anchor="ctr">
                    <a:lnL>
                      <a:noFill/>
                    </a:lnL>
                    <a:lnR>
                      <a:noFill/>
                    </a:lnR>
                    <a:lnT>
                      <a:noFill/>
                    </a:lnT>
                    <a:lnB>
                      <a:noFill/>
                    </a:lnB>
                    <a:solidFill>
                      <a:srgbClr val="FFFFFF"/>
                    </a:solidFill>
                  </a:tcPr>
                </a:tc>
                <a:extLst>
                  <a:ext uri="{0D108BD9-81ED-4DB2-BD59-A6C34878D82A}">
                    <a16:rowId xmlns:a16="http://schemas.microsoft.com/office/drawing/2014/main" val="1687185655"/>
                  </a:ext>
                </a:extLst>
              </a:tr>
            </a:tbl>
          </a:graphicData>
        </a:graphic>
      </p:graphicFrame>
      <p:sp>
        <p:nvSpPr>
          <p:cNvPr id="47" name="Rectangle 4">
            <a:extLst>
              <a:ext uri="{FF2B5EF4-FFF2-40B4-BE49-F238E27FC236}">
                <a16:creationId xmlns:a16="http://schemas.microsoft.com/office/drawing/2014/main" id="{34579D78-D2F8-A173-29E5-47478B75303A}"/>
              </a:ext>
            </a:extLst>
          </p:cNvPr>
          <p:cNvSpPr>
            <a:spLocks noChangeArrowheads="1"/>
          </p:cNvSpPr>
          <p:nvPr/>
        </p:nvSpPr>
        <p:spPr bwMode="auto">
          <a:xfrm>
            <a:off x="6835507" y="3948658"/>
            <a:ext cx="216418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8" name="Table 47">
            <a:extLst>
              <a:ext uri="{FF2B5EF4-FFF2-40B4-BE49-F238E27FC236}">
                <a16:creationId xmlns:a16="http://schemas.microsoft.com/office/drawing/2014/main" id="{F7520E7D-9209-AF5D-69B3-F7D8AE4B4537}"/>
              </a:ext>
            </a:extLst>
          </p:cNvPr>
          <p:cNvGraphicFramePr>
            <a:graphicFrameLocks noGrp="1"/>
          </p:cNvGraphicFramePr>
          <p:nvPr>
            <p:extLst>
              <p:ext uri="{D42A27DB-BD31-4B8C-83A1-F6EECF244321}">
                <p14:modId xmlns:p14="http://schemas.microsoft.com/office/powerpoint/2010/main" val="3237337825"/>
              </p:ext>
            </p:extLst>
          </p:nvPr>
        </p:nvGraphicFramePr>
        <p:xfrm>
          <a:off x="8788085" y="4235743"/>
          <a:ext cx="1566995" cy="365760"/>
        </p:xfrm>
        <a:graphic>
          <a:graphicData uri="http://schemas.openxmlformats.org/drawingml/2006/table">
            <a:tbl>
              <a:tblPr/>
              <a:tblGrid>
                <a:gridCol w="1566995">
                  <a:extLst>
                    <a:ext uri="{9D8B030D-6E8A-4147-A177-3AD203B41FA5}">
                      <a16:colId xmlns:a16="http://schemas.microsoft.com/office/drawing/2014/main" val="594860336"/>
                    </a:ext>
                  </a:extLst>
                </a:gridCol>
              </a:tblGrid>
              <a:tr h="0">
                <a:tc>
                  <a:txBody>
                    <a:bodyPr/>
                    <a:lstStyle/>
                    <a:p>
                      <a:pPr algn="r" fontAlgn="ctr"/>
                      <a:r>
                        <a:rPr lang="en-IN" dirty="0">
                          <a:effectLst/>
                        </a:rPr>
                        <a:t>BAJAJ-AUTO</a:t>
                      </a:r>
                    </a:p>
                  </a:txBody>
                  <a:tcPr anchor="ctr">
                    <a:lnL>
                      <a:noFill/>
                    </a:lnL>
                    <a:lnR>
                      <a:noFill/>
                    </a:lnR>
                    <a:lnT>
                      <a:noFill/>
                    </a:lnT>
                    <a:lnB>
                      <a:noFill/>
                    </a:lnB>
                    <a:solidFill>
                      <a:srgbClr val="FFFFFF"/>
                    </a:solidFill>
                  </a:tcPr>
                </a:tc>
                <a:extLst>
                  <a:ext uri="{0D108BD9-81ED-4DB2-BD59-A6C34878D82A}">
                    <a16:rowId xmlns:a16="http://schemas.microsoft.com/office/drawing/2014/main" val="2292440115"/>
                  </a:ext>
                </a:extLst>
              </a:tr>
            </a:tbl>
          </a:graphicData>
        </a:graphic>
      </p:graphicFrame>
      <p:sp>
        <p:nvSpPr>
          <p:cNvPr id="49" name="Rectangle 5">
            <a:extLst>
              <a:ext uri="{FF2B5EF4-FFF2-40B4-BE49-F238E27FC236}">
                <a16:creationId xmlns:a16="http://schemas.microsoft.com/office/drawing/2014/main" id="{05BD6F4A-2F8A-D7CE-08FD-46106B2B89E1}"/>
              </a:ext>
            </a:extLst>
          </p:cNvPr>
          <p:cNvSpPr>
            <a:spLocks noChangeArrowheads="1"/>
          </p:cNvSpPr>
          <p:nvPr/>
        </p:nvSpPr>
        <p:spPr bwMode="auto">
          <a:xfrm>
            <a:off x="10589293" y="3912102"/>
            <a:ext cx="18993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351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ABA1C-0329-4E94-B727-E20AA869C42F}"/>
              </a:ext>
            </a:extLst>
          </p:cNvPr>
          <p:cNvSpPr>
            <a:spLocks noGrp="1"/>
          </p:cNvSpPr>
          <p:nvPr>
            <p:ph type="title"/>
          </p:nvPr>
        </p:nvSpPr>
        <p:spPr/>
        <p:txBody>
          <a:bodyPr/>
          <a:lstStyle/>
          <a:p>
            <a:r>
              <a:rPr lang="en-US" dirty="0"/>
              <a:t>Maruti Suzuki India Ltd.</a:t>
            </a:r>
            <a:endParaRPr lang="en-IN" dirty="0"/>
          </a:p>
        </p:txBody>
      </p:sp>
      <p:sp>
        <p:nvSpPr>
          <p:cNvPr id="4" name="Content Placeholder 7">
            <a:extLst>
              <a:ext uri="{FF2B5EF4-FFF2-40B4-BE49-F238E27FC236}">
                <a16:creationId xmlns:a16="http://schemas.microsoft.com/office/drawing/2014/main" id="{EA5DD290-7A1A-585C-8B62-91735EF51A07}"/>
              </a:ext>
            </a:extLst>
          </p:cNvPr>
          <p:cNvSpPr>
            <a:spLocks noGrp="1"/>
          </p:cNvSpPr>
          <p:nvPr>
            <p:ph idx="1"/>
          </p:nvPr>
        </p:nvSpPr>
        <p:spPr>
          <a:xfrm>
            <a:off x="1097280" y="2040824"/>
            <a:ext cx="3234088" cy="557997"/>
          </a:xfrm>
        </p:spPr>
        <p:txBody>
          <a:bodyPr>
            <a:normAutofit/>
          </a:bodyPr>
          <a:lstStyle/>
          <a:p>
            <a:pPr marL="457200" indent="-457200">
              <a:buFont typeface="+mj-lt"/>
              <a:buAutoNum type="arabicPeriod"/>
            </a:pPr>
            <a:r>
              <a:rPr lang="en-US" sz="2800" b="1" dirty="0"/>
              <a:t>Data Visualization</a:t>
            </a:r>
            <a:endParaRPr lang="en-IN" sz="2800" b="1" dirty="0"/>
          </a:p>
        </p:txBody>
      </p:sp>
      <p:pic>
        <p:nvPicPr>
          <p:cNvPr id="9218" name="Picture 2">
            <a:extLst>
              <a:ext uri="{FF2B5EF4-FFF2-40B4-BE49-F238E27FC236}">
                <a16:creationId xmlns:a16="http://schemas.microsoft.com/office/drawing/2014/main" id="{647D1AA8-F0CD-3EFA-7BDA-BA677B23F8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666" y="2787518"/>
            <a:ext cx="5313496" cy="321624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FDCDC05C-E651-F1E7-FC7D-136DE3BA31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787518"/>
            <a:ext cx="5600489" cy="3385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2556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3091DDDC-5103-6A98-B876-514DD838E2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630" y="132348"/>
            <a:ext cx="4564530" cy="2816162"/>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1DBD34EC-407D-5954-EBB2-538B09B595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4196" y="0"/>
            <a:ext cx="4728158" cy="330677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7A01A508-1955-C724-4BBE-4A619086CE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630" y="2948510"/>
            <a:ext cx="5563401" cy="343685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6">
            <a:extLst>
              <a:ext uri="{FF2B5EF4-FFF2-40B4-BE49-F238E27FC236}">
                <a16:creationId xmlns:a16="http://schemas.microsoft.com/office/drawing/2014/main" id="{63C0EC71-9889-7CF7-CB88-907EB94CAC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1357" y="3186835"/>
            <a:ext cx="5070997" cy="3198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694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C42C9-2C57-06EE-27E6-A74E41FE492A}"/>
              </a:ext>
            </a:extLst>
          </p:cNvPr>
          <p:cNvSpPr>
            <a:spLocks noGrp="1"/>
          </p:cNvSpPr>
          <p:nvPr>
            <p:ph type="title"/>
          </p:nvPr>
        </p:nvSpPr>
        <p:spPr/>
        <p:txBody>
          <a:bodyPr/>
          <a:lstStyle/>
          <a:p>
            <a:r>
              <a:rPr lang="en-US" dirty="0"/>
              <a:t>Tata Motors Limited.</a:t>
            </a:r>
            <a:endParaRPr lang="en-IN" dirty="0"/>
          </a:p>
        </p:txBody>
      </p:sp>
      <p:sp>
        <p:nvSpPr>
          <p:cNvPr id="4" name="Content Placeholder 7">
            <a:extLst>
              <a:ext uri="{FF2B5EF4-FFF2-40B4-BE49-F238E27FC236}">
                <a16:creationId xmlns:a16="http://schemas.microsoft.com/office/drawing/2014/main" id="{2DF67FAA-7B0E-3D41-D220-F3F9F881D06F}"/>
              </a:ext>
            </a:extLst>
          </p:cNvPr>
          <p:cNvSpPr>
            <a:spLocks noGrp="1"/>
          </p:cNvSpPr>
          <p:nvPr>
            <p:ph idx="1"/>
          </p:nvPr>
        </p:nvSpPr>
        <p:spPr>
          <a:xfrm>
            <a:off x="1097280" y="2040824"/>
            <a:ext cx="3234088" cy="557997"/>
          </a:xfrm>
        </p:spPr>
        <p:txBody>
          <a:bodyPr>
            <a:normAutofit/>
          </a:bodyPr>
          <a:lstStyle/>
          <a:p>
            <a:pPr marL="457200" indent="-457200">
              <a:buFont typeface="+mj-lt"/>
              <a:buAutoNum type="arabicPeriod"/>
            </a:pPr>
            <a:r>
              <a:rPr lang="en-US" sz="2800" b="1" dirty="0"/>
              <a:t>Data Visualization</a:t>
            </a:r>
            <a:endParaRPr lang="en-IN" sz="2800" b="1" dirty="0"/>
          </a:p>
        </p:txBody>
      </p:sp>
      <p:pic>
        <p:nvPicPr>
          <p:cNvPr id="14338" name="Picture 2">
            <a:extLst>
              <a:ext uri="{FF2B5EF4-FFF2-40B4-BE49-F238E27FC236}">
                <a16:creationId xmlns:a16="http://schemas.microsoft.com/office/drawing/2014/main" id="{8B06CE0E-12F9-303A-72C4-AEBABED3C6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540" y="2902285"/>
            <a:ext cx="5342873" cy="3275324"/>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08E4A20B-1092-47C8-4C71-D307B4514E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480" y="2598821"/>
            <a:ext cx="5709521" cy="3500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410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330F7526-E5CF-45D8-7AE9-DF00016755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34" y="250258"/>
            <a:ext cx="5391540" cy="3326400"/>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F187C330-1FD1-07E1-4784-A4E487A667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
            <a:ext cx="5876524" cy="3667224"/>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a:extLst>
              <a:ext uri="{FF2B5EF4-FFF2-40B4-BE49-F238E27FC236}">
                <a16:creationId xmlns:a16="http://schemas.microsoft.com/office/drawing/2014/main" id="{D3C8C3E3-F4B5-EB07-F819-3162C33F1C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919" y="3576658"/>
            <a:ext cx="5311355" cy="2779461"/>
          </a:xfrm>
          <a:prstGeom prst="rect">
            <a:avLst/>
          </a:prstGeom>
          <a:noFill/>
          <a:extLst>
            <a:ext uri="{909E8E84-426E-40DD-AFC4-6F175D3DCCD1}">
              <a14:hiddenFill xmlns:a14="http://schemas.microsoft.com/office/drawing/2010/main">
                <a:solidFill>
                  <a:srgbClr val="FFFFFF"/>
                </a:solidFill>
              </a14:hiddenFill>
            </a:ext>
          </a:extLst>
        </p:spPr>
      </p:pic>
      <p:pic>
        <p:nvPicPr>
          <p:cNvPr id="15368" name="Picture 8">
            <a:extLst>
              <a:ext uri="{FF2B5EF4-FFF2-40B4-BE49-F238E27FC236}">
                <a16:creationId xmlns:a16="http://schemas.microsoft.com/office/drawing/2014/main" id="{BAB88B0F-D10F-F945-57CC-62E46C0971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98096" y="3667225"/>
            <a:ext cx="5496161" cy="2779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141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C42C9-2C57-06EE-27E6-A74E41FE492A}"/>
              </a:ext>
            </a:extLst>
          </p:cNvPr>
          <p:cNvSpPr>
            <a:spLocks noGrp="1"/>
          </p:cNvSpPr>
          <p:nvPr>
            <p:ph type="title"/>
          </p:nvPr>
        </p:nvSpPr>
        <p:spPr/>
        <p:txBody>
          <a:bodyPr/>
          <a:lstStyle/>
          <a:p>
            <a:r>
              <a:rPr lang="en-US" dirty="0"/>
              <a:t>Eicher Motors Limited.</a:t>
            </a:r>
            <a:endParaRPr lang="en-IN" dirty="0"/>
          </a:p>
        </p:txBody>
      </p:sp>
      <p:sp>
        <p:nvSpPr>
          <p:cNvPr id="4" name="Content Placeholder 7">
            <a:extLst>
              <a:ext uri="{FF2B5EF4-FFF2-40B4-BE49-F238E27FC236}">
                <a16:creationId xmlns:a16="http://schemas.microsoft.com/office/drawing/2014/main" id="{2DF67FAA-7B0E-3D41-D220-F3F9F881D06F}"/>
              </a:ext>
            </a:extLst>
          </p:cNvPr>
          <p:cNvSpPr>
            <a:spLocks noGrp="1"/>
          </p:cNvSpPr>
          <p:nvPr>
            <p:ph idx="1"/>
          </p:nvPr>
        </p:nvSpPr>
        <p:spPr>
          <a:xfrm>
            <a:off x="1097280" y="2040824"/>
            <a:ext cx="3234088" cy="557997"/>
          </a:xfrm>
        </p:spPr>
        <p:txBody>
          <a:bodyPr>
            <a:normAutofit/>
          </a:bodyPr>
          <a:lstStyle/>
          <a:p>
            <a:pPr marL="457200" indent="-457200">
              <a:buFont typeface="+mj-lt"/>
              <a:buAutoNum type="arabicPeriod"/>
            </a:pPr>
            <a:r>
              <a:rPr lang="en-US" sz="2800" b="1" dirty="0"/>
              <a:t>Data Visualization</a:t>
            </a:r>
            <a:endParaRPr lang="en-IN" sz="2800" b="1" dirty="0"/>
          </a:p>
        </p:txBody>
      </p:sp>
      <p:pic>
        <p:nvPicPr>
          <p:cNvPr id="13315" name="Picture 3">
            <a:extLst>
              <a:ext uri="{FF2B5EF4-FFF2-40B4-BE49-F238E27FC236}">
                <a16:creationId xmlns:a16="http://schemas.microsoft.com/office/drawing/2014/main" id="{12F0A812-77EA-2FAC-7186-37D56FBECC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98821"/>
            <a:ext cx="5924149" cy="3536805"/>
          </a:xfrm>
          <a:prstGeom prst="rect">
            <a:avLst/>
          </a:prstGeom>
          <a:noFill/>
          <a:extLst>
            <a:ext uri="{909E8E84-426E-40DD-AFC4-6F175D3DCCD1}">
              <a14:hiddenFill xmlns:a14="http://schemas.microsoft.com/office/drawing/2010/main">
                <a:solidFill>
                  <a:srgbClr val="FFFFFF"/>
                </a:solidFill>
              </a14:hiddenFill>
            </a:ext>
          </a:extLst>
        </p:spPr>
      </p:pic>
      <p:pic>
        <p:nvPicPr>
          <p:cNvPr id="13317" name="Picture 5">
            <a:extLst>
              <a:ext uri="{FF2B5EF4-FFF2-40B4-BE49-F238E27FC236}">
                <a16:creationId xmlns:a16="http://schemas.microsoft.com/office/drawing/2014/main" id="{04C26FC9-4BE6-27A9-4C82-B3D3B82DD0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2160" y="2377919"/>
            <a:ext cx="6410425" cy="3921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747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BCFC6113-79C6-5BE1-AD18-939C622D10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57086"/>
            <a:ext cx="6096000" cy="3262964"/>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a:extLst>
              <a:ext uri="{FF2B5EF4-FFF2-40B4-BE49-F238E27FC236}">
                <a16:creationId xmlns:a16="http://schemas.microsoft.com/office/drawing/2014/main" id="{25CF5313-8974-4435-3FDE-3010D27DA6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3423" y="3192583"/>
            <a:ext cx="5224463" cy="3227467"/>
          </a:xfrm>
          <a:prstGeom prst="rect">
            <a:avLst/>
          </a:prstGeom>
          <a:noFill/>
          <a:extLst>
            <a:ext uri="{909E8E84-426E-40DD-AFC4-6F175D3DCCD1}">
              <a14:hiddenFill xmlns:a14="http://schemas.microsoft.com/office/drawing/2010/main">
                <a:solidFill>
                  <a:srgbClr val="FFFFFF"/>
                </a:solidFill>
              </a14:hiddenFill>
            </a:ext>
          </a:extLst>
        </p:spPr>
      </p:pic>
      <p:pic>
        <p:nvPicPr>
          <p:cNvPr id="16392" name="Picture 8">
            <a:extLst>
              <a:ext uri="{FF2B5EF4-FFF2-40B4-BE49-F238E27FC236}">
                <a16:creationId xmlns:a16="http://schemas.microsoft.com/office/drawing/2014/main" id="{CFF8F56C-CAFD-8751-6B51-9D4B67D2AF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096000" cy="3151447"/>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a:extLst>
              <a:ext uri="{FF2B5EF4-FFF2-40B4-BE49-F238E27FC236}">
                <a16:creationId xmlns:a16="http://schemas.microsoft.com/office/drawing/2014/main" id="{DA71F421-FAB1-D935-4609-BAA2A10C4E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3423" y="0"/>
            <a:ext cx="5554578" cy="3151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5303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C42C9-2C57-06EE-27E6-A74E41FE492A}"/>
              </a:ext>
            </a:extLst>
          </p:cNvPr>
          <p:cNvSpPr>
            <a:spLocks noGrp="1"/>
          </p:cNvSpPr>
          <p:nvPr>
            <p:ph type="title"/>
          </p:nvPr>
        </p:nvSpPr>
        <p:spPr/>
        <p:txBody>
          <a:bodyPr/>
          <a:lstStyle/>
          <a:p>
            <a:r>
              <a:rPr lang="en-US" dirty="0"/>
              <a:t>Bajaj Auto Limited.</a:t>
            </a:r>
            <a:endParaRPr lang="en-IN" dirty="0"/>
          </a:p>
        </p:txBody>
      </p:sp>
      <p:sp>
        <p:nvSpPr>
          <p:cNvPr id="4" name="Content Placeholder 7">
            <a:extLst>
              <a:ext uri="{FF2B5EF4-FFF2-40B4-BE49-F238E27FC236}">
                <a16:creationId xmlns:a16="http://schemas.microsoft.com/office/drawing/2014/main" id="{2DF67FAA-7B0E-3D41-D220-F3F9F881D06F}"/>
              </a:ext>
            </a:extLst>
          </p:cNvPr>
          <p:cNvSpPr>
            <a:spLocks noGrp="1"/>
          </p:cNvSpPr>
          <p:nvPr>
            <p:ph idx="1"/>
          </p:nvPr>
        </p:nvSpPr>
        <p:spPr>
          <a:xfrm>
            <a:off x="1097280" y="2040824"/>
            <a:ext cx="3234088" cy="557997"/>
          </a:xfrm>
        </p:spPr>
        <p:txBody>
          <a:bodyPr>
            <a:normAutofit/>
          </a:bodyPr>
          <a:lstStyle/>
          <a:p>
            <a:pPr marL="457200" indent="-457200">
              <a:buFont typeface="+mj-lt"/>
              <a:buAutoNum type="arabicPeriod"/>
            </a:pPr>
            <a:r>
              <a:rPr lang="en-US" sz="2800" b="1" dirty="0"/>
              <a:t>Data Visualization</a:t>
            </a:r>
            <a:endParaRPr lang="en-IN" sz="2800" b="1" dirty="0"/>
          </a:p>
        </p:txBody>
      </p:sp>
      <p:pic>
        <p:nvPicPr>
          <p:cNvPr id="12290" name="Picture 2">
            <a:extLst>
              <a:ext uri="{FF2B5EF4-FFF2-40B4-BE49-F238E27FC236}">
                <a16:creationId xmlns:a16="http://schemas.microsoft.com/office/drawing/2014/main" id="{9C7ADF55-0FA3-EF5C-3D2B-B9A5DC9358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0925" y="2704968"/>
            <a:ext cx="6070045" cy="3674176"/>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386220E5-B4D1-EC4A-2A10-F78680887B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030" y="2849458"/>
            <a:ext cx="5592627" cy="3385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771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4B13C0BE-E5FE-DB74-8984-6E1E607689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04617"/>
            <a:ext cx="5935078" cy="3470777"/>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a:extLst>
              <a:ext uri="{FF2B5EF4-FFF2-40B4-BE49-F238E27FC236}">
                <a16:creationId xmlns:a16="http://schemas.microsoft.com/office/drawing/2014/main" id="{D6863876-FB0D-D5D7-8683-BAF88636E0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5808" y="3004617"/>
            <a:ext cx="5432182" cy="3279808"/>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B67C1E4A-2966-8FCB-D33E-B411B2C1E6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2938"/>
            <a:ext cx="5716183" cy="3057556"/>
          </a:xfrm>
          <a:prstGeom prst="rect">
            <a:avLst/>
          </a:prstGeom>
          <a:noFill/>
          <a:extLst>
            <a:ext uri="{909E8E84-426E-40DD-AFC4-6F175D3DCCD1}">
              <a14:hiddenFill xmlns:a14="http://schemas.microsoft.com/office/drawing/2010/main">
                <a:solidFill>
                  <a:srgbClr val="FFFFFF"/>
                </a:solidFill>
              </a14:hiddenFill>
            </a:ext>
          </a:extLst>
        </p:spPr>
      </p:pic>
      <p:pic>
        <p:nvPicPr>
          <p:cNvPr id="17416" name="Picture 8">
            <a:extLst>
              <a:ext uri="{FF2B5EF4-FFF2-40B4-BE49-F238E27FC236}">
                <a16:creationId xmlns:a16="http://schemas.microsoft.com/office/drawing/2014/main" id="{313600EF-8791-08CA-7A15-DEFBFF2E83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57892" y="1306"/>
            <a:ext cx="6359900" cy="3146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963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6F9B7D-CF4B-742C-B076-4D0668A57DF8}"/>
              </a:ext>
            </a:extLst>
          </p:cNvPr>
          <p:cNvSpPr/>
          <p:nvPr/>
        </p:nvSpPr>
        <p:spPr>
          <a:xfrm>
            <a:off x="4174156" y="161092"/>
            <a:ext cx="3843688" cy="558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n w="0"/>
                <a:solidFill>
                  <a:schemeClr val="tx1"/>
                </a:solidFill>
                <a:effectLst>
                  <a:outerShdw blurRad="38100" dist="19050" dir="2700000" algn="tl" rotWithShape="0">
                    <a:schemeClr val="dk1">
                      <a:alpha val="40000"/>
                    </a:schemeClr>
                  </a:outerShdw>
                </a:effectLst>
              </a:rPr>
              <a:t>Data Understanding</a:t>
            </a:r>
            <a:endParaRPr lang="en-IN" sz="3200" b="1"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1E9012A-BB6D-754F-1969-A7B4E46DEF28}"/>
              </a:ext>
            </a:extLst>
          </p:cNvPr>
          <p:cNvSpPr txBox="1"/>
          <p:nvPr/>
        </p:nvSpPr>
        <p:spPr>
          <a:xfrm>
            <a:off x="516835" y="966787"/>
            <a:ext cx="11158329" cy="4924425"/>
          </a:xfrm>
          <a:prstGeom prst="rect">
            <a:avLst/>
          </a:prstGeom>
          <a:noFill/>
        </p:spPr>
        <p:txBody>
          <a:bodyPr wrap="square">
            <a:spAutoFit/>
          </a:bodyPr>
          <a:lstStyle/>
          <a:p>
            <a:pPr marL="285750" indent="-285750">
              <a:buFont typeface="Wingdings" panose="05000000000000000000" pitchFamily="2" charset="2"/>
              <a:buChar char="Ø"/>
            </a:pPr>
            <a:r>
              <a:rPr lang="en-IN" sz="2800" b="1" dirty="0">
                <a:solidFill>
                  <a:schemeClr val="accent2"/>
                </a:solidFill>
              </a:rPr>
              <a:t>Hero MotoCorp Ltd</a:t>
            </a:r>
            <a:r>
              <a:rPr lang="en-IN" sz="2000" b="1" dirty="0">
                <a:solidFill>
                  <a:schemeClr val="accent2"/>
                </a:solidFill>
              </a:rPr>
              <a:t>.</a:t>
            </a:r>
          </a:p>
          <a:p>
            <a:pPr marL="742950" lvl="1" indent="-285750">
              <a:buFont typeface="Arial" panose="020B0604020202020204" pitchFamily="34" charset="0"/>
              <a:buChar char="•"/>
            </a:pPr>
            <a:r>
              <a:rPr lang="en-IN" sz="2000" b="1" dirty="0"/>
              <a:t>Data set contain 5306 rows and  15 columns</a:t>
            </a:r>
          </a:p>
          <a:p>
            <a:pPr marL="742950" lvl="1" indent="-285750">
              <a:buFont typeface="Arial" panose="020B0604020202020204" pitchFamily="34" charset="0"/>
              <a:buChar char="•"/>
            </a:pPr>
            <a:r>
              <a:rPr lang="en-IN" sz="2000" b="1" dirty="0"/>
              <a:t>Treads columns  contains  null values in 2850 rows</a:t>
            </a:r>
          </a:p>
          <a:p>
            <a:pPr marL="742950" lvl="1" indent="-285750">
              <a:buFont typeface="Arial" panose="020B0604020202020204" pitchFamily="34" charset="0"/>
              <a:buChar char="•"/>
            </a:pPr>
            <a:r>
              <a:rPr lang="en-IN" sz="2000" b="1" dirty="0"/>
              <a:t>Deliverable Volume columns contain  502 and %Deliverable  columns contain 502 null values</a:t>
            </a:r>
          </a:p>
          <a:p>
            <a:pPr marL="742950" lvl="1" indent="-285750">
              <a:buFont typeface="Arial" panose="020B0604020202020204" pitchFamily="34" charset="0"/>
              <a:buChar char="•"/>
            </a:pPr>
            <a:r>
              <a:rPr lang="en-IN" sz="2000" b="1" dirty="0"/>
              <a:t>Series attribute have one unique value EQ</a:t>
            </a:r>
          </a:p>
          <a:p>
            <a:pPr marL="742950" lvl="1" indent="-285750">
              <a:buFont typeface="Arial" panose="020B0604020202020204" pitchFamily="34" charset="0"/>
              <a:buChar char="•"/>
            </a:pPr>
            <a:r>
              <a:rPr lang="en-IN" sz="2000" b="1" dirty="0"/>
              <a:t>Symbol attribute contain two unique value </a:t>
            </a:r>
            <a:r>
              <a:rPr lang="en-IN" sz="2000" b="1" dirty="0">
                <a:solidFill>
                  <a:schemeClr val="accent2"/>
                </a:solidFill>
              </a:rPr>
              <a:t>‘ HEROHONDA</a:t>
            </a:r>
            <a:r>
              <a:rPr lang="en-IN" sz="2000" b="1" dirty="0"/>
              <a:t>’  and  </a:t>
            </a:r>
            <a:r>
              <a:rPr lang="en-IN" sz="2000" b="1" dirty="0">
                <a:solidFill>
                  <a:schemeClr val="accent2"/>
                </a:solidFill>
              </a:rPr>
              <a:t>‘ HEROMOTOCO’</a:t>
            </a:r>
          </a:p>
          <a:p>
            <a:pPr marL="742950" lvl="1" indent="-285750">
              <a:buFont typeface="Arial" panose="020B0604020202020204" pitchFamily="34" charset="0"/>
              <a:buChar char="•"/>
            </a:pPr>
            <a:r>
              <a:rPr lang="en-IN" sz="2000" b="1" dirty="0"/>
              <a:t>Min date is  </a:t>
            </a:r>
            <a:r>
              <a:rPr lang="en-IN" sz="2000" b="1" dirty="0">
                <a:solidFill>
                  <a:schemeClr val="accent2"/>
                </a:solidFill>
              </a:rPr>
              <a:t>2000-01-03  </a:t>
            </a:r>
            <a:r>
              <a:rPr lang="en-IN" sz="2000" b="1" dirty="0"/>
              <a:t>and Max date is </a:t>
            </a:r>
            <a:r>
              <a:rPr lang="en-IN" sz="2000" b="1" dirty="0">
                <a:solidFill>
                  <a:schemeClr val="accent2"/>
                </a:solidFill>
              </a:rPr>
              <a:t>2021-04-03</a:t>
            </a:r>
            <a:endParaRPr lang="en-IN" sz="2000" b="1" dirty="0"/>
          </a:p>
          <a:p>
            <a:pPr marL="285750" indent="-285750">
              <a:buFont typeface="Wingdings" panose="05000000000000000000" pitchFamily="2" charset="2"/>
              <a:buChar char="Ø"/>
            </a:pPr>
            <a:r>
              <a:rPr lang="en-IN" sz="2800" b="1" dirty="0">
                <a:solidFill>
                  <a:schemeClr val="accent2"/>
                </a:solidFill>
              </a:rPr>
              <a:t>Mahindra &amp; Mahindra Ltd.</a:t>
            </a:r>
          </a:p>
          <a:p>
            <a:pPr marL="742950" lvl="1" indent="-285750">
              <a:buFont typeface="Arial" panose="020B0604020202020204" pitchFamily="34" charset="0"/>
              <a:buChar char="•"/>
            </a:pPr>
            <a:r>
              <a:rPr lang="en-IN" sz="2000" b="1" dirty="0"/>
              <a:t>Data set contain 5306 rows and  15 columns</a:t>
            </a:r>
          </a:p>
          <a:p>
            <a:pPr marL="742950" lvl="1" indent="-285750">
              <a:buFont typeface="Arial" panose="020B0604020202020204" pitchFamily="34" charset="0"/>
              <a:buChar char="•"/>
            </a:pPr>
            <a:r>
              <a:rPr lang="en-IN" sz="2000" b="1" dirty="0"/>
              <a:t>Treads columns  contains  null values in 2850 rows</a:t>
            </a:r>
          </a:p>
          <a:p>
            <a:pPr marL="742950" lvl="1" indent="-285750">
              <a:buFont typeface="Arial" panose="020B0604020202020204" pitchFamily="34" charset="0"/>
              <a:buChar char="•"/>
            </a:pPr>
            <a:r>
              <a:rPr lang="en-IN" sz="2000" b="1" dirty="0"/>
              <a:t>Deliverable Volume columns contain  502 and %Deliverable  columns contain 502 null values</a:t>
            </a:r>
          </a:p>
          <a:p>
            <a:pPr marL="742950" lvl="1" indent="-285750">
              <a:buFont typeface="Arial" panose="020B0604020202020204" pitchFamily="34" charset="0"/>
              <a:buChar char="•"/>
            </a:pPr>
            <a:r>
              <a:rPr lang="en-IN" sz="2000" b="1" dirty="0"/>
              <a:t>Series attribute have one unique value EQ</a:t>
            </a:r>
          </a:p>
          <a:p>
            <a:pPr marL="742950" lvl="1" indent="-285750">
              <a:buFont typeface="Arial" panose="020B0604020202020204" pitchFamily="34" charset="0"/>
              <a:buChar char="•"/>
            </a:pPr>
            <a:r>
              <a:rPr lang="en-IN" sz="2000" b="1" dirty="0"/>
              <a:t>Symbol attribute contain one unique value  </a:t>
            </a:r>
            <a:r>
              <a:rPr lang="en-IN" sz="2000" b="1" dirty="0">
                <a:solidFill>
                  <a:schemeClr val="accent2"/>
                </a:solidFill>
              </a:rPr>
              <a:t>‘ M&amp;M</a:t>
            </a:r>
          </a:p>
          <a:p>
            <a:pPr marL="742950" lvl="1" indent="-285750">
              <a:buFont typeface="Arial" panose="020B0604020202020204" pitchFamily="34" charset="0"/>
              <a:buChar char="•"/>
            </a:pPr>
            <a:r>
              <a:rPr lang="en-IN" sz="2000" b="1" dirty="0"/>
              <a:t>Min date is  </a:t>
            </a:r>
            <a:r>
              <a:rPr lang="en-IN" sz="2000" b="1" dirty="0">
                <a:solidFill>
                  <a:schemeClr val="accent2"/>
                </a:solidFill>
              </a:rPr>
              <a:t>2000-01-03  </a:t>
            </a:r>
            <a:r>
              <a:rPr lang="en-IN" sz="2000" b="1" dirty="0"/>
              <a:t>and Max date is </a:t>
            </a:r>
            <a:r>
              <a:rPr lang="en-IN" sz="2000" b="1" dirty="0">
                <a:solidFill>
                  <a:schemeClr val="accent2"/>
                </a:solidFill>
              </a:rPr>
              <a:t>2021-04-03</a:t>
            </a:r>
            <a:endParaRPr lang="en-IN" sz="2000" b="1" dirty="0"/>
          </a:p>
          <a:p>
            <a:pPr marL="800100" lvl="1" indent="-342900">
              <a:buFont typeface="Arial" panose="020B0604020202020204" pitchFamily="34" charset="0"/>
              <a:buChar char="•"/>
            </a:pPr>
            <a:endParaRPr lang="en-IN" b="1" dirty="0"/>
          </a:p>
        </p:txBody>
      </p:sp>
    </p:spTree>
    <p:extLst>
      <p:ext uri="{BB962C8B-B14F-4D97-AF65-F5344CB8AC3E}">
        <p14:creationId xmlns:p14="http://schemas.microsoft.com/office/powerpoint/2010/main" val="2384537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6F9B7D-CF4B-742C-B076-4D0668A57DF8}"/>
              </a:ext>
            </a:extLst>
          </p:cNvPr>
          <p:cNvSpPr/>
          <p:nvPr/>
        </p:nvSpPr>
        <p:spPr>
          <a:xfrm>
            <a:off x="4174156" y="161092"/>
            <a:ext cx="3843688" cy="558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n w="0"/>
                <a:solidFill>
                  <a:schemeClr val="tx1"/>
                </a:solidFill>
                <a:effectLst>
                  <a:outerShdw blurRad="38100" dist="19050" dir="2700000" algn="tl" rotWithShape="0">
                    <a:schemeClr val="dk1">
                      <a:alpha val="40000"/>
                    </a:schemeClr>
                  </a:outerShdw>
                </a:effectLst>
              </a:rPr>
              <a:t>Data Understanding</a:t>
            </a:r>
            <a:endParaRPr lang="en-IN" sz="3200" b="1"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1E9012A-BB6D-754F-1969-A7B4E46DEF28}"/>
              </a:ext>
            </a:extLst>
          </p:cNvPr>
          <p:cNvSpPr txBox="1"/>
          <p:nvPr/>
        </p:nvSpPr>
        <p:spPr>
          <a:xfrm>
            <a:off x="516835" y="966787"/>
            <a:ext cx="11158329" cy="4924425"/>
          </a:xfrm>
          <a:prstGeom prst="rect">
            <a:avLst/>
          </a:prstGeom>
          <a:noFill/>
        </p:spPr>
        <p:txBody>
          <a:bodyPr wrap="square">
            <a:spAutoFit/>
          </a:bodyPr>
          <a:lstStyle/>
          <a:p>
            <a:pPr marL="285750" indent="-285750">
              <a:buFont typeface="Wingdings" panose="05000000000000000000" pitchFamily="2" charset="2"/>
              <a:buChar char="Ø"/>
            </a:pPr>
            <a:r>
              <a:rPr lang="en-IN" sz="2800" b="1" dirty="0">
                <a:solidFill>
                  <a:schemeClr val="accent2"/>
                </a:solidFill>
              </a:rPr>
              <a:t>Maruti Suzuki India Ltd.</a:t>
            </a:r>
          </a:p>
          <a:p>
            <a:pPr marL="742950" lvl="1" indent="-285750">
              <a:buFont typeface="Arial" panose="020B0604020202020204" pitchFamily="34" charset="0"/>
              <a:buChar char="•"/>
            </a:pPr>
            <a:r>
              <a:rPr lang="en-IN" sz="2000" b="1" dirty="0"/>
              <a:t>Data set contain 4427 rows and  15 columns</a:t>
            </a:r>
          </a:p>
          <a:p>
            <a:pPr marL="742950" lvl="1" indent="-285750">
              <a:buFont typeface="Arial" panose="020B0604020202020204" pitchFamily="34" charset="0"/>
              <a:buChar char="•"/>
            </a:pPr>
            <a:r>
              <a:rPr lang="en-IN" sz="2000" b="1" dirty="0"/>
              <a:t>Treads columns  contains  null values in 1971 rows</a:t>
            </a:r>
          </a:p>
          <a:p>
            <a:pPr marL="742950" lvl="1" indent="-285750">
              <a:buFont typeface="Arial" panose="020B0604020202020204" pitchFamily="34" charset="0"/>
              <a:buChar char="•"/>
            </a:pPr>
            <a:r>
              <a:rPr lang="en-IN" sz="2000" b="1" dirty="0"/>
              <a:t>Deliverable Volume columns contain  1 and %Deliverable  columns contain</a:t>
            </a:r>
            <a:r>
              <a:rPr lang="en-IN" sz="2000" b="1" dirty="0">
                <a:solidFill>
                  <a:schemeClr val="accent1"/>
                </a:solidFill>
              </a:rPr>
              <a:t> </a:t>
            </a:r>
            <a:r>
              <a:rPr lang="en-IN" sz="2000" b="1" dirty="0"/>
              <a:t>1</a:t>
            </a:r>
            <a:r>
              <a:rPr lang="en-IN" sz="2000" b="1" dirty="0">
                <a:solidFill>
                  <a:schemeClr val="accent1"/>
                </a:solidFill>
              </a:rPr>
              <a:t> </a:t>
            </a:r>
            <a:r>
              <a:rPr lang="en-IN" sz="2000" b="1" dirty="0"/>
              <a:t>null values</a:t>
            </a:r>
          </a:p>
          <a:p>
            <a:pPr marL="742950" lvl="1" indent="-285750">
              <a:buFont typeface="Arial" panose="020B0604020202020204" pitchFamily="34" charset="0"/>
              <a:buChar char="•"/>
            </a:pPr>
            <a:r>
              <a:rPr lang="en-IN" sz="2000" b="1" dirty="0"/>
              <a:t>Series attribute have one unique value EQ</a:t>
            </a:r>
          </a:p>
          <a:p>
            <a:pPr marL="742950" lvl="1" indent="-285750">
              <a:buFont typeface="Arial" panose="020B0604020202020204" pitchFamily="34" charset="0"/>
              <a:buChar char="•"/>
            </a:pPr>
            <a:r>
              <a:rPr lang="en-IN" sz="2000" b="1" dirty="0"/>
              <a:t>Symbol attribute contain one unique value </a:t>
            </a:r>
            <a:r>
              <a:rPr lang="en-IN" sz="2000" b="1" dirty="0">
                <a:solidFill>
                  <a:schemeClr val="accent2"/>
                </a:solidFill>
              </a:rPr>
              <a:t>‘ MARUTI’</a:t>
            </a:r>
          </a:p>
          <a:p>
            <a:pPr marL="742950" lvl="1" indent="-285750">
              <a:buFont typeface="Arial" panose="020B0604020202020204" pitchFamily="34" charset="0"/>
              <a:buChar char="•"/>
            </a:pPr>
            <a:r>
              <a:rPr lang="en-IN" sz="2000" b="1" dirty="0"/>
              <a:t>Min date is  </a:t>
            </a:r>
            <a:r>
              <a:rPr lang="en-IN" sz="2000" b="1" dirty="0">
                <a:solidFill>
                  <a:schemeClr val="accent2"/>
                </a:solidFill>
              </a:rPr>
              <a:t>2003-07-09  </a:t>
            </a:r>
            <a:r>
              <a:rPr lang="en-IN" sz="2000" b="1" dirty="0"/>
              <a:t>and Max date is </a:t>
            </a:r>
            <a:r>
              <a:rPr lang="en-IN" sz="2000" b="1" dirty="0">
                <a:solidFill>
                  <a:schemeClr val="accent2"/>
                </a:solidFill>
              </a:rPr>
              <a:t>2021-04-30</a:t>
            </a:r>
            <a:endParaRPr lang="en-IN" sz="2000" b="1" dirty="0"/>
          </a:p>
          <a:p>
            <a:pPr marL="285750" indent="-285750">
              <a:buFont typeface="Wingdings" panose="05000000000000000000" pitchFamily="2" charset="2"/>
              <a:buChar char="Ø"/>
            </a:pPr>
            <a:r>
              <a:rPr lang="en-IN" sz="2800" b="1" dirty="0">
                <a:solidFill>
                  <a:schemeClr val="accent2"/>
                </a:solidFill>
              </a:rPr>
              <a:t>Tata </a:t>
            </a:r>
            <a:r>
              <a:rPr lang="en-IN" sz="2800" b="1" dirty="0" err="1">
                <a:solidFill>
                  <a:schemeClr val="accent2"/>
                </a:solidFill>
              </a:rPr>
              <a:t>Moters</a:t>
            </a:r>
            <a:r>
              <a:rPr lang="en-IN" sz="2800" b="1" dirty="0">
                <a:solidFill>
                  <a:schemeClr val="accent2"/>
                </a:solidFill>
              </a:rPr>
              <a:t> Ltd.</a:t>
            </a:r>
          </a:p>
          <a:p>
            <a:pPr marL="742950" lvl="1" indent="-285750">
              <a:buFont typeface="Arial" panose="020B0604020202020204" pitchFamily="34" charset="0"/>
              <a:buChar char="•"/>
            </a:pPr>
            <a:r>
              <a:rPr lang="en-IN" sz="2000" b="1" dirty="0"/>
              <a:t>Data set contain 5306 rows and  15 columns</a:t>
            </a:r>
          </a:p>
          <a:p>
            <a:pPr marL="742950" lvl="1" indent="-285750">
              <a:buFont typeface="Arial" panose="020B0604020202020204" pitchFamily="34" charset="0"/>
              <a:buChar char="•"/>
            </a:pPr>
            <a:r>
              <a:rPr lang="en-IN" sz="2000" b="1" dirty="0"/>
              <a:t>Treads columns  contains  null values in 2850 rows</a:t>
            </a:r>
          </a:p>
          <a:p>
            <a:pPr marL="742950" lvl="1" indent="-285750">
              <a:buFont typeface="Arial" panose="020B0604020202020204" pitchFamily="34" charset="0"/>
              <a:buChar char="•"/>
            </a:pPr>
            <a:r>
              <a:rPr lang="en-IN" sz="2000" b="1" dirty="0"/>
              <a:t>Deliverable Volume columns contain  514 and %Deliverable  columns contain 514 null values</a:t>
            </a:r>
          </a:p>
          <a:p>
            <a:pPr marL="742950" lvl="1" indent="-285750">
              <a:buFont typeface="Arial" panose="020B0604020202020204" pitchFamily="34" charset="0"/>
              <a:buChar char="•"/>
            </a:pPr>
            <a:r>
              <a:rPr lang="en-IN" sz="2000" b="1" dirty="0"/>
              <a:t>Series attribute have one unique value EQ</a:t>
            </a:r>
          </a:p>
          <a:p>
            <a:pPr marL="742950" lvl="1" indent="-285750">
              <a:buFont typeface="Arial" panose="020B0604020202020204" pitchFamily="34" charset="0"/>
              <a:buChar char="•"/>
            </a:pPr>
            <a:r>
              <a:rPr lang="en-IN" sz="2000" b="1" dirty="0"/>
              <a:t>Symbol attribute contain two unique value  </a:t>
            </a:r>
            <a:r>
              <a:rPr lang="en-IN" sz="2000" b="1" dirty="0">
                <a:solidFill>
                  <a:schemeClr val="accent2"/>
                </a:solidFill>
              </a:rPr>
              <a:t>‘ TELCO’  </a:t>
            </a:r>
            <a:r>
              <a:rPr lang="en-IN" sz="2000" b="1" dirty="0"/>
              <a:t>and</a:t>
            </a:r>
            <a:r>
              <a:rPr lang="en-IN" sz="2000" b="1" dirty="0">
                <a:solidFill>
                  <a:schemeClr val="accent2"/>
                </a:solidFill>
              </a:rPr>
              <a:t>   ‘TATAMOTORS’</a:t>
            </a:r>
          </a:p>
          <a:p>
            <a:pPr marL="742950" lvl="1" indent="-285750">
              <a:buFont typeface="Arial" panose="020B0604020202020204" pitchFamily="34" charset="0"/>
              <a:buChar char="•"/>
            </a:pPr>
            <a:r>
              <a:rPr lang="en-IN" sz="2000" b="1" dirty="0"/>
              <a:t>Min date is  </a:t>
            </a:r>
            <a:r>
              <a:rPr lang="en-IN" sz="2000" b="1" dirty="0">
                <a:solidFill>
                  <a:schemeClr val="accent2"/>
                </a:solidFill>
              </a:rPr>
              <a:t>2000-01-03  </a:t>
            </a:r>
            <a:r>
              <a:rPr lang="en-IN" sz="2000" b="1" dirty="0"/>
              <a:t>and Max date is </a:t>
            </a:r>
            <a:r>
              <a:rPr lang="en-IN" sz="2000" b="1" dirty="0">
                <a:solidFill>
                  <a:schemeClr val="accent2"/>
                </a:solidFill>
              </a:rPr>
              <a:t>2021-04-03</a:t>
            </a:r>
            <a:endParaRPr lang="en-IN" sz="2000" b="1" dirty="0"/>
          </a:p>
          <a:p>
            <a:pPr marL="800100" lvl="1" indent="-342900">
              <a:buFont typeface="Arial" panose="020B0604020202020204" pitchFamily="34" charset="0"/>
              <a:buChar char="•"/>
            </a:pPr>
            <a:endParaRPr lang="en-IN" b="1" dirty="0"/>
          </a:p>
        </p:txBody>
      </p:sp>
    </p:spTree>
    <p:extLst>
      <p:ext uri="{BB962C8B-B14F-4D97-AF65-F5344CB8AC3E}">
        <p14:creationId xmlns:p14="http://schemas.microsoft.com/office/powerpoint/2010/main" val="4108881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6F9B7D-CF4B-742C-B076-4D0668A57DF8}"/>
              </a:ext>
            </a:extLst>
          </p:cNvPr>
          <p:cNvSpPr/>
          <p:nvPr/>
        </p:nvSpPr>
        <p:spPr>
          <a:xfrm>
            <a:off x="4174156" y="161092"/>
            <a:ext cx="3843688" cy="558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n w="0"/>
                <a:solidFill>
                  <a:schemeClr val="tx1"/>
                </a:solidFill>
                <a:effectLst>
                  <a:outerShdw blurRad="38100" dist="19050" dir="2700000" algn="tl" rotWithShape="0">
                    <a:schemeClr val="dk1">
                      <a:alpha val="40000"/>
                    </a:schemeClr>
                  </a:outerShdw>
                </a:effectLst>
              </a:rPr>
              <a:t>Data Understanding</a:t>
            </a:r>
            <a:endParaRPr lang="en-IN" sz="3200" b="1"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1E9012A-BB6D-754F-1969-A7B4E46DEF28}"/>
              </a:ext>
            </a:extLst>
          </p:cNvPr>
          <p:cNvSpPr txBox="1"/>
          <p:nvPr/>
        </p:nvSpPr>
        <p:spPr>
          <a:xfrm>
            <a:off x="516835" y="966787"/>
            <a:ext cx="11158329" cy="4924425"/>
          </a:xfrm>
          <a:prstGeom prst="rect">
            <a:avLst/>
          </a:prstGeom>
          <a:noFill/>
        </p:spPr>
        <p:txBody>
          <a:bodyPr wrap="square">
            <a:spAutoFit/>
          </a:bodyPr>
          <a:lstStyle/>
          <a:p>
            <a:pPr marL="285750" indent="-285750">
              <a:buFont typeface="Wingdings" panose="05000000000000000000" pitchFamily="2" charset="2"/>
              <a:buChar char="Ø"/>
            </a:pPr>
            <a:r>
              <a:rPr lang="en-IN" sz="2800" b="1" dirty="0">
                <a:solidFill>
                  <a:schemeClr val="accent2"/>
                </a:solidFill>
              </a:rPr>
              <a:t>Eicher Motors Ltd.</a:t>
            </a:r>
          </a:p>
          <a:p>
            <a:pPr marL="742950" lvl="1" indent="-285750">
              <a:buFont typeface="Arial" panose="020B0604020202020204" pitchFamily="34" charset="0"/>
              <a:buChar char="•"/>
            </a:pPr>
            <a:r>
              <a:rPr lang="en-IN" sz="2000" b="1" dirty="0"/>
              <a:t>Data set contain 5301 rows and  15 columns</a:t>
            </a:r>
          </a:p>
          <a:p>
            <a:pPr marL="742950" lvl="1" indent="-285750">
              <a:buFont typeface="Arial" panose="020B0604020202020204" pitchFamily="34" charset="0"/>
              <a:buChar char="•"/>
            </a:pPr>
            <a:r>
              <a:rPr lang="en-IN" sz="2000" b="1" dirty="0"/>
              <a:t>Treads columns  contains  null values in 2845 rows</a:t>
            </a:r>
          </a:p>
          <a:p>
            <a:pPr marL="742950" lvl="1" indent="-285750">
              <a:buFont typeface="Arial" panose="020B0604020202020204" pitchFamily="34" charset="0"/>
              <a:buChar char="•"/>
            </a:pPr>
            <a:r>
              <a:rPr lang="en-IN" sz="2000" b="1" dirty="0"/>
              <a:t>Deliverable Volume columns contain  504 and %Deliverable  columns contain</a:t>
            </a:r>
            <a:r>
              <a:rPr lang="en-IN" sz="2000" b="1" dirty="0">
                <a:solidFill>
                  <a:schemeClr val="accent1"/>
                </a:solidFill>
              </a:rPr>
              <a:t> </a:t>
            </a:r>
            <a:r>
              <a:rPr lang="en-IN" sz="2000" b="1" dirty="0"/>
              <a:t>504 null values</a:t>
            </a:r>
          </a:p>
          <a:p>
            <a:pPr marL="742950" lvl="1" indent="-285750">
              <a:buFont typeface="Arial" panose="020B0604020202020204" pitchFamily="34" charset="0"/>
              <a:buChar char="•"/>
            </a:pPr>
            <a:r>
              <a:rPr lang="en-IN" sz="2000" b="1" dirty="0"/>
              <a:t>Series attribute have one unique value EQ</a:t>
            </a:r>
          </a:p>
          <a:p>
            <a:pPr marL="742950" lvl="1" indent="-285750">
              <a:buFont typeface="Arial" panose="020B0604020202020204" pitchFamily="34" charset="0"/>
              <a:buChar char="•"/>
            </a:pPr>
            <a:r>
              <a:rPr lang="en-IN" sz="2000" b="1" dirty="0"/>
              <a:t>Symbol attribute contain one unique value </a:t>
            </a:r>
            <a:r>
              <a:rPr lang="en-IN" sz="2000" b="1" dirty="0">
                <a:solidFill>
                  <a:schemeClr val="accent2"/>
                </a:solidFill>
              </a:rPr>
              <a:t>‘ EICHER’</a:t>
            </a:r>
          </a:p>
          <a:p>
            <a:pPr marL="742950" lvl="1" indent="-285750">
              <a:buFont typeface="Arial" panose="020B0604020202020204" pitchFamily="34" charset="0"/>
              <a:buChar char="•"/>
            </a:pPr>
            <a:r>
              <a:rPr lang="en-IN" sz="2000" b="1" dirty="0"/>
              <a:t>Min date is  </a:t>
            </a:r>
            <a:r>
              <a:rPr lang="en-IN" sz="2000" b="1" dirty="0">
                <a:solidFill>
                  <a:schemeClr val="accent2"/>
                </a:solidFill>
              </a:rPr>
              <a:t>2000-01-03  </a:t>
            </a:r>
            <a:r>
              <a:rPr lang="en-IN" sz="2000" b="1" dirty="0"/>
              <a:t>and Max date is </a:t>
            </a:r>
            <a:r>
              <a:rPr lang="en-IN" sz="2000" b="1" dirty="0">
                <a:solidFill>
                  <a:schemeClr val="accent2"/>
                </a:solidFill>
              </a:rPr>
              <a:t>2021-04-30</a:t>
            </a:r>
            <a:endParaRPr lang="en-IN" sz="2000" b="1" dirty="0"/>
          </a:p>
          <a:p>
            <a:pPr marL="285750" indent="-285750">
              <a:buFont typeface="Wingdings" panose="05000000000000000000" pitchFamily="2" charset="2"/>
              <a:buChar char="Ø"/>
            </a:pPr>
            <a:r>
              <a:rPr lang="en-IN" sz="2800" b="1" dirty="0">
                <a:solidFill>
                  <a:schemeClr val="accent2"/>
                </a:solidFill>
              </a:rPr>
              <a:t>Bajaj Auto Ltd.</a:t>
            </a:r>
          </a:p>
          <a:p>
            <a:pPr marL="742950" lvl="1" indent="-285750">
              <a:buFont typeface="Arial" panose="020B0604020202020204" pitchFamily="34" charset="0"/>
              <a:buChar char="•"/>
            </a:pPr>
            <a:r>
              <a:rPr lang="en-IN" sz="2000" b="1" dirty="0"/>
              <a:t>Data set contain 3202 rows and  15 columns</a:t>
            </a:r>
          </a:p>
          <a:p>
            <a:pPr marL="742950" lvl="1" indent="-285750">
              <a:buFont typeface="Arial" panose="020B0604020202020204" pitchFamily="34" charset="0"/>
              <a:buChar char="•"/>
            </a:pPr>
            <a:r>
              <a:rPr lang="en-IN" sz="2000" b="1" dirty="0"/>
              <a:t>Treads columns  contains  null values in 746 rows</a:t>
            </a:r>
          </a:p>
          <a:p>
            <a:pPr marL="742950" lvl="1" indent="-285750">
              <a:buFont typeface="Arial" panose="020B0604020202020204" pitchFamily="34" charset="0"/>
              <a:buChar char="•"/>
            </a:pPr>
            <a:r>
              <a:rPr lang="en-IN" sz="2000" b="1" dirty="0"/>
              <a:t>Deliverable Volume columns contain  514 and %Deliverable  columns contain 514 null values</a:t>
            </a:r>
          </a:p>
          <a:p>
            <a:pPr marL="742950" lvl="1" indent="-285750">
              <a:buFont typeface="Arial" panose="020B0604020202020204" pitchFamily="34" charset="0"/>
              <a:buChar char="•"/>
            </a:pPr>
            <a:r>
              <a:rPr lang="en-IN" sz="2000" b="1" dirty="0"/>
              <a:t>Series attribute have one unique value EQ</a:t>
            </a:r>
          </a:p>
          <a:p>
            <a:pPr marL="742950" lvl="1" indent="-285750">
              <a:buFont typeface="Arial" panose="020B0604020202020204" pitchFamily="34" charset="0"/>
              <a:buChar char="•"/>
            </a:pPr>
            <a:r>
              <a:rPr lang="en-IN" sz="2000" b="1" dirty="0"/>
              <a:t>Symbol attribute contain two unique value  </a:t>
            </a:r>
            <a:r>
              <a:rPr lang="en-IN" sz="2000" b="1" dirty="0">
                <a:solidFill>
                  <a:schemeClr val="accent2"/>
                </a:solidFill>
              </a:rPr>
              <a:t>‘ TELCO’  </a:t>
            </a:r>
            <a:r>
              <a:rPr lang="en-IN" sz="2000" b="1" dirty="0"/>
              <a:t>and</a:t>
            </a:r>
            <a:r>
              <a:rPr lang="en-IN" sz="2000" b="1" dirty="0">
                <a:solidFill>
                  <a:schemeClr val="accent2"/>
                </a:solidFill>
              </a:rPr>
              <a:t>   ‘TATAMOTORS’</a:t>
            </a:r>
          </a:p>
          <a:p>
            <a:pPr marL="742950" lvl="1" indent="-285750">
              <a:buFont typeface="Arial" panose="020B0604020202020204" pitchFamily="34" charset="0"/>
              <a:buChar char="•"/>
            </a:pPr>
            <a:r>
              <a:rPr lang="en-IN" sz="2000" b="1" dirty="0"/>
              <a:t>Min date is  </a:t>
            </a:r>
            <a:r>
              <a:rPr lang="en-IN" sz="2000" b="1" dirty="0">
                <a:solidFill>
                  <a:schemeClr val="accent2"/>
                </a:solidFill>
              </a:rPr>
              <a:t>2000-01-03  </a:t>
            </a:r>
            <a:r>
              <a:rPr lang="en-IN" sz="2000" b="1" dirty="0"/>
              <a:t>and Max date is </a:t>
            </a:r>
            <a:r>
              <a:rPr lang="en-IN" sz="2000" b="1" dirty="0">
                <a:solidFill>
                  <a:schemeClr val="accent2"/>
                </a:solidFill>
              </a:rPr>
              <a:t>2021-04-03</a:t>
            </a:r>
            <a:endParaRPr lang="en-IN" sz="2000" b="1" dirty="0"/>
          </a:p>
          <a:p>
            <a:pPr marL="800100" lvl="1" indent="-342900">
              <a:buFont typeface="Arial" panose="020B0604020202020204" pitchFamily="34" charset="0"/>
              <a:buChar char="•"/>
            </a:pPr>
            <a:endParaRPr lang="en-IN" b="1" dirty="0"/>
          </a:p>
        </p:txBody>
      </p:sp>
    </p:spTree>
    <p:extLst>
      <p:ext uri="{BB962C8B-B14F-4D97-AF65-F5344CB8AC3E}">
        <p14:creationId xmlns:p14="http://schemas.microsoft.com/office/powerpoint/2010/main" val="2840719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BAB8D2-5F13-659C-1123-C506E8D86B83}"/>
              </a:ext>
            </a:extLst>
          </p:cNvPr>
          <p:cNvSpPr/>
          <p:nvPr/>
        </p:nvSpPr>
        <p:spPr>
          <a:xfrm>
            <a:off x="3657460" y="166171"/>
            <a:ext cx="4877079" cy="558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n w="0"/>
                <a:solidFill>
                  <a:schemeClr val="tx1"/>
                </a:solidFill>
                <a:effectLst>
                  <a:outerShdw blurRad="38100" dist="19050" dir="2700000" algn="tl" rotWithShape="0">
                    <a:schemeClr val="dk1">
                      <a:alpha val="40000"/>
                    </a:schemeClr>
                  </a:outerShdw>
                </a:effectLst>
              </a:rPr>
              <a:t>Attribute Understanding</a:t>
            </a:r>
            <a:endParaRPr lang="en-IN" sz="3200" b="1" dirty="0">
              <a:ln w="0"/>
              <a:solidFill>
                <a:schemeClr val="tx1"/>
              </a:solidFill>
              <a:effectLst>
                <a:outerShdw blurRad="38100" dist="19050" dir="2700000" algn="tl" rotWithShape="0">
                  <a:schemeClr val="dk1">
                    <a:alpha val="40000"/>
                  </a:schemeClr>
                </a:outerShdw>
              </a:effectLst>
            </a:endParaRPr>
          </a:p>
        </p:txBody>
      </p:sp>
      <p:sp>
        <p:nvSpPr>
          <p:cNvPr id="10" name="Content Placeholder 7">
            <a:extLst>
              <a:ext uri="{FF2B5EF4-FFF2-40B4-BE49-F238E27FC236}">
                <a16:creationId xmlns:a16="http://schemas.microsoft.com/office/drawing/2014/main" id="{297A4556-85DB-685C-18AF-69AC3E6DAF0F}"/>
              </a:ext>
            </a:extLst>
          </p:cNvPr>
          <p:cNvSpPr txBox="1">
            <a:spLocks/>
          </p:cNvSpPr>
          <p:nvPr/>
        </p:nvSpPr>
        <p:spPr>
          <a:xfrm>
            <a:off x="445970" y="874643"/>
            <a:ext cx="11300060" cy="5258921"/>
          </a:xfrm>
          <a:prstGeom prst="rect">
            <a:avLst/>
          </a:prstGeom>
        </p:spPr>
        <p:txBody>
          <a:bodyPr>
            <a:normAutofit fontScale="400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3700" b="1" dirty="0"/>
              <a:t>Open</a:t>
            </a:r>
            <a:r>
              <a:rPr lang="en-US" sz="3700" dirty="0"/>
              <a:t>: The price at which a stock first trades upon the opening of an exchange on a trading day.</a:t>
            </a:r>
          </a:p>
          <a:p>
            <a:pPr>
              <a:buFont typeface="Arial" panose="020B0604020202020204" pitchFamily="34" charset="0"/>
              <a:buChar char="•"/>
            </a:pPr>
            <a:r>
              <a:rPr lang="en-US" sz="3700" b="1" dirty="0"/>
              <a:t>High</a:t>
            </a:r>
            <a:r>
              <a:rPr lang="en-US" sz="3700" dirty="0"/>
              <a:t>: The highest price a stock reaches during a trading day.</a:t>
            </a:r>
          </a:p>
          <a:p>
            <a:pPr>
              <a:buFont typeface="Arial" panose="020B0604020202020204" pitchFamily="34" charset="0"/>
              <a:buChar char="•"/>
            </a:pPr>
            <a:r>
              <a:rPr lang="en-US" sz="3700" b="1" dirty="0"/>
              <a:t>Low</a:t>
            </a:r>
            <a:r>
              <a:rPr lang="en-US" sz="3700" dirty="0"/>
              <a:t>: The lowest price a stock reaches during a trading day.</a:t>
            </a:r>
          </a:p>
          <a:p>
            <a:pPr>
              <a:buFont typeface="Arial" panose="020B0604020202020204" pitchFamily="34" charset="0"/>
              <a:buChar char="•"/>
            </a:pPr>
            <a:r>
              <a:rPr lang="en-US" sz="3700" b="1" dirty="0"/>
              <a:t>Last</a:t>
            </a:r>
            <a:r>
              <a:rPr lang="en-US" sz="3700" dirty="0"/>
              <a:t>: The last traded price of a stock during a trading day.</a:t>
            </a:r>
          </a:p>
          <a:p>
            <a:pPr>
              <a:buFont typeface="Arial" panose="020B0604020202020204" pitchFamily="34" charset="0"/>
              <a:buChar char="•"/>
            </a:pPr>
            <a:r>
              <a:rPr lang="en-US" sz="3700" b="1" dirty="0"/>
              <a:t>Close</a:t>
            </a:r>
            <a:r>
              <a:rPr lang="en-US" sz="3700" dirty="0"/>
              <a:t>: The closing price of a stock at the end of a trading day.</a:t>
            </a:r>
          </a:p>
          <a:p>
            <a:pPr>
              <a:buFont typeface="Arial" panose="020B0604020202020204" pitchFamily="34" charset="0"/>
              <a:buChar char="•"/>
            </a:pPr>
            <a:r>
              <a:rPr lang="en-US" sz="3700" b="1" dirty="0"/>
              <a:t>VWAP</a:t>
            </a:r>
            <a:r>
              <a:rPr lang="en-US" sz="3700" dirty="0"/>
              <a:t>: The Volume Weighted Average Price of a stock, calculated as the sum of the traded price multiplied by the volume, divided by the total volume traded during a trading day.</a:t>
            </a:r>
          </a:p>
          <a:p>
            <a:pPr>
              <a:buFont typeface="Arial" panose="020B0604020202020204" pitchFamily="34" charset="0"/>
              <a:buChar char="•"/>
            </a:pPr>
            <a:r>
              <a:rPr lang="en-US" sz="3700" b="1" dirty="0"/>
              <a:t>Date</a:t>
            </a:r>
            <a:r>
              <a:rPr lang="en-US" sz="3700" dirty="0"/>
              <a:t>: The date of the trading day.</a:t>
            </a:r>
          </a:p>
          <a:p>
            <a:pPr>
              <a:buFont typeface="Arial" panose="020B0604020202020204" pitchFamily="34" charset="0"/>
              <a:buChar char="•"/>
            </a:pPr>
            <a:r>
              <a:rPr lang="en-US" sz="3700" b="1" dirty="0"/>
              <a:t>Symbol: </a:t>
            </a:r>
            <a:r>
              <a:rPr lang="en-US" sz="3700" dirty="0"/>
              <a:t>The stock symbol or ticker representing the company.</a:t>
            </a:r>
          </a:p>
          <a:p>
            <a:pPr>
              <a:buFont typeface="Arial" panose="020B0604020202020204" pitchFamily="34" charset="0"/>
              <a:buChar char="•"/>
            </a:pPr>
            <a:r>
              <a:rPr lang="en-US" sz="3700" b="1" dirty="0"/>
              <a:t>Volume</a:t>
            </a:r>
            <a:r>
              <a:rPr lang="en-US" sz="3700" dirty="0"/>
              <a:t>: The number of shares traded in a stock during a trading day.</a:t>
            </a:r>
          </a:p>
          <a:p>
            <a:pPr>
              <a:buFont typeface="Arial" panose="020B0604020202020204" pitchFamily="34" charset="0"/>
              <a:buChar char="•"/>
            </a:pPr>
            <a:r>
              <a:rPr lang="en-US" sz="3700" dirty="0"/>
              <a:t>T</a:t>
            </a:r>
            <a:r>
              <a:rPr lang="en-US" sz="3700" b="1" dirty="0"/>
              <a:t>urnover</a:t>
            </a:r>
            <a:r>
              <a:rPr lang="en-US" sz="3700" dirty="0"/>
              <a:t>: The total amount of money exchanged during a trading day for a particular stock.</a:t>
            </a:r>
          </a:p>
          <a:p>
            <a:pPr>
              <a:buFont typeface="Arial" panose="020B0604020202020204" pitchFamily="34" charset="0"/>
              <a:buChar char="•"/>
            </a:pPr>
            <a:r>
              <a:rPr lang="en-US" sz="3700" b="1" dirty="0"/>
              <a:t>Trades: </a:t>
            </a:r>
            <a:r>
              <a:rPr lang="en-US" sz="3700" dirty="0"/>
              <a:t>The number of trades executed for a stock during a trading day.</a:t>
            </a:r>
          </a:p>
          <a:p>
            <a:pPr>
              <a:buFont typeface="Arial" panose="020B0604020202020204" pitchFamily="34" charset="0"/>
              <a:buChar char="•"/>
            </a:pPr>
            <a:r>
              <a:rPr lang="en-US" sz="3700" b="1" dirty="0"/>
              <a:t>Deliverable Volume</a:t>
            </a:r>
            <a:r>
              <a:rPr lang="en-US" sz="3700" dirty="0"/>
              <a:t>: The number of shares of a stock that are delivered and settled in a trading day.</a:t>
            </a:r>
          </a:p>
          <a:p>
            <a:pPr>
              <a:buFont typeface="Arial" panose="020B0604020202020204" pitchFamily="34" charset="0"/>
              <a:buChar char="•"/>
            </a:pPr>
            <a:r>
              <a:rPr lang="en-US" sz="3700" b="1" dirty="0"/>
              <a:t>%Deliverable</a:t>
            </a:r>
            <a:r>
              <a:rPr lang="en-US" sz="3700" dirty="0"/>
              <a:t>: The percentage of outstanding shares of a stock that are eligible to be delivered and settled in a trading day.</a:t>
            </a:r>
          </a:p>
          <a:p>
            <a:pPr marL="0" indent="0">
              <a:buNone/>
            </a:pPr>
            <a:endParaRPr lang="en-IN" sz="2800" b="1" dirty="0"/>
          </a:p>
        </p:txBody>
      </p:sp>
    </p:spTree>
    <p:extLst>
      <p:ext uri="{BB962C8B-B14F-4D97-AF65-F5344CB8AC3E}">
        <p14:creationId xmlns:p14="http://schemas.microsoft.com/office/powerpoint/2010/main" val="3907604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A3BEAF-B520-E092-BC86-2CD4296FFBD6}"/>
              </a:ext>
            </a:extLst>
          </p:cNvPr>
          <p:cNvSpPr/>
          <p:nvPr/>
        </p:nvSpPr>
        <p:spPr>
          <a:xfrm>
            <a:off x="3670218" y="191068"/>
            <a:ext cx="4851563" cy="558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n w="0"/>
                <a:solidFill>
                  <a:schemeClr val="tx1"/>
                </a:solidFill>
                <a:effectLst>
                  <a:outerShdw blurRad="38100" dist="19050" dir="2700000" algn="tl" rotWithShape="0">
                    <a:schemeClr val="dk1">
                      <a:alpha val="40000"/>
                    </a:schemeClr>
                  </a:outerShdw>
                </a:effectLst>
              </a:rPr>
              <a:t>Data Pre-processing </a:t>
            </a:r>
            <a:endParaRPr lang="en-IN" sz="3200" b="1"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CB38FACE-4611-F6FE-8046-9F2624F6744F}"/>
              </a:ext>
            </a:extLst>
          </p:cNvPr>
          <p:cNvSpPr txBox="1"/>
          <p:nvPr/>
        </p:nvSpPr>
        <p:spPr>
          <a:xfrm>
            <a:off x="516835" y="966787"/>
            <a:ext cx="11158329" cy="4308872"/>
          </a:xfrm>
          <a:prstGeom prst="rect">
            <a:avLst/>
          </a:prstGeom>
          <a:noFill/>
        </p:spPr>
        <p:txBody>
          <a:bodyPr wrap="square">
            <a:spAutoFit/>
          </a:bodyPr>
          <a:lstStyle/>
          <a:p>
            <a:pPr marL="285750" indent="-285750">
              <a:buFont typeface="Wingdings" panose="05000000000000000000" pitchFamily="2" charset="2"/>
              <a:buChar char="Ø"/>
            </a:pPr>
            <a:r>
              <a:rPr lang="en-IN" sz="2800" b="1" dirty="0">
                <a:solidFill>
                  <a:schemeClr val="accent2"/>
                </a:solidFill>
              </a:rPr>
              <a:t>Common Pre-processing Steps -</a:t>
            </a:r>
          </a:p>
          <a:p>
            <a:pPr marL="285750" indent="-285750">
              <a:buFont typeface="Wingdings" panose="05000000000000000000" pitchFamily="2" charset="2"/>
              <a:buChar char="Ø"/>
            </a:pPr>
            <a:endParaRPr lang="en-IN" sz="2800" b="1" dirty="0">
              <a:solidFill>
                <a:schemeClr val="accent2"/>
              </a:solidFill>
            </a:endParaRPr>
          </a:p>
          <a:p>
            <a:pPr marL="800100" lvl="1" indent="-342900">
              <a:buFont typeface="Wingdings" panose="05000000000000000000" pitchFamily="2" charset="2"/>
              <a:buChar char="v"/>
            </a:pPr>
            <a:r>
              <a:rPr lang="en-US" sz="2000" b="1" dirty="0"/>
              <a:t>Calculating intra day volume of stocks by year</a:t>
            </a:r>
            <a:endParaRPr lang="en-IN" sz="2000" b="1" dirty="0"/>
          </a:p>
          <a:p>
            <a:pPr marL="1257300" lvl="2" indent="-342900">
              <a:buFont typeface="Arial" panose="020B0604020202020204" pitchFamily="34" charset="0"/>
              <a:buChar char="•"/>
            </a:pPr>
            <a:r>
              <a:rPr lang="en-US" sz="2000" b="1" dirty="0"/>
              <a:t>firstly we will convert int to float because volume represent int data type</a:t>
            </a:r>
            <a:r>
              <a:rPr lang="en-IN" sz="2000" b="1" dirty="0"/>
              <a:t>    </a:t>
            </a:r>
          </a:p>
          <a:p>
            <a:pPr marL="1257300" lvl="2" indent="-342900">
              <a:buFont typeface="Arial" panose="020B0604020202020204" pitchFamily="34" charset="0"/>
              <a:buChar char="•"/>
            </a:pPr>
            <a:r>
              <a:rPr lang="en-IN" sz="2000" b="1" dirty="0"/>
              <a:t>Then we used intra day  formula to get data and appended into data set </a:t>
            </a:r>
          </a:p>
          <a:p>
            <a:pPr lvl="2"/>
            <a:r>
              <a:rPr lang="en-IN" sz="2000" b="1" dirty="0">
                <a:solidFill>
                  <a:schemeClr val="accent1"/>
                </a:solidFill>
              </a:rPr>
              <a:t>              Intra day  =  Volume  - Deliverable Volume</a:t>
            </a:r>
          </a:p>
          <a:p>
            <a:pPr lvl="2"/>
            <a:endParaRPr lang="en-IN" sz="2000" b="1" dirty="0">
              <a:solidFill>
                <a:schemeClr val="accent1"/>
              </a:solidFill>
            </a:endParaRPr>
          </a:p>
          <a:p>
            <a:pPr marL="800100" lvl="1" indent="-342900">
              <a:buFont typeface="Wingdings" panose="05000000000000000000" pitchFamily="2" charset="2"/>
              <a:buChar char="v"/>
            </a:pPr>
            <a:r>
              <a:rPr lang="en-US" sz="2000" b="1" dirty="0">
                <a:solidFill>
                  <a:schemeClr val="tx2"/>
                </a:solidFill>
              </a:rPr>
              <a:t>As we know that date column contain object ,Firstly we converted object to datetime series</a:t>
            </a:r>
          </a:p>
          <a:p>
            <a:pPr lvl="1"/>
            <a:r>
              <a:rPr lang="en-US" sz="2000" b="1" dirty="0">
                <a:solidFill>
                  <a:schemeClr val="tx2"/>
                </a:solidFill>
              </a:rPr>
              <a:t>      and extract all data of date column into day , month, and year </a:t>
            </a:r>
          </a:p>
          <a:p>
            <a:pPr marL="1257300" lvl="2" indent="-342900">
              <a:buFont typeface="Arial" panose="020B0604020202020204" pitchFamily="34" charset="0"/>
              <a:buChar char="•"/>
            </a:pPr>
            <a:r>
              <a:rPr lang="en-IN" sz="2000" b="1" dirty="0">
                <a:solidFill>
                  <a:schemeClr val="tx2"/>
                </a:solidFill>
              </a:rPr>
              <a:t>Append day , month and year  as attribute in data set </a:t>
            </a:r>
          </a:p>
          <a:p>
            <a:pPr marL="1257300" lvl="2" indent="-342900">
              <a:buFont typeface="Arial" panose="020B0604020202020204" pitchFamily="34" charset="0"/>
              <a:buChar char="•"/>
            </a:pPr>
            <a:endParaRPr lang="en-IN" sz="2000" b="1" dirty="0">
              <a:solidFill>
                <a:schemeClr val="tx2"/>
              </a:solidFill>
            </a:endParaRPr>
          </a:p>
          <a:p>
            <a:pPr marL="800100" lvl="1" indent="-342900">
              <a:buFont typeface="Wingdings" panose="05000000000000000000" pitchFamily="2" charset="2"/>
              <a:buChar char="v"/>
            </a:pPr>
            <a:r>
              <a:rPr lang="en-IN" sz="2000" b="1" dirty="0">
                <a:solidFill>
                  <a:schemeClr val="tx2"/>
                </a:solidFill>
              </a:rPr>
              <a:t>Check for any duplicate in date columns </a:t>
            </a:r>
          </a:p>
          <a:p>
            <a:pPr lvl="1"/>
            <a:endParaRPr lang="en-IN" b="1" dirty="0"/>
          </a:p>
        </p:txBody>
      </p:sp>
    </p:spTree>
    <p:extLst>
      <p:ext uri="{BB962C8B-B14F-4D97-AF65-F5344CB8AC3E}">
        <p14:creationId xmlns:p14="http://schemas.microsoft.com/office/powerpoint/2010/main" val="3043084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B2AFD-BE00-D6B7-078E-3FCC3A8CD7EF}"/>
              </a:ext>
            </a:extLst>
          </p:cNvPr>
          <p:cNvSpPr txBox="1">
            <a:spLocks/>
          </p:cNvSpPr>
          <p:nvPr/>
        </p:nvSpPr>
        <p:spPr>
          <a:xfrm>
            <a:off x="5438692" y="0"/>
            <a:ext cx="1314616" cy="707310"/>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600" b="1" dirty="0"/>
              <a:t>Q&amp;A</a:t>
            </a:r>
            <a:endParaRPr lang="en-IN" sz="3600" b="1" dirty="0"/>
          </a:p>
        </p:txBody>
      </p:sp>
      <p:pic>
        <p:nvPicPr>
          <p:cNvPr id="4" name="Picture 3">
            <a:extLst>
              <a:ext uri="{FF2B5EF4-FFF2-40B4-BE49-F238E27FC236}">
                <a16:creationId xmlns:a16="http://schemas.microsoft.com/office/drawing/2014/main" id="{8FF6203C-0FAB-3FC1-168E-F27B72595774}"/>
              </a:ext>
            </a:extLst>
          </p:cNvPr>
          <p:cNvPicPr>
            <a:picLocks noChangeAspect="1"/>
          </p:cNvPicPr>
          <p:nvPr/>
        </p:nvPicPr>
        <p:blipFill>
          <a:blip r:embed="rId2"/>
          <a:stretch>
            <a:fillRect/>
          </a:stretch>
        </p:blipFill>
        <p:spPr>
          <a:xfrm>
            <a:off x="6626087" y="0"/>
            <a:ext cx="748990" cy="684231"/>
          </a:xfrm>
          <a:prstGeom prst="rect">
            <a:avLst/>
          </a:prstGeom>
        </p:spPr>
      </p:pic>
      <p:sp>
        <p:nvSpPr>
          <p:cNvPr id="12" name="TextBox 11">
            <a:extLst>
              <a:ext uri="{FF2B5EF4-FFF2-40B4-BE49-F238E27FC236}">
                <a16:creationId xmlns:a16="http://schemas.microsoft.com/office/drawing/2014/main" id="{44ED1356-16EB-477F-6135-BC809D8D8A05}"/>
              </a:ext>
            </a:extLst>
          </p:cNvPr>
          <p:cNvSpPr txBox="1"/>
          <p:nvPr/>
        </p:nvSpPr>
        <p:spPr>
          <a:xfrm>
            <a:off x="245659" y="952970"/>
            <a:ext cx="12192000" cy="7417415"/>
          </a:xfrm>
          <a:prstGeom prst="rect">
            <a:avLst/>
          </a:prstGeom>
          <a:noFill/>
        </p:spPr>
        <p:txBody>
          <a:bodyPr wrap="square">
            <a:spAutoFit/>
          </a:bodyPr>
          <a:lstStyle/>
          <a:p>
            <a:pPr marL="514350" indent="-514350">
              <a:buFont typeface="+mj-lt"/>
              <a:buAutoNum type="arabicPeriod"/>
            </a:pPr>
            <a:r>
              <a:rPr lang="en-US" sz="2800" dirty="0"/>
              <a:t>Stocks performance by avg closing stocks?</a:t>
            </a:r>
          </a:p>
          <a:p>
            <a:pPr marL="514350" indent="-514350">
              <a:buFont typeface="+mj-lt"/>
              <a:buAutoNum type="arabicPeriod"/>
            </a:pPr>
            <a:r>
              <a:rPr lang="en-US" sz="2800" dirty="0"/>
              <a:t> Comparing between high , low and volume traded in 2019?</a:t>
            </a:r>
          </a:p>
          <a:p>
            <a:pPr marL="514350" indent="-514350">
              <a:buFont typeface="+mj-lt"/>
              <a:buAutoNum type="arabicPeriod"/>
            </a:pPr>
            <a:r>
              <a:rPr lang="en-US" sz="2800" dirty="0"/>
              <a:t>Comparing between volume and turnover in 2019?</a:t>
            </a:r>
          </a:p>
          <a:p>
            <a:pPr marL="514350" indent="-514350">
              <a:buFont typeface="+mj-lt"/>
              <a:buAutoNum type="arabicPeriod"/>
            </a:pPr>
            <a:r>
              <a:rPr lang="en-US" sz="2800" dirty="0"/>
              <a:t>What is yearly average turnover of the  company?</a:t>
            </a:r>
          </a:p>
          <a:p>
            <a:pPr marL="514350" indent="-514350">
              <a:buFont typeface="+mj-lt"/>
              <a:buAutoNum type="arabicPeriod"/>
            </a:pPr>
            <a:r>
              <a:rPr lang="en-US" sz="2800" dirty="0"/>
              <a:t>Relation between Avg Volume of stocks and highest volume of stock in each year and min volume ?</a:t>
            </a:r>
          </a:p>
          <a:p>
            <a:pPr marL="514350" indent="-514350">
              <a:buFont typeface="+mj-lt"/>
              <a:buAutoNum type="arabicPeriod"/>
            </a:pPr>
            <a:r>
              <a:rPr lang="en-US" sz="2800" dirty="0"/>
              <a:t>Stocks performance by avg closing stocks?</a:t>
            </a:r>
          </a:p>
          <a:p>
            <a:pPr marL="514350" indent="-514350">
              <a:buFont typeface="+mj-lt"/>
              <a:buAutoNum type="arabicPeriod"/>
            </a:pPr>
            <a:r>
              <a:rPr lang="en-US" sz="2800" dirty="0">
                <a:solidFill>
                  <a:schemeClr val="tx1"/>
                </a:solidFill>
              </a:rPr>
              <a:t>Top Companies  in each sector based on their  ?</a:t>
            </a:r>
          </a:p>
          <a:p>
            <a:pPr marL="514350" indent="-514350">
              <a:buFont typeface="+mj-lt"/>
              <a:buAutoNum type="arabicPeriod"/>
            </a:pPr>
            <a:r>
              <a:rPr lang="en-US" sz="2800" dirty="0">
                <a:solidFill>
                  <a:schemeClr val="tx1"/>
                </a:solidFill>
              </a:rPr>
              <a:t>Impact of </a:t>
            </a:r>
            <a:r>
              <a:rPr lang="en-US" sz="2800" b="1" dirty="0">
                <a:solidFill>
                  <a:schemeClr val="tx1"/>
                </a:solidFill>
              </a:rPr>
              <a:t>COVID19</a:t>
            </a:r>
            <a:r>
              <a:rPr lang="en-US" sz="2800" dirty="0">
                <a:solidFill>
                  <a:schemeClr val="tx1"/>
                </a:solidFill>
              </a:rPr>
              <a:t> to the market in  2020 ?</a:t>
            </a:r>
          </a:p>
          <a:p>
            <a:pPr marL="514350" indent="-514350">
              <a:buFont typeface="+mj-lt"/>
              <a:buAutoNum type="arabicPeriod"/>
            </a:pPr>
            <a:r>
              <a:rPr lang="en-US" sz="2800" dirty="0">
                <a:solidFill>
                  <a:schemeClr val="tx1"/>
                </a:solidFill>
              </a:rPr>
              <a:t>Calculate </a:t>
            </a:r>
            <a:r>
              <a:rPr lang="en-US" sz="2800" b="1" dirty="0">
                <a:solidFill>
                  <a:schemeClr val="tx1"/>
                </a:solidFill>
              </a:rPr>
              <a:t>Intra Day </a:t>
            </a:r>
            <a:r>
              <a:rPr lang="en-US" sz="2800" dirty="0">
                <a:solidFill>
                  <a:schemeClr val="tx1"/>
                </a:solidFill>
              </a:rPr>
              <a:t>volume in 2019 ?</a:t>
            </a:r>
          </a:p>
          <a:p>
            <a:pPr marL="514350" indent="-514350">
              <a:buFont typeface="+mj-lt"/>
              <a:buAutoNum type="arabicPeriod"/>
            </a:pPr>
            <a:r>
              <a:rPr lang="en-US" sz="2800" dirty="0">
                <a:solidFill>
                  <a:schemeClr val="tx1"/>
                </a:solidFill>
              </a:rPr>
              <a:t>VWAP is Volume weighted average price calculation in 2020 ?</a:t>
            </a:r>
          </a:p>
          <a:p>
            <a:pPr marL="285750" indent="-285750">
              <a:buFont typeface="Wingdings" panose="05000000000000000000" pitchFamily="2" charset="2"/>
              <a:buChar char="Ø"/>
            </a:pPr>
            <a:endParaRPr lang="en-US" sz="2800" dirty="0">
              <a:solidFill>
                <a:schemeClr val="tx1"/>
              </a:solidFill>
            </a:endParaRPr>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endParaRPr lang="en-IN" sz="2800" b="1" dirty="0">
              <a:solidFill>
                <a:schemeClr val="accent2"/>
              </a:solidFill>
            </a:endParaRPr>
          </a:p>
        </p:txBody>
      </p:sp>
    </p:spTree>
    <p:extLst>
      <p:ext uri="{BB962C8B-B14F-4D97-AF65-F5344CB8AC3E}">
        <p14:creationId xmlns:p14="http://schemas.microsoft.com/office/powerpoint/2010/main" val="2473873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8">
            <a:extLst>
              <a:ext uri="{FF2B5EF4-FFF2-40B4-BE49-F238E27FC236}">
                <a16:creationId xmlns:a16="http://schemas.microsoft.com/office/drawing/2014/main" id="{DD977745-E1B0-154D-7369-4AB97B9C1ECA}"/>
              </a:ext>
            </a:extLst>
          </p:cNvPr>
          <p:cNvSpPr txBox="1">
            <a:spLocks/>
          </p:cNvSpPr>
          <p:nvPr/>
        </p:nvSpPr>
        <p:spPr>
          <a:xfrm>
            <a:off x="2305880" y="2746601"/>
            <a:ext cx="8229600" cy="834709"/>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IN" sz="6000" b="1" dirty="0">
                <a:solidFill>
                  <a:schemeClr val="accent2"/>
                </a:solidFill>
              </a:rPr>
              <a:t>Hero MotoCorp Ltd.</a:t>
            </a:r>
          </a:p>
        </p:txBody>
      </p:sp>
      <p:sp>
        <p:nvSpPr>
          <p:cNvPr id="3" name="Heptagon 2">
            <a:extLst>
              <a:ext uri="{FF2B5EF4-FFF2-40B4-BE49-F238E27FC236}">
                <a16:creationId xmlns:a16="http://schemas.microsoft.com/office/drawing/2014/main" id="{073F357E-0A51-DCCA-60B2-7F3E54B4C469}"/>
              </a:ext>
            </a:extLst>
          </p:cNvPr>
          <p:cNvSpPr/>
          <p:nvPr/>
        </p:nvSpPr>
        <p:spPr>
          <a:xfrm>
            <a:off x="5652052" y="1550505"/>
            <a:ext cx="887896" cy="834709"/>
          </a:xfrm>
          <a:prstGeom prst="heptag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4800" b="1" dirty="0"/>
              <a:t>1</a:t>
            </a:r>
            <a:endParaRPr lang="en-IN" sz="4800" b="1" dirty="0"/>
          </a:p>
        </p:txBody>
      </p:sp>
    </p:spTree>
    <p:extLst>
      <p:ext uri="{BB962C8B-B14F-4D97-AF65-F5344CB8AC3E}">
        <p14:creationId xmlns:p14="http://schemas.microsoft.com/office/powerpoint/2010/main" val="4271440730"/>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71af3243-3dd4-4a8d-8c0d-dd76da1f02a5"/>
    <ds:schemaRef ds:uri="http://purl.org/dc/elements/1.1/"/>
    <ds:schemaRef ds:uri="http://purl.org/dc/terms/"/>
    <ds:schemaRef ds:uri="http://www.w3.org/XML/1998/namespace"/>
    <ds:schemaRef ds:uri="http://purl.org/dc/dcmitype/"/>
    <ds:schemaRef ds:uri="http://schemas.openxmlformats.org/package/2006/metadata/core-properties"/>
    <ds:schemaRef ds:uri="http://schemas.microsoft.com/office/2006/documentManagement/types"/>
    <ds:schemaRef ds:uri="16c05727-aa75-4e4a-9b5f-8a80a1165891"/>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{66FB218D-06F7-4929-985E-4AE6D1042761}tf22712842_win32</Template>
  <TotalTime>1696</TotalTime>
  <Words>1353</Words>
  <Application>Microsoft Office PowerPoint</Application>
  <PresentationFormat>Widescreen</PresentationFormat>
  <Paragraphs>149</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Bookman Old Style</vt:lpstr>
      <vt:lpstr>Calibri</vt:lpstr>
      <vt:lpstr>Franklin Gothic Book</vt:lpstr>
      <vt:lpstr>Helvetica Neue</vt:lpstr>
      <vt:lpstr>Wingdings</vt:lpstr>
      <vt:lpstr>1_RetrospectVTI</vt:lpstr>
      <vt:lpstr>Project  EDA Nifty-50  Company (Auto-Sector)</vt:lpstr>
      <vt:lpstr>EDA by INDUSTRY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Mahindra &amp; Mahindra Ltd.</vt:lpstr>
      <vt:lpstr>PowerPoint Presentation</vt:lpstr>
      <vt:lpstr>PowerPoint Presentation</vt:lpstr>
      <vt:lpstr>Maruti Suzuki India Ltd.</vt:lpstr>
      <vt:lpstr>PowerPoint Presentation</vt:lpstr>
      <vt:lpstr>Tata Motors Limited.</vt:lpstr>
      <vt:lpstr>PowerPoint Presentation</vt:lpstr>
      <vt:lpstr>Eicher Motors Limited.</vt:lpstr>
      <vt:lpstr>PowerPoint Presentation</vt:lpstr>
      <vt:lpstr>Bajaj Auto Limited.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Nifty-50  Company (Auto-Sector)</dc:title>
  <dc:creator>shivam singh</dc:creator>
  <cp:lastModifiedBy>shivam singh</cp:lastModifiedBy>
  <cp:revision>15</cp:revision>
  <dcterms:created xsi:type="dcterms:W3CDTF">2023-02-01T08:12:58Z</dcterms:created>
  <dcterms:modified xsi:type="dcterms:W3CDTF">2023-03-04T07:04:42Z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