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8" r:id="rId6"/>
    <p:sldId id="259" r:id="rId7"/>
    <p:sldId id="260" r:id="rId8"/>
    <p:sldId id="262" r:id="rId9"/>
    <p:sldId id="261" r:id="rId10"/>
    <p:sldId id="263" r:id="rId11"/>
    <p:sldId id="264"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2/15/2023</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2/15/2023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2/15/2023</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2/15/2023</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2/15/2023</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2/15/2023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2/15/2023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2/15/2023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2/15/2023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2/15/2023</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2/15/2023</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2/15/2023</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446534" y="586060"/>
            <a:ext cx="10993549" cy="820648"/>
          </a:xfrm>
        </p:spPr>
        <p:txBody>
          <a:bodyPr>
            <a:normAutofit/>
          </a:bodyPr>
          <a:lstStyle/>
          <a:p>
            <a:pPr algn="ctr"/>
            <a:r>
              <a:rPr lang="en-US" dirty="0"/>
              <a:t>SQL PROBLEM STATEMENT ASSIGNMENT</a:t>
            </a:r>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
        <p:nvSpPr>
          <p:cNvPr id="8" name="TextBox 7">
            <a:extLst>
              <a:ext uri="{FF2B5EF4-FFF2-40B4-BE49-F238E27FC236}">
                <a16:creationId xmlns:a16="http://schemas.microsoft.com/office/drawing/2014/main" id="{FE6690D8-2267-A24B-2F7D-5B7FDA822D31}"/>
              </a:ext>
            </a:extLst>
          </p:cNvPr>
          <p:cNvSpPr txBox="1"/>
          <p:nvPr/>
        </p:nvSpPr>
        <p:spPr>
          <a:xfrm>
            <a:off x="619692" y="1754871"/>
            <a:ext cx="11431137" cy="1323439"/>
          </a:xfrm>
          <a:prstGeom prst="rect">
            <a:avLst/>
          </a:prstGeom>
          <a:noFill/>
        </p:spPr>
        <p:txBody>
          <a:bodyPr wrap="square">
            <a:spAutoFit/>
          </a:bodyPr>
          <a:lstStyle/>
          <a:p>
            <a:r>
              <a:rPr lang="en-US" sz="1600" dirty="0"/>
              <a:t>As a data analyst at a fast-growing restaurant company, you are responsible for improving the current ways of managing the inventory and creating business intelligence to support the company's </a:t>
            </a:r>
            <a:r>
              <a:rPr lang="en-US" sz="1600" dirty="0" err="1"/>
              <a:t>decisionmaking</a:t>
            </a:r>
            <a:r>
              <a:rPr lang="en-US" sz="1600" dirty="0"/>
              <a:t> process. Your primary goal is to optimize the cost management and profitability of the company. To achieve this goal, you need to study the current database schema and ways of storing the data, and then create a new way of storing and managing the inventory of restaurants in a more effective and efficient manner</a:t>
            </a:r>
            <a:endParaRPr lang="en-IN" sz="1600" dirty="0"/>
          </a:p>
        </p:txBody>
      </p:sp>
    </p:spTree>
    <p:extLst>
      <p:ext uri="{BB962C8B-B14F-4D97-AF65-F5344CB8AC3E}">
        <p14:creationId xmlns:p14="http://schemas.microsoft.com/office/powerpoint/2010/main" val="2475805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a:xfrm>
            <a:off x="581191" y="627580"/>
            <a:ext cx="11029616" cy="796959"/>
          </a:xfrm>
        </p:spPr>
        <p:txBody>
          <a:bodyPr>
            <a:normAutofit/>
          </a:bodyPr>
          <a:lstStyle/>
          <a:p>
            <a:pPr marL="457200" indent="-457200">
              <a:buFont typeface="Wingdings" panose="05000000000000000000" pitchFamily="2" charset="2"/>
              <a:buChar char="Ø"/>
            </a:pPr>
            <a:r>
              <a:rPr lang="en-US" sz="3200" dirty="0"/>
              <a:t>Old database schema</a:t>
            </a:r>
          </a:p>
        </p:txBody>
      </p:sp>
      <p:pic>
        <p:nvPicPr>
          <p:cNvPr id="11" name="Content Placeholder 10">
            <a:extLst>
              <a:ext uri="{FF2B5EF4-FFF2-40B4-BE49-F238E27FC236}">
                <a16:creationId xmlns:a16="http://schemas.microsoft.com/office/drawing/2014/main" id="{FD858A1C-1057-859D-6C86-9EDF7A55AD22}"/>
              </a:ext>
            </a:extLst>
          </p:cNvPr>
          <p:cNvPicPr>
            <a:picLocks noGrp="1" noChangeAspect="1"/>
          </p:cNvPicPr>
          <p:nvPr>
            <p:ph idx="1"/>
          </p:nvPr>
        </p:nvPicPr>
        <p:blipFill rotWithShape="1">
          <a:blip r:embed="rId2"/>
          <a:srcRect l="24472" t="36217" r="23528" b="27495"/>
          <a:stretch/>
        </p:blipFill>
        <p:spPr>
          <a:xfrm>
            <a:off x="1383395" y="2069432"/>
            <a:ext cx="9425208" cy="3404937"/>
          </a:xfrm>
        </p:spPr>
      </p:pic>
    </p:spTree>
    <p:extLst>
      <p:ext uri="{BB962C8B-B14F-4D97-AF65-F5344CB8AC3E}">
        <p14:creationId xmlns:p14="http://schemas.microsoft.com/office/powerpoint/2010/main" val="2637846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0D903EC-9A45-AA42-99DE-F910DC22E01C}"/>
              </a:ext>
            </a:extLst>
          </p:cNvPr>
          <p:cNvSpPr txBox="1"/>
          <p:nvPr/>
        </p:nvSpPr>
        <p:spPr>
          <a:xfrm>
            <a:off x="500514" y="731520"/>
            <a:ext cx="11540691" cy="4216539"/>
          </a:xfrm>
          <a:prstGeom prst="rect">
            <a:avLst/>
          </a:prstGeom>
          <a:noFill/>
        </p:spPr>
        <p:txBody>
          <a:bodyPr wrap="square" rtlCol="0">
            <a:spAutoFit/>
          </a:bodyPr>
          <a:lstStyle/>
          <a:p>
            <a:pPr marL="285750" indent="-285750">
              <a:buFont typeface="Wingdings" panose="05000000000000000000" pitchFamily="2" charset="2"/>
              <a:buChar char="Ø"/>
            </a:pPr>
            <a:r>
              <a:rPr lang="en-US" sz="2400" b="1" dirty="0">
                <a:solidFill>
                  <a:schemeClr val="accent1">
                    <a:lumMod val="75000"/>
                  </a:schemeClr>
                </a:solidFill>
              </a:rPr>
              <a:t>To optimize the cost management and profitability of the restaurant, we need to create a new database schema that allows for more efficient and effective management of inventory and cost data. </a:t>
            </a:r>
          </a:p>
          <a:p>
            <a:endParaRPr lang="en-US" sz="2400" b="1" dirty="0">
              <a:solidFill>
                <a:schemeClr val="accent1">
                  <a:lumMod val="75000"/>
                </a:schemeClr>
              </a:solidFill>
            </a:endParaRPr>
          </a:p>
          <a:p>
            <a:pPr marL="800100" lvl="1" indent="-342900">
              <a:buFont typeface="Wingdings" panose="05000000000000000000" pitchFamily="2" charset="2"/>
              <a:buChar char="v"/>
            </a:pPr>
            <a:r>
              <a:rPr lang="en-US" sz="2400" dirty="0"/>
              <a:t>Here is an example of a new database schema by using normalization :</a:t>
            </a:r>
          </a:p>
          <a:p>
            <a:pPr lvl="1"/>
            <a:endParaRPr lang="en-US" sz="2400" dirty="0"/>
          </a:p>
          <a:p>
            <a:pPr marL="1257300" lvl="2" indent="-342900">
              <a:buFont typeface="Wingdings" panose="05000000000000000000" pitchFamily="2" charset="2"/>
              <a:buChar char="q"/>
            </a:pPr>
            <a:r>
              <a:rPr lang="en-US" sz="2400" dirty="0"/>
              <a:t> </a:t>
            </a:r>
            <a:r>
              <a:rPr lang="en-US" sz="2800" b="1" dirty="0"/>
              <a:t>Dish table</a:t>
            </a:r>
            <a:endParaRPr lang="en-US" sz="2800" dirty="0"/>
          </a:p>
          <a:p>
            <a:pPr marL="1257300" lvl="2" indent="-342900">
              <a:buFont typeface="Arial" panose="020B0604020202020204" pitchFamily="34" charset="0"/>
              <a:buChar char="•"/>
            </a:pPr>
            <a:r>
              <a:rPr lang="en-US" sz="2400" dirty="0"/>
              <a:t>    </a:t>
            </a:r>
            <a:r>
              <a:rPr lang="en-US" sz="2400" dirty="0" err="1"/>
              <a:t>dish_id</a:t>
            </a:r>
            <a:r>
              <a:rPr lang="en-US" sz="2400" dirty="0"/>
              <a:t> (integer , primary key)</a:t>
            </a:r>
          </a:p>
          <a:p>
            <a:pPr marL="1257300" lvl="2" indent="-342900">
              <a:buFont typeface="Arial" panose="020B0604020202020204" pitchFamily="34" charset="0"/>
              <a:buChar char="•"/>
            </a:pPr>
            <a:r>
              <a:rPr lang="en-US" sz="2400" dirty="0"/>
              <a:t>    </a:t>
            </a:r>
            <a:r>
              <a:rPr lang="en-US" sz="2400" dirty="0" err="1"/>
              <a:t>dish_name</a:t>
            </a:r>
            <a:r>
              <a:rPr lang="en-US" sz="2400" dirty="0"/>
              <a:t> ( string )</a:t>
            </a:r>
          </a:p>
          <a:p>
            <a:pPr marL="1257300" lvl="2" indent="-342900">
              <a:buFont typeface="Arial" panose="020B0604020202020204" pitchFamily="34" charset="0"/>
              <a:buChar char="•"/>
            </a:pPr>
            <a:r>
              <a:rPr lang="en-US" sz="2400" dirty="0"/>
              <a:t>    description  ( string )</a:t>
            </a:r>
          </a:p>
          <a:p>
            <a:pPr marL="1257300" lvl="2" indent="-342900">
              <a:buFont typeface="Arial" panose="020B0604020202020204" pitchFamily="34" charset="0"/>
              <a:buChar char="•"/>
            </a:pPr>
            <a:r>
              <a:rPr lang="en-US" sz="2400" dirty="0"/>
              <a:t>    category  ( string )</a:t>
            </a:r>
            <a:endParaRPr lang="en-IN" sz="2400" dirty="0"/>
          </a:p>
        </p:txBody>
      </p:sp>
      <p:pic>
        <p:nvPicPr>
          <p:cNvPr id="5" name="Picture 4">
            <a:extLst>
              <a:ext uri="{FF2B5EF4-FFF2-40B4-BE49-F238E27FC236}">
                <a16:creationId xmlns:a16="http://schemas.microsoft.com/office/drawing/2014/main" id="{E8734024-8F16-2D3B-22EC-615C8F800AA5}"/>
              </a:ext>
            </a:extLst>
          </p:cNvPr>
          <p:cNvPicPr>
            <a:picLocks noChangeAspect="1"/>
          </p:cNvPicPr>
          <p:nvPr/>
        </p:nvPicPr>
        <p:blipFill>
          <a:blip r:embed="rId2"/>
          <a:stretch>
            <a:fillRect/>
          </a:stretch>
        </p:blipFill>
        <p:spPr>
          <a:xfrm>
            <a:off x="6781817" y="3089708"/>
            <a:ext cx="4449895" cy="2685883"/>
          </a:xfrm>
          <a:prstGeom prst="rect">
            <a:avLst/>
          </a:prstGeom>
        </p:spPr>
      </p:pic>
    </p:spTree>
    <p:extLst>
      <p:ext uri="{BB962C8B-B14F-4D97-AF65-F5344CB8AC3E}">
        <p14:creationId xmlns:p14="http://schemas.microsoft.com/office/powerpoint/2010/main" val="2296997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64086A-A1DB-940E-A699-3029514B1810}"/>
              </a:ext>
            </a:extLst>
          </p:cNvPr>
          <p:cNvSpPr txBox="1"/>
          <p:nvPr/>
        </p:nvSpPr>
        <p:spPr>
          <a:xfrm>
            <a:off x="567890" y="827772"/>
            <a:ext cx="5390147" cy="233910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t> Row Ingredient table</a:t>
            </a:r>
          </a:p>
          <a:p>
            <a:endParaRPr lang="en-IN" sz="2800" b="1" dirty="0"/>
          </a:p>
          <a:p>
            <a:pPr lvl="1">
              <a:buFont typeface="Arial" panose="020B0604020202020204" pitchFamily="34" charset="0"/>
              <a:buChar char="•"/>
            </a:pPr>
            <a:r>
              <a:rPr lang="en-IN" dirty="0"/>
              <a:t>   </a:t>
            </a:r>
            <a:r>
              <a:rPr lang="en-US" sz="2400" dirty="0"/>
              <a:t>id (integer, primary key)</a:t>
            </a:r>
          </a:p>
          <a:p>
            <a:pPr lvl="1">
              <a:buFont typeface="Arial" panose="020B0604020202020204" pitchFamily="34" charset="0"/>
              <a:buChar char="•"/>
            </a:pPr>
            <a:r>
              <a:rPr lang="en-US" sz="2400" dirty="0"/>
              <a:t>  name (string)</a:t>
            </a:r>
          </a:p>
          <a:p>
            <a:pPr lvl="1">
              <a:buFont typeface="Arial" panose="020B0604020202020204" pitchFamily="34" charset="0"/>
              <a:buChar char="•"/>
            </a:pPr>
            <a:r>
              <a:rPr lang="en-US" sz="2400" dirty="0"/>
              <a:t>  </a:t>
            </a:r>
            <a:r>
              <a:rPr lang="en-US" sz="2400" dirty="0" err="1"/>
              <a:t>unit_cost</a:t>
            </a:r>
            <a:r>
              <a:rPr lang="en-US" sz="2400" dirty="0"/>
              <a:t> (decimal)</a:t>
            </a:r>
          </a:p>
          <a:p>
            <a:pPr marL="1200150" lvl="2" indent="-285750">
              <a:buFont typeface="Arial" panose="020B0604020202020204" pitchFamily="34" charset="0"/>
              <a:buChar char="•"/>
            </a:pPr>
            <a:endParaRPr lang="en-IN" dirty="0"/>
          </a:p>
        </p:txBody>
      </p:sp>
      <p:pic>
        <p:nvPicPr>
          <p:cNvPr id="5" name="Picture 4">
            <a:extLst>
              <a:ext uri="{FF2B5EF4-FFF2-40B4-BE49-F238E27FC236}">
                <a16:creationId xmlns:a16="http://schemas.microsoft.com/office/drawing/2014/main" id="{06B7D9EA-A754-E09F-A792-B65D381BDF75}"/>
              </a:ext>
            </a:extLst>
          </p:cNvPr>
          <p:cNvPicPr>
            <a:picLocks noChangeAspect="1"/>
          </p:cNvPicPr>
          <p:nvPr/>
        </p:nvPicPr>
        <p:blipFill>
          <a:blip r:embed="rId2"/>
          <a:stretch>
            <a:fillRect/>
          </a:stretch>
        </p:blipFill>
        <p:spPr>
          <a:xfrm>
            <a:off x="5770865" y="726279"/>
            <a:ext cx="3351764" cy="2569845"/>
          </a:xfrm>
          <a:prstGeom prst="rect">
            <a:avLst/>
          </a:prstGeom>
        </p:spPr>
      </p:pic>
      <p:sp>
        <p:nvSpPr>
          <p:cNvPr id="6" name="TextBox 5">
            <a:extLst>
              <a:ext uri="{FF2B5EF4-FFF2-40B4-BE49-F238E27FC236}">
                <a16:creationId xmlns:a16="http://schemas.microsoft.com/office/drawing/2014/main" id="{3033ED35-7806-3C5C-B90D-9689BED42CBA}"/>
              </a:ext>
            </a:extLst>
          </p:cNvPr>
          <p:cNvSpPr txBox="1"/>
          <p:nvPr/>
        </p:nvSpPr>
        <p:spPr>
          <a:xfrm>
            <a:off x="567891" y="3429000"/>
            <a:ext cx="11282412" cy="2769989"/>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t> </a:t>
            </a:r>
            <a:r>
              <a:rPr lang="en-US" sz="2800" b="1" dirty="0"/>
              <a:t>Dish Ingredient table (many-to-many relationship between Dish and Ingredient)</a:t>
            </a:r>
          </a:p>
          <a:p>
            <a:endParaRPr lang="en-IN" sz="2800" b="1" dirty="0"/>
          </a:p>
          <a:p>
            <a:pPr lvl="1">
              <a:buFont typeface="Arial" panose="020B0604020202020204" pitchFamily="34" charset="0"/>
              <a:buChar char="•"/>
            </a:pPr>
            <a:r>
              <a:rPr lang="en-IN" dirty="0"/>
              <a:t>   </a:t>
            </a:r>
            <a:r>
              <a:rPr lang="en-US" sz="2400" dirty="0" err="1"/>
              <a:t>dish_id</a:t>
            </a:r>
            <a:r>
              <a:rPr lang="en-US" sz="2400" dirty="0"/>
              <a:t> (foreign key to Dish table)</a:t>
            </a:r>
          </a:p>
          <a:p>
            <a:pPr lvl="1">
              <a:buFont typeface="Arial" panose="020B0604020202020204" pitchFamily="34" charset="0"/>
              <a:buChar char="•"/>
            </a:pPr>
            <a:r>
              <a:rPr lang="en-US" sz="2400" dirty="0"/>
              <a:t>  </a:t>
            </a:r>
            <a:r>
              <a:rPr lang="en-US" sz="2400" dirty="0" err="1"/>
              <a:t>ingredient_id</a:t>
            </a:r>
            <a:r>
              <a:rPr lang="en-US" sz="2400" dirty="0"/>
              <a:t> (foreign key to Ingredient table)</a:t>
            </a:r>
          </a:p>
          <a:p>
            <a:pPr lvl="1">
              <a:buFont typeface="Arial" panose="020B0604020202020204" pitchFamily="34" charset="0"/>
              <a:buChar char="•"/>
            </a:pPr>
            <a:r>
              <a:rPr lang="en-US" sz="2400" dirty="0"/>
              <a:t>  </a:t>
            </a:r>
            <a:r>
              <a:rPr lang="en-IN" sz="2400" dirty="0" err="1"/>
              <a:t>ingredient_quantity</a:t>
            </a:r>
            <a:endParaRPr lang="en-US" sz="2400" dirty="0"/>
          </a:p>
          <a:p>
            <a:pPr marL="1200150" lvl="2" indent="-285750">
              <a:buFont typeface="Arial" panose="020B0604020202020204" pitchFamily="34" charset="0"/>
              <a:buChar char="•"/>
            </a:pPr>
            <a:endParaRPr lang="en-IN" dirty="0"/>
          </a:p>
        </p:txBody>
      </p:sp>
    </p:spTree>
    <p:extLst>
      <p:ext uri="{BB962C8B-B14F-4D97-AF65-F5344CB8AC3E}">
        <p14:creationId xmlns:p14="http://schemas.microsoft.com/office/powerpoint/2010/main" val="25197866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1A80C3-CADA-47C0-49EC-CC4220886F70}"/>
              </a:ext>
            </a:extLst>
          </p:cNvPr>
          <p:cNvSpPr txBox="1"/>
          <p:nvPr/>
        </p:nvSpPr>
        <p:spPr>
          <a:xfrm>
            <a:off x="394636" y="664142"/>
            <a:ext cx="11338560" cy="5878532"/>
          </a:xfrm>
          <a:prstGeom prst="rect">
            <a:avLst/>
          </a:prstGeom>
          <a:noFill/>
        </p:spPr>
        <p:txBody>
          <a:bodyPr wrap="square" rtlCol="0">
            <a:spAutoFit/>
          </a:bodyPr>
          <a:lstStyle/>
          <a:p>
            <a:pPr marL="285750" indent="-285750">
              <a:buFont typeface="Wingdings" panose="05000000000000000000" pitchFamily="2" charset="2"/>
              <a:buChar char="q"/>
            </a:pPr>
            <a:r>
              <a:rPr lang="en-IN" sz="2800" b="1" dirty="0"/>
              <a:t> Cost table</a:t>
            </a:r>
          </a:p>
          <a:p>
            <a:endParaRPr lang="en-IN" sz="2800" b="1" dirty="0"/>
          </a:p>
          <a:p>
            <a:pPr lvl="1">
              <a:buFont typeface="Arial" panose="020B0604020202020204" pitchFamily="34" charset="0"/>
              <a:buChar char="•"/>
            </a:pPr>
            <a:r>
              <a:rPr lang="en-IN" dirty="0"/>
              <a:t>   </a:t>
            </a:r>
            <a:r>
              <a:rPr lang="en-IN" sz="2400" dirty="0" err="1"/>
              <a:t>cost_id</a:t>
            </a:r>
            <a:r>
              <a:rPr lang="en-IN" sz="2400" dirty="0"/>
              <a:t> (primary key)</a:t>
            </a:r>
            <a:endParaRPr lang="en-US" sz="2400" dirty="0"/>
          </a:p>
          <a:p>
            <a:pPr lvl="1">
              <a:buFont typeface="Arial" panose="020B0604020202020204" pitchFamily="34" charset="0"/>
              <a:buChar char="•"/>
            </a:pPr>
            <a:r>
              <a:rPr lang="en-US" sz="2400" dirty="0"/>
              <a:t>  </a:t>
            </a:r>
            <a:r>
              <a:rPr lang="en-US" sz="2400" dirty="0" err="1"/>
              <a:t>ingredient_id</a:t>
            </a:r>
            <a:r>
              <a:rPr lang="en-US" sz="2400" dirty="0"/>
              <a:t> (foreign key to Ingredient table)</a:t>
            </a:r>
          </a:p>
          <a:p>
            <a:pPr lvl="1">
              <a:buFont typeface="Arial" panose="020B0604020202020204" pitchFamily="34" charset="0"/>
              <a:buChar char="•"/>
            </a:pPr>
            <a:r>
              <a:rPr lang="en-US" sz="2400" dirty="0"/>
              <a:t>  </a:t>
            </a:r>
            <a:r>
              <a:rPr lang="en-IN" sz="2400" dirty="0"/>
              <a:t>date</a:t>
            </a:r>
          </a:p>
          <a:p>
            <a:pPr lvl="1">
              <a:buFont typeface="Arial" panose="020B0604020202020204" pitchFamily="34" charset="0"/>
              <a:buChar char="•"/>
            </a:pPr>
            <a:r>
              <a:rPr lang="en-IN" sz="2400" dirty="0"/>
              <a:t>  </a:t>
            </a:r>
            <a:r>
              <a:rPr lang="en-IN" sz="2400" dirty="0" err="1"/>
              <a:t>cost_per_unit</a:t>
            </a:r>
            <a:endParaRPr lang="en-IN" sz="2400" dirty="0"/>
          </a:p>
          <a:p>
            <a:pPr lvl="1"/>
            <a:endParaRPr lang="en-IN" sz="2400" dirty="0"/>
          </a:p>
          <a:p>
            <a:pPr marL="285750" indent="-285750">
              <a:buFont typeface="Wingdings" panose="05000000000000000000" pitchFamily="2" charset="2"/>
              <a:buChar char="q"/>
            </a:pPr>
            <a:r>
              <a:rPr lang="en-IN" sz="2800" b="1" dirty="0"/>
              <a:t> Sale table</a:t>
            </a:r>
          </a:p>
          <a:p>
            <a:endParaRPr lang="en-IN" sz="2800" b="1" dirty="0"/>
          </a:p>
          <a:p>
            <a:pPr lvl="1">
              <a:buFont typeface="Arial" panose="020B0604020202020204" pitchFamily="34" charset="0"/>
              <a:buChar char="•"/>
            </a:pPr>
            <a:r>
              <a:rPr lang="en-IN" dirty="0"/>
              <a:t>   </a:t>
            </a:r>
            <a:r>
              <a:rPr lang="en-US" sz="2400" dirty="0" err="1"/>
              <a:t>sales_id</a:t>
            </a:r>
            <a:r>
              <a:rPr lang="en-US" sz="2400" dirty="0"/>
              <a:t> (primary key)</a:t>
            </a:r>
          </a:p>
          <a:p>
            <a:pPr lvl="1">
              <a:buFont typeface="Arial" panose="020B0604020202020204" pitchFamily="34" charset="0"/>
              <a:buChar char="•"/>
            </a:pPr>
            <a:r>
              <a:rPr lang="en-US" sz="2400" dirty="0"/>
              <a:t> </a:t>
            </a:r>
            <a:r>
              <a:rPr lang="en-US" sz="2400" dirty="0" err="1"/>
              <a:t>dish_id</a:t>
            </a:r>
            <a:r>
              <a:rPr lang="en-US" sz="2400" dirty="0"/>
              <a:t> (foreign key to Dish table)</a:t>
            </a:r>
          </a:p>
          <a:p>
            <a:pPr lvl="1">
              <a:buFont typeface="Arial" panose="020B0604020202020204" pitchFamily="34" charset="0"/>
              <a:buChar char="•"/>
            </a:pPr>
            <a:r>
              <a:rPr lang="en-US" sz="2400" dirty="0"/>
              <a:t> date</a:t>
            </a:r>
          </a:p>
          <a:p>
            <a:pPr lvl="1">
              <a:buFont typeface="Arial" panose="020B0604020202020204" pitchFamily="34" charset="0"/>
              <a:buChar char="•"/>
            </a:pPr>
            <a:r>
              <a:rPr lang="en-US" sz="2400" dirty="0"/>
              <a:t> </a:t>
            </a:r>
            <a:r>
              <a:rPr lang="en-US" sz="2400" dirty="0" err="1"/>
              <a:t>quantity_sold</a:t>
            </a:r>
            <a:endParaRPr lang="en-US" sz="2400" dirty="0"/>
          </a:p>
          <a:p>
            <a:pPr lvl="1">
              <a:buFont typeface="Arial" panose="020B0604020202020204" pitchFamily="34" charset="0"/>
              <a:buChar char="•"/>
            </a:pPr>
            <a:r>
              <a:rPr lang="en-US" sz="2400" dirty="0"/>
              <a:t> price</a:t>
            </a:r>
          </a:p>
          <a:p>
            <a:pPr lvl="2">
              <a:buFont typeface="Arial" panose="020B0604020202020204" pitchFamily="34" charset="0"/>
              <a:buChar char="•"/>
            </a:pPr>
            <a:endParaRPr lang="en-US" sz="2400" dirty="0"/>
          </a:p>
        </p:txBody>
      </p:sp>
    </p:spTree>
    <p:extLst>
      <p:ext uri="{BB962C8B-B14F-4D97-AF65-F5344CB8AC3E}">
        <p14:creationId xmlns:p14="http://schemas.microsoft.com/office/powerpoint/2010/main" val="13900060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ADD3126-C960-8776-F590-1F3541C3C89A}"/>
              </a:ext>
            </a:extLst>
          </p:cNvPr>
          <p:cNvSpPr txBox="1"/>
          <p:nvPr/>
        </p:nvSpPr>
        <p:spPr>
          <a:xfrm>
            <a:off x="0" y="1169151"/>
            <a:ext cx="12192000" cy="3816429"/>
          </a:xfrm>
          <a:prstGeom prst="rect">
            <a:avLst/>
          </a:prstGeom>
          <a:noFill/>
        </p:spPr>
        <p:txBody>
          <a:bodyPr wrap="square" rtlCol="0">
            <a:spAutoFit/>
          </a:bodyPr>
          <a:lstStyle/>
          <a:p>
            <a:pPr marL="800100" lvl="1" indent="-342900">
              <a:buFont typeface="Wingdings" panose="05000000000000000000" pitchFamily="2" charset="2"/>
              <a:buChar char="Ø"/>
            </a:pPr>
            <a:r>
              <a:rPr lang="en-US" sz="2000" dirty="0"/>
              <a:t>By using this schema, we can efficiently calculate the cost of producing each dish by multiplying the ingredient cost per unit by the ingredient quantity. </a:t>
            </a:r>
          </a:p>
          <a:p>
            <a:pPr marL="800100" lvl="1" indent="-342900">
              <a:buFont typeface="Wingdings" panose="05000000000000000000" pitchFamily="2" charset="2"/>
              <a:buChar char="Ø"/>
            </a:pPr>
            <a:endParaRPr lang="en-US" sz="2000" dirty="0"/>
          </a:p>
          <a:p>
            <a:pPr marL="800100" lvl="1" indent="-342900">
              <a:buFont typeface="Wingdings" panose="05000000000000000000" pitchFamily="2" charset="2"/>
              <a:buChar char="Ø"/>
            </a:pPr>
            <a:r>
              <a:rPr lang="en-US" sz="2000" dirty="0"/>
              <a:t>We can also calculate the profit margin for each dish by subtracting the total cost from the total revenue (price multiplied by quantity sold).</a:t>
            </a:r>
          </a:p>
          <a:p>
            <a:pPr marL="800100" lvl="1" indent="-342900">
              <a:buFont typeface="Wingdings" panose="05000000000000000000" pitchFamily="2" charset="2"/>
              <a:buChar char="Ø"/>
            </a:pPr>
            <a:endParaRPr lang="en-US" sz="2000" dirty="0"/>
          </a:p>
          <a:p>
            <a:pPr marL="800100" lvl="1" indent="-342900">
              <a:buFont typeface="Wingdings" panose="05000000000000000000" pitchFamily="2" charset="2"/>
              <a:buChar char="Ø"/>
            </a:pPr>
            <a:r>
              <a:rPr lang="en-US" sz="2000" dirty="0"/>
              <a:t>This schema also allows for efficient inventory management by tracking the quantity of each ingredient used in each dish and when it was last purchased. </a:t>
            </a:r>
          </a:p>
          <a:p>
            <a:pPr marL="800100" lvl="1" indent="-342900">
              <a:buFont typeface="Wingdings" panose="05000000000000000000" pitchFamily="2" charset="2"/>
              <a:buChar char="Ø"/>
            </a:pPr>
            <a:endParaRPr lang="en-US" sz="2000" dirty="0"/>
          </a:p>
          <a:p>
            <a:pPr marL="800100" lvl="1" indent="-342900">
              <a:buFont typeface="Wingdings" panose="05000000000000000000" pitchFamily="2" charset="2"/>
              <a:buChar char="Ø"/>
            </a:pPr>
            <a:r>
              <a:rPr lang="en-US" sz="2000" dirty="0"/>
              <a:t>This can help us manage inventory levels, reduce waste, and optimize purchasing decisions.</a:t>
            </a:r>
            <a:endParaRPr lang="en-IN" sz="2000" dirty="0"/>
          </a:p>
          <a:p>
            <a:pPr marL="800100" lvl="1" indent="-342900">
              <a:buFont typeface="Wingdings" panose="05000000000000000000" pitchFamily="2" charset="2"/>
              <a:buChar char="Ø"/>
            </a:pPr>
            <a:endParaRPr lang="en-US" sz="2400" dirty="0"/>
          </a:p>
          <a:p>
            <a:pPr marL="1200150" lvl="2"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2303657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7C7ADE9-468F-19CE-63A1-F64C0123EFD8}"/>
              </a:ext>
            </a:extLst>
          </p:cNvPr>
          <p:cNvSpPr txBox="1"/>
          <p:nvPr/>
        </p:nvSpPr>
        <p:spPr>
          <a:xfrm>
            <a:off x="0" y="1169151"/>
            <a:ext cx="12192000" cy="4985980"/>
          </a:xfrm>
          <a:prstGeom prst="rect">
            <a:avLst/>
          </a:prstGeom>
          <a:noFill/>
        </p:spPr>
        <p:txBody>
          <a:bodyPr wrap="square" rtlCol="0">
            <a:spAutoFit/>
          </a:bodyPr>
          <a:lstStyle/>
          <a:p>
            <a:pPr marL="800100" lvl="1" indent="-342900">
              <a:buFont typeface="Wingdings" panose="05000000000000000000" pitchFamily="2" charset="2"/>
              <a:buChar char="Ø"/>
            </a:pPr>
            <a:r>
              <a:rPr lang="en-US" sz="2400" b="1" dirty="0"/>
              <a:t>Calculate the total cost of each dish based on the ingredient costs</a:t>
            </a:r>
          </a:p>
          <a:p>
            <a:pPr lvl="2">
              <a:buFont typeface="Arial" panose="020B0604020202020204" pitchFamily="34" charset="0"/>
              <a:buChar char="•"/>
            </a:pPr>
            <a:r>
              <a:rPr lang="en-US" sz="2400" dirty="0"/>
              <a:t> </a:t>
            </a:r>
            <a:r>
              <a:rPr lang="en-US" dirty="0"/>
              <a:t>Join the Dish Ingredient table with the Ingredient table to get the unit cost of each ingredient for the dish.</a:t>
            </a:r>
          </a:p>
          <a:p>
            <a:pPr lvl="2">
              <a:buFont typeface="Arial" panose="020B0604020202020204" pitchFamily="34" charset="0"/>
              <a:buChar char="•"/>
            </a:pPr>
            <a:endParaRPr lang="en-US" dirty="0"/>
          </a:p>
          <a:p>
            <a:pPr lvl="2">
              <a:buFont typeface="Arial" panose="020B0604020202020204" pitchFamily="34" charset="0"/>
              <a:buChar char="•"/>
            </a:pPr>
            <a:r>
              <a:rPr lang="en-US" dirty="0"/>
              <a:t> Multiply the unit cost by the ingredient quantity to get the cost per ingredient for the dish.</a:t>
            </a:r>
          </a:p>
          <a:p>
            <a:pPr lvl="2">
              <a:buFont typeface="Arial" panose="020B0604020202020204" pitchFamily="34" charset="0"/>
              <a:buChar char="•"/>
            </a:pPr>
            <a:endParaRPr lang="en-US" dirty="0"/>
          </a:p>
          <a:p>
            <a:pPr lvl="2">
              <a:buFont typeface="Arial" panose="020B0604020202020204" pitchFamily="34" charset="0"/>
              <a:buChar char="•"/>
            </a:pPr>
            <a:r>
              <a:rPr lang="en-US" dirty="0"/>
              <a:t> Sum up the cost per ingredient for all ingredients in the dish to get the total cost of the dish.</a:t>
            </a:r>
          </a:p>
          <a:p>
            <a:pPr lvl="2">
              <a:buFont typeface="Arial" panose="020B0604020202020204" pitchFamily="34" charset="0"/>
              <a:buChar char="•"/>
            </a:pPr>
            <a:endParaRPr lang="en-US" dirty="0"/>
          </a:p>
          <a:p>
            <a:pPr marL="742950" lvl="1" indent="-285750">
              <a:buFont typeface="Wingdings" panose="05000000000000000000" pitchFamily="2" charset="2"/>
              <a:buChar char="Ø"/>
            </a:pPr>
            <a:r>
              <a:rPr lang="en-US" sz="2400" b="1" dirty="0"/>
              <a:t>Calculate the total revenue for each dish based on the sales data</a:t>
            </a:r>
          </a:p>
          <a:p>
            <a:pPr marL="742950" lvl="1" indent="-285750">
              <a:buFont typeface="Wingdings" panose="05000000000000000000" pitchFamily="2" charset="2"/>
              <a:buChar char="Ø"/>
            </a:pPr>
            <a:endParaRPr lang="en-US" sz="2400" b="1" dirty="0"/>
          </a:p>
          <a:p>
            <a:pPr lvl="2">
              <a:buFont typeface="Arial" panose="020B0604020202020204" pitchFamily="34" charset="0"/>
              <a:buChar char="•"/>
            </a:pPr>
            <a:r>
              <a:rPr lang="en-US" dirty="0"/>
              <a:t> Join the Sales table with the Dish table to get the dish name and price for each sale.</a:t>
            </a:r>
          </a:p>
          <a:p>
            <a:pPr lvl="2">
              <a:buFont typeface="Arial" panose="020B0604020202020204" pitchFamily="34" charset="0"/>
              <a:buChar char="•"/>
            </a:pPr>
            <a:endParaRPr lang="en-US" dirty="0"/>
          </a:p>
          <a:p>
            <a:pPr lvl="2">
              <a:buFont typeface="Arial" panose="020B0604020202020204" pitchFamily="34" charset="0"/>
              <a:buChar char="•"/>
            </a:pPr>
            <a:r>
              <a:rPr lang="en-US" dirty="0"/>
              <a:t> Multiply the price by the quantity sold to get the revenue for each sale.</a:t>
            </a:r>
          </a:p>
          <a:p>
            <a:pPr lvl="2">
              <a:buFont typeface="Arial" panose="020B0604020202020204" pitchFamily="34" charset="0"/>
              <a:buChar char="•"/>
            </a:pPr>
            <a:endParaRPr lang="en-US" dirty="0"/>
          </a:p>
          <a:p>
            <a:pPr lvl="2">
              <a:buFont typeface="Arial" panose="020B0604020202020204" pitchFamily="34" charset="0"/>
              <a:buChar char="•"/>
            </a:pPr>
            <a:r>
              <a:rPr lang="en-US" dirty="0"/>
              <a:t> Sum up the revenue for all sales of the dish to get the total revenue of the dish.</a:t>
            </a:r>
          </a:p>
          <a:p>
            <a:pPr marL="2171700" lvl="4" indent="-342900">
              <a:buFont typeface="Arial" panose="020B0604020202020204" pitchFamily="34" charset="0"/>
              <a:buChar char="•"/>
            </a:pPr>
            <a:endParaRPr lang="en-US" sz="2400" dirty="0"/>
          </a:p>
          <a:p>
            <a:pPr marL="2571750" lvl="5"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5530677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E25B5E-7148-BEB8-229F-7CD0A312B855}"/>
              </a:ext>
            </a:extLst>
          </p:cNvPr>
          <p:cNvSpPr txBox="1"/>
          <p:nvPr/>
        </p:nvSpPr>
        <p:spPr>
          <a:xfrm>
            <a:off x="77001" y="1215142"/>
            <a:ext cx="12192000" cy="4708981"/>
          </a:xfrm>
          <a:prstGeom prst="rect">
            <a:avLst/>
          </a:prstGeom>
          <a:noFill/>
        </p:spPr>
        <p:txBody>
          <a:bodyPr wrap="square" rtlCol="0">
            <a:spAutoFit/>
          </a:bodyPr>
          <a:lstStyle/>
          <a:p>
            <a:pPr marL="800100" lvl="1" indent="-342900">
              <a:buFont typeface="Wingdings" panose="05000000000000000000" pitchFamily="2" charset="2"/>
              <a:buChar char="Ø"/>
            </a:pPr>
            <a:r>
              <a:rPr lang="en-US" sz="2400" b="1" dirty="0"/>
              <a:t> Calculate the profit margin for each dish</a:t>
            </a:r>
          </a:p>
          <a:p>
            <a:pPr marL="1257300" lvl="2" indent="-342900">
              <a:buFont typeface="Arial" panose="020B0604020202020204" pitchFamily="34" charset="0"/>
              <a:buChar char="•"/>
            </a:pPr>
            <a:r>
              <a:rPr lang="en-US" sz="2400" dirty="0"/>
              <a:t> </a:t>
            </a:r>
            <a:r>
              <a:rPr lang="en-US" dirty="0"/>
              <a:t>Subtract the total cost from the total revenue to get the profit for the dish.</a:t>
            </a:r>
          </a:p>
          <a:p>
            <a:pPr marL="1257300" lvl="2" indent="-342900">
              <a:buFont typeface="Arial" panose="020B0604020202020204" pitchFamily="34" charset="0"/>
              <a:buChar char="•"/>
            </a:pPr>
            <a:endParaRPr lang="en-US" dirty="0"/>
          </a:p>
          <a:p>
            <a:pPr marL="1200150" lvl="2" indent="-285750">
              <a:buFont typeface="Arial" panose="020B0604020202020204" pitchFamily="34" charset="0"/>
              <a:buChar char="•"/>
            </a:pPr>
            <a:r>
              <a:rPr lang="en-US" dirty="0"/>
              <a:t>  Divide the profit by the total revenue and multiply by 100 to get the profit margin as a percentage.</a:t>
            </a:r>
          </a:p>
          <a:p>
            <a:pPr marL="1200150" lvl="2" indent="-285750">
              <a:buFont typeface="Arial" panose="020B0604020202020204" pitchFamily="34" charset="0"/>
              <a:buChar char="•"/>
            </a:pPr>
            <a:endParaRPr lang="en-US" dirty="0"/>
          </a:p>
          <a:p>
            <a:pPr lvl="4"/>
            <a:endParaRPr lang="en-US" dirty="0"/>
          </a:p>
          <a:p>
            <a:pPr marL="742950" lvl="1" indent="-285750">
              <a:buFont typeface="Wingdings" panose="05000000000000000000" pitchFamily="2" charset="2"/>
              <a:buChar char="Ø"/>
            </a:pPr>
            <a:r>
              <a:rPr lang="en-IN" sz="2400" b="1" dirty="0"/>
              <a:t> Identify the high-performing dishes</a:t>
            </a:r>
            <a:endParaRPr lang="en-US" sz="2400" b="1" dirty="0"/>
          </a:p>
          <a:p>
            <a:pPr marL="1657350" lvl="3" indent="-285750">
              <a:buFont typeface="Wingdings" panose="05000000000000000000" pitchFamily="2" charset="2"/>
              <a:buChar char="Ø"/>
            </a:pPr>
            <a:endParaRPr lang="en-US" sz="2400" b="1" dirty="0"/>
          </a:p>
          <a:p>
            <a:pPr lvl="2">
              <a:buFont typeface="Arial" panose="020B0604020202020204" pitchFamily="34" charset="0"/>
              <a:buChar char="•"/>
            </a:pPr>
            <a:r>
              <a:rPr lang="en-US" dirty="0"/>
              <a:t> Calculate the profit margin for each dish using the method described earlier.</a:t>
            </a:r>
          </a:p>
          <a:p>
            <a:pPr lvl="2">
              <a:buFont typeface="Arial" panose="020B0604020202020204" pitchFamily="34" charset="0"/>
              <a:buChar char="•"/>
            </a:pPr>
            <a:endParaRPr lang="en-US" dirty="0"/>
          </a:p>
          <a:p>
            <a:pPr lvl="2">
              <a:buFont typeface="Arial" panose="020B0604020202020204" pitchFamily="34" charset="0"/>
              <a:buChar char="•"/>
            </a:pPr>
            <a:r>
              <a:rPr lang="en-US" dirty="0"/>
              <a:t> Sort the dishes by profit margin in descending order to identify the most profitable dishes.</a:t>
            </a:r>
          </a:p>
          <a:p>
            <a:pPr lvl="2">
              <a:buFont typeface="Arial" panose="020B0604020202020204" pitchFamily="34" charset="0"/>
              <a:buChar char="•"/>
            </a:pPr>
            <a:endParaRPr lang="en-US" dirty="0"/>
          </a:p>
          <a:p>
            <a:pPr lvl="2">
              <a:buFont typeface="Arial" panose="020B0604020202020204" pitchFamily="34" charset="0"/>
              <a:buChar char="•"/>
            </a:pPr>
            <a:r>
              <a:rPr lang="en-US" dirty="0"/>
              <a:t> Analyze the ingredients and the cost of each high-performing dish to identify any patterns or trends.</a:t>
            </a:r>
          </a:p>
          <a:p>
            <a:pPr lvl="3">
              <a:buFont typeface="Arial" panose="020B0604020202020204" pitchFamily="34" charset="0"/>
              <a:buChar char="•"/>
            </a:pPr>
            <a:endParaRPr lang="en-US" sz="2400" dirty="0"/>
          </a:p>
          <a:p>
            <a:pPr marL="3943350" lvl="8" indent="-285750">
              <a:buFont typeface="Wingdings" panose="05000000000000000000" pitchFamily="2" charset="2"/>
              <a:buChar char="Ø"/>
            </a:pPr>
            <a:endParaRPr lang="en-IN" dirty="0"/>
          </a:p>
        </p:txBody>
      </p:sp>
    </p:spTree>
    <p:extLst>
      <p:ext uri="{BB962C8B-B14F-4D97-AF65-F5344CB8AC3E}">
        <p14:creationId xmlns:p14="http://schemas.microsoft.com/office/powerpoint/2010/main" val="3772272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{A0C2135B-AD7C-4D0A-9F36-6EA15DF03BA1}tf33552983_win32</Template>
  <TotalTime>215</TotalTime>
  <Words>632</Words>
  <Application>Microsoft Office PowerPoint</Application>
  <PresentationFormat>Widescreen</PresentationFormat>
  <Paragraphs>70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Franklin Gothic Book</vt:lpstr>
      <vt:lpstr>Franklin Gothic Demi</vt:lpstr>
      <vt:lpstr>Wingdings</vt:lpstr>
      <vt:lpstr>Wingdings 2</vt:lpstr>
      <vt:lpstr>DividendVTI</vt:lpstr>
      <vt:lpstr>SQL PROBLEM STATEMENT ASSIGNMENT</vt:lpstr>
      <vt:lpstr>Old database schema</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PROBLEM STATEMENT ASSIGNMENT</dc:title>
  <dc:creator>shivam singh</dc:creator>
  <cp:lastModifiedBy>shivam singh</cp:lastModifiedBy>
  <cp:revision>3</cp:revision>
  <dcterms:created xsi:type="dcterms:W3CDTF">2023-02-15T03:51:04Z</dcterms:created>
  <dcterms:modified xsi:type="dcterms:W3CDTF">2023-02-15T10:32:20Z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