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65" r:id="rId3"/>
    <p:sldId id="267" r:id="rId4"/>
    <p:sldId id="268" r:id="rId5"/>
    <p:sldId id="270" r:id="rId6"/>
    <p:sldId id="266" r:id="rId7"/>
    <p:sldId id="262" r:id="rId8"/>
    <p:sldId id="273" r:id="rId9"/>
    <p:sldId id="263" r:id="rId10"/>
    <p:sldId id="271" r:id="rId11"/>
    <p:sldId id="276" r:id="rId12"/>
    <p:sldId id="278" r:id="rId13"/>
    <p:sldId id="279" r:id="rId14"/>
    <p:sldId id="280" r:id="rId15"/>
    <p:sldId id="282" r:id="rId16"/>
    <p:sldId id="285" r:id="rId17"/>
    <p:sldId id="288" r:id="rId18"/>
    <p:sldId id="305" r:id="rId19"/>
    <p:sldId id="284" r:id="rId20"/>
    <p:sldId id="290" r:id="rId21"/>
    <p:sldId id="287" r:id="rId22"/>
    <p:sldId id="291" r:id="rId23"/>
    <p:sldId id="292" r:id="rId24"/>
    <p:sldId id="295" r:id="rId25"/>
    <p:sldId id="304" r:id="rId26"/>
    <p:sldId id="293" r:id="rId27"/>
    <p:sldId id="296" r:id="rId28"/>
    <p:sldId id="294" r:id="rId29"/>
    <p:sldId id="300" r:id="rId30"/>
    <p:sldId id="297" r:id="rId31"/>
    <p:sldId id="299" r:id="rId32"/>
    <p:sldId id="261" r:id="rId33"/>
    <p:sldId id="302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EB73-924D-4DAC-B61C-C5EEEAC67E0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BE1C2-83B4-437B-B83E-AF6068A54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DD4A92-8165-4595-8225-AE2890753B53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3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A400-568F-4742-8D61-AB170A0ECFB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A400-568F-4742-8D61-AB170A0ECFB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1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ED99C2-E816-401E-AB44-CAD35C2BC45F}" type="slidenum">
              <a:rPr lang="en-US" altLang="en-US" sz="1200">
                <a:latin typeface="Arial" charset="0"/>
                <a:cs typeface="Arial" charset="0"/>
              </a:rPr>
              <a:pPr/>
              <a:t>25</a:t>
            </a:fld>
            <a:endParaRPr lang="en-US" altLang="en-US" sz="1200">
              <a:latin typeface="Arial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2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FB59-73DE-4CEB-ACF6-0C69AC0DE4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29417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7315200" cy="3763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E7C1C-6DB1-42AF-BA75-B948502ABC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33300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1207882" y="121391"/>
            <a:ext cx="7239002" cy="80804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4400" y="1341437"/>
            <a:ext cx="3581400" cy="4784727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100000"/>
              <a:buChar char="•"/>
              <a:defRPr sz="2800"/>
            </a:lvl1pPr>
            <a:lvl2pPr marL="790575" indent="-333375" algn="l">
              <a:spcBef>
                <a:spcPts val="600"/>
              </a:spcBef>
              <a:buSzPct val="100000"/>
              <a:buChar char="–"/>
              <a:defRPr sz="2800"/>
            </a:lvl2pPr>
            <a:lvl3pPr marL="1234438" indent="-320038" algn="l">
              <a:spcBef>
                <a:spcPts val="600"/>
              </a:spcBef>
              <a:buSzPct val="100000"/>
              <a:buChar char="•"/>
              <a:defRPr sz="2800"/>
            </a:lvl3pPr>
            <a:lvl4pPr marL="1727200" indent="-355600" algn="l">
              <a:spcBef>
                <a:spcPts val="600"/>
              </a:spcBef>
              <a:buSzPct val="100000"/>
              <a:buChar char="–"/>
              <a:defRPr sz="2800"/>
            </a:lvl4pPr>
            <a:lvl5pPr marL="2184400" indent="-355600" algn="l">
              <a:spcBef>
                <a:spcPts val="600"/>
              </a:spcBef>
              <a:buSzPct val="100000"/>
              <a:buChar char="»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6666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EDB09-44E3-41CA-A7B3-699D959B8D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23203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698A-7124-4471-97D1-1327212A3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417034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5814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581400" cy="3763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47FB5-4921-46B3-B250-8E5D27BA7B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7609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412776"/>
            <a:ext cx="7560840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547F9-F3EB-45B5-8528-5F58F97E82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203981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8B101-495E-44BD-BD58-06E8EA3006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208444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6F06C-8BA8-4C8D-9601-B122218E7A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365299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3008313" cy="792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00809"/>
            <a:ext cx="5111750" cy="40324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9"/>
            <a:ext cx="3008313" cy="33843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E71EF-89C3-4919-BFE2-589FA6DF56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82575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19200"/>
            <a:ext cx="7239000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581400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581400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133D7-3F44-4B90-8E13-4D0AB1F3E9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378113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19200"/>
            <a:ext cx="7239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7315200" cy="3763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3810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23343C-EB8A-465E-9214-18BD5B76520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8" descr="college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95400" y="381000"/>
            <a:ext cx="678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19CSE205 Program Reasoning</a:t>
            </a:r>
          </a:p>
        </p:txBody>
      </p:sp>
      <p:sp>
        <p:nvSpPr>
          <p:cNvPr id="2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14223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3" r:id="rId10"/>
    <p:sldLayoutId id="214748367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public_affairs/releases/n02-10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web.com/profile/aijazfatima20/articles/introduction-to-formal-verification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eaLnBrk="1" hangingPunct="1"/>
            <a:r>
              <a:rPr lang="en-US" sz="3200" dirty="0"/>
              <a:t>19CSE205 Program reasoning</a:t>
            </a:r>
            <a:br>
              <a:rPr lang="en-US" sz="3200" dirty="0"/>
            </a:br>
            <a:r>
              <a:rPr lang="en-US" sz="3200" dirty="0"/>
              <a:t>Lecture 2</a:t>
            </a:r>
            <a:endParaRPr lang="en-US" sz="32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600200"/>
          </a:xfrm>
        </p:spPr>
        <p:txBody>
          <a:bodyPr/>
          <a:lstStyle/>
          <a:p>
            <a:pPr eaLnBrk="1" hangingPunct="1"/>
            <a:r>
              <a:rPr lang="en-US" sz="2000" dirty="0" err="1"/>
              <a:t>Nalinadevi</a:t>
            </a:r>
            <a:r>
              <a:rPr lang="en-US" sz="2000" dirty="0"/>
              <a:t> </a:t>
            </a:r>
            <a:r>
              <a:rPr lang="en-US" sz="2000" dirty="0" err="1"/>
              <a:t>Kadiresan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/>
              <a:t>CSE Dept.</a:t>
            </a:r>
          </a:p>
          <a:p>
            <a:pPr eaLnBrk="1" hangingPunct="1"/>
            <a:r>
              <a:rPr lang="en-US" sz="2000" dirty="0"/>
              <a:t>Amrita School of </a:t>
            </a:r>
            <a:r>
              <a:rPr lang="en-US" sz="2000" dirty="0" err="1"/>
              <a:t>Engg</a:t>
            </a:r>
            <a:r>
              <a:rPr lang="en-US" sz="2000" dirty="0"/>
              <a:t>.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304800"/>
            <a:ext cx="6477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685800" y="3124200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</a:rPr>
              <a:t>Software Verification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FB59-73DE-4CEB-ACF6-0C69AC0DE4D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7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62056" cy="3763963"/>
          </a:xfrm>
        </p:spPr>
        <p:txBody>
          <a:bodyPr/>
          <a:lstStyle/>
          <a:p>
            <a:r>
              <a:rPr lang="en-US" sz="2400" dirty="0"/>
              <a:t>Requirements specification document(s)</a:t>
            </a:r>
          </a:p>
          <a:p>
            <a:pPr lvl="1"/>
            <a:r>
              <a:rPr lang="en-US" sz="2000" dirty="0"/>
              <a:t>Serve as a </a:t>
            </a:r>
            <a:r>
              <a:rPr lang="en-US" sz="2000" b="1" dirty="0">
                <a:solidFill>
                  <a:srgbClr val="FF0000"/>
                </a:solidFill>
              </a:rPr>
              <a:t>contract</a:t>
            </a:r>
            <a:r>
              <a:rPr lang="en-US" sz="2000" dirty="0"/>
              <a:t> between client and developer/provider</a:t>
            </a:r>
          </a:p>
          <a:p>
            <a:pPr lvl="1"/>
            <a:r>
              <a:rPr lang="en-US" sz="2000" dirty="0"/>
              <a:t>Identify </a:t>
            </a:r>
            <a:r>
              <a:rPr lang="en-US" sz="2000" b="1" dirty="0">
                <a:solidFill>
                  <a:srgbClr val="FF0000"/>
                </a:solidFill>
              </a:rPr>
              <a:t>functional</a:t>
            </a:r>
            <a:r>
              <a:rPr lang="en-US" sz="2000" dirty="0"/>
              <a:t> capabilities of a system</a:t>
            </a:r>
          </a:p>
          <a:p>
            <a:pPr lvl="1"/>
            <a:r>
              <a:rPr lang="en-US" sz="2000" dirty="0"/>
              <a:t>Identify non-functional and environmental constraints (</a:t>
            </a:r>
            <a:r>
              <a:rPr lang="en-IN" sz="2000" dirty="0"/>
              <a:t>expected </a:t>
            </a:r>
            <a:r>
              <a:rPr lang="en-IN" sz="2000" b="1" dirty="0">
                <a:solidFill>
                  <a:srgbClr val="FF0000"/>
                </a:solidFill>
              </a:rPr>
              <a:t>behaviour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of the system)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In general, functional requirements include</a:t>
            </a:r>
            <a:endParaRPr lang="en-US" sz="24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  <a:cs typeface="Arial" charset="0"/>
              </a:rPr>
              <a:t>Input/output, Processing, Error handling</a:t>
            </a:r>
            <a:r>
              <a:rPr lang="en-US" dirty="0">
                <a:cs typeface="Arial" charset="0"/>
              </a:rPr>
              <a:t>.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In general, non-functional requirements include: </a:t>
            </a:r>
          </a:p>
          <a:p>
            <a:pPr lvl="2">
              <a:lnSpc>
                <a:spcPct val="90000"/>
              </a:lnSpc>
            </a:pPr>
            <a:r>
              <a:rPr lang="en-IN" sz="2000" dirty="0">
                <a:solidFill>
                  <a:srgbClr val="002060"/>
                </a:solidFill>
              </a:rPr>
              <a:t>Reliability, Safety, Security, Performance, Delivery, Help facilities.</a:t>
            </a:r>
            <a:endParaRPr lang="en-US" sz="2000" dirty="0">
              <a:solidFill>
                <a:srgbClr val="002060"/>
              </a:solidFill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7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41789"/>
              </p:ext>
            </p:extLst>
          </p:nvPr>
        </p:nvGraphicFramePr>
        <p:xfrm>
          <a:off x="512050" y="2636912"/>
          <a:ext cx="8610602" cy="342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3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376">
                <a:tc>
                  <a:txBody>
                    <a:bodyPr/>
                    <a:lstStyle/>
                    <a:p>
                      <a:r>
                        <a:rPr lang="en-US" sz="1400" dirty="0"/>
                        <a:t>Icon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Index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Function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846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V1</a:t>
                      </a:r>
                      <a:endParaRPr lang="en-IN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Clicking</a:t>
                      </a:r>
                      <a:r>
                        <a:rPr lang="en-US" sz="1400" baseline="0" dirty="0"/>
                        <a:t> the play causes the video to begin playing.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 If the video was just paused, then playing the video resumes at the point of pausing.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 If the video has yet to start playing then a new computer window is created and video begins playing in the window.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So long as the video is playing the pause/play button functions as a pause button displaying a pause button image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508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V2</a:t>
                      </a:r>
                      <a:endParaRPr lang="en-IN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Pause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Clicking the pause button causes the video to pause</a:t>
                      </a:r>
                      <a:r>
                        <a:rPr lang="en-US" sz="1400" baseline="0" dirty="0"/>
                        <a:t> at the current play location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If the video has already finished playing, then this button has no effect.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/>
                        <a:t>Clicking the pause button causes the pause/play button to function as a play button, displaying a play button image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399284"/>
            <a:ext cx="542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422" y="4941167"/>
            <a:ext cx="552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specification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979" y="2204864"/>
            <a:ext cx="722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Functional requirements for a video player</a:t>
            </a:r>
            <a:endParaRPr lang="en-IN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1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39342"/>
              </p:ext>
            </p:extLst>
          </p:nvPr>
        </p:nvGraphicFramePr>
        <p:xfrm>
          <a:off x="583633" y="2752259"/>
          <a:ext cx="8287075" cy="248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4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376">
                <a:tc>
                  <a:txBody>
                    <a:bodyPr/>
                    <a:lstStyle/>
                    <a:p>
                      <a:r>
                        <a:rPr lang="en-US" sz="1400" dirty="0"/>
                        <a:t>Icon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Index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Function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67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V3</a:t>
                      </a:r>
                      <a:endParaRPr lang="en-IN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Increase Volume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Clicking the increase volume button while the volume is less than maximum 80 dB level causes the volume to increase by 5 dB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Clicking</a:t>
                      </a:r>
                      <a:r>
                        <a:rPr lang="en-US" sz="1400" baseline="0" dirty="0"/>
                        <a:t> the increase volume button while volume is at 80 dB level does nothing.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67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V4</a:t>
                      </a:r>
                      <a:endParaRPr lang="en-IN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Decrease Volume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Clicking the decrease volume button while the volume is greater than silent (0 dB) level causes the volume to decrease by 5 dB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Clicking</a:t>
                      </a:r>
                      <a:r>
                        <a:rPr lang="en-US" sz="1400" baseline="0" dirty="0"/>
                        <a:t> the decrease volume button while volume is at silent level does nothing.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879" y="3466310"/>
            <a:ext cx="514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533" y="4318636"/>
            <a:ext cx="56197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specification document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73182" y="2193000"/>
            <a:ext cx="722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Functional requirements for a video player (</a:t>
            </a:r>
            <a:r>
              <a:rPr lang="en-IN" sz="2400" i="1" dirty="0" err="1"/>
              <a:t>contd</a:t>
            </a:r>
            <a:r>
              <a:rPr lang="en-IN" sz="2400" i="1" dirty="0"/>
              <a:t>)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1992" y="5373216"/>
            <a:ext cx="722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Non-functional requirements for a video player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Response time, speed of the player, compatibility across different players</a:t>
            </a:r>
            <a:r>
              <a:rPr lang="en-IN" sz="2000" dirty="0"/>
              <a:t>, </a:t>
            </a:r>
            <a:r>
              <a:rPr lang="en-IN" sz="2000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68B101-495E-44BD-BD58-06E8EA3006B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2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763963"/>
          </a:xfrm>
        </p:spPr>
        <p:txBody>
          <a:bodyPr/>
          <a:lstStyle/>
          <a:p>
            <a:r>
              <a:rPr lang="en-IN" sz="2400" dirty="0"/>
              <a:t>Software specification documents can be expressed as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Informal specification</a:t>
            </a:r>
            <a:r>
              <a:rPr lang="en-IN" sz="2000" dirty="0"/>
              <a:t>: Natural language (as in the example, video player application)</a:t>
            </a:r>
          </a:p>
          <a:p>
            <a:pPr lvl="2"/>
            <a:r>
              <a:rPr lang="en-IN" sz="1600" dirty="0"/>
              <a:t>ambiguous, incomplete and imprecise</a:t>
            </a:r>
            <a:endParaRPr lang="en-IN" sz="2000" dirty="0">
              <a:solidFill>
                <a:srgbClr val="FF0000"/>
              </a:solidFill>
            </a:endParaRP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Semi-formal specification</a:t>
            </a:r>
            <a:r>
              <a:rPr lang="en-IN" sz="2000" dirty="0"/>
              <a:t>: includes Data Flow Diagram, Entity-relationship diagram,…</a:t>
            </a:r>
          </a:p>
          <a:p>
            <a:pPr lvl="2"/>
            <a:r>
              <a:rPr lang="en-IN" sz="1600" dirty="0"/>
              <a:t>Could be imprecise based on semantics</a:t>
            </a:r>
          </a:p>
          <a:p>
            <a:pPr lvl="1"/>
            <a:r>
              <a:rPr lang="en-IN" sz="2000" dirty="0">
                <a:solidFill>
                  <a:srgbClr val="FF0000"/>
                </a:solidFill>
              </a:rPr>
              <a:t>Formal specification</a:t>
            </a:r>
            <a:r>
              <a:rPr lang="en-IN" sz="2000" dirty="0"/>
              <a:t>: apply discrete mathematics to software engineering</a:t>
            </a:r>
            <a:endParaRPr lang="en-IN" dirty="0"/>
          </a:p>
          <a:p>
            <a:pPr lvl="2"/>
            <a:r>
              <a:rPr lang="en-IN" sz="1600" dirty="0"/>
              <a:t>Very precise but very hard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software 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Software design document focuses on four areas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Data</a:t>
            </a:r>
            <a:r>
              <a:rPr lang="en-IN" sz="2000" dirty="0"/>
              <a:t>: transformation of individual data elements to data structures.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Architecture</a:t>
            </a:r>
            <a:r>
              <a:rPr lang="en-IN" sz="2000" dirty="0"/>
              <a:t>: relationship between structural elements.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Interfaces</a:t>
            </a:r>
            <a:r>
              <a:rPr lang="en-IN" sz="2000" dirty="0"/>
              <a:t>: interaction of software elements with each other, with users and with other systems.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FF0000"/>
                </a:solidFill>
              </a:rPr>
              <a:t>Components</a:t>
            </a:r>
            <a:r>
              <a:rPr lang="en-IN" sz="2000" dirty="0"/>
              <a:t>: convert structural elements to procedural abstractions.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5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763963"/>
          </a:xfrm>
        </p:spPr>
        <p:txBody>
          <a:bodyPr/>
          <a:lstStyle/>
          <a:p>
            <a:r>
              <a:rPr lang="en-IN" sz="2800" dirty="0">
                <a:solidFill>
                  <a:srgbClr val="C00000"/>
                </a:solidFill>
              </a:rPr>
              <a:t>Translation of detailed design to code</a:t>
            </a:r>
          </a:p>
          <a:p>
            <a:r>
              <a:rPr lang="en-IN" sz="2800" dirty="0"/>
              <a:t>Major issues:</a:t>
            </a:r>
          </a:p>
          <a:p>
            <a:pPr lvl="1"/>
            <a:r>
              <a:rPr lang="en-IN" dirty="0"/>
              <a:t> </a:t>
            </a:r>
            <a:r>
              <a:rPr lang="en-IN" sz="2400" dirty="0"/>
              <a:t>choice of programming</a:t>
            </a:r>
          </a:p>
          <a:p>
            <a:pPr lvl="2"/>
            <a:r>
              <a:rPr lang="en-IN" dirty="0"/>
              <a:t>Language with cost benefit and low risk is selected</a:t>
            </a:r>
            <a:r>
              <a:rPr lang="en-IN" sz="2800" dirty="0"/>
              <a:t>.</a:t>
            </a:r>
          </a:p>
          <a:p>
            <a:pPr lvl="1"/>
            <a:r>
              <a:rPr lang="en-IN" sz="2400" dirty="0"/>
              <a:t>Use of 4</a:t>
            </a:r>
            <a:r>
              <a:rPr lang="en-IN" sz="2400" baseline="30000" dirty="0"/>
              <a:t>th</a:t>
            </a:r>
            <a:r>
              <a:rPr lang="en-IN" sz="2400" dirty="0"/>
              <a:t> gen languages</a:t>
            </a:r>
          </a:p>
          <a:p>
            <a:pPr lvl="2"/>
            <a:r>
              <a:rPr lang="en-IN" sz="2000" dirty="0"/>
              <a:t>Provides automatic documentation</a:t>
            </a:r>
          </a:p>
          <a:p>
            <a:pPr lvl="1"/>
            <a:r>
              <a:rPr lang="en-IN" sz="2400" dirty="0"/>
              <a:t>Use of good programming practices</a:t>
            </a:r>
          </a:p>
          <a:p>
            <a:pPr lvl="1"/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5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315200" cy="3763963"/>
          </a:xfrm>
        </p:spPr>
        <p:txBody>
          <a:bodyPr/>
          <a:lstStyle/>
          <a:p>
            <a:r>
              <a:rPr lang="en-IN" dirty="0"/>
              <a:t>Software validation problem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6" y="2708920"/>
            <a:ext cx="6984776" cy="344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1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Testing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041" y="1988840"/>
            <a:ext cx="3581400" cy="3763963"/>
          </a:xfrm>
        </p:spPr>
        <p:txBody>
          <a:bodyPr/>
          <a:lstStyle/>
          <a:p>
            <a:r>
              <a:rPr lang="en-IN" sz="2000" dirty="0">
                <a:solidFill>
                  <a:srgbClr val="C00000"/>
                </a:solidFill>
              </a:rPr>
              <a:t>Run the system at chosen inputs and observe its behaviour</a:t>
            </a:r>
          </a:p>
          <a:p>
            <a:r>
              <a:rPr lang="en-IN" sz="2000" dirty="0"/>
              <a:t>Consider the following procedure: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55976" y="2015070"/>
            <a:ext cx="3873624" cy="3763963"/>
          </a:xfrm>
        </p:spPr>
        <p:txBody>
          <a:bodyPr/>
          <a:lstStyle/>
          <a:p>
            <a:r>
              <a:rPr lang="en-IN" sz="2000" dirty="0"/>
              <a:t>How much testing do we have to do? when are we done?</a:t>
            </a:r>
          </a:p>
          <a:p>
            <a:r>
              <a:rPr lang="en-IN" sz="2000" dirty="0"/>
              <a:t> Function coverage -  </a:t>
            </a:r>
            <a:r>
              <a:rPr lang="en-IN" sz="2000" dirty="0">
                <a:solidFill>
                  <a:srgbClr val="C00000"/>
                </a:solidFill>
              </a:rPr>
              <a:t>foo(F, F,F)</a:t>
            </a:r>
          </a:p>
          <a:p>
            <a:r>
              <a:rPr lang="en-IN" sz="2000" dirty="0"/>
              <a:t>Statement Coverage -  </a:t>
            </a:r>
            <a:r>
              <a:rPr lang="en-IN" sz="2000" dirty="0">
                <a:solidFill>
                  <a:srgbClr val="C00000"/>
                </a:solidFill>
              </a:rPr>
              <a:t>foo(T, T,T)</a:t>
            </a:r>
          </a:p>
          <a:p>
            <a:r>
              <a:rPr lang="en-IN" sz="2000" dirty="0"/>
              <a:t>Decision/Branch coverage  -  </a:t>
            </a:r>
            <a:r>
              <a:rPr lang="en-IN" sz="2000" dirty="0">
                <a:solidFill>
                  <a:srgbClr val="C00000"/>
                </a:solidFill>
              </a:rPr>
              <a:t>foo(T, T,T)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    foo(T,T,F)</a:t>
            </a:r>
            <a:endParaRPr lang="en-IN" sz="2000" dirty="0"/>
          </a:p>
          <a:p>
            <a:r>
              <a:rPr lang="en-IN" sz="2000" dirty="0"/>
              <a:t>Condition coverage -     </a:t>
            </a:r>
            <a:r>
              <a:rPr lang="en-IN" sz="2000" dirty="0">
                <a:solidFill>
                  <a:srgbClr val="C00000"/>
                </a:solidFill>
              </a:rPr>
              <a:t>foo(F, F,T)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   foo(T,T,F)</a:t>
            </a:r>
            <a:endParaRPr lang="en-IN" sz="2000" dirty="0"/>
          </a:p>
          <a:p>
            <a:pPr marL="457200" indent="-457200">
              <a:buFont typeface="+mj-lt"/>
              <a:buAutoNum type="arabicPeriod" startAt="4"/>
            </a:pPr>
            <a:endParaRPr lang="en-IN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8" y="3717032"/>
            <a:ext cx="338924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347FB5-4921-46B3-B250-8E5D27BA7B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6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mitations of Software Te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sz="2800" b="1" dirty="0"/>
              <a:t>Limitations of Software Testing</a:t>
            </a:r>
          </a:p>
        </p:txBody>
      </p:sp>
      <p:sp>
        <p:nvSpPr>
          <p:cNvPr id="227" name="Software Testing is difficult due to large number of:…"/>
          <p:cNvSpPr txBox="1">
            <a:spLocks noGrp="1"/>
          </p:cNvSpPr>
          <p:nvPr>
            <p:ph idx="1"/>
          </p:nvPr>
        </p:nvSpPr>
        <p:spPr>
          <a:xfrm>
            <a:off x="834837" y="2060848"/>
            <a:ext cx="3837294" cy="3763963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spcBef>
                <a:spcPts val="500"/>
              </a:spcBef>
              <a:defRPr sz="2576"/>
            </a:pPr>
            <a:r>
              <a:rPr sz="2000" dirty="0"/>
              <a:t>Software Testing is difficult due to large number of:</a:t>
            </a:r>
          </a:p>
          <a:p>
            <a:pPr marL="736092" lvl="1" indent="-315468" defTabSz="841247">
              <a:spcBef>
                <a:spcPts val="500"/>
              </a:spcBef>
              <a:buChar char="•"/>
              <a:defRPr sz="2576"/>
            </a:pPr>
            <a:r>
              <a:rPr sz="2000" dirty="0"/>
              <a:t>input combinations</a:t>
            </a:r>
          </a:p>
          <a:p>
            <a:pPr marL="736092" lvl="1" indent="-315468" defTabSz="841247">
              <a:spcBef>
                <a:spcPts val="500"/>
              </a:spcBef>
              <a:buChar char="•"/>
              <a:defRPr sz="2576"/>
            </a:pPr>
            <a:r>
              <a:rPr sz="2000" dirty="0"/>
              <a:t>execution paths in code</a:t>
            </a:r>
          </a:p>
          <a:p>
            <a:pPr marL="736092" lvl="1" indent="-315468" defTabSz="841247">
              <a:spcBef>
                <a:spcPts val="500"/>
              </a:spcBef>
              <a:buChar char="•"/>
              <a:defRPr sz="2576"/>
            </a:pPr>
            <a:r>
              <a:rPr sz="2000" dirty="0" err="1"/>
              <a:t>interleavings</a:t>
            </a:r>
            <a:r>
              <a:rPr sz="2000" dirty="0"/>
              <a:t> of threads</a:t>
            </a:r>
          </a:p>
          <a:p>
            <a:pPr marL="315468" indent="-315468" defTabSz="841247">
              <a:spcBef>
                <a:spcPts val="500"/>
              </a:spcBef>
              <a:defRPr sz="2576"/>
            </a:pPr>
            <a:r>
              <a:rPr sz="2000" dirty="0"/>
              <a:t>Complexity of software and operating environment make testing difficult</a:t>
            </a:r>
          </a:p>
        </p:txBody>
      </p:sp>
      <p:pic>
        <p:nvPicPr>
          <p:cNvPr id="22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331640"/>
            <a:ext cx="228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“Program testing can be used…"/>
          <p:cNvSpPr txBox="1"/>
          <p:nvPr/>
        </p:nvSpPr>
        <p:spPr>
          <a:xfrm>
            <a:off x="4579381" y="3573016"/>
            <a:ext cx="4456669" cy="2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chemeClr val="accent2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rPr dirty="0"/>
              <a:t>“Program testing can be used </a:t>
            </a:r>
          </a:p>
          <a:p>
            <a:pPr>
              <a:defRPr sz="2800">
                <a:solidFill>
                  <a:schemeClr val="accent2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rPr dirty="0"/>
              <a:t>to show the presence of errors,</a:t>
            </a:r>
          </a:p>
          <a:p>
            <a:pPr>
              <a:defRPr sz="2800">
                <a:solidFill>
                  <a:schemeClr val="accent2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rPr dirty="0"/>
              <a:t>but not their absence.”</a:t>
            </a:r>
          </a:p>
          <a:p>
            <a:pPr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endParaRPr dirty="0"/>
          </a:p>
          <a:p>
            <a:pPr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	- </a:t>
            </a:r>
            <a:r>
              <a:rPr dirty="0" err="1"/>
              <a:t>Edgser</a:t>
            </a:r>
            <a:r>
              <a:rPr dirty="0"/>
              <a:t> W. </a:t>
            </a:r>
            <a:r>
              <a:rPr dirty="0" err="1"/>
              <a:t>Dijkstra</a:t>
            </a:r>
            <a:endParaRPr dirty="0"/>
          </a:p>
        </p:txBody>
      </p:sp>
      <p:sp>
        <p:nvSpPr>
          <p:cNvPr id="230" name="TextBox 6"/>
          <p:cNvSpPr txBox="1"/>
          <p:nvPr/>
        </p:nvSpPr>
        <p:spPr>
          <a:xfrm>
            <a:off x="1508797" y="6569178"/>
            <a:ext cx="5679249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Adapted from: FDP Material by </a:t>
            </a:r>
            <a:r>
              <a:rPr dirty="0" err="1"/>
              <a:t>Dr.Bharat</a:t>
            </a:r>
            <a:r>
              <a:rPr dirty="0"/>
              <a:t> </a:t>
            </a:r>
            <a:r>
              <a:rPr dirty="0" err="1"/>
              <a:t>Jayaraman,SUNY</a:t>
            </a:r>
            <a:r>
              <a:rPr dirty="0"/>
              <a:t>, Buffalo.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What are formal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6"/>
            <a:ext cx="7776864" cy="3763963"/>
          </a:xfrm>
        </p:spPr>
        <p:txBody>
          <a:bodyPr/>
          <a:lstStyle/>
          <a:p>
            <a:r>
              <a:rPr lang="en-IN" sz="2400" dirty="0"/>
              <a:t>Every phase of software development uses formal methods in the form of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Languages and notations with (mathematical) precise semantics 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Logic-based techniques</a:t>
            </a:r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/>
              <a:t>Formal methods can: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Be a foundation for describing complex systems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Be a foundation for reasoning about systems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Provide support for program development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b="1" dirty="0"/>
              <a:t>Motivation:</a:t>
            </a:r>
            <a:br>
              <a:rPr lang="en-IN" sz="2800" b="1" dirty="0"/>
            </a:br>
            <a:r>
              <a:rPr lang="en-IN" sz="2800" b="1" dirty="0"/>
              <a:t>Software Defects cause BIG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C00000"/>
                </a:solidFill>
              </a:rPr>
              <a:t>Recap from Lecture -1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In particular, this goes for software systems</a:t>
            </a:r>
          </a:p>
          <a:p>
            <a:pPr lvl="1"/>
            <a:r>
              <a:rPr lang="en-IN" sz="2000" b="1" dirty="0" err="1">
                <a:solidFill>
                  <a:srgbClr val="002060"/>
                </a:solidFill>
              </a:rPr>
              <a:t>Ariane</a:t>
            </a:r>
            <a:r>
              <a:rPr lang="en-IN" sz="2000" b="1" dirty="0">
                <a:solidFill>
                  <a:srgbClr val="002060"/>
                </a:solidFill>
              </a:rPr>
              <a:t> 5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Therac 25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Patriot Missile Error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Heathrow Disruption: 2020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Insurance Mess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 …</a:t>
            </a:r>
          </a:p>
          <a:p>
            <a:pPr lvl="1"/>
            <a:endParaRPr lang="en-IN" sz="2000" b="1" dirty="0">
              <a:solidFill>
                <a:srgbClr val="C0000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37570"/>
            <a:ext cx="7936093" cy="49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What are formal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Formal methods do not replace Testing </a:t>
            </a:r>
          </a:p>
          <a:p>
            <a:pPr lvl="1"/>
            <a:r>
              <a:rPr lang="en-IN" sz="2000" dirty="0"/>
              <a:t>It replaces many test cases </a:t>
            </a:r>
          </a:p>
          <a:p>
            <a:pPr lvl="1"/>
            <a:r>
              <a:rPr lang="en-IN" sz="2000" dirty="0"/>
              <a:t>It improves the quality of specifications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It guides in selection of </a:t>
            </a:r>
            <a:r>
              <a:rPr lang="en-IN" sz="2000" dirty="0"/>
              <a:t>automatic test case generation.</a:t>
            </a:r>
            <a:endParaRPr lang="en-IN" sz="2000" dirty="0">
              <a:solidFill>
                <a:srgbClr val="C00000"/>
              </a:solidFill>
            </a:endParaRPr>
          </a:p>
          <a:p>
            <a:endParaRPr lang="en-IN" sz="2800" dirty="0"/>
          </a:p>
          <a:p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formal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Quality: Important for . . . </a:t>
            </a:r>
          </a:p>
          <a:p>
            <a:r>
              <a:rPr lang="en-IN" sz="2000" dirty="0"/>
              <a:t>Safety-critical applications                (railway switches) </a:t>
            </a:r>
          </a:p>
          <a:p>
            <a:r>
              <a:rPr lang="en-IN" sz="2000" dirty="0"/>
              <a:t>Security-critical applications             (access control,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        electronic banking) </a:t>
            </a:r>
          </a:p>
          <a:p>
            <a:r>
              <a:rPr lang="en-IN" sz="2000" dirty="0"/>
              <a:t>Financial reasons                              (phone cards) </a:t>
            </a:r>
          </a:p>
          <a:p>
            <a:r>
              <a:rPr lang="en-IN" sz="2000" dirty="0"/>
              <a:t>Legal reasons                                    (electronic signature,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      EAL6/7 in Common Criteria)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domains of Formal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Formal Specification</a:t>
            </a:r>
          </a:p>
          <a:p>
            <a:pPr lvl="1"/>
            <a:r>
              <a:rPr lang="en-IN" sz="2400" dirty="0"/>
              <a:t> is to write precise, unambiguous specifications</a:t>
            </a:r>
          </a:p>
          <a:p>
            <a:endParaRPr lang="en-IN" sz="2800" dirty="0"/>
          </a:p>
          <a:p>
            <a:r>
              <a:rPr lang="en-IN" sz="2800" dirty="0"/>
              <a:t>Formal Verification  </a:t>
            </a:r>
            <a:r>
              <a:rPr lang="en-IN" sz="2400" b="1" dirty="0">
                <a:solidFill>
                  <a:srgbClr val="FF0000"/>
                </a:solidFill>
              </a:rPr>
              <a:t>(This is our course)</a:t>
            </a:r>
          </a:p>
          <a:p>
            <a:pPr lvl="1"/>
            <a:r>
              <a:rPr lang="en-IN" sz="2400" dirty="0"/>
              <a:t>is to prove code and abstract systems are correct</a:t>
            </a:r>
          </a:p>
          <a:p>
            <a:pPr marL="457200" lvl="1" indent="0">
              <a:buNone/>
            </a:pPr>
            <a:endParaRPr lang="en-IN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3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vs. Formal Verification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3568" y="2132856"/>
            <a:ext cx="7690048" cy="3921299"/>
          </a:xfrm>
        </p:spPr>
        <p:txBody>
          <a:bodyPr/>
          <a:lstStyle/>
          <a:p>
            <a:r>
              <a:rPr lang="en-IN" sz="2400" dirty="0"/>
              <a:t>Testing or validation </a:t>
            </a:r>
            <a:r>
              <a:rPr lang="en-IN" sz="2400" dirty="0">
                <a:solidFill>
                  <a:srgbClr val="FF0000"/>
                </a:solidFill>
              </a:rPr>
              <a:t>shows presence of errors, not their absence</a:t>
            </a:r>
            <a:r>
              <a:rPr lang="en-IN" sz="2400" dirty="0"/>
              <a:t> </a:t>
            </a:r>
          </a:p>
          <a:p>
            <a:pPr lvl="1"/>
            <a:r>
              <a:rPr lang="en-IN" sz="2000" dirty="0">
                <a:solidFill>
                  <a:srgbClr val="171CDF"/>
                </a:solidFill>
              </a:rPr>
              <a:t>Validation: Are we building the right product? </a:t>
            </a:r>
          </a:p>
          <a:p>
            <a:pPr lvl="2"/>
            <a:r>
              <a:rPr lang="en-IN" sz="2000" dirty="0"/>
              <a:t>refers back to the </a:t>
            </a:r>
            <a:r>
              <a:rPr lang="en-IN" sz="2000" i="1" dirty="0"/>
              <a:t>user's needs</a:t>
            </a:r>
          </a:p>
          <a:p>
            <a:pPr lvl="1"/>
            <a:r>
              <a:rPr lang="en-IN" sz="1800" dirty="0"/>
              <a:t>Testing to prove </a:t>
            </a:r>
            <a:r>
              <a:rPr lang="en-IN" sz="1800" dirty="0">
                <a:solidFill>
                  <a:srgbClr val="171CDF"/>
                </a:solidFill>
              </a:rPr>
              <a:t>incorrectness</a:t>
            </a:r>
            <a:r>
              <a:rPr lang="en-IN" sz="1800" dirty="0"/>
              <a:t>: provides a failing test. </a:t>
            </a:r>
          </a:p>
          <a:p>
            <a:pPr lvl="1"/>
            <a:r>
              <a:rPr lang="en-IN" sz="1800" dirty="0"/>
              <a:t>To prove </a:t>
            </a:r>
            <a:r>
              <a:rPr lang="en-IN" sz="1800" dirty="0">
                <a:solidFill>
                  <a:srgbClr val="171CDF"/>
                </a:solidFill>
              </a:rPr>
              <a:t>correctness</a:t>
            </a:r>
            <a:r>
              <a:rPr lang="en-IN" sz="1800" dirty="0"/>
              <a:t> we need to test all possible input-output pairs (infinite testsuite).*</a:t>
            </a:r>
            <a:endParaRPr lang="en-IN" sz="1800" i="1" dirty="0"/>
          </a:p>
          <a:p>
            <a:r>
              <a:rPr lang="en-IN" sz="2400" dirty="0"/>
              <a:t>Formal Verification </a:t>
            </a:r>
            <a:r>
              <a:rPr lang="en-IN" sz="2400" dirty="0">
                <a:solidFill>
                  <a:srgbClr val="FF0000"/>
                </a:solidFill>
              </a:rPr>
              <a:t>shows the absence of software errors</a:t>
            </a:r>
            <a:r>
              <a:rPr lang="en-IN" sz="2400" dirty="0"/>
              <a:t> </a:t>
            </a:r>
          </a:p>
          <a:p>
            <a:pPr lvl="1"/>
            <a:r>
              <a:rPr lang="en-IN" sz="2000" dirty="0">
                <a:solidFill>
                  <a:srgbClr val="171CDF"/>
                </a:solidFill>
              </a:rPr>
              <a:t>Verification: Are we building the product right?</a:t>
            </a:r>
          </a:p>
          <a:p>
            <a:pPr lvl="2"/>
            <a:r>
              <a:rPr lang="en-IN" sz="2000" dirty="0"/>
              <a:t>checks that the </a:t>
            </a:r>
            <a:r>
              <a:rPr lang="en-IN" sz="2000" i="1" dirty="0"/>
              <a:t>specifications</a:t>
            </a:r>
            <a:r>
              <a:rPr lang="en-IN" sz="2000" dirty="0"/>
              <a:t> are correctly implemented by the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52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  <a:r>
              <a:rPr lang="en-IN" dirty="0" err="1"/>
              <a:t>vs</a:t>
            </a:r>
            <a:r>
              <a:rPr lang="en-IN" dirty="0"/>
              <a:t> Formal verification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42584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52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chemeClr val="tx1"/>
                </a:solidFill>
              </a:rPr>
              <a:t>Impact of Software Errors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7D12B5-239D-46AD-8905-CB71287E6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2060"/>
              </a:buClr>
              <a:defRPr/>
            </a:pPr>
            <a:r>
              <a:rPr lang="en-US" altLang="en-US" sz="2800" dirty="0"/>
              <a:t>Programming languages and environments have become increasingly more complex.</a:t>
            </a:r>
          </a:p>
          <a:p>
            <a:pPr marL="400050" lvl="1" indent="0" eaLnBrk="1" hangingPunct="1">
              <a:buClr>
                <a:srgbClr val="002060"/>
              </a:buClr>
              <a:buNone/>
              <a:defRPr/>
            </a:pPr>
            <a:r>
              <a:rPr lang="en-US" altLang="en-US" sz="2000" i="1" dirty="0">
                <a:solidFill>
                  <a:srgbClr val="FFFF00"/>
                </a:solidFill>
              </a:rPr>
              <a:t>“</a:t>
            </a:r>
            <a:r>
              <a:rPr lang="en-US" altLang="en-US" sz="2000" i="1" dirty="0">
                <a:solidFill>
                  <a:srgbClr val="0070C0"/>
                </a:solidFill>
              </a:rPr>
              <a:t>Software bugs, or errors, are so detrimental that they cost the U.S. economy an estimated $59.5 billion annually.”</a:t>
            </a:r>
            <a:r>
              <a:rPr lang="en-US" altLang="en-US" sz="2000" dirty="0">
                <a:solidFill>
                  <a:srgbClr val="0070C0"/>
                </a:solidFill>
              </a:rPr>
              <a:t>  </a:t>
            </a:r>
          </a:p>
          <a:p>
            <a:pPr eaLnBrk="1" hangingPunct="1">
              <a:buClr>
                <a:srgbClr val="002060"/>
              </a:buClr>
              <a:buFontTx/>
              <a:buNone/>
              <a:defRPr/>
            </a:pPr>
            <a:r>
              <a:rPr lang="en-US" altLang="en-US" sz="2000" dirty="0">
                <a:solidFill>
                  <a:srgbClr val="FF9966"/>
                </a:solidFill>
              </a:rPr>
              <a:t>		</a:t>
            </a:r>
            <a:r>
              <a:rPr lang="en-US" altLang="en-US" sz="2000" dirty="0"/>
              <a:t>National Institute of Standards and Technology 	</a:t>
            </a:r>
            <a:r>
              <a:rPr lang="en-US" altLang="en-US" sz="2000" i="1" dirty="0">
                <a:hlinkClick r:id="rId3"/>
              </a:rPr>
              <a:t>http://www.nist.gov/public_affairs/releases/n02-10.htm</a:t>
            </a:r>
            <a:r>
              <a:rPr lang="en-US" altLang="en-US" sz="2000" dirty="0"/>
              <a:t> </a:t>
            </a:r>
            <a:endParaRPr lang="en-US" altLang="en-US" sz="2800" dirty="0"/>
          </a:p>
          <a:p>
            <a:pPr eaLnBrk="1" hangingPunct="1">
              <a:buClr>
                <a:srgbClr val="002060"/>
              </a:buClr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Impact on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world-wide economy is ~ $1 </a:t>
            </a:r>
            <a:r>
              <a:rPr lang="en-US" altLang="en-US" sz="2800" dirty="0" err="1">
                <a:solidFill>
                  <a:srgbClr val="FF0000"/>
                </a:solidFill>
              </a:rPr>
              <a:t>trillon</a:t>
            </a:r>
            <a:r>
              <a:rPr lang="en-US" altLang="en-US" sz="2800" dirty="0">
                <a:solidFill>
                  <a:srgbClr val="FF0000"/>
                </a:solidFill>
              </a:rPr>
              <a:t>!</a:t>
            </a:r>
          </a:p>
          <a:p>
            <a:pPr eaLnBrk="1" hangingPunct="1">
              <a:buClr>
                <a:srgbClr val="002060"/>
              </a:buClr>
              <a:buFontTx/>
              <a:buNone/>
              <a:defRPr/>
            </a:pPr>
            <a:endParaRPr lang="en-US" altLang="en-US" sz="18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633478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Adapted from: FDP Material by </a:t>
            </a:r>
            <a:r>
              <a:rPr lang="en-IN" sz="1400" dirty="0" err="1"/>
              <a:t>Dr.Bharat</a:t>
            </a:r>
            <a:r>
              <a:rPr lang="en-IN" sz="1400" dirty="0"/>
              <a:t> </a:t>
            </a:r>
            <a:r>
              <a:rPr lang="en-IN" sz="1400" dirty="0" err="1"/>
              <a:t>Jayaraman,SUNY</a:t>
            </a:r>
            <a:r>
              <a:rPr lang="en-IN" sz="1400" dirty="0"/>
              <a:t>, buffalo.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9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Verification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560" y="1988840"/>
            <a:ext cx="7618040" cy="392129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Ultimate goal: prove the absence of software errors </a:t>
            </a:r>
          </a:p>
          <a:p>
            <a:r>
              <a:rPr lang="en-IN" sz="2800" dirty="0"/>
              <a:t>Easy? NO! </a:t>
            </a:r>
          </a:p>
          <a:p>
            <a:pPr lvl="1"/>
            <a:r>
              <a:rPr lang="en-IN" sz="2400" dirty="0"/>
              <a:t>Finite code often has an infinite set of behaviours: </a:t>
            </a:r>
          </a:p>
          <a:p>
            <a:pPr marL="0" indent="0">
              <a:buNone/>
            </a:pPr>
            <a:r>
              <a:rPr lang="en-IN" sz="2400" dirty="0"/>
              <a:t>                   quicksort (a: array </a:t>
            </a:r>
            <a:r>
              <a:rPr lang="en-IN" sz="2400" dirty="0" err="1"/>
              <a:t>int</a:t>
            </a:r>
            <a:r>
              <a:rPr lang="en-IN" sz="2400" dirty="0"/>
              <a:t>) </a:t>
            </a:r>
          </a:p>
          <a:p>
            <a:pPr marL="0" indent="0">
              <a:buNone/>
            </a:pPr>
            <a:r>
              <a:rPr lang="en-IN" sz="2400" dirty="0"/>
              <a:t>       Infinite number of a - inputs and outputs </a:t>
            </a:r>
          </a:p>
          <a:p>
            <a:pPr lvl="1"/>
            <a:r>
              <a:rPr lang="en-IN" sz="2400" dirty="0"/>
              <a:t>What does it even mean for quicksort to be correct?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2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verification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972" y="2348880"/>
            <a:ext cx="7315200" cy="3763963"/>
          </a:xfrm>
        </p:spPr>
        <p:txBody>
          <a:bodyPr/>
          <a:lstStyle/>
          <a:p>
            <a:r>
              <a:rPr lang="en-IN" dirty="0"/>
              <a:t>Formation verification techniques are</a:t>
            </a:r>
          </a:p>
          <a:p>
            <a:endParaRPr lang="en-IN" dirty="0"/>
          </a:p>
        </p:txBody>
      </p:sp>
      <p:pic>
        <p:nvPicPr>
          <p:cNvPr id="7" name="Picture 2" descr="aif0002-01-formal-verification-techn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39586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6375711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Courtesy:</a:t>
            </a:r>
            <a:r>
              <a:rPr lang="en-IN" sz="1200" dirty="0" err="1">
                <a:hlinkClick r:id="rId3"/>
              </a:rPr>
              <a:t>https</a:t>
            </a:r>
            <a:r>
              <a:rPr lang="en-IN" sz="1200" dirty="0">
                <a:hlinkClick r:id="rId3"/>
              </a:rPr>
              <a:t>://www.eeweb.com/profile/aijazfatima20/articles/introduction-to-formal-verification</a:t>
            </a:r>
            <a:endParaRPr lang="en-IN" sz="12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8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FV Technique: 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763963"/>
          </a:xfrm>
        </p:spPr>
        <p:txBody>
          <a:bodyPr/>
          <a:lstStyle/>
          <a:p>
            <a:pPr lvl="1"/>
            <a:r>
              <a:rPr lang="en-IN" sz="2000" dirty="0"/>
              <a:t>Model checking, also known as property checking, is a state-based approach to formal verification. </a:t>
            </a:r>
          </a:p>
        </p:txBody>
      </p:sp>
      <p:pic>
        <p:nvPicPr>
          <p:cNvPr id="15362" name="Picture 2" descr="aif0002-02-formal-verification-model-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64516"/>
            <a:ext cx="6552728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3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FV Technique: 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763963"/>
          </a:xfrm>
        </p:spPr>
        <p:txBody>
          <a:bodyPr/>
          <a:lstStyle/>
          <a:p>
            <a:pPr marL="400050"/>
            <a:r>
              <a:rPr lang="en-IN" sz="2400" dirty="0"/>
              <a:t>Advantage:</a:t>
            </a:r>
          </a:p>
          <a:p>
            <a:pPr marL="800100" lvl="1"/>
            <a:r>
              <a:rPr lang="en-IN" sz="2000" dirty="0"/>
              <a:t>Fully automatic</a:t>
            </a:r>
          </a:p>
          <a:p>
            <a:pPr marL="400050"/>
            <a:r>
              <a:rPr lang="en-IN" sz="2400" dirty="0"/>
              <a:t>Limitations</a:t>
            </a:r>
          </a:p>
          <a:p>
            <a:pPr marL="800100" lvl="1"/>
            <a:r>
              <a:rPr lang="en-IN" sz="2000" dirty="0"/>
              <a:t>System should be smaller in the number of states.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352928" cy="808038"/>
          </a:xfrm>
        </p:spPr>
        <p:txBody>
          <a:bodyPr/>
          <a:lstStyle/>
          <a:p>
            <a:pPr algn="l"/>
            <a:r>
              <a:rPr lang="en-IN" sz="2800" b="1" dirty="0"/>
              <a:t>Motivation: </a:t>
            </a:r>
            <a:br>
              <a:rPr lang="en-IN" sz="2800" b="1" dirty="0"/>
            </a:br>
            <a:r>
              <a:rPr lang="en-IN" sz="2800" b="1" dirty="0"/>
              <a:t>Software Defects cause OMNIPRESENT Failures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54949"/>
            <a:ext cx="6336704" cy="43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15" y="3212976"/>
            <a:ext cx="5832648" cy="270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64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FV Technique: Theorem proving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315200" cy="4137323"/>
          </a:xfrm>
        </p:spPr>
        <p:txBody>
          <a:bodyPr/>
          <a:lstStyle/>
          <a:p>
            <a:r>
              <a:rPr lang="en-IN" sz="2400" dirty="0"/>
              <a:t>Process of verifying that the </a:t>
            </a:r>
            <a:r>
              <a:rPr lang="en-IN" sz="2400" dirty="0">
                <a:solidFill>
                  <a:srgbClr val="FF0000"/>
                </a:solidFill>
              </a:rPr>
              <a:t>implemented system meets design requirements</a:t>
            </a:r>
            <a:r>
              <a:rPr lang="en-IN" sz="2400" dirty="0"/>
              <a:t> (or specifications) using mathematical reasoning.</a:t>
            </a:r>
          </a:p>
          <a:p>
            <a:pPr lvl="1"/>
            <a:r>
              <a:rPr lang="en-IN" sz="2000" dirty="0"/>
              <a:t>Used for code based verification</a:t>
            </a:r>
          </a:p>
          <a:p>
            <a:r>
              <a:rPr lang="en-IN" sz="2400" dirty="0"/>
              <a:t>It is a proof-based approach to formal verification.</a:t>
            </a:r>
          </a:p>
        </p:txBody>
      </p:sp>
      <p:pic>
        <p:nvPicPr>
          <p:cNvPr id="17410" name="Picture 2" descr="aif0002-03-formal-verification-therom-prov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000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78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FV Technique: Theorem proving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Advantage:</a:t>
            </a:r>
          </a:p>
          <a:p>
            <a:pPr lvl="1"/>
            <a:r>
              <a:rPr lang="en-IN" sz="2400" dirty="0"/>
              <a:t> it can handle very complex systems.</a:t>
            </a:r>
          </a:p>
          <a:p>
            <a:r>
              <a:rPr lang="en-IN" sz="2800" dirty="0"/>
              <a:t>Limitations:</a:t>
            </a:r>
          </a:p>
          <a:p>
            <a:pPr lvl="1"/>
            <a:r>
              <a:rPr lang="en-IN" sz="2000" dirty="0"/>
              <a:t>It is not fully automatic - it requires manual intervention to complete the proofs.</a:t>
            </a:r>
          </a:p>
          <a:p>
            <a:pPr lvl="1"/>
            <a:r>
              <a:rPr lang="en-IN" sz="2400" dirty="0"/>
              <a:t> </a:t>
            </a:r>
            <a:r>
              <a:rPr lang="en-IN" sz="2000" dirty="0"/>
              <a:t>in case of a failed proof, no counter-examples are generated, which makes locating the error difficult</a:t>
            </a:r>
            <a:endParaRPr lang="en-IN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6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19200"/>
            <a:ext cx="8064896" cy="808038"/>
          </a:xfrm>
        </p:spPr>
        <p:txBody>
          <a:bodyPr/>
          <a:lstStyle/>
          <a:p>
            <a:r>
              <a:rPr lang="en-IN" sz="2800" b="1" dirty="0"/>
              <a:t>Formal verification in development process</a:t>
            </a:r>
            <a:endParaRPr lang="en-IN" sz="28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2088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639633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 err="1"/>
              <a:t>Yannick</a:t>
            </a:r>
            <a:r>
              <a:rPr lang="en-IN" sz="1200" dirty="0"/>
              <a:t> Moyet.al.  Testing or Formal Verification, DO-178C Alternatives and Industrial Experience, IEEE software, 2013.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7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2132856"/>
            <a:ext cx="7474024" cy="3763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Start with </a:t>
            </a:r>
            <a:r>
              <a:rPr lang="en-US" altLang="en-US" sz="2000" dirty="0">
                <a:solidFill>
                  <a:srgbClr val="0070C0"/>
                </a:solidFill>
              </a:rPr>
              <a:t>formal specification </a:t>
            </a:r>
            <a:r>
              <a:rPr lang="en-US" altLang="en-US" sz="2000" dirty="0"/>
              <a:t>of correctness: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FFFF00"/>
                </a:solidFill>
              </a:rPr>
              <a:t>	</a:t>
            </a:r>
            <a:r>
              <a:rPr lang="en-US" altLang="en-US" sz="2000" dirty="0">
                <a:solidFill>
                  <a:srgbClr val="17ECF1"/>
                </a:solidFill>
              </a:rPr>
              <a:t>- </a:t>
            </a:r>
            <a:r>
              <a:rPr lang="en-US" altLang="en-US" sz="2000" dirty="0">
                <a:solidFill>
                  <a:srgbClr val="FF0000"/>
                </a:solidFill>
              </a:rPr>
              <a:t>functional correctness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FFFF00"/>
                </a:solidFill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</a:rPr>
              <a:t>input-output correctness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19FF81"/>
                </a:solidFill>
              </a:rPr>
              <a:t>	- </a:t>
            </a:r>
            <a:r>
              <a:rPr lang="en-US" altLang="en-US" sz="2000" dirty="0">
                <a:solidFill>
                  <a:srgbClr val="FF0000"/>
                </a:solidFill>
              </a:rPr>
              <a:t>behavioral correctness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FFFF00"/>
                </a:solidFill>
              </a:rPr>
              <a:t>		</a:t>
            </a:r>
            <a:r>
              <a:rPr lang="en-US" altLang="en-US" sz="2000" dirty="0">
                <a:solidFill>
                  <a:srgbClr val="171CDF"/>
                </a:solidFill>
              </a:rPr>
              <a:t>security, no deadlocks, </a:t>
            </a:r>
            <a:r>
              <a:rPr lang="en-US" altLang="en-US" sz="2000" dirty="0" err="1">
                <a:solidFill>
                  <a:srgbClr val="171CDF"/>
                </a:solidFill>
              </a:rPr>
              <a:t>liveness</a:t>
            </a:r>
            <a:endParaRPr lang="en-US" altLang="en-US" sz="2000" dirty="0">
              <a:solidFill>
                <a:srgbClr val="171CD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Two broad approaches: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- </a:t>
            </a:r>
            <a:r>
              <a:rPr lang="en-US" altLang="en-US" sz="2000" dirty="0">
                <a:solidFill>
                  <a:srgbClr val="FF0000"/>
                </a:solidFill>
              </a:rPr>
              <a:t>code-based verification  (e.g., </a:t>
            </a:r>
            <a:r>
              <a:rPr lang="en-US" altLang="en-US" sz="2000" dirty="0" err="1">
                <a:solidFill>
                  <a:srgbClr val="FF0000"/>
                </a:solidFill>
              </a:rPr>
              <a:t>Frama</a:t>
            </a:r>
            <a:r>
              <a:rPr lang="en-US" altLang="en-US" sz="2000" dirty="0">
                <a:solidFill>
                  <a:srgbClr val="FF0000"/>
                </a:solidFill>
              </a:rPr>
              <a:t>-C</a:t>
            </a:r>
            <a:r>
              <a:rPr lang="en-US" altLang="en-US" sz="2000">
                <a:solidFill>
                  <a:srgbClr val="FF0000"/>
                </a:solidFill>
              </a:rPr>
              <a:t>, ALT-Ergo)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en-US" sz="1800" dirty="0"/>
              <a:t>Uses logic function contracts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- </a:t>
            </a:r>
            <a:r>
              <a:rPr lang="en-US" altLang="en-US" sz="2000" dirty="0">
                <a:solidFill>
                  <a:srgbClr val="FF0000"/>
                </a:solidFill>
              </a:rPr>
              <a:t>model-based verification (e.g., SPIN)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en-US" sz="1800" dirty="0"/>
              <a:t>Uses temporal logic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Testing, run-time analysis and debugging also important.</a:t>
            </a:r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Rigorous Software Verification in this course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633478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Adapted from: FDP Material by </a:t>
            </a:r>
            <a:r>
              <a:rPr lang="en-IN" sz="1400" dirty="0" err="1"/>
              <a:t>Dr.Bharat</a:t>
            </a:r>
            <a:r>
              <a:rPr lang="en-IN" sz="1400" dirty="0"/>
              <a:t> </a:t>
            </a:r>
            <a:r>
              <a:rPr lang="en-IN" sz="1400" dirty="0" err="1"/>
              <a:t>Jayaraman,SUNY</a:t>
            </a:r>
            <a:r>
              <a:rPr lang="en-IN" sz="1400" dirty="0"/>
              <a:t>, buffalo.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53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7239000" cy="2592288"/>
          </a:xfrm>
        </p:spPr>
        <p:txBody>
          <a:bodyPr/>
          <a:lstStyle/>
          <a:p>
            <a:r>
              <a:rPr lang="en-IN" sz="3200" dirty="0"/>
              <a:t>UNIT-1 and UNIT-2 of the course focuses on code-based verification using weakest pre-condition calculus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Tools used: Alt-Ergo and </a:t>
            </a:r>
            <a:r>
              <a:rPr lang="en-IN" sz="3200" dirty="0" err="1"/>
              <a:t>Frama</a:t>
            </a:r>
            <a:r>
              <a:rPr lang="en-IN" sz="3200" dirty="0"/>
              <a:t>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</p:spTree>
    <p:extLst>
      <p:ext uri="{BB962C8B-B14F-4D97-AF65-F5344CB8AC3E}">
        <p14:creationId xmlns:p14="http://schemas.microsoft.com/office/powerpoint/2010/main" val="28004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800" b="1" dirty="0"/>
              <a:t>Motivation:</a:t>
            </a:r>
            <a:br>
              <a:rPr lang="en-IN" sz="2800" b="1" dirty="0"/>
            </a:br>
            <a:r>
              <a:rPr lang="en-IN" sz="2800" b="1" dirty="0"/>
              <a:t>Software Defects cause BIG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75025"/>
            <a:ext cx="7315200" cy="3351138"/>
          </a:xfrm>
        </p:spPr>
        <p:txBody>
          <a:bodyPr/>
          <a:lstStyle/>
          <a:p>
            <a:r>
              <a:rPr lang="en-IN" sz="2400" b="1" dirty="0">
                <a:solidFill>
                  <a:srgbClr val="C00000"/>
                </a:solidFill>
              </a:rPr>
              <a:t>Software is now controlling critical machines: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Transportation: </a:t>
            </a:r>
            <a:r>
              <a:rPr lang="en-IN" sz="2000" dirty="0">
                <a:solidFill>
                  <a:srgbClr val="002060"/>
                </a:solidFill>
              </a:rPr>
              <a:t>cars (&gt;100 M </a:t>
            </a:r>
            <a:r>
              <a:rPr lang="en-IN" sz="2000" dirty="0" err="1">
                <a:solidFill>
                  <a:srgbClr val="002060"/>
                </a:solidFill>
              </a:rPr>
              <a:t>LoC</a:t>
            </a:r>
            <a:r>
              <a:rPr lang="en-IN" sz="2000" dirty="0">
                <a:solidFill>
                  <a:srgbClr val="002060"/>
                </a:solidFill>
              </a:rPr>
              <a:t> [IEEE]),airplanes, trains, spacecraft, …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Medical: </a:t>
            </a:r>
            <a:r>
              <a:rPr lang="en-IN" sz="2000" dirty="0">
                <a:solidFill>
                  <a:srgbClr val="002060"/>
                </a:solidFill>
              </a:rPr>
              <a:t>pacemakers, MRI machines, …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Utilities:  </a:t>
            </a:r>
            <a:r>
              <a:rPr lang="en-IN" sz="2000" dirty="0">
                <a:solidFill>
                  <a:srgbClr val="002060"/>
                </a:solidFill>
              </a:rPr>
              <a:t>power grids, telephone carriers, …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Finance: </a:t>
            </a:r>
            <a:r>
              <a:rPr lang="en-IN" sz="2000" dirty="0">
                <a:solidFill>
                  <a:srgbClr val="002060"/>
                </a:solidFill>
              </a:rPr>
              <a:t>online banking, stock prices, …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…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BUT software is </a:t>
            </a:r>
            <a:r>
              <a:rPr lang="en-IN" sz="2400" b="1" dirty="0">
                <a:solidFill>
                  <a:srgbClr val="002060"/>
                </a:solidFill>
              </a:rPr>
              <a:t>very unreliable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5" y="2276872"/>
            <a:ext cx="7936093" cy="49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0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Why software systems are unreliable??</a:t>
            </a:r>
          </a:p>
        </p:txBody>
      </p:sp>
      <p:sp>
        <p:nvSpPr>
          <p:cNvPr id="7" name="Oval 6"/>
          <p:cNvSpPr/>
          <p:nvPr/>
        </p:nvSpPr>
        <p:spPr>
          <a:xfrm>
            <a:off x="487286" y="2785704"/>
            <a:ext cx="221964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Integrating the subsystems</a:t>
            </a:r>
          </a:p>
        </p:txBody>
      </p:sp>
      <p:sp>
        <p:nvSpPr>
          <p:cNvPr id="8" name="Oval 7"/>
          <p:cNvSpPr/>
          <p:nvPr/>
        </p:nvSpPr>
        <p:spPr>
          <a:xfrm>
            <a:off x="5911108" y="4552258"/>
            <a:ext cx="2477316" cy="110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Cost as primary goal rather than efficiency</a:t>
            </a:r>
          </a:p>
        </p:txBody>
      </p:sp>
      <p:sp>
        <p:nvSpPr>
          <p:cNvPr id="9" name="Oval 8"/>
          <p:cNvSpPr/>
          <p:nvPr/>
        </p:nvSpPr>
        <p:spPr>
          <a:xfrm>
            <a:off x="693407" y="4734497"/>
            <a:ext cx="2366425" cy="1142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Insufficient separation of subsystem</a:t>
            </a:r>
          </a:p>
        </p:txBody>
      </p:sp>
      <p:sp>
        <p:nvSpPr>
          <p:cNvPr id="10" name="Oval 9"/>
          <p:cNvSpPr/>
          <p:nvPr/>
        </p:nvSpPr>
        <p:spPr>
          <a:xfrm>
            <a:off x="2981711" y="1988840"/>
            <a:ext cx="27363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Too many developers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25734" y="3376435"/>
            <a:ext cx="2318467" cy="1607871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S/W  Unreliability</a:t>
            </a:r>
          </a:p>
        </p:txBody>
      </p:sp>
      <p:sp>
        <p:nvSpPr>
          <p:cNvPr id="12" name="Oval 11"/>
          <p:cNvSpPr/>
          <p:nvPr/>
        </p:nvSpPr>
        <p:spPr>
          <a:xfrm>
            <a:off x="5744454" y="2420888"/>
            <a:ext cx="2932002" cy="144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Developers Untrained to check correctness with the requirements spec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706926" y="3423867"/>
            <a:ext cx="553832" cy="441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0" idx="4"/>
          </p:cNvCxnSpPr>
          <p:nvPr/>
        </p:nvCxnSpPr>
        <p:spPr>
          <a:xfrm flipH="1" flipV="1">
            <a:off x="4349864" y="2852936"/>
            <a:ext cx="35104" cy="523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7"/>
            <a:endCxn id="12" idx="2"/>
          </p:cNvCxnSpPr>
          <p:nvPr/>
        </p:nvCxnSpPr>
        <p:spPr>
          <a:xfrm flipV="1">
            <a:off x="5204669" y="3143356"/>
            <a:ext cx="539785" cy="468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5"/>
          </p:cNvCxnSpPr>
          <p:nvPr/>
        </p:nvCxnSpPr>
        <p:spPr>
          <a:xfrm>
            <a:off x="5204669" y="4748839"/>
            <a:ext cx="735483" cy="2354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08236" y="4552258"/>
            <a:ext cx="552522" cy="398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100773" y="5416354"/>
            <a:ext cx="2853590" cy="1259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Environment factors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50149" y="498430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5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140968"/>
            <a:ext cx="7239000" cy="808038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Do you know how software's are written / developed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4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Simple steps in writing a software</a:t>
            </a:r>
          </a:p>
        </p:txBody>
      </p:sp>
      <p:sp>
        <p:nvSpPr>
          <p:cNvPr id="7" name="AutoShape 2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16832"/>
            <a:ext cx="7758881" cy="421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95736" y="606773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rgbClr val="002060"/>
                </a:solidFill>
              </a:rPr>
              <a:t>Note: This is not a workable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9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Simple steps in writing a software</a:t>
            </a:r>
            <a:endParaRPr lang="en-I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84758"/>
            <a:ext cx="59150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2276872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Iterative and Incremental development </a:t>
            </a:r>
          </a:p>
          <a:p>
            <a:r>
              <a:rPr lang="en-IN" sz="2000" b="1" dirty="0"/>
              <a:t>     --- More realistic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Simple steps in writing a software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8" y="2060849"/>
            <a:ext cx="793434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67944" y="58772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How do you prepare these documents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Nalinadevi Kadiresan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19003"/>
      </p:ext>
    </p:extLst>
  </p:cSld>
  <p:clrMapOvr>
    <a:masterClrMapping/>
  </p:clrMapOvr>
</p:sld>
</file>

<file path=ppt/theme/theme1.xml><?xml version="1.0" encoding="utf-8"?>
<a:theme xmlns:a="http://schemas.openxmlformats.org/drawingml/2006/main" name="XML_presentation">
  <a:themeElements>
    <a:clrScheme name="XML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XML_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XML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ML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ML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</TotalTime>
  <Words>1758</Words>
  <Application>Microsoft Office PowerPoint</Application>
  <PresentationFormat>On-screen Show (4:3)</PresentationFormat>
  <Paragraphs>331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Monotype Corsiva</vt:lpstr>
      <vt:lpstr>Tahoma</vt:lpstr>
      <vt:lpstr>XML_presentation</vt:lpstr>
      <vt:lpstr>19CSE205 Program reasoning Lecture 2</vt:lpstr>
      <vt:lpstr>Motivation: Software Defects cause BIG Failures</vt:lpstr>
      <vt:lpstr>Motivation:  Software Defects cause OMNIPRESENT Failures</vt:lpstr>
      <vt:lpstr>Motivation: Software Defects cause BIG Failures</vt:lpstr>
      <vt:lpstr>Why software systems are unreliable??</vt:lpstr>
      <vt:lpstr>Do you know how software's are written / developed ?</vt:lpstr>
      <vt:lpstr>Simple steps in writing a software</vt:lpstr>
      <vt:lpstr>Simple steps in writing a software</vt:lpstr>
      <vt:lpstr>Simple steps in writing a software</vt:lpstr>
      <vt:lpstr>Writing a requirement and functional specification document</vt:lpstr>
      <vt:lpstr>Writing a requirement and functional specification document</vt:lpstr>
      <vt:lpstr>Writing a requirement and functional specification document</vt:lpstr>
      <vt:lpstr>Writing a requirement and functional specification document</vt:lpstr>
      <vt:lpstr>Writing a software design document</vt:lpstr>
      <vt:lpstr>Implementation</vt:lpstr>
      <vt:lpstr>Testing</vt:lpstr>
      <vt:lpstr>Testing Example</vt:lpstr>
      <vt:lpstr>Limitations of Software Testing</vt:lpstr>
      <vt:lpstr>What are formal methods?</vt:lpstr>
      <vt:lpstr>What are formal methods?</vt:lpstr>
      <vt:lpstr>Why formal methods?</vt:lpstr>
      <vt:lpstr>Two domains of Formal methods </vt:lpstr>
      <vt:lpstr>Testing vs. Formal Verification</vt:lpstr>
      <vt:lpstr>Testing vs Formal verification</vt:lpstr>
      <vt:lpstr>Impact of Software Errors</vt:lpstr>
      <vt:lpstr>Formal Verification</vt:lpstr>
      <vt:lpstr>Formal verification techniques</vt:lpstr>
      <vt:lpstr>FV Technique: Model checking</vt:lpstr>
      <vt:lpstr>FV Technique: Model checking</vt:lpstr>
      <vt:lpstr>FV Technique: Theorem proving</vt:lpstr>
      <vt:lpstr>FV Technique: Theorem proving</vt:lpstr>
      <vt:lpstr>Formal verification in development process</vt:lpstr>
      <vt:lpstr>Rigorous Software Verification in this course</vt:lpstr>
      <vt:lpstr>UNIT-1 and UNIT-2 of the course focuses on code-based verification using weakest pre-condition calculus  Tools used: Alt-Ergo and Frama-c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Nalinadevi K (CSE)</cp:lastModifiedBy>
  <cp:revision>68</cp:revision>
  <dcterms:created xsi:type="dcterms:W3CDTF">2020-07-08T10:42:11Z</dcterms:created>
  <dcterms:modified xsi:type="dcterms:W3CDTF">2021-09-14T04:58:09Z</dcterms:modified>
</cp:coreProperties>
</file>